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0" r:id="rId1"/>
  </p:sldMasterIdLst>
  <p:notesMasterIdLst>
    <p:notesMasterId r:id="rId27"/>
  </p:notesMasterIdLst>
  <p:sldIdLst>
    <p:sldId id="257" r:id="rId2"/>
    <p:sldId id="318" r:id="rId3"/>
    <p:sldId id="283" r:id="rId4"/>
    <p:sldId id="284" r:id="rId5"/>
    <p:sldId id="285" r:id="rId6"/>
    <p:sldId id="286" r:id="rId7"/>
    <p:sldId id="288" r:id="rId8"/>
    <p:sldId id="262" r:id="rId9"/>
    <p:sldId id="265" r:id="rId10"/>
    <p:sldId id="312" r:id="rId11"/>
    <p:sldId id="319" r:id="rId12"/>
    <p:sldId id="313" r:id="rId13"/>
    <p:sldId id="320" r:id="rId14"/>
    <p:sldId id="321" r:id="rId15"/>
    <p:sldId id="315" r:id="rId16"/>
    <p:sldId id="307" r:id="rId17"/>
    <p:sldId id="314" r:id="rId18"/>
    <p:sldId id="299" r:id="rId19"/>
    <p:sldId id="296" r:id="rId20"/>
    <p:sldId id="308" r:id="rId21"/>
    <p:sldId id="309" r:id="rId22"/>
    <p:sldId id="302" r:id="rId23"/>
    <p:sldId id="316" r:id="rId24"/>
    <p:sldId id="317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xgU2daQQ8xdRlmIaoP3efW4dS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b37dbe3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b37dbe37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+mn-lt"/>
                <a:cs typeface="+mn-lt"/>
              </a:rPr>
              <a:t>Methylguanine Methyltransferase</a:t>
            </a:r>
            <a:endParaRPr dirty="0"/>
          </a:p>
        </p:txBody>
      </p:sp>
      <p:sp>
        <p:nvSpPr>
          <p:cNvPr id="99" name="Google Shape;99;g11b37dbe37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Radiological Society of North America (RSNA) along with the Medical Image Computing and Computer Assisted Intervention Society (the MICCAI Society)</a:t>
            </a:r>
            <a:endParaRPr dirty="0"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758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3831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2d3cde97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02d3cde97f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102d3cde97f_0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2d3cde97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02d3cde97f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g102d3cde97f_0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5002c8ea9_8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105002c8ea9_8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g105002c8ea9_8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3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9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4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0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3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60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7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8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3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5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37dbe374_0_0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69389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RSNA-MICCAI Brain Tumor  Radio genomic MGMT Classification </a:t>
            </a:r>
            <a:br>
              <a:rPr lang="en-US" sz="4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(Methylguanine Methyltransferase) 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Google Shape;102;g11b37dbe374_0_0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fontScale="92500" lnSpcReduction="20000"/>
          </a:bodyPr>
          <a:lstStyle/>
          <a:p>
            <a:pPr marL="0" indent="0" algn="l">
              <a:spcBef>
                <a:spcPts val="0"/>
              </a:spcBef>
            </a:pPr>
            <a:r>
              <a:rPr lang="en-US" sz="1700" b="1" u="sng" dirty="0"/>
              <a:t>Presented By:  </a:t>
            </a:r>
            <a:endParaRPr lang="en-US" sz="1700" dirty="0"/>
          </a:p>
          <a:p>
            <a:pPr marL="0" indent="0" algn="l"/>
            <a:r>
              <a:rPr lang="en-US" sz="1700" dirty="0"/>
              <a:t>Prakash Chourasia</a:t>
            </a:r>
          </a:p>
          <a:p>
            <a:pPr algn="l"/>
            <a:r>
              <a:rPr lang="en-US" sz="1700" dirty="0"/>
              <a:t>Department of Computer Science, </a:t>
            </a:r>
          </a:p>
          <a:p>
            <a:pPr marL="0" indent="0" algn="l"/>
            <a:r>
              <a:rPr lang="en-US" sz="1700" dirty="0"/>
              <a:t>Georgia State University</a:t>
            </a:r>
          </a:p>
          <a:p>
            <a:pPr marL="0" indent="0" algn="l"/>
            <a:endParaRPr lang="en-US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07;g105002c8ea9_0_0">
            <a:extLst>
              <a:ext uri="{FF2B5EF4-FFF2-40B4-BE49-F238E27FC236}">
                <a16:creationId xmlns:a16="http://schemas.microsoft.com/office/drawing/2014/main" id="{F72973C2-1814-41FD-B078-F555F1AB61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1127" y="541831"/>
            <a:ext cx="6271224" cy="542184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09;g105002c8ea9_0_0">
            <a:extLst>
              <a:ext uri="{FF2B5EF4-FFF2-40B4-BE49-F238E27FC236}">
                <a16:creationId xmlns:a16="http://schemas.microsoft.com/office/drawing/2014/main" id="{3D9552F9-84B3-4E36-99F2-4B0B8EA78D60}"/>
              </a:ext>
            </a:extLst>
          </p:cNvPr>
          <p:cNvSpPr txBox="1"/>
          <p:nvPr/>
        </p:nvSpPr>
        <p:spPr>
          <a:xfrm>
            <a:off x="668033" y="888060"/>
            <a:ext cx="3788557" cy="186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Calibri"/>
                <a:sym typeface="Calibri"/>
              </a:rPr>
              <a:t>Each patient has </a:t>
            </a: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Calibri"/>
                <a:sym typeface="Calibri"/>
              </a:rPr>
              <a:t>several scans for each MRI Type (4 types)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Calibri"/>
                <a:sym typeface="Calibri"/>
              </a:rPr>
              <a:t>.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4C3C7-C5D5-4CF4-8C3D-85B77851A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26" y="3282428"/>
            <a:ext cx="38766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09;g105002c8ea9_0_0">
            <a:extLst>
              <a:ext uri="{FF2B5EF4-FFF2-40B4-BE49-F238E27FC236}">
                <a16:creationId xmlns:a16="http://schemas.microsoft.com/office/drawing/2014/main" id="{3D9552F9-84B3-4E36-99F2-4B0B8EA78D60}"/>
              </a:ext>
            </a:extLst>
          </p:cNvPr>
          <p:cNvSpPr txBox="1"/>
          <p:nvPr/>
        </p:nvSpPr>
        <p:spPr>
          <a:xfrm>
            <a:off x="985421" y="2302586"/>
            <a:ext cx="3604335" cy="248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Calibri"/>
                <a:sym typeface="Calibri"/>
              </a:rPr>
              <a:t>87 Patients have Similar count of images in subfolder</a:t>
            </a:r>
          </a:p>
          <a:p>
            <a:pPr marL="508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Calibri"/>
              <a:sym typeface="Calibri"/>
            </a:endParaRPr>
          </a:p>
          <a:p>
            <a:pPr marL="5080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</a:pPr>
            <a:r>
              <a:rPr lang="en-US" altLang="en-US" sz="2000" dirty="0">
                <a:latin typeface="Roboto Mono"/>
              </a:rPr>
              <a:t>Total number of patients: 585 </a:t>
            </a:r>
          </a:p>
          <a:p>
            <a:pPr marL="5080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</a:pPr>
            <a:r>
              <a:rPr lang="en-US" altLang="en-US" sz="2000" dirty="0">
                <a:latin typeface="Roboto Mono"/>
              </a:rPr>
              <a:t>Total file count: 348641</a:t>
            </a:r>
            <a:r>
              <a:rPr lang="en-US" altLang="en-US" sz="16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508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endParaRPr lang="en-US" sz="2000" dirty="0"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ABE745-7DFD-411C-A940-11985383E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42" y="2020872"/>
            <a:ext cx="6736723" cy="33589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264D35-3715-43C5-AE22-6293B43D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>
                <a:cs typeface="Calibri Light"/>
              </a:rPr>
              <a:t>Exploratory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4124-3AD9-A183-FF62-1179815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BaseLine</a:t>
            </a:r>
            <a:r>
              <a:rPr lang="en-US" dirty="0">
                <a:cs typeface="Calibri Light"/>
              </a:rPr>
              <a:t>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A616-3679-BBF9-9DF6-1DBD28B2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simple solution</a:t>
            </a:r>
          </a:p>
          <a:p>
            <a:pPr lvl="1"/>
            <a:r>
              <a:rPr lang="en-US" dirty="0"/>
              <a:t>For each patient, we consider 4 sequences (FLAIR, T1w, T1Gd, T2), and for each of those sequences take a slice randomly.</a:t>
            </a:r>
          </a:p>
          <a:p>
            <a:pPr lvl="1"/>
            <a:r>
              <a:rPr lang="en-US" dirty="0">
                <a:cs typeface="Calibri"/>
              </a:rPr>
              <a:t>Use CNN to perform Classification</a:t>
            </a:r>
          </a:p>
          <a:p>
            <a:r>
              <a:rPr lang="en-US" dirty="0">
                <a:cs typeface="Calibri"/>
              </a:rPr>
              <a:t>Convolutional Neural Network</a:t>
            </a:r>
          </a:p>
          <a:p>
            <a:pPr lvl="1"/>
            <a:r>
              <a:rPr lang="en-US" dirty="0">
                <a:cs typeface="Calibri"/>
              </a:rPr>
              <a:t>ResNet50</a:t>
            </a:r>
          </a:p>
          <a:p>
            <a:pPr lvl="1"/>
            <a:r>
              <a:rPr lang="en-US" dirty="0" err="1">
                <a:cs typeface="Calibri"/>
              </a:rPr>
              <a:t>EfficientNet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33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2CE6-3748-48D6-AF2B-67DA6332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0CDF-618F-42DE-BD1C-5468F7FE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Very poor results – Obvious with very few images </a:t>
            </a:r>
          </a:p>
          <a:p>
            <a:endParaRPr lang="en-US" dirty="0"/>
          </a:p>
        </p:txBody>
      </p:sp>
      <p:pic>
        <p:nvPicPr>
          <p:cNvPr id="6146" name="Picture 2" descr="https://www.kaggleusercontent.com/kf/69174528/eyJhbGciOiJkaXIiLCJlbmMiOiJBMTI4Q0JDLUhTMjU2In0..zVIsl6hmFEQIGc1BMBRyIQ.hMnJYGErfJKdqNpntSzW3BdQSUGDsJFde4A0KMLUhK5zQqlMFTyRXuVB6ZuzZt_Gw0p1Qbm0UARkAa54QrF8e_D8iQgj2yXeXGTpG3xQnD4kE4A5krMLxzRxL4ux4orftoW3d08e1XPaqU5xri_byOBX3dqkqDERLDQydMxUb_kvDT8ZLXUYC4DcEA4GEhc0lqwl3E8vsETOu7yBjpWcc8Ap0wNpQ-K4IhJXL9A6diQOfXYcyhb7Rr8MrjCZWo4HjOpioq3iMAJEIhUM26GyIcDspUnFOYpCcK2jndeP-l_1cei0LJMAVtN5QFESFuk6xUDKT49jJn190UnVWEAgVFxelasLI65waFAT90clahBl0z031Gvp04xhvV0wwetO2vRZR93j8FDb9E_7IvO9tBKJwDXzgAc2wkDv3ZmjJ6vjoyazYzrJ76Nx-0D3kvh26HUVYK097QsCU1eOn3uVW9gcVu075bPd1SBwET_jJjtY792PxcEGuOMpHF6vL-IFkDKXTq8YeycYvmrnSCzg2bci5H8hCP87T5LYyC8T4VXGxnk5eHbio8bwWVUjTCq2rADOdTpgR5Wpw0PD1Ae0WFWQyShNzJC_oiFS_SVhArNyRpw3719FVQg9bho1vkzknxyS0T9JeGKPgkcrmJtp1oo7EH88rW53CQbyJ-2rnM8.JeT3Wm73o9QznmqSgsmKgg/__results___files/__results___24_0.png">
            <a:extLst>
              <a:ext uri="{FF2B5EF4-FFF2-40B4-BE49-F238E27FC236}">
                <a16:creationId xmlns:a16="http://schemas.microsoft.com/office/drawing/2014/main" id="{FD343C8D-D444-4265-A798-677FC554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05" y="3014431"/>
            <a:ext cx="3029598" cy="210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kaggleusercontent.com/kf/69174528/eyJhbGciOiJkaXIiLCJlbmMiOiJBMTI4Q0JDLUhTMjU2In0..zVIsl6hmFEQIGc1BMBRyIQ.hMnJYGErfJKdqNpntSzW3BdQSUGDsJFde4A0KMLUhK5zQqlMFTyRXuVB6ZuzZt_Gw0p1Qbm0UARkAa54QrF8e_D8iQgj2yXeXGTpG3xQnD4kE4A5krMLxzRxL4ux4orftoW3d08e1XPaqU5xri_byOBX3dqkqDERLDQydMxUb_kvDT8ZLXUYC4DcEA4GEhc0lqwl3E8vsETOu7yBjpWcc8Ap0wNpQ-K4IhJXL9A6diQOfXYcyhb7Rr8MrjCZWo4HjOpioq3iMAJEIhUM26GyIcDspUnFOYpCcK2jndeP-l_1cei0LJMAVtN5QFESFuk6xUDKT49jJn190UnVWEAgVFxelasLI65waFAT90clahBl0z031Gvp04xhvV0wwetO2vRZR93j8FDb9E_7IvO9tBKJwDXzgAc2wkDv3ZmjJ6vjoyazYzrJ76Nx-0D3kvh26HUVYK097QsCU1eOn3uVW9gcVu075bPd1SBwET_jJjtY792PxcEGuOMpHF6vL-IFkDKXTq8YeycYvmrnSCzg2bci5H8hCP87T5LYyC8T4VXGxnk5eHbio8bwWVUjTCq2rADOdTpgR5Wpw0PD1Ae0WFWQyShNzJC_oiFS_SVhArNyRpw3719FVQg9bho1vkzknxyS0T9JeGKPgkcrmJtp1oo7EH88rW53CQbyJ-2rnM8.JeT3Wm73o9QznmqSgsmKgg/__results___files/__results___24_1.png">
            <a:extLst>
              <a:ext uri="{FF2B5EF4-FFF2-40B4-BE49-F238E27FC236}">
                <a16:creationId xmlns:a16="http://schemas.microsoft.com/office/drawing/2014/main" id="{413066F5-0ECC-4AAB-BECC-4F295A9FB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72" y="3014431"/>
            <a:ext cx="3094978" cy="20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78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2CE6-3748-48D6-AF2B-67DA6332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CNN – With More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0CDF-618F-42DE-BD1C-5468F7FE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34285" cy="3736998"/>
          </a:xfrm>
        </p:spPr>
        <p:txBody>
          <a:bodyPr/>
          <a:lstStyle/>
          <a:p>
            <a:r>
              <a:rPr lang="en-US" dirty="0"/>
              <a:t>Still poor results</a:t>
            </a:r>
          </a:p>
          <a:p>
            <a:r>
              <a:rPr lang="en-US" dirty="0"/>
              <a:t>Validation Accuracy ~55%</a:t>
            </a:r>
          </a:p>
          <a:p>
            <a:r>
              <a:rPr lang="en-US" dirty="0"/>
              <a:t>Training Accuracy ~ 65%</a:t>
            </a:r>
          </a:p>
          <a:p>
            <a:r>
              <a:rPr lang="en-US" dirty="0"/>
              <a:t>Validation AUC ~ 0.55</a:t>
            </a:r>
          </a:p>
        </p:txBody>
      </p:sp>
      <p:pic>
        <p:nvPicPr>
          <p:cNvPr id="8194" name="Picture 2" descr="https://www.kaggleusercontent.com/kf/75191356/eyJhbGciOiJkaXIiLCJlbmMiOiJBMTI4Q0JDLUhTMjU2In0..P0Sdo_WIcX83XkHSds8sNg.cbahPOobB9uvgvqtLfUkLPmtldtEcqVtKkF9VWA_H4wmfezBSgV5caTZvvwj-7ymzy8tdNgKXg1KtZKtN2EjTpgSNAQ1hhKpsYRSHno17LGh8tl7zwzUupEgj-n_bYXALUmz5xRiIFniD9ZvqtdTtl-w6kvlYmO8Lp6kNp7CRHDMNy-vM9Xsum2t0zHsMHAso46MLiumjJXQa1zZRaXd8bKktPaYRtdW-pqy_Yo7-nl9jmGqjsaYfMP5W-pO1si0Pl-LHB2UMkV0AWy0sb2XZz4oh9Ldt2sYxR7GhfTB6ClxrvnLfRetsXu31o3zFxNwtMjaxk-UPjQot-OAMOvXg6rMIgI9YRH1H-cbDn0ZGcxXcdGeRIZvQC0tb72F7wWL-jE8cTCMe9KYfQ6voT_NyqAyZNCDLt4aU1ztCUmRAXamwPpRkgK7M8xroUaUYUMWZeTFJMAKOuX5y8lrWowgHZaEKH1vRqa6xxJ-gxZr43PXIaQmjgtTLV1t1hzcr3jHT8YNMlthyvkocQebG0oEFku22fABbJ55At8me-q4xo8-GcmkLY57Q5a16T6t7RJ0tpz4ImfBRIz5Qc7a3j5gRYD2FHs4rUwEI30BibFfDowC0hSqR8Y6JnIabBorBvoTUxRuQRauH_Ar5ckBM7x4kP41G60viYzZFXwAzNtIsek.YQxwDLbv1xgrcPMpcmb-fg/__results___files/__results___21_0.png">
            <a:extLst>
              <a:ext uri="{FF2B5EF4-FFF2-40B4-BE49-F238E27FC236}">
                <a16:creationId xmlns:a16="http://schemas.microsoft.com/office/drawing/2014/main" id="{52D44C37-2787-4BDE-BC3E-2C3398041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12" y="2507902"/>
            <a:ext cx="3120421" cy="312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kaggleusercontent.com/kf/75191356/eyJhbGciOiJkaXIiLCJlbmMiOiJBMTI4Q0JDLUhTMjU2In0..P0Sdo_WIcX83XkHSds8sNg.cbahPOobB9uvgvqtLfUkLPmtldtEcqVtKkF9VWA_H4wmfezBSgV5caTZvvwj-7ymzy8tdNgKXg1KtZKtN2EjTpgSNAQ1hhKpsYRSHno17LGh8tl7zwzUupEgj-n_bYXALUmz5xRiIFniD9ZvqtdTtl-w6kvlYmO8Lp6kNp7CRHDMNy-vM9Xsum2t0zHsMHAso46MLiumjJXQa1zZRaXd8bKktPaYRtdW-pqy_Yo7-nl9jmGqjsaYfMP5W-pO1si0Pl-LHB2UMkV0AWy0sb2XZz4oh9Ldt2sYxR7GhfTB6ClxrvnLfRetsXu31o3zFxNwtMjaxk-UPjQot-OAMOvXg6rMIgI9YRH1H-cbDn0ZGcxXcdGeRIZvQC0tb72F7wWL-jE8cTCMe9KYfQ6voT_NyqAyZNCDLt4aU1ztCUmRAXamwPpRkgK7M8xroUaUYUMWZeTFJMAKOuX5y8lrWowgHZaEKH1vRqa6xxJ-gxZr43PXIaQmjgtTLV1t1hzcr3jHT8YNMlthyvkocQebG0oEFku22fABbJ55At8me-q4xo8-GcmkLY57Q5a16T6t7RJ0tpz4ImfBRIz5Qc7a3j5gRYD2FHs4rUwEI30BibFfDowC0hSqR8Y6JnIabBorBvoTUxRuQRauH_Ar5ckBM7x4kP41G60viYzZFXwAzNtIsek.YQxwDLbv1xgrcPMpcmb-fg/__results___files/__results___22_0.png">
            <a:extLst>
              <a:ext uri="{FF2B5EF4-FFF2-40B4-BE49-F238E27FC236}">
                <a16:creationId xmlns:a16="http://schemas.microsoft.com/office/drawing/2014/main" id="{D80AB562-1581-49F1-8314-4ECD768C3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50" y="2507902"/>
            <a:ext cx="3120421" cy="312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08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4124-3AD9-A183-FF62-1179815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ResNet50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827A5A-FE07-44A3-B96E-A6B8E384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79714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Deep Learning model for image classification of the Convolutional Neural Network.</a:t>
            </a:r>
          </a:p>
          <a:p>
            <a:r>
              <a:rPr lang="en-US" dirty="0"/>
              <a:t>50 layers deep</a:t>
            </a:r>
          </a:p>
          <a:p>
            <a:r>
              <a:rPr lang="en-US" dirty="0"/>
              <a:t>Deep neural networks are susceptible to vanishing gradients</a:t>
            </a:r>
          </a:p>
          <a:p>
            <a:r>
              <a:rPr lang="en-US" dirty="0"/>
              <a:t>Resnet used skip connection to propagate information over layers </a:t>
            </a:r>
          </a:p>
          <a:p>
            <a:endParaRPr lang="en-US" dirty="0"/>
          </a:p>
        </p:txBody>
      </p:sp>
      <p:pic>
        <p:nvPicPr>
          <p:cNvPr id="7" name="Picture 5" descr="Diagram&#10;&#10;Description automatically generated">
            <a:extLst>
              <a:ext uri="{FF2B5EF4-FFF2-40B4-BE49-F238E27FC236}">
                <a16:creationId xmlns:a16="http://schemas.microsoft.com/office/drawing/2014/main" id="{CD971E1D-2978-4341-B739-79E47A40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36" y="1853754"/>
            <a:ext cx="6316405" cy="397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8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5C3-4F69-9DCC-5C22-A949CEBE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 Analysis [ResNet50]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BD9A787-CC96-B8F4-A915-0227C0C5E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512" y="2196669"/>
            <a:ext cx="5207661" cy="2965142"/>
          </a:xfrm>
        </p:spPr>
      </p:pic>
      <p:pic>
        <p:nvPicPr>
          <p:cNvPr id="1026" name="Picture 2" descr="https://www.kaggleusercontent.com/kf/95254228/eyJhbGciOiJkaXIiLCJlbmMiOiJBMTI4Q0JDLUhTMjU2In0..7h-lUI5hukLAO6rp_AUoLw.eukvuhMh5IOLQPBTMw2XGEl0_ECcZUqfTPMo06p_amhCLJwr2IAfw1AVEVbNzy1kPWZoFJn-PKn-iSApwSGHdJSzTbXEGgTAGHBjn_2yxDKYNoang40-4J5UoAc6S_hQeylWVRGOtBzFULqR-9v1nXhq3KrLeJs6Hcj7sisYdinVBamVRiY1bWXpCIDhfah6KcRX5OAsKpYydqL_a1EikjtKnZL4QGOQRG85eqWm7ZMWRtTf1zD_UGBAmMVVKiF9fH7FAL1xm47DB1RZhzb3RMen5Ongt-t1VqKMbdtkNKAUEnufK90SkwO0zh-IkFBPSijQhtpDvCpwQgD1o7RAJ_weHlgveB7JbCV_v8QDLVzzRmGWD-4VWRhr-6b8BRWfIAhe24CEaoWECPqDo7JnZUXyOdXEQi0EaW2aU7dSZR1qDoSx6huAc3VE2pYUU_IJvT6EtVNN2QISYuBHtz-clJz6SGSwoglVLGd-26hssEW2t3kHhrMM2oV0pcZjf86KKErcRoyxGgj2nnk2smgI90_D4J7VzujrXIuqegVxvnHT-jfdNOyDFPYXEEcp30Y68jbyYDwqFcIqrXT52rC4d28XSS1KUbePBanl3QJfqugYDdW8X18_Jb21GYZ5FtyT64phRoyop3-4eyiapEihoPsPX9J0SIH2MfZYPLwaWzhyAcSei4L8xFgVnuPYgX4jb8i9-jYvDaRsLnWmvdMywQ.XA0h0FT819HLBeSysH3fbQ/__results___files/__results___11_0.png">
            <a:extLst>
              <a:ext uri="{FF2B5EF4-FFF2-40B4-BE49-F238E27FC236}">
                <a16:creationId xmlns:a16="http://schemas.microsoft.com/office/drawing/2014/main" id="{3C1DE7F9-577E-404C-8BA6-3442F2E20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757" y="2356467"/>
            <a:ext cx="3952985" cy="280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903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4124-3AD9-A183-FF62-1179815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EfficientNet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827A5A-FE07-44A3-B96E-A6B8E384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79714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EfficientNet</a:t>
            </a:r>
            <a:r>
              <a:rPr lang="en-US" dirty="0"/>
              <a:t>, as the name suggests are very efficient computationally.</a:t>
            </a:r>
          </a:p>
          <a:p>
            <a:r>
              <a:rPr lang="en-US" dirty="0"/>
              <a:t>Achieved state of art result on ImageNet dataset which is 84.4% top-1 accuracy.</a:t>
            </a:r>
          </a:p>
          <a:p>
            <a:r>
              <a:rPr lang="en-US" dirty="0"/>
              <a:t>Model scaling is about scaling the network depth (more layers), width (more channels per layer), resolution (input image)</a:t>
            </a:r>
          </a:p>
          <a:p>
            <a:endParaRPr lang="en-US" dirty="0"/>
          </a:p>
        </p:txBody>
      </p:sp>
      <p:pic>
        <p:nvPicPr>
          <p:cNvPr id="6" name="Google Shape;243;g102d3cde97f_0_89">
            <a:extLst>
              <a:ext uri="{FF2B5EF4-FFF2-40B4-BE49-F238E27FC236}">
                <a16:creationId xmlns:a16="http://schemas.microsoft.com/office/drawing/2014/main" id="{60E1960F-81B7-4047-8244-65177DEA751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46198" y="1917577"/>
            <a:ext cx="5504156" cy="3718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05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2d3cde97f_0_100"/>
          <p:cNvSpPr txBox="1"/>
          <p:nvPr/>
        </p:nvSpPr>
        <p:spPr>
          <a:xfrm>
            <a:off x="8871250" y="6302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Source:EfficeintNet paper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102d3cde97f_0_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9818" y="1953087"/>
            <a:ext cx="5233902" cy="37012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068CBAF-26D1-43C2-9E84-CA8E9B41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79714" cy="345061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EfficientNets</a:t>
            </a:r>
            <a:r>
              <a:rPr lang="en-US" dirty="0"/>
              <a:t> has large activations which cause a larger memory footprint because</a:t>
            </a:r>
          </a:p>
          <a:p>
            <a:r>
              <a:rPr lang="en-US" dirty="0"/>
              <a:t>Use similar FLOPs as </a:t>
            </a:r>
            <a:r>
              <a:rPr lang="en-US" dirty="0" err="1"/>
              <a:t>ResNet</a:t>
            </a:r>
            <a:r>
              <a:rPr lang="en-US" dirty="0"/>
              <a:t> to give better Accuracy</a:t>
            </a:r>
          </a:p>
          <a:p>
            <a:r>
              <a:rPr lang="en-US" dirty="0"/>
              <a:t>FLOPs, simply means the total number of floating point operations required for a single forward pass. The higher the FLOPs, the slower the model and hence low throughput.</a:t>
            </a:r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FFB14D-7603-46AD-85CB-23942D02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>
                <a:cs typeface="Calibri"/>
              </a:rPr>
              <a:t>Why </a:t>
            </a:r>
            <a:r>
              <a:rPr lang="en-US" dirty="0" err="1">
                <a:cs typeface="Calibri"/>
              </a:rPr>
              <a:t>EfficientNet</a:t>
            </a:r>
            <a:r>
              <a:rPr lang="en-US" dirty="0">
                <a:cs typeface="Calibri"/>
              </a:rPr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0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2d3cde97f_0_119"/>
          <p:cNvSpPr txBox="1">
            <a:spLocks noGrp="1"/>
          </p:cNvSpPr>
          <p:nvPr>
            <p:ph type="title"/>
          </p:nvPr>
        </p:nvSpPr>
        <p:spPr>
          <a:xfrm>
            <a:off x="344825" y="365125"/>
            <a:ext cx="1100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Workflow of Deep Learning Model Architecture</a:t>
            </a:r>
            <a:endParaRPr dirty="0"/>
          </a:p>
        </p:txBody>
      </p:sp>
      <p:pic>
        <p:nvPicPr>
          <p:cNvPr id="279" name="Google Shape;279;g102d3cde97f_0_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3907" y="1961964"/>
            <a:ext cx="7182036" cy="3515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95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EFD6-8721-4B5A-8053-900C696B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0C7F-3BE7-4363-8255-CB842D91F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Summary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About Cancer and Gene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Dataset </a:t>
            </a:r>
          </a:p>
          <a:p>
            <a:r>
              <a:rPr lang="en-US" dirty="0"/>
              <a:t>Deep Learning and its role – Models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5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5C3-4F69-9DCC-5C22-A949CEBE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 Analysis [</a:t>
            </a:r>
            <a:r>
              <a:rPr lang="en-US" dirty="0" err="1"/>
              <a:t>EfficientNet</a:t>
            </a:r>
            <a:r>
              <a:rPr lang="en-US" dirty="0"/>
              <a:t>]</a:t>
            </a:r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DE92F63-3F29-4C7F-71D0-B6CE10E7F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963" y="2241997"/>
            <a:ext cx="6005142" cy="2762250"/>
          </a:xfrm>
        </p:spPr>
      </p:pic>
      <p:pic>
        <p:nvPicPr>
          <p:cNvPr id="4" name="Picture 4" descr="https://www.kaggleusercontent.com/kf/98231093/eyJhbGciOiJkaXIiLCJlbmMiOiJBMTI4Q0JDLUhTMjU2In0..opt4iHd-cgLIpHyjMiQOFQ.OLHEhzdE670lIq8G58pTQ-wUOWUY9NOtR0cWnwctHtFz37wMBfx5K5n2X_hJvEM4HkEyzdDXmDURIUvXV_8jke3kjdZ5m8zu2styKM7aHG-MaCXL43qu7QLp2Bvc0vgvD-XhYRUFqez8js5RG0xbkcFMhP6V6L0t-FAnGZlWWh71zUW93HQacjkdG8Bda57V3p6St9-3w4cPA2UxUHf2y8jPAmf1hUYCCHuTMWxuoojL_lEPIxHJ1t2CEGKnY47FJGpMCChIWsiLWeB3v08VK0Ltz7yYPBpu2yFUG5zGYqhE77giM5WvocTyhobnpFYEWGt-9RbfGfP7t-FoKphnMfrzVHrQDf3wYOjNQLgzokDJRrEDrVyh8X1eMLWXQdeXM3jj8Scjovpie_0Bz53eUhYgkSoRYWMxIN7zQSW_f-UJREJEXqztYiSukWjzfAG6Msx2T5H7COBxOvSbh6kgRqsLBJNIm8R92JOyKqpQ4o0s4n07Gj8yQ4TboMJ4c8fAW8EHW1ehq1PHNm5eSS6OVm-BMGFCPUmpG_SHz3bPDnbPgtGuoPLD5FnW37lbqWp0q5xoAgC6ZIZHbY0CrP5US6S0leL3KpOEbSQRJTNuZRDab6y8Q_-ZNDOLaoOBM4JCwSdu21xWpyvDOpJ4R6Sow_knv7fCCFAhBSlAFiE_REQ.nHPycG20yhUJwavEkb8U2A/__results___files/__results___11_0.png">
            <a:extLst>
              <a:ext uri="{FF2B5EF4-FFF2-40B4-BE49-F238E27FC236}">
                <a16:creationId xmlns:a16="http://schemas.microsoft.com/office/drawing/2014/main" id="{2A48C0F4-77A9-4A75-AC75-CAACD8C0B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14" y="2365822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93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5C3-4F69-9DCC-5C22-A949CEBE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Analysis[</a:t>
            </a:r>
            <a:r>
              <a:rPr lang="en-US" dirty="0" err="1"/>
              <a:t>EfficientNet</a:t>
            </a:r>
            <a:r>
              <a:rPr lang="en-US" dirty="0"/>
              <a:t>]</a:t>
            </a:r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E9CC7EC2-B0D1-4BF6-962A-22CB04920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669" y="1986490"/>
            <a:ext cx="4266709" cy="1956418"/>
          </a:xfrm>
        </p:spPr>
      </p:pic>
      <p:pic>
        <p:nvPicPr>
          <p:cNvPr id="4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C681FDA-D8C4-4FB7-9B7D-8ED1CEEDC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024" y="1986490"/>
            <a:ext cx="4506520" cy="2026994"/>
          </a:xfrm>
          <a:prstGeom prst="rect">
            <a:avLst/>
          </a:prstGeom>
        </p:spPr>
      </p:pic>
      <p:pic>
        <p:nvPicPr>
          <p:cNvPr id="5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DB795D5-1991-4E1F-8C9F-6293B5E25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670" y="4146220"/>
            <a:ext cx="4947314" cy="190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00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FCA9-B8FF-6E78-C784-EF978C87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705040-F295-4593-93D5-952E40ED9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42374"/>
              </p:ext>
            </p:extLst>
          </p:nvPr>
        </p:nvGraphicFramePr>
        <p:xfrm>
          <a:off x="2614803" y="2118236"/>
          <a:ext cx="6618213" cy="354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071">
                  <a:extLst>
                    <a:ext uri="{9D8B030D-6E8A-4147-A177-3AD203B41FA5}">
                      <a16:colId xmlns:a16="http://schemas.microsoft.com/office/drawing/2014/main" val="1808873091"/>
                    </a:ext>
                  </a:extLst>
                </a:gridCol>
                <a:gridCol w="2206071">
                  <a:extLst>
                    <a:ext uri="{9D8B030D-6E8A-4147-A177-3AD203B41FA5}">
                      <a16:colId xmlns:a16="http://schemas.microsoft.com/office/drawing/2014/main" val="2446472158"/>
                    </a:ext>
                  </a:extLst>
                </a:gridCol>
                <a:gridCol w="2206071">
                  <a:extLst>
                    <a:ext uri="{9D8B030D-6E8A-4147-A177-3AD203B41FA5}">
                      <a16:colId xmlns:a16="http://schemas.microsoft.com/office/drawing/2014/main" val="2710552170"/>
                    </a:ext>
                  </a:extLst>
                </a:gridCol>
              </a:tblGrid>
              <a:tr h="726548">
                <a:tc>
                  <a:txBody>
                    <a:bodyPr/>
                    <a:lstStyle/>
                    <a:p>
                      <a:r>
                        <a:rPr lang="en-US" dirty="0"/>
                        <a:t>MRI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45767"/>
                  </a:ext>
                </a:extLst>
              </a:tr>
              <a:tr h="682515">
                <a:tc>
                  <a:txBody>
                    <a:bodyPr/>
                    <a:lstStyle/>
                    <a:p>
                      <a:r>
                        <a:rPr lang="en-US" dirty="0"/>
                        <a:t>FLAIR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2047"/>
                  </a:ext>
                </a:extLst>
              </a:tr>
              <a:tr h="726548">
                <a:tc>
                  <a:txBody>
                    <a:bodyPr/>
                    <a:lstStyle/>
                    <a:p>
                      <a:r>
                        <a:rPr lang="en-US" dirty="0"/>
                        <a:t>T1w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9170"/>
                  </a:ext>
                </a:extLst>
              </a:tr>
              <a:tr h="682515">
                <a:tc>
                  <a:txBody>
                    <a:bodyPr/>
                    <a:lstStyle/>
                    <a:p>
                      <a:r>
                        <a:rPr lang="en-US" dirty="0"/>
                        <a:t>T1Gd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97564"/>
                  </a:ext>
                </a:extLst>
              </a:tr>
              <a:tr h="726548">
                <a:tc>
                  <a:txBody>
                    <a:bodyPr/>
                    <a:lstStyle/>
                    <a:p>
                      <a:r>
                        <a:rPr lang="en-US" dirty="0"/>
                        <a:t>T2W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015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EDD0-4D47-41F4-B1B7-2B2CB0F4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081D-A4C0-4EE2-8421-F996E8D7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Conclusion</a:t>
            </a:r>
          </a:p>
          <a:p>
            <a:r>
              <a:rPr lang="en-US" dirty="0"/>
              <a:t>MRI images are very different from non-medical images</a:t>
            </a:r>
          </a:p>
          <a:p>
            <a:r>
              <a:rPr lang="en-US" dirty="0"/>
              <a:t>Pre-trained models for ImageNet may not be as good as baseline</a:t>
            </a:r>
          </a:p>
          <a:p>
            <a:r>
              <a:rPr lang="en-US" dirty="0"/>
              <a:t>Unique pre processing may require</a:t>
            </a:r>
          </a:p>
          <a:p>
            <a:pPr marL="0" indent="0">
              <a:buNone/>
            </a:pPr>
            <a:r>
              <a:rPr lang="en-US" b="1" dirty="0"/>
              <a:t>Future Work</a:t>
            </a:r>
          </a:p>
          <a:p>
            <a:r>
              <a:rPr lang="en-US" dirty="0"/>
              <a:t>Additional, higher quality pre-processed data</a:t>
            </a:r>
          </a:p>
          <a:p>
            <a:r>
              <a:rPr lang="en-US" dirty="0"/>
              <a:t>Apply sequence model like LSTM along with CNN</a:t>
            </a:r>
          </a:p>
          <a:p>
            <a:r>
              <a:rPr lang="en-US" dirty="0"/>
              <a:t>Use VGG 16 /19 </a:t>
            </a:r>
            <a:r>
              <a:rPr lang="en-US" dirty="0" err="1"/>
              <a:t>DenseNet</a:t>
            </a:r>
            <a:r>
              <a:rPr lang="en-US" dirty="0"/>
              <a:t> or other Pretrained Models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83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D79B-57B2-4A63-AE09-2B19F97B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A6F6-7775-4A75-9AF0-B347B5AD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RSNA-ASNR-MICCAI </a:t>
            </a:r>
            <a:r>
              <a:rPr lang="en-US" dirty="0" err="1"/>
              <a:t>BraTS</a:t>
            </a:r>
            <a:r>
              <a:rPr lang="en-US" dirty="0"/>
              <a:t> 2021 Benchmark on Brain Tumor Segmentation and </a:t>
            </a:r>
            <a:r>
              <a:rPr lang="en-US" dirty="0" err="1"/>
              <a:t>Radiogenomic</a:t>
            </a:r>
            <a:r>
              <a:rPr lang="en-US" dirty="0"/>
              <a:t> Classification ( arxiv.org/pdf/2107.02314.pdf )</a:t>
            </a:r>
          </a:p>
          <a:p>
            <a:r>
              <a:rPr lang="en-US" dirty="0"/>
              <a:t>A Deep Convolutional Neural Network for Annotation of Magnetic Resonance Imaging Sequence Type Sara </a:t>
            </a:r>
            <a:r>
              <a:rPr lang="en-US" dirty="0" err="1"/>
              <a:t>Ranjbar</a:t>
            </a:r>
            <a:r>
              <a:rPr lang="en-US" dirty="0"/>
              <a:t>, Kyle W. Singleton, Pamela R. Jackson, Cassandra R. </a:t>
            </a:r>
            <a:r>
              <a:rPr lang="en-US" dirty="0" err="1"/>
              <a:t>Rickertsen</a:t>
            </a:r>
            <a:r>
              <a:rPr lang="en-US" dirty="0"/>
              <a:t>, Scott A. Whitmire, Kamala R. Clark-Swanson, J. Ross Mitchell, Kristin R. Swanson &amp; Leland S. Hu </a:t>
            </a:r>
          </a:p>
          <a:p>
            <a:r>
              <a:rPr lang="en-US" dirty="0"/>
              <a:t>Ker J, Singh SP, Bai Y, Rao J, Lim T, Wang L (2019) Image thresholding improves 3-dimensional convolutional neural net- work diagnosis of different acute brain hemorrhages on computed tomography scans. Sensors 19(9):2167</a:t>
            </a:r>
          </a:p>
          <a:p>
            <a:r>
              <a:rPr lang="en-US" dirty="0"/>
              <a:t>Robben D, Boers AMM, </a:t>
            </a:r>
            <a:r>
              <a:rPr lang="en-US" dirty="0" err="1"/>
              <a:t>Marquering</a:t>
            </a:r>
            <a:r>
              <a:rPr lang="en-US" dirty="0"/>
              <a:t> HA, </a:t>
            </a:r>
            <a:r>
              <a:rPr lang="en-US" dirty="0" err="1"/>
              <a:t>Langezaal</a:t>
            </a:r>
            <a:r>
              <a:rPr lang="en-US" dirty="0"/>
              <a:t> LLCM, </a:t>
            </a:r>
            <a:r>
              <a:rPr lang="en-US" dirty="0" err="1"/>
              <a:t>Roos</a:t>
            </a:r>
            <a:r>
              <a:rPr lang="en-US" dirty="0"/>
              <a:t> YBWEM, van </a:t>
            </a:r>
            <a:r>
              <a:rPr lang="en-US" dirty="0" err="1"/>
              <a:t>Oostenbrugge</a:t>
            </a:r>
            <a:r>
              <a:rPr lang="en-US" dirty="0"/>
              <a:t> RJ, van </a:t>
            </a:r>
            <a:r>
              <a:rPr lang="en-US" dirty="0" err="1"/>
              <a:t>Zwam</a:t>
            </a:r>
            <a:r>
              <a:rPr lang="en-US" dirty="0"/>
              <a:t> WH, </a:t>
            </a:r>
            <a:r>
              <a:rPr lang="en-US" dirty="0" err="1"/>
              <a:t>Dippel</a:t>
            </a:r>
            <a:r>
              <a:rPr lang="en-US" dirty="0"/>
              <a:t> DWJ, </a:t>
            </a:r>
            <a:r>
              <a:rPr lang="en-US" dirty="0" err="1"/>
              <a:t>Majoie</a:t>
            </a:r>
            <a:r>
              <a:rPr lang="en-US" dirty="0"/>
              <a:t> CBLM, van der </a:t>
            </a:r>
            <a:r>
              <a:rPr lang="en-US" dirty="0" err="1"/>
              <a:t>Lugt</a:t>
            </a:r>
            <a:r>
              <a:rPr lang="en-US" dirty="0"/>
              <a:t> A et al (2020) Prediction of final infarct volume from native CT perfusion and treatment parameters using deep learning. Med Image 59:101589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66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5002c8ea9_8_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5700" b="1" dirty="0"/>
              <a:t>THANK YOU</a:t>
            </a:r>
            <a:endParaRPr sz="57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FC05-4E48-3390-6CE9-6FFA889A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00C5E-794D-CAE6-2033-5FD713A6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Aim to study the </a:t>
            </a:r>
            <a:r>
              <a:rPr lang="en-US" b="1" dirty="0">
                <a:ea typeface="+mn-lt"/>
                <a:cs typeface="+mn-lt"/>
              </a:rPr>
              <a:t>effect of different preprocessing</a:t>
            </a:r>
            <a:r>
              <a:rPr lang="en-US" dirty="0">
                <a:ea typeface="+mn-lt"/>
                <a:cs typeface="+mn-lt"/>
              </a:rPr>
              <a:t> Brain Tumor MRI images</a:t>
            </a:r>
          </a:p>
          <a:p>
            <a:r>
              <a:rPr lang="en-US" dirty="0">
                <a:ea typeface="+mn-lt"/>
                <a:cs typeface="+mn-lt"/>
              </a:rPr>
              <a:t>MRI scan images are</a:t>
            </a:r>
            <a:r>
              <a:rPr lang="en-US" b="1" dirty="0">
                <a:ea typeface="+mn-lt"/>
                <a:cs typeface="+mn-lt"/>
              </a:rPr>
              <a:t> quite different</a:t>
            </a:r>
            <a:r>
              <a:rPr lang="en-US" dirty="0">
                <a:ea typeface="+mn-lt"/>
                <a:cs typeface="+mn-lt"/>
              </a:rPr>
              <a:t> from our traditional</a:t>
            </a:r>
            <a:r>
              <a:rPr lang="en-US" b="1" dirty="0">
                <a:ea typeface="+mn-lt"/>
                <a:cs typeface="+mn-lt"/>
              </a:rPr>
              <a:t> RGB images</a:t>
            </a:r>
            <a:endParaRPr lang="en-US" b="1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first preprocess the images data, then fit it to several baseline models to </a:t>
            </a:r>
            <a:r>
              <a:rPr lang="en-US" b="1" dirty="0">
                <a:ea typeface="+mn-lt"/>
                <a:cs typeface="+mn-lt"/>
              </a:rPr>
              <a:t>investigate the utility of AI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976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FB87-EFFC-7472-D650-8100042D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F197-1629-3D40-4761-1D640739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0"/>
              </a:spcBef>
              <a:buFont typeface="Noto Sans Symbols,Sans-Serif" panose="020B0604020202020204" pitchFamily="34" charset="0"/>
              <a:buChar char="❑"/>
            </a:pPr>
            <a:r>
              <a:rPr lang="en-US" dirty="0">
                <a:solidFill>
                  <a:schemeClr val="dk1"/>
                </a:solidFill>
                <a:cs typeface="Calibri"/>
              </a:rPr>
              <a:t>The brain is the most</a:t>
            </a:r>
            <a:r>
              <a:rPr lang="en-US" b="1" dirty="0">
                <a:solidFill>
                  <a:schemeClr val="dk1"/>
                </a:solidFill>
                <a:cs typeface="Calibri"/>
              </a:rPr>
              <a:t> complex part of the human body. 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buFont typeface="Noto Sans Symbols,Sans-Serif" panose="020B0604020202020204" pitchFamily="34" charset="0"/>
              <a:buChar char="❑"/>
            </a:pPr>
            <a:r>
              <a:rPr lang="en-US" dirty="0">
                <a:ea typeface="+mn-lt"/>
                <a:cs typeface="+mn-lt"/>
              </a:rPr>
              <a:t>brain tumor is an </a:t>
            </a:r>
            <a:r>
              <a:rPr lang="en-US" b="1" dirty="0">
                <a:ea typeface="+mn-lt"/>
                <a:cs typeface="+mn-lt"/>
              </a:rPr>
              <a:t>uncontrolled development of brain cells</a:t>
            </a:r>
            <a:r>
              <a:rPr lang="en-US" dirty="0">
                <a:ea typeface="+mn-lt"/>
                <a:cs typeface="+mn-lt"/>
              </a:rPr>
              <a:t> in brain cancer</a:t>
            </a:r>
            <a:endParaRPr lang="en-US" b="1" dirty="0">
              <a:solidFill>
                <a:schemeClr val="dk1"/>
              </a:solidFill>
              <a:cs typeface="Calibri"/>
            </a:endParaRPr>
          </a:p>
          <a:p>
            <a:pPr marL="342900" indent="-342900">
              <a:spcBef>
                <a:spcPts val="600"/>
              </a:spcBef>
              <a:buFont typeface="Noto Sans Symbols,Sans-Serif" panose="020B0604020202020204" pitchFamily="34" charset="0"/>
              <a:buChar char="❑"/>
            </a:pPr>
            <a:r>
              <a:rPr lang="en-US" dirty="0">
                <a:solidFill>
                  <a:schemeClr val="dk1"/>
                </a:solidFill>
                <a:cs typeface="Calibri"/>
              </a:rPr>
              <a:t>Brain Tumors can b</a:t>
            </a:r>
            <a:r>
              <a:rPr lang="en-US" b="1" dirty="0">
                <a:solidFill>
                  <a:schemeClr val="dk1"/>
                </a:solidFill>
                <a:cs typeface="Calibri"/>
              </a:rPr>
              <a:t>e malignant or benign. 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21CA51-2626-4EE1-A7C1-82C57A4F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06160"/>
              </p:ext>
            </p:extLst>
          </p:nvPr>
        </p:nvGraphicFramePr>
        <p:xfrm>
          <a:off x="1451579" y="349837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062784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7379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Benign 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Malignant Tumor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 rate of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Rapid rate of growth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52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 invasive (Capsule covered)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Invasive (No capsule) Highly spreadable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8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Metastasis – 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Metastasis – Present (Spread in organs)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5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Hemorrhage and Necrosis – 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Hemorrhage and Necrosis - 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9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15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F685-1304-2B90-0ED8-476DC4A0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What Is Glioblastoma? 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79D0-1B16-5B1E-6EE9-7ABDA5EA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ts val="0"/>
              </a:spcBef>
              <a:buFont typeface="Noto Sans Symbols,Sans-Serif" panose="020B0604020202020204" pitchFamily="34" charset="0"/>
              <a:buChar char="❑"/>
            </a:pPr>
            <a:r>
              <a:rPr lang="en-US" b="1" dirty="0">
                <a:ea typeface="+mn-lt"/>
                <a:cs typeface="+mn-lt"/>
              </a:rPr>
              <a:t>Glioblastoma is an aggressive type of cancer that can occur in the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b="1" dirty="0">
                <a:ea typeface="+mn-lt"/>
                <a:cs typeface="+mn-lt"/>
              </a:rPr>
              <a:t>brain.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(Grade IV tumor GBM)</a:t>
            </a:r>
          </a:p>
          <a:p>
            <a:pPr>
              <a:spcBef>
                <a:spcPts val="0"/>
              </a:spcBef>
              <a:buFont typeface="Noto Sans Symbols,Sans-Serif" panose="020B0604020202020204" pitchFamily="34" charset="0"/>
              <a:buChar char="❑"/>
            </a:pPr>
            <a:r>
              <a:rPr lang="en-US" b="1" dirty="0">
                <a:ea typeface="+mn-lt"/>
                <a:cs typeface="+mn-lt"/>
              </a:rPr>
              <a:t>Frontal Lobe is most common but can occur 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Brainstem, Cerebellum </a:t>
            </a:r>
            <a:br>
              <a:rPr lang="en-US" b="1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spcBef>
                <a:spcPts val="600"/>
              </a:spcBef>
              <a:buFont typeface="Noto Sans Symbols,Sans-Serif" panose="020B0604020202020204" pitchFamily="34" charset="0"/>
              <a:buChar char="❑"/>
            </a:pPr>
            <a:r>
              <a:rPr lang="en-US" b="1" dirty="0">
                <a:ea typeface="+mn-lt"/>
                <a:cs typeface="+mn-lt"/>
              </a:rPr>
              <a:t>Treatments:</a:t>
            </a:r>
            <a:endParaRPr lang="en-US" dirty="0">
              <a:ea typeface="+mn-lt"/>
              <a:cs typeface="+mn-lt"/>
            </a:endParaRPr>
          </a:p>
          <a:p>
            <a:pPr lvl="1" indent="-273050">
              <a:spcBef>
                <a:spcPts val="600"/>
              </a:spcBef>
              <a:buFont typeface="Noto Sans Symbols,Sans-Serif" panose="020B0604020202020204" pitchFamily="34" charset="0"/>
              <a:buChar char="❑"/>
            </a:pPr>
            <a:r>
              <a:rPr lang="en-US" b="1" dirty="0">
                <a:ea typeface="+mn-lt"/>
                <a:cs typeface="+mn-lt"/>
              </a:rPr>
              <a:t>Surgery</a:t>
            </a:r>
            <a:endParaRPr lang="en-US" dirty="0">
              <a:ea typeface="+mn-lt"/>
              <a:cs typeface="+mn-lt"/>
            </a:endParaRPr>
          </a:p>
          <a:p>
            <a:pPr lvl="1" indent="-273050">
              <a:spcBef>
                <a:spcPts val="600"/>
              </a:spcBef>
              <a:buFont typeface="Noto Sans Symbols,Sans-Serif" panose="020B0604020202020204" pitchFamily="34" charset="0"/>
              <a:buChar char="❑"/>
            </a:pPr>
            <a:r>
              <a:rPr lang="en-US" b="1" dirty="0">
                <a:ea typeface="+mn-lt"/>
                <a:cs typeface="+mn-lt"/>
              </a:rPr>
              <a:t>Radiation</a:t>
            </a:r>
            <a:endParaRPr lang="en-US" dirty="0">
              <a:ea typeface="+mn-lt"/>
              <a:cs typeface="+mn-lt"/>
            </a:endParaRPr>
          </a:p>
          <a:p>
            <a:pPr lvl="1" indent="-273050">
              <a:spcBef>
                <a:spcPts val="600"/>
              </a:spcBef>
              <a:buFont typeface="Noto Sans Symbols,Sans-Serif" panose="020B0604020202020204" pitchFamily="34" charset="0"/>
              <a:buChar char="❑"/>
            </a:pPr>
            <a:r>
              <a:rPr lang="en-US" b="1" dirty="0">
                <a:ea typeface="+mn-lt"/>
                <a:cs typeface="+mn-lt"/>
              </a:rPr>
              <a:t>Chemotherapy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A333A53-4B17-03B6-9841-5A1434B7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078" y="2539014"/>
            <a:ext cx="3036163" cy="30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432F-FE6D-C907-D966-61BD2F54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MGMT promoter methylation?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FE7-1DA2-44E8-61E4-E19CF1DD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MGMT -  Methylguanine Methyltransferase it is an enzyme which removes the molecule to synthesize chemo drug, helps in DNA repair for cancer cell </a:t>
            </a:r>
          </a:p>
          <a:p>
            <a:r>
              <a:rPr lang="en-US" b="1" dirty="0">
                <a:ea typeface="+mn-lt"/>
                <a:cs typeface="+mn-lt"/>
              </a:rPr>
              <a:t>Methylated MGMT associated with improved outcome</a:t>
            </a:r>
            <a:r>
              <a:rPr lang="en-US" dirty="0">
                <a:ea typeface="+mn-lt"/>
                <a:cs typeface="+mn-lt"/>
              </a:rPr>
              <a:t> in glioblastoma </a:t>
            </a:r>
          </a:p>
          <a:p>
            <a:r>
              <a:rPr lang="en-US" dirty="0">
                <a:cs typeface="Calibri"/>
              </a:rPr>
              <a:t>a favorable </a:t>
            </a:r>
            <a:r>
              <a:rPr lang="en-US" b="1" dirty="0">
                <a:cs typeface="Calibri"/>
              </a:rPr>
              <a:t>prognostic factor and a strong predicto</a:t>
            </a:r>
            <a:r>
              <a:rPr lang="en-US" dirty="0">
                <a:cs typeface="Calibri"/>
              </a:rPr>
              <a:t>r of responsiveness to chemotherapy.</a:t>
            </a:r>
          </a:p>
          <a:p>
            <a:r>
              <a:rPr lang="en-US" dirty="0">
                <a:cs typeface="Calibri"/>
              </a:rPr>
              <a:t>Help in therapy 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29265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4124-3AD9-A183-FF62-1179815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A616-3679-BBF9-9DF6-1DBD28B2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Currently, genetic analysis of cancer requires </a:t>
            </a:r>
            <a:r>
              <a:rPr lang="en-US" b="1" dirty="0">
                <a:cs typeface="Calibri"/>
              </a:rPr>
              <a:t>surgery to extract a tissue sample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 Then it takes </a:t>
            </a:r>
            <a:r>
              <a:rPr lang="en-US" b="1" dirty="0">
                <a:cs typeface="Calibri"/>
              </a:rPr>
              <a:t>several weeks</a:t>
            </a:r>
            <a:r>
              <a:rPr lang="en-US" dirty="0">
                <a:cs typeface="Calibri"/>
              </a:rPr>
              <a:t> to determine the genetic characteristics of the tumor. </a:t>
            </a:r>
          </a:p>
          <a:p>
            <a:pPr>
              <a:spcBef>
                <a:spcPts val="0"/>
              </a:spcBef>
            </a:pPr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 automatic model to </a:t>
            </a:r>
            <a:r>
              <a:rPr lang="en-US" b="1" dirty="0">
                <a:ea typeface="+mn-lt"/>
                <a:cs typeface="+mn-lt"/>
              </a:rPr>
              <a:t>detect the presence </a:t>
            </a:r>
            <a:r>
              <a:rPr lang="en-US" dirty="0">
                <a:ea typeface="+mn-lt"/>
                <a:cs typeface="+mn-lt"/>
              </a:rPr>
              <a:t>of </a:t>
            </a:r>
            <a:r>
              <a:rPr lang="en-US" b="1" dirty="0">
                <a:ea typeface="+mn-lt"/>
                <a:cs typeface="+mn-lt"/>
              </a:rPr>
              <a:t>MGMT(value)</a:t>
            </a:r>
            <a:r>
              <a:rPr lang="en-US" dirty="0">
                <a:ea typeface="+mn-lt"/>
                <a:cs typeface="+mn-lt"/>
              </a:rPr>
              <a:t> promoter methylation might </a:t>
            </a:r>
            <a:r>
              <a:rPr lang="en-US" b="1" dirty="0">
                <a:ea typeface="+mn-lt"/>
                <a:cs typeface="+mn-lt"/>
              </a:rPr>
              <a:t>help faster</a:t>
            </a:r>
            <a:r>
              <a:rPr lang="en-US" dirty="0">
                <a:ea typeface="+mn-lt"/>
                <a:cs typeface="+mn-lt"/>
              </a:rPr>
              <a:t> treatment and avoid surgery for test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98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411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 rot="-54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431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 rot="6097846">
            <a:off x="-747355" y="1201312"/>
            <a:ext cx="4808302" cy="4088666"/>
          </a:xfrm>
          <a:custGeom>
            <a:avLst/>
            <a:gdLst/>
            <a:ahLst/>
            <a:cxnLst/>
            <a:rect l="l" t="t" r="r" b="b"/>
            <a:pathLst>
              <a:path w="4808302" h="4088666" extrusionOk="0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490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908782" cy="66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dirty="0"/>
          </a:p>
        </p:txBody>
      </p:sp>
      <p:grpSp>
        <p:nvGrpSpPr>
          <p:cNvPr id="161" name="Google Shape;161;p7"/>
          <p:cNvGrpSpPr/>
          <p:nvPr/>
        </p:nvGrpSpPr>
        <p:grpSpPr>
          <a:xfrm>
            <a:off x="4241442" y="186431"/>
            <a:ext cx="7684668" cy="6399194"/>
            <a:chOff x="0" y="7025"/>
            <a:chExt cx="8182403" cy="6442413"/>
          </a:xfrm>
        </p:grpSpPr>
        <p:sp>
          <p:nvSpPr>
            <p:cNvPr id="162" name="Google Shape;162;p7"/>
            <p:cNvSpPr/>
            <p:nvPr/>
          </p:nvSpPr>
          <p:spPr>
            <a:xfrm>
              <a:off x="0" y="7025"/>
              <a:ext cx="8182403" cy="183865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EECD5"/>
                </a:gs>
                <a:gs pos="50000">
                  <a:srgbClr val="FFE8C7"/>
                </a:gs>
                <a:gs pos="100000">
                  <a:srgbClr val="E3CDA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556191" y="420777"/>
              <a:ext cx="1011257" cy="101125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123641" y="7080"/>
              <a:ext cx="6056685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 txBox="1"/>
            <p:nvPr/>
          </p:nvSpPr>
          <p:spPr>
            <a:xfrm>
              <a:off x="2088063" y="7080"/>
              <a:ext cx="6092264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575" tIns="194575" rIns="194575" bIns="194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Images are in DICOM format</a:t>
              </a:r>
              <a:r>
                <a:rPr lang="en-US" sz="25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br>
                <a:rPr lang="en-US" sz="25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0" y="2305394"/>
              <a:ext cx="8182403" cy="183865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EECD5"/>
                </a:gs>
                <a:gs pos="50000">
                  <a:srgbClr val="FFE8C7"/>
                </a:gs>
                <a:gs pos="100000">
                  <a:srgbClr val="E3CDA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556191" y="2719090"/>
              <a:ext cx="1011257" cy="101125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2471135" y="2305394"/>
              <a:ext cx="2057330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 txBox="1"/>
            <p:nvPr/>
          </p:nvSpPr>
          <p:spPr>
            <a:xfrm>
              <a:off x="2088063" y="2305388"/>
              <a:ext cx="2757686" cy="18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575" tIns="194575" rIns="194575" bIns="194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Three cohorts of multi-parametric MRI (</a:t>
              </a:r>
              <a:r>
                <a:rPr lang="en-US" sz="20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mpMRI</a:t>
              </a:r>
              <a:r>
                <a:rPr lang="en-US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 scans:</a:t>
              </a:r>
              <a:endParaRPr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4875960" y="2305394"/>
              <a:ext cx="2374604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 txBox="1"/>
            <p:nvPr/>
          </p:nvSpPr>
          <p:spPr>
            <a:xfrm>
              <a:off x="4875960" y="2305394"/>
              <a:ext cx="2374604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575" tIns="194575" rIns="194575" bIns="194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Training Data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Validation Data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Test Data</a:t>
              </a:r>
              <a:b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0" y="4603707"/>
              <a:ext cx="8182403" cy="183865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EECD5"/>
                </a:gs>
                <a:gs pos="50000">
                  <a:srgbClr val="FFE8C7"/>
                </a:gs>
                <a:gs pos="100000">
                  <a:srgbClr val="E3CDA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2088062" y="4583206"/>
              <a:ext cx="2057991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2088062" y="4583206"/>
              <a:ext cx="2057991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575" tIns="194575" rIns="194575" bIns="194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Four subfolders within cohorts:</a:t>
              </a:r>
              <a:endParaRPr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4861881" y="4610788"/>
              <a:ext cx="3103916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"/>
            <p:cNvSpPr txBox="1"/>
            <p:nvPr/>
          </p:nvSpPr>
          <p:spPr>
            <a:xfrm>
              <a:off x="4861881" y="4610788"/>
              <a:ext cx="3103916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575" tIns="194575" rIns="194575" bIns="194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Fluid Attenuated Inversion Recovery (FLAIR)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T1-weighted pre-contrast (T1w)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T1-weighted post-contrast (T1WCE)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T2-weighted (T2)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2C3DF6E-59AC-4659-9B08-2FCFC425B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43" y="4833408"/>
            <a:ext cx="1367354" cy="16781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F3864"/>
              </a:gs>
              <a:gs pos="52000">
                <a:srgbClr val="1F3864"/>
              </a:gs>
              <a:gs pos="83000">
                <a:srgbClr val="A9BEE4"/>
              </a:gs>
              <a:gs pos="100000">
                <a:srgbClr val="C5D3ED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610499" y="245318"/>
            <a:ext cx="3228738" cy="145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Trebuchet MS"/>
              <a:buNone/>
            </a:pPr>
            <a:r>
              <a:rPr lang="en-US" sz="2400" b="1" i="0" u="none" strike="noStrik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Prediction of Genetic characteristic of Glioblastoma</a:t>
            </a:r>
            <a:endParaRPr sz="2400" dirty="0">
              <a:solidFill>
                <a:srgbClr val="595959"/>
              </a:solidFill>
            </a:endParaRPr>
          </a:p>
        </p:txBody>
      </p:sp>
      <p:sp>
        <p:nvSpPr>
          <p:cNvPr id="217" name="Google Shape;217;p10"/>
          <p:cNvSpPr txBox="1">
            <a:spLocks noGrp="1"/>
          </p:cNvSpPr>
          <p:nvPr>
            <p:ph idx="1"/>
          </p:nvPr>
        </p:nvSpPr>
        <p:spPr>
          <a:xfrm>
            <a:off x="262149" y="2005706"/>
            <a:ext cx="4256585" cy="4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4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❑"/>
            </a:pPr>
            <a:r>
              <a:rPr lang="en-US" sz="2751" b="0" i="0" u="none" strike="noStrik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The MGMT promoter methylation status data is defined as a binary label </a:t>
            </a:r>
            <a:br>
              <a:rPr lang="en-US" sz="2751" b="0" i="0" u="none" strike="noStrik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751" b="0" i="0" u="none" strike="noStrik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(0: unmethylated, </a:t>
            </a:r>
            <a:br>
              <a:rPr lang="en-US" sz="2751" b="0" i="0" u="none" strike="noStrik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751" b="0" i="0" u="none" strike="noStrik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1: methylated)</a:t>
            </a:r>
            <a:endParaRPr sz="355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686"/>
              <a:buFont typeface="Noto Sans Symbols"/>
              <a:buNone/>
            </a:pPr>
            <a:endParaRPr sz="2751" b="0" i="0" u="none" strike="noStrike" dirty="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lvl="0" indent="-22864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❑"/>
            </a:pPr>
            <a:r>
              <a:rPr lang="en-US" sz="2751" b="0" i="0" u="none" strike="noStrik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307 Positive Cases (Methylated)</a:t>
            </a:r>
            <a:endParaRPr sz="355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686"/>
              <a:buFont typeface="Noto Sans Symbols"/>
              <a:buNone/>
            </a:pPr>
            <a:endParaRPr sz="2751" b="0" i="0" u="none" strike="noStrike" dirty="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lvl="0" indent="-22864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❑"/>
            </a:pPr>
            <a:r>
              <a:rPr lang="en-US" sz="2751" b="0" i="0" u="none" strike="noStrik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278 Negative Cases (Unmethylated)</a:t>
            </a:r>
          </a:p>
          <a:p>
            <a:pPr lvl="0" indent="-101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2686"/>
              <a:buNone/>
            </a:pPr>
            <a:endParaRPr lang="en-US" sz="2751" dirty="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indent="-228642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Font typeface="Noto Sans Symbols"/>
              <a:buChar char="❑"/>
            </a:pPr>
            <a:r>
              <a:rPr lang="en-US" sz="2751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585 Total Patients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endParaRPr lang="en-US" sz="2751" dirty="0">
              <a:solidFill>
                <a:srgbClr val="595959"/>
              </a:solidFill>
              <a:latin typeface="Trebuchet MS"/>
              <a:sym typeface="Trebuchet MS"/>
            </a:endParaRPr>
          </a:p>
          <a:p>
            <a:pPr marL="228600" lvl="0" indent="-22864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❑"/>
            </a:pPr>
            <a:endParaRPr sz="355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85000"/>
              <a:buNone/>
            </a:pPr>
            <a:br>
              <a:rPr lang="en-US" sz="2000" b="0" dirty="0">
                <a:solidFill>
                  <a:srgbClr val="595959"/>
                </a:solidFill>
              </a:rPr>
            </a:br>
            <a:br>
              <a:rPr lang="en-US" sz="1700" b="0" dirty="0">
                <a:solidFill>
                  <a:srgbClr val="595959"/>
                </a:solidFill>
              </a:rPr>
            </a:br>
            <a:endParaRPr sz="1700" dirty="0">
              <a:solidFill>
                <a:srgbClr val="595959"/>
              </a:solidFill>
            </a:endParaRPr>
          </a:p>
        </p:txBody>
      </p:sp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210" y="685802"/>
            <a:ext cx="2907194" cy="548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58383" y="703595"/>
            <a:ext cx="2953135" cy="545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https://www.kaggleusercontent.com/kf/70970330/eyJhbGciOiJkaXIiLCJlbmMiOiJBMTI4Q0JDLUhTMjU2In0..0BvgBi0H54bYDQqzluROLg.re3rT5bRWKizeqnM-fApDxl3jm4TeJtvMJpMG8mFaPVcNBUlFFZM9wT4QUg20VCuR1qd9XD2eNH_OwnjICmgVGLJoGanjKYz8QtVKt7OWNzv1yfv8yl5yO3ZbnmnVQv2zio4rdSViA_5IQBlYaYWJ-ksnATCmqy8MjucCgTwJZgMQTCVJgWPI2N_UgH1uXhXPu6rU6MELlBedz6CE38aV7o-sFAv8odRSniMMcnE6ZVkKTJzp9NAV3tlybKmath633kVeeaoesSgMNC5ROBLfrtedbJKqXrHAKOhGt084KKkssBz3Q668hHS2Z0qYF6lQhMC9Xw1vAj2wkdwL2B5PhHH5LvTlf7ZrEDNgnfmhnBAv1wXSmZq4bv1B3BZZ8XXFAilknGsdLqSQT1D1MYAnQeDgxs3Gnc9m6zrwPVYiHhqwUBYEkYXwI6WiJCOrRaUfe5iYjvqDEX8RnZm2mPMnjS6bSjdts4tYdQczF5CLp9VgVbSYnMhDQ00agL4IEwLycQBjEkP15-uqFtqfrJCzZop9ulr-PJPB2H6jYo8CLZF4L0VGSerMj36-GsP0Fi8dHebmWrxeu7WogZfwZ9k7HA1IdwQPfvJVLywwM8dJRUQ-DJMroFo-i9cSTu02dKYQi3dve5L1eo3hkx8uCMRN2VYIDyn9VGGu-k0nlzBPFlp3bJm8fkkyBuzWZynh1st.6f_Zqw1yixeaYPsvf36sIA/__results___files/__results___3_1.png">
            <a:extLst>
              <a:ext uri="{FF2B5EF4-FFF2-40B4-BE49-F238E27FC236}">
                <a16:creationId xmlns:a16="http://schemas.microsoft.com/office/drawing/2014/main" id="{07827C85-B9A4-4794-B7A1-CC6EA350C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1" y="4903341"/>
            <a:ext cx="269086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3951</TotalTime>
  <Words>1020</Words>
  <Application>Microsoft Office PowerPoint</Application>
  <PresentationFormat>Widescreen</PresentationFormat>
  <Paragraphs>149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Georgia</vt:lpstr>
      <vt:lpstr>Gill Sans MT</vt:lpstr>
      <vt:lpstr>Noto Sans Symbols</vt:lpstr>
      <vt:lpstr>Noto Sans Symbols,Sans-Serif</vt:lpstr>
      <vt:lpstr>Roboto Mono</vt:lpstr>
      <vt:lpstr>Trebuchet MS</vt:lpstr>
      <vt:lpstr>Gallery</vt:lpstr>
      <vt:lpstr>RSNA-MICCAI Brain Tumor  Radio genomic MGMT Classification  (Methylguanine Methyltransferase) </vt:lpstr>
      <vt:lpstr>cONTENT</vt:lpstr>
      <vt:lpstr>abSTRACT</vt:lpstr>
      <vt:lpstr>Introduction</vt:lpstr>
      <vt:lpstr>What Is Glioblastoma? </vt:lpstr>
      <vt:lpstr>MGMT promoter methylation?</vt:lpstr>
      <vt:lpstr>Motivation</vt:lpstr>
      <vt:lpstr>Dataset</vt:lpstr>
      <vt:lpstr>Prediction of Genetic characteristic of Glioblastoma</vt:lpstr>
      <vt:lpstr>PowerPoint Presentation</vt:lpstr>
      <vt:lpstr>Exploratory Data Analysis</vt:lpstr>
      <vt:lpstr>BaseLine Model</vt:lpstr>
      <vt:lpstr>Results with CNN</vt:lpstr>
      <vt:lpstr>Results with CNN – With More Images</vt:lpstr>
      <vt:lpstr>ResNet50</vt:lpstr>
      <vt:lpstr>Experimental  Analysis [ResNet50]</vt:lpstr>
      <vt:lpstr>EfficientNet</vt:lpstr>
      <vt:lpstr>Why EfficientNet ?</vt:lpstr>
      <vt:lpstr>Workflow of Deep Learning Model Architecture</vt:lpstr>
      <vt:lpstr>Experimental  Analysis [EfficientNet]</vt:lpstr>
      <vt:lpstr>Experimental Analysis[EfficientNet]</vt:lpstr>
      <vt:lpstr>Test Results</vt:lpstr>
      <vt:lpstr>Conclusion And 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RSNA-MICCAI Brain Tumor Radio genomic Classification</dc:title>
  <dc:creator>Biozid Bostami</dc:creator>
  <cp:lastModifiedBy>Prakash Chourasia</cp:lastModifiedBy>
  <cp:revision>389</cp:revision>
  <dcterms:created xsi:type="dcterms:W3CDTF">2021-11-26T22:19:03Z</dcterms:created>
  <dcterms:modified xsi:type="dcterms:W3CDTF">2023-04-18T14:51:27Z</dcterms:modified>
</cp:coreProperties>
</file>