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  <p:sldMasterId id="2147483771" r:id="rId2"/>
    <p:sldMasterId id="2147483786" r:id="rId3"/>
    <p:sldMasterId id="2147483808" r:id="rId4"/>
    <p:sldMasterId id="2147483814" r:id="rId5"/>
    <p:sldMasterId id="2147483801" r:id="rId6"/>
  </p:sldMasterIdLst>
  <p:notesMasterIdLst>
    <p:notesMasterId r:id="rId25"/>
  </p:notesMasterIdLst>
  <p:handoutMasterIdLst>
    <p:handoutMasterId r:id="rId26"/>
  </p:handoutMasterIdLst>
  <p:sldIdLst>
    <p:sldId id="334" r:id="rId7"/>
    <p:sldId id="335" r:id="rId8"/>
    <p:sldId id="320" r:id="rId9"/>
    <p:sldId id="348" r:id="rId10"/>
    <p:sldId id="321" r:id="rId11"/>
    <p:sldId id="339" r:id="rId12"/>
    <p:sldId id="340" r:id="rId13"/>
    <p:sldId id="349" r:id="rId14"/>
    <p:sldId id="341" r:id="rId15"/>
    <p:sldId id="350" r:id="rId16"/>
    <p:sldId id="343" r:id="rId17"/>
    <p:sldId id="344" r:id="rId18"/>
    <p:sldId id="345" r:id="rId19"/>
    <p:sldId id="351" r:id="rId20"/>
    <p:sldId id="346" r:id="rId21"/>
    <p:sldId id="352" r:id="rId22"/>
    <p:sldId id="353" r:id="rId23"/>
    <p:sldId id="275" r:id="rId24"/>
  </p:sldIdLst>
  <p:sldSz cx="9906000" cy="6858000" type="A4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464"/>
    <a:srgbClr val="9E9F9E"/>
    <a:srgbClr val="47432A"/>
    <a:srgbClr val="318738"/>
    <a:srgbClr val="84BF41"/>
    <a:srgbClr val="1FB09B"/>
    <a:srgbClr val="4B6362"/>
    <a:srgbClr val="94636A"/>
    <a:srgbClr val="842124"/>
    <a:srgbClr val="E2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68"/>
    <p:restoredTop sz="89876" autoAdjust="0"/>
  </p:normalViewPr>
  <p:slideViewPr>
    <p:cSldViewPr snapToGrid="0" snapToObjects="1">
      <p:cViewPr>
        <p:scale>
          <a:sx n="120" d="100"/>
          <a:sy n="120" d="100"/>
        </p:scale>
        <p:origin x="-1014" y="24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50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B8AABD-FA88-FB4D-A40D-073A42D4798B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FFD296D-691C-2146-ABDF-1279B71505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25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A3A43AB-327A-3542-ACDA-75EF7C9A5B7D}" type="datetimeFigureOut">
              <a:rPr lang="fr-FR" smtClean="0"/>
              <a:t>04/06/2018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279525"/>
            <a:ext cx="4987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DDA2F2-D236-5F46-B4D4-FDCE34D49D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46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Cliquez pour ajouter un titre à votre présentation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is-IS" dirty="0" smtClean="0"/>
              <a:t>…</a:t>
            </a:r>
            <a:endParaRPr lang="fr-FR" dirty="0"/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Ajoutez un sous-titre</a:t>
            </a:r>
            <a:br>
              <a:rPr lang="fr-FR" dirty="0" smtClean="0"/>
            </a:br>
            <a:r>
              <a:rPr lang="fr-FR" dirty="0" smtClean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</a:p>
          <a:p>
            <a:pPr lvl="0"/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smtClean="0"/>
              <a:t>Insérez votre graphique</a:t>
            </a:r>
            <a:endParaRPr lang="fr-FR" dirty="0"/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</a:p>
          <a:p>
            <a:pPr lvl="0"/>
            <a:endParaRPr lang="fr-FR" dirty="0" smtClean="0"/>
          </a:p>
          <a:p>
            <a:pPr lvl="0"/>
            <a:endParaRPr lang="fr-FR" dirty="0" err="1" smtClean="0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216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endParaRPr lang="fr-FR" dirty="0" smtClean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smtClean="0"/>
              <a:t>Insérez votre image</a:t>
            </a: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815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Ajoutez un sous-titre</a:t>
            </a:r>
            <a:br>
              <a:rPr lang="fr-FR" dirty="0" smtClean="0"/>
            </a:br>
            <a:r>
              <a:rPr lang="fr-FR" dirty="0" smtClean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04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493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Ajoutez un sous-titre</a:t>
            </a:r>
            <a:br>
              <a:rPr lang="fr-FR" dirty="0" smtClean="0"/>
            </a:br>
            <a:r>
              <a:rPr lang="fr-FR" dirty="0" smtClean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</a:p>
          <a:p>
            <a:pPr lvl="0"/>
            <a:endParaRPr lang="fr-FR" dirty="0" smtClean="0"/>
          </a:p>
          <a:p>
            <a:pPr lvl="0"/>
            <a:endParaRPr lang="fr-FR" dirty="0" err="1" smtClean="0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32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Ajoutez un sous-titre</a:t>
            </a:r>
            <a:br>
              <a:rPr lang="fr-FR" dirty="0" smtClean="0"/>
            </a:br>
            <a:r>
              <a:rPr lang="fr-FR" dirty="0" smtClean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</a:p>
          <a:p>
            <a:pPr lvl="0"/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smtClean="0"/>
              <a:t>Insérez votre graphique</a:t>
            </a:r>
            <a:endParaRPr lang="fr-FR" dirty="0"/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</a:p>
          <a:p>
            <a:pPr lvl="0"/>
            <a:endParaRPr lang="fr-FR" dirty="0" smtClean="0"/>
          </a:p>
          <a:p>
            <a:pPr lvl="0"/>
            <a:endParaRPr lang="fr-FR" dirty="0" err="1" smtClean="0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556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endParaRPr lang="fr-FR" dirty="0" smtClean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smtClean="0"/>
              <a:t>Insérez votre image</a:t>
            </a: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22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Ajoutez un sous-titre</a:t>
            </a:r>
            <a:br>
              <a:rPr lang="fr-FR" dirty="0" smtClean="0"/>
            </a:br>
            <a:r>
              <a:rPr lang="fr-FR" dirty="0" smtClean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6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597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Ajoutez un sous-titre</a:t>
            </a:r>
            <a:br>
              <a:rPr lang="fr-FR" dirty="0" smtClean="0"/>
            </a:br>
            <a:r>
              <a:rPr lang="fr-FR" dirty="0" smtClean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</a:p>
          <a:p>
            <a:pPr lvl="0"/>
            <a:endParaRPr lang="fr-FR" dirty="0" smtClean="0"/>
          </a:p>
          <a:p>
            <a:pPr lvl="0"/>
            <a:endParaRPr lang="fr-FR" dirty="0" err="1" smtClean="0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094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titre +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Prénom NOM</a:t>
            </a:r>
            <a:endParaRPr lang="fr-FR" dirty="0"/>
          </a:p>
        </p:txBody>
      </p:sp>
      <p:sp>
        <p:nvSpPr>
          <p:cNvPr id="12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Cliquez pour ajouter du </a:t>
            </a:r>
            <a:r>
              <a:rPr lang="fr-FR" smtClean="0"/>
              <a:t>texte </a:t>
            </a:r>
            <a:br>
              <a:rPr lang="fr-FR" smtClean="0"/>
            </a:br>
            <a:r>
              <a:rPr lang="fr-FR" smtClean="0"/>
              <a:t>à </a:t>
            </a:r>
            <a:r>
              <a:rPr lang="fr-FR" dirty="0" smtClean="0"/>
              <a:t>votre présentation</a:t>
            </a:r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Cliquez pour ajouter un titre à votre présentation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/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1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s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Ajoutez un sous-titre</a:t>
            </a:r>
            <a:br>
              <a:rPr lang="fr-FR" dirty="0" smtClean="0"/>
            </a:br>
            <a:r>
              <a:rPr lang="fr-FR" dirty="0" smtClean="0"/>
              <a:t>à votre page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16757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</a:p>
          <a:p>
            <a:pPr lvl="0"/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graphique 14"/>
          <p:cNvSpPr>
            <a:spLocks noGrp="1"/>
          </p:cNvSpPr>
          <p:nvPr>
            <p:ph type="chart" sz="quarter" idx="19" hasCustomPrompt="1"/>
          </p:nvPr>
        </p:nvSpPr>
        <p:spPr>
          <a:xfrm>
            <a:off x="398463" y="3709988"/>
            <a:ext cx="3536950" cy="2863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smtClean="0"/>
              <a:t>Insérez votre graphique</a:t>
            </a:r>
            <a:endParaRPr lang="fr-FR" dirty="0"/>
          </a:p>
        </p:txBody>
      </p:sp>
      <p:sp>
        <p:nvSpPr>
          <p:cNvPr id="17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3507698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</a:p>
          <a:p>
            <a:pPr lvl="0"/>
            <a:endParaRPr lang="fr-FR" dirty="0" smtClean="0"/>
          </a:p>
          <a:p>
            <a:pPr lvl="0"/>
            <a:endParaRPr lang="fr-FR" dirty="0" err="1" smtClean="0"/>
          </a:p>
        </p:txBody>
      </p:sp>
      <p:sp>
        <p:nvSpPr>
          <p:cNvPr id="21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5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371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5631775" y="1831976"/>
            <a:ext cx="3799563" cy="59191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baseline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5631775" y="2423887"/>
            <a:ext cx="3799562" cy="3839372"/>
          </a:xfrm>
          <a:prstGeom prst="rect">
            <a:avLst/>
          </a:prstGeom>
        </p:spPr>
        <p:txBody>
          <a:bodyPr/>
          <a:lstStyle>
            <a:lvl1pPr marL="0" indent="0">
              <a:buFont typeface="Arial" charset="0"/>
              <a:buNone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endParaRPr lang="fr-FR" dirty="0" smtClean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430645" y="1832547"/>
            <a:ext cx="0" cy="44307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  11"/>
          <p:cNvSpPr>
            <a:spLocks noGrp="1"/>
          </p:cNvSpPr>
          <p:nvPr>
            <p:ph type="pic" sz="quarter" idx="19" hasCustomPrompt="1"/>
          </p:nvPr>
        </p:nvSpPr>
        <p:spPr>
          <a:xfrm>
            <a:off x="398463" y="1831976"/>
            <a:ext cx="4826680" cy="3654423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charset="0"/>
              <a:buNone/>
              <a:defRPr sz="14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fr-FR" dirty="0" smtClean="0"/>
              <a:t>Insérez votre image</a:t>
            </a: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398463" y="5615084"/>
            <a:ext cx="4826680" cy="55916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1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8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5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1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5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098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Prénom NOM</a:t>
            </a:r>
            <a:endParaRPr lang="fr-FR" dirty="0"/>
          </a:p>
        </p:txBody>
      </p:sp>
      <p:sp>
        <p:nvSpPr>
          <p:cNvPr id="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Cliquez pour ajouter du </a:t>
            </a:r>
            <a:r>
              <a:rPr lang="fr-FR" smtClean="0"/>
              <a:t>texte </a:t>
            </a:r>
            <a:br>
              <a:rPr lang="fr-FR" smtClean="0"/>
            </a:br>
            <a:r>
              <a:rPr lang="fr-FR" smtClean="0"/>
              <a:t>à </a:t>
            </a:r>
            <a:r>
              <a:rPr lang="fr-FR" dirty="0" smtClean="0"/>
              <a:t>votre présentation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Cliquez pour ajouter un titre à votre présentation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/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avec coin rogné  11"/>
          <p:cNvSpPr/>
          <p:nvPr userDrawn="1"/>
        </p:nvSpPr>
        <p:spPr>
          <a:xfrm>
            <a:off x="1026743" y="-10332"/>
            <a:ext cx="8890860" cy="2783954"/>
          </a:xfrm>
          <a:custGeom>
            <a:avLst/>
            <a:gdLst>
              <a:gd name="connsiteX0" fmla="*/ 0 w 6214820"/>
              <a:gd name="connsiteY0" fmla="*/ 0 h 1022888"/>
              <a:gd name="connsiteX1" fmla="*/ 6044335 w 6214820"/>
              <a:gd name="connsiteY1" fmla="*/ 0 h 1022888"/>
              <a:gd name="connsiteX2" fmla="*/ 6214820 w 6214820"/>
              <a:gd name="connsiteY2" fmla="*/ 170485 h 1022888"/>
              <a:gd name="connsiteX3" fmla="*/ 6214820 w 6214820"/>
              <a:gd name="connsiteY3" fmla="*/ 1022888 h 1022888"/>
              <a:gd name="connsiteX4" fmla="*/ 0 w 6214820"/>
              <a:gd name="connsiteY4" fmla="*/ 1022888 h 1022888"/>
              <a:gd name="connsiteX5" fmla="*/ 0 w 6214820"/>
              <a:gd name="connsiteY5" fmla="*/ 0 h 1022888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542440 w 6757260"/>
              <a:gd name="connsiteY4" fmla="*/ 1332854 h 1332854"/>
              <a:gd name="connsiteX5" fmla="*/ 0 w 6757260"/>
              <a:gd name="connsiteY5" fmla="*/ 0 h 1332854"/>
              <a:gd name="connsiteX0" fmla="*/ 0 w 6757260"/>
              <a:gd name="connsiteY0" fmla="*/ 0 h 1332854"/>
              <a:gd name="connsiteX1" fmla="*/ 6586775 w 6757260"/>
              <a:gd name="connsiteY1" fmla="*/ 309966 h 1332854"/>
              <a:gd name="connsiteX2" fmla="*/ 6757260 w 6757260"/>
              <a:gd name="connsiteY2" fmla="*/ 480451 h 1332854"/>
              <a:gd name="connsiteX3" fmla="*/ 6757260 w 6757260"/>
              <a:gd name="connsiteY3" fmla="*/ 1332854 h 1332854"/>
              <a:gd name="connsiteX4" fmla="*/ 247973 w 6757260"/>
              <a:gd name="connsiteY4" fmla="*/ 960895 h 1332854"/>
              <a:gd name="connsiteX5" fmla="*/ 0 w 6757260"/>
              <a:gd name="connsiteY5" fmla="*/ 0 h 1332854"/>
              <a:gd name="connsiteX0" fmla="*/ 0 w 6583089"/>
              <a:gd name="connsiteY0" fmla="*/ 0 h 1255445"/>
              <a:gd name="connsiteX1" fmla="*/ 6412604 w 6583089"/>
              <a:gd name="connsiteY1" fmla="*/ 232557 h 1255445"/>
              <a:gd name="connsiteX2" fmla="*/ 6583089 w 6583089"/>
              <a:gd name="connsiteY2" fmla="*/ 403042 h 1255445"/>
              <a:gd name="connsiteX3" fmla="*/ 6583089 w 6583089"/>
              <a:gd name="connsiteY3" fmla="*/ 1255445 h 1255445"/>
              <a:gd name="connsiteX4" fmla="*/ 73802 w 6583089"/>
              <a:gd name="connsiteY4" fmla="*/ 883486 h 1255445"/>
              <a:gd name="connsiteX5" fmla="*/ 0 w 6583089"/>
              <a:gd name="connsiteY5" fmla="*/ 0 h 1255445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28621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1318340"/>
              <a:gd name="connsiteX1" fmla="*/ 6567423 w 6737908"/>
              <a:gd name="connsiteY1" fmla="*/ 295452 h 1318340"/>
              <a:gd name="connsiteX2" fmla="*/ 6737908 w 6737908"/>
              <a:gd name="connsiteY2" fmla="*/ 465937 h 1318340"/>
              <a:gd name="connsiteX3" fmla="*/ 6737908 w 6737908"/>
              <a:gd name="connsiteY3" fmla="*/ 1318340 h 1318340"/>
              <a:gd name="connsiteX4" fmla="*/ 204430 w 6737908"/>
              <a:gd name="connsiteY4" fmla="*/ 946381 h 1318340"/>
              <a:gd name="connsiteX5" fmla="*/ 0 w 6737908"/>
              <a:gd name="connsiteY5" fmla="*/ 0 h 1318340"/>
              <a:gd name="connsiteX0" fmla="*/ 0 w 6737908"/>
              <a:gd name="connsiteY0" fmla="*/ 0 h 2774606"/>
              <a:gd name="connsiteX1" fmla="*/ 6567423 w 6737908"/>
              <a:gd name="connsiteY1" fmla="*/ 295452 h 2774606"/>
              <a:gd name="connsiteX2" fmla="*/ 6737908 w 6737908"/>
              <a:gd name="connsiteY2" fmla="*/ 465937 h 2774606"/>
              <a:gd name="connsiteX3" fmla="*/ 6099279 w 6737908"/>
              <a:gd name="connsiteY3" fmla="*/ 2774606 h 2774606"/>
              <a:gd name="connsiteX4" fmla="*/ 204430 w 6737908"/>
              <a:gd name="connsiteY4" fmla="*/ 946381 h 2774606"/>
              <a:gd name="connsiteX5" fmla="*/ 0 w 6737908"/>
              <a:gd name="connsiteY5" fmla="*/ 0 h 2774606"/>
              <a:gd name="connsiteX0" fmla="*/ 0 w 8890860"/>
              <a:gd name="connsiteY0" fmla="*/ 0 h 2774606"/>
              <a:gd name="connsiteX1" fmla="*/ 6567423 w 8890860"/>
              <a:gd name="connsiteY1" fmla="*/ 295452 h 2774606"/>
              <a:gd name="connsiteX2" fmla="*/ 8890860 w 8890860"/>
              <a:gd name="connsiteY2" fmla="*/ 219194 h 2774606"/>
              <a:gd name="connsiteX3" fmla="*/ 6099279 w 8890860"/>
              <a:gd name="connsiteY3" fmla="*/ 2774606 h 2774606"/>
              <a:gd name="connsiteX4" fmla="*/ 204430 w 8890860"/>
              <a:gd name="connsiteY4" fmla="*/ 946381 h 2774606"/>
              <a:gd name="connsiteX5" fmla="*/ 0 w 8890860"/>
              <a:gd name="connsiteY5" fmla="*/ 0 h 2774606"/>
              <a:gd name="connsiteX0" fmla="*/ 0 w 8890860"/>
              <a:gd name="connsiteY0" fmla="*/ 9348 h 2783954"/>
              <a:gd name="connsiteX1" fmla="*/ 8889709 w 8890860"/>
              <a:gd name="connsiteY1" fmla="*/ 0 h 2783954"/>
              <a:gd name="connsiteX2" fmla="*/ 8890860 w 8890860"/>
              <a:gd name="connsiteY2" fmla="*/ 228542 h 2783954"/>
              <a:gd name="connsiteX3" fmla="*/ 6099279 w 8890860"/>
              <a:gd name="connsiteY3" fmla="*/ 2783954 h 2783954"/>
              <a:gd name="connsiteX4" fmla="*/ 204430 w 8890860"/>
              <a:gd name="connsiteY4" fmla="*/ 955729 h 2783954"/>
              <a:gd name="connsiteX5" fmla="*/ 0 w 8890860"/>
              <a:gd name="connsiteY5" fmla="*/ 9348 h 278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0860" h="2783954">
                <a:moveTo>
                  <a:pt x="0" y="9348"/>
                </a:moveTo>
                <a:lnTo>
                  <a:pt x="8889709" y="0"/>
                </a:lnTo>
                <a:cubicBezTo>
                  <a:pt x="8890093" y="76181"/>
                  <a:pt x="8890476" y="152361"/>
                  <a:pt x="8890860" y="228542"/>
                </a:cubicBezTo>
                <a:lnTo>
                  <a:pt x="6099279" y="2783954"/>
                </a:lnTo>
                <a:lnTo>
                  <a:pt x="204430" y="955729"/>
                </a:lnTo>
                <a:lnTo>
                  <a:pt x="0" y="9348"/>
                </a:lnTo>
                <a:close/>
              </a:path>
            </a:pathLst>
          </a:custGeom>
          <a:blipFill>
            <a:blip r:embed="rId2"/>
            <a:stretch>
              <a:fillRect l="-405" t="-60216" r="-405" b="-628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3926860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Cliquez pour ajouter du texte </a:t>
            </a:r>
            <a:br>
              <a:rPr lang="fr-FR" dirty="0" smtClean="0"/>
            </a:br>
            <a:r>
              <a:rPr lang="fr-FR" dirty="0" smtClean="0"/>
              <a:t>à votre présentation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 hasCustomPrompt="1"/>
          </p:nvPr>
        </p:nvSpPr>
        <p:spPr>
          <a:xfrm>
            <a:off x="681036" y="2208813"/>
            <a:ext cx="5247815" cy="1419285"/>
          </a:xfrm>
          <a:prstGeom prst="rect">
            <a:avLst/>
          </a:prstGeom>
        </p:spPr>
        <p:txBody>
          <a:bodyPr/>
          <a:lstStyle>
            <a:lvl1pPr algn="l">
              <a:defRPr sz="30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Cliquez pour ajouter un titre à votre présentation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126249" y="4813491"/>
            <a:ext cx="2458562" cy="281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Prénom NOM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681036" y="4816785"/>
            <a:ext cx="1323348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sz="quarter" idx="16" hasCustomPrompt="1"/>
          </p:nvPr>
        </p:nvSpPr>
        <p:spPr>
          <a:xfrm>
            <a:off x="1887842" y="4816785"/>
            <a:ext cx="191970" cy="2780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7"/>
          </p:nvPr>
        </p:nvSpPr>
        <p:spPr>
          <a:xfrm>
            <a:off x="1028193" y="-30210"/>
            <a:ext cx="8923162" cy="2800187"/>
          </a:xfrm>
          <a:custGeom>
            <a:avLst/>
            <a:gdLst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0 w 8938889"/>
              <a:gd name="connsiteY4" fmla="*/ 2781526 h 2781526"/>
              <a:gd name="connsiteX5" fmla="*/ 0 w 8938889"/>
              <a:gd name="connsiteY5" fmla="*/ 0 h 2781526"/>
              <a:gd name="connsiteX0" fmla="*/ 0 w 8938889"/>
              <a:gd name="connsiteY0" fmla="*/ 0 h 2781526"/>
              <a:gd name="connsiteX1" fmla="*/ 8475292 w 8938889"/>
              <a:gd name="connsiteY1" fmla="*/ 0 h 2781526"/>
              <a:gd name="connsiteX2" fmla="*/ 8938889 w 8938889"/>
              <a:gd name="connsiteY2" fmla="*/ 463597 h 2781526"/>
              <a:gd name="connsiteX3" fmla="*/ 8938889 w 8938889"/>
              <a:gd name="connsiteY3" fmla="*/ 2781526 h 2781526"/>
              <a:gd name="connsiteX4" fmla="*/ 186613 w 8938889"/>
              <a:gd name="connsiteY4" fmla="*/ 971387 h 2781526"/>
              <a:gd name="connsiteX5" fmla="*/ 0 w 8938889"/>
              <a:gd name="connsiteY5" fmla="*/ 0 h 2781526"/>
              <a:gd name="connsiteX0" fmla="*/ 0 w 8938889"/>
              <a:gd name="connsiteY0" fmla="*/ 0 h 2800187"/>
              <a:gd name="connsiteX1" fmla="*/ 8475292 w 8938889"/>
              <a:gd name="connsiteY1" fmla="*/ 0 h 2800187"/>
              <a:gd name="connsiteX2" fmla="*/ 8938889 w 8938889"/>
              <a:gd name="connsiteY2" fmla="*/ 463597 h 2800187"/>
              <a:gd name="connsiteX3" fmla="*/ 6065060 w 8938889"/>
              <a:gd name="connsiteY3" fmla="*/ 2800187 h 2800187"/>
              <a:gd name="connsiteX4" fmla="*/ 186613 w 8938889"/>
              <a:gd name="connsiteY4" fmla="*/ 971387 h 2800187"/>
              <a:gd name="connsiteX5" fmla="*/ 0 w 8938889"/>
              <a:gd name="connsiteY5" fmla="*/ 0 h 2800187"/>
              <a:gd name="connsiteX0" fmla="*/ 0 w 8920227"/>
              <a:gd name="connsiteY0" fmla="*/ 0 h 2800187"/>
              <a:gd name="connsiteX1" fmla="*/ 8475292 w 8920227"/>
              <a:gd name="connsiteY1" fmla="*/ 0 h 2800187"/>
              <a:gd name="connsiteX2" fmla="*/ 8920227 w 8920227"/>
              <a:gd name="connsiteY2" fmla="*/ 221002 h 2800187"/>
              <a:gd name="connsiteX3" fmla="*/ 6065060 w 8920227"/>
              <a:gd name="connsiteY3" fmla="*/ 2800187 h 2800187"/>
              <a:gd name="connsiteX4" fmla="*/ 186613 w 8920227"/>
              <a:gd name="connsiteY4" fmla="*/ 971387 h 2800187"/>
              <a:gd name="connsiteX5" fmla="*/ 0 w 8920227"/>
              <a:gd name="connsiteY5" fmla="*/ 0 h 2800187"/>
              <a:gd name="connsiteX0" fmla="*/ 0 w 8923162"/>
              <a:gd name="connsiteY0" fmla="*/ 0 h 2800187"/>
              <a:gd name="connsiteX1" fmla="*/ 8923162 w 8923162"/>
              <a:gd name="connsiteY1" fmla="*/ 0 h 2800187"/>
              <a:gd name="connsiteX2" fmla="*/ 8920227 w 8923162"/>
              <a:gd name="connsiteY2" fmla="*/ 221002 h 2800187"/>
              <a:gd name="connsiteX3" fmla="*/ 6065060 w 8923162"/>
              <a:gd name="connsiteY3" fmla="*/ 2800187 h 2800187"/>
              <a:gd name="connsiteX4" fmla="*/ 186613 w 8923162"/>
              <a:gd name="connsiteY4" fmla="*/ 971387 h 2800187"/>
              <a:gd name="connsiteX5" fmla="*/ 0 w 8923162"/>
              <a:gd name="connsiteY5" fmla="*/ 0 h 28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23162" h="2800187">
                <a:moveTo>
                  <a:pt x="0" y="0"/>
                </a:moveTo>
                <a:lnTo>
                  <a:pt x="8923162" y="0"/>
                </a:lnTo>
                <a:cubicBezTo>
                  <a:pt x="8922184" y="73667"/>
                  <a:pt x="8921205" y="147335"/>
                  <a:pt x="8920227" y="221002"/>
                </a:cubicBezTo>
                <a:lnTo>
                  <a:pt x="6065060" y="2800187"/>
                </a:lnTo>
                <a:lnTo>
                  <a:pt x="186613" y="971387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0" y="3702240"/>
            <a:ext cx="56463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ga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 txBox="1">
            <a:spLocks/>
          </p:cNvSpPr>
          <p:nvPr userDrawn="1"/>
        </p:nvSpPr>
        <p:spPr>
          <a:xfrm>
            <a:off x="9438968" y="635635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17802" y="-5753"/>
            <a:ext cx="8892000" cy="2776356"/>
          </a:xfrm>
          <a:custGeom>
            <a:avLst/>
            <a:gdLst>
              <a:gd name="connsiteX0" fmla="*/ 9 w 8899708"/>
              <a:gd name="connsiteY0" fmla="*/ 1060474 h 2776363"/>
              <a:gd name="connsiteX1" fmla="*/ 4449854 w 8899708"/>
              <a:gd name="connsiteY1" fmla="*/ 0 h 2776363"/>
              <a:gd name="connsiteX2" fmla="*/ 8899699 w 8899708"/>
              <a:gd name="connsiteY2" fmla="*/ 1060474 h 2776363"/>
              <a:gd name="connsiteX3" fmla="*/ 7200009 w 8899708"/>
              <a:gd name="connsiteY3" fmla="*/ 2776356 h 2776363"/>
              <a:gd name="connsiteX4" fmla="*/ 1699699 w 8899708"/>
              <a:gd name="connsiteY4" fmla="*/ 2776356 h 2776363"/>
              <a:gd name="connsiteX5" fmla="*/ 9 w 8899708"/>
              <a:gd name="connsiteY5" fmla="*/ 1060474 h 2776363"/>
              <a:gd name="connsiteX0" fmla="*/ 0 w 8899690"/>
              <a:gd name="connsiteY0" fmla="*/ 1108 h 2776356"/>
              <a:gd name="connsiteX1" fmla="*/ 4449845 w 8899690"/>
              <a:gd name="connsiteY1" fmla="*/ 0 h 2776356"/>
              <a:gd name="connsiteX2" fmla="*/ 8899690 w 8899690"/>
              <a:gd name="connsiteY2" fmla="*/ 1060474 h 2776356"/>
              <a:gd name="connsiteX3" fmla="*/ 7200000 w 8899690"/>
              <a:gd name="connsiteY3" fmla="*/ 2776356 h 2776356"/>
              <a:gd name="connsiteX4" fmla="*/ 1699690 w 8899690"/>
              <a:gd name="connsiteY4" fmla="*/ 2776356 h 2776356"/>
              <a:gd name="connsiteX5" fmla="*/ 0 w 8899690"/>
              <a:gd name="connsiteY5" fmla="*/ 1108 h 2776356"/>
              <a:gd name="connsiteX0" fmla="*/ 0 w 8899690"/>
              <a:gd name="connsiteY0" fmla="*/ 1108 h 2776356"/>
              <a:gd name="connsiteX1" fmla="*/ 4449845 w 8899690"/>
              <a:gd name="connsiteY1" fmla="*/ 0 h 2776356"/>
              <a:gd name="connsiteX2" fmla="*/ 8899690 w 8899690"/>
              <a:gd name="connsiteY2" fmla="*/ 1060474 h 2776356"/>
              <a:gd name="connsiteX3" fmla="*/ 7200000 w 8899690"/>
              <a:gd name="connsiteY3" fmla="*/ 2776356 h 2776356"/>
              <a:gd name="connsiteX4" fmla="*/ 194275 w 8899690"/>
              <a:gd name="connsiteY4" fmla="*/ 958708 h 2776356"/>
              <a:gd name="connsiteX5" fmla="*/ 0 w 8899690"/>
              <a:gd name="connsiteY5" fmla="*/ 1108 h 2776356"/>
              <a:gd name="connsiteX0" fmla="*/ 0 w 8899690"/>
              <a:gd name="connsiteY0" fmla="*/ 1108 h 2776356"/>
              <a:gd name="connsiteX1" fmla="*/ 4449845 w 8899690"/>
              <a:gd name="connsiteY1" fmla="*/ 0 h 2776356"/>
              <a:gd name="connsiteX2" fmla="*/ 8899690 w 8899690"/>
              <a:gd name="connsiteY2" fmla="*/ 1060474 h 2776356"/>
              <a:gd name="connsiteX3" fmla="*/ 6084878 w 8899690"/>
              <a:gd name="connsiteY3" fmla="*/ 2776356 h 2776356"/>
              <a:gd name="connsiteX4" fmla="*/ 194275 w 8899690"/>
              <a:gd name="connsiteY4" fmla="*/ 958708 h 2776356"/>
              <a:gd name="connsiteX5" fmla="*/ 0 w 8899690"/>
              <a:gd name="connsiteY5" fmla="*/ 1108 h 2776356"/>
              <a:gd name="connsiteX0" fmla="*/ 0 w 8899690"/>
              <a:gd name="connsiteY0" fmla="*/ 1108 h 2776356"/>
              <a:gd name="connsiteX1" fmla="*/ 8888030 w 8899690"/>
              <a:gd name="connsiteY1" fmla="*/ 0 h 2776356"/>
              <a:gd name="connsiteX2" fmla="*/ 8899690 w 8899690"/>
              <a:gd name="connsiteY2" fmla="*/ 1060474 h 2776356"/>
              <a:gd name="connsiteX3" fmla="*/ 6084878 w 8899690"/>
              <a:gd name="connsiteY3" fmla="*/ 2776356 h 2776356"/>
              <a:gd name="connsiteX4" fmla="*/ 194275 w 8899690"/>
              <a:gd name="connsiteY4" fmla="*/ 958708 h 2776356"/>
              <a:gd name="connsiteX5" fmla="*/ 0 w 8899690"/>
              <a:gd name="connsiteY5" fmla="*/ 1108 h 2776356"/>
              <a:gd name="connsiteX0" fmla="*/ 0 w 8888539"/>
              <a:gd name="connsiteY0" fmla="*/ 1108 h 2776356"/>
              <a:gd name="connsiteX1" fmla="*/ 8888030 w 8888539"/>
              <a:gd name="connsiteY1" fmla="*/ 0 h 2776356"/>
              <a:gd name="connsiteX2" fmla="*/ 8888539 w 8888539"/>
              <a:gd name="connsiteY2" fmla="*/ 246435 h 2776356"/>
              <a:gd name="connsiteX3" fmla="*/ 6084878 w 8888539"/>
              <a:gd name="connsiteY3" fmla="*/ 2776356 h 2776356"/>
              <a:gd name="connsiteX4" fmla="*/ 194275 w 8888539"/>
              <a:gd name="connsiteY4" fmla="*/ 958708 h 2776356"/>
              <a:gd name="connsiteX5" fmla="*/ 0 w 8888539"/>
              <a:gd name="connsiteY5" fmla="*/ 1108 h 2776356"/>
              <a:gd name="connsiteX0" fmla="*/ 0 w 8888539"/>
              <a:gd name="connsiteY0" fmla="*/ 1108 h 2776356"/>
              <a:gd name="connsiteX1" fmla="*/ 8888030 w 8888539"/>
              <a:gd name="connsiteY1" fmla="*/ 0 h 2776356"/>
              <a:gd name="connsiteX2" fmla="*/ 8888539 w 8888539"/>
              <a:gd name="connsiteY2" fmla="*/ 246435 h 2776356"/>
              <a:gd name="connsiteX3" fmla="*/ 6084878 w 8888539"/>
              <a:gd name="connsiteY3" fmla="*/ 2776356 h 2776356"/>
              <a:gd name="connsiteX4" fmla="*/ 190649 w 8888539"/>
              <a:gd name="connsiteY4" fmla="*/ 940565 h 2776356"/>
              <a:gd name="connsiteX5" fmla="*/ 0 w 8888539"/>
              <a:gd name="connsiteY5" fmla="*/ 1108 h 277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8539" h="2776356">
                <a:moveTo>
                  <a:pt x="0" y="1108"/>
                </a:moveTo>
                <a:lnTo>
                  <a:pt x="8888030" y="0"/>
                </a:lnTo>
                <a:cubicBezTo>
                  <a:pt x="8888200" y="82145"/>
                  <a:pt x="8888369" y="164290"/>
                  <a:pt x="8888539" y="246435"/>
                </a:cubicBezTo>
                <a:lnTo>
                  <a:pt x="6084878" y="2776356"/>
                </a:lnTo>
                <a:lnTo>
                  <a:pt x="190649" y="940565"/>
                </a:lnTo>
                <a:lnTo>
                  <a:pt x="0" y="1108"/>
                </a:lnTo>
                <a:close/>
              </a:path>
            </a:pathLst>
          </a:custGeom>
          <a:blipFill>
            <a:blip r:embed="rId2"/>
            <a:srcRect/>
            <a:stretch>
              <a:fillRect l="-405" t="-60216" r="-405" b="-628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681037" y="2179320"/>
            <a:ext cx="4126489" cy="501968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2018673" y="3722111"/>
            <a:ext cx="2458562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Prénom NOM</a:t>
            </a:r>
            <a:endParaRPr lang="fr-FR" dirty="0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879725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Cliquez pour ajouter du </a:t>
            </a:r>
            <a:r>
              <a:rPr lang="fr-FR" smtClean="0"/>
              <a:t>texte </a:t>
            </a:r>
            <a:br>
              <a:rPr lang="fr-FR" smtClean="0"/>
            </a:br>
            <a:r>
              <a:rPr lang="fr-FR" smtClean="0"/>
              <a:t>à </a:t>
            </a:r>
            <a:r>
              <a:rPr lang="fr-FR" dirty="0" smtClean="0"/>
              <a:t>votre présentation</a:t>
            </a:r>
            <a:endParaRPr lang="fr-FR" dirty="0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681038" y="3708257"/>
            <a:ext cx="1282215" cy="357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17/11/17  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76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î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81037" y="2179320"/>
            <a:ext cx="4126489" cy="501968"/>
          </a:xfrm>
          <a:prstGeom prst="rect">
            <a:avLst/>
          </a:prstGeom>
        </p:spPr>
        <p:txBody>
          <a:bodyPr/>
          <a:lstStyle>
            <a:lvl1pPr algn="l">
              <a:defRPr sz="30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Chapitre 1</a:t>
            </a:r>
            <a:endParaRPr lang="fr-FR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879725"/>
            <a:ext cx="4126489" cy="7917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00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Et </a:t>
            </a:r>
            <a:r>
              <a:rPr lang="fr-FR" dirty="0" err="1" smtClean="0"/>
              <a:t>expliquidem</a:t>
            </a:r>
            <a:endParaRPr lang="fr-FR" dirty="0" smtClean="0"/>
          </a:p>
          <a:p>
            <a:pPr lvl="0"/>
            <a:r>
              <a:rPr lang="fr-FR" dirty="0" err="1" smtClean="0"/>
              <a:t>Venitas</a:t>
            </a:r>
            <a:r>
              <a:rPr lang="fr-FR" dirty="0" smtClean="0"/>
              <a:t> </a:t>
            </a:r>
            <a:r>
              <a:rPr lang="fr-FR" dirty="0" err="1" smtClean="0"/>
              <a:t>imaio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34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Ajoutez un sous-titre</a:t>
            </a:r>
            <a:br>
              <a:rPr lang="fr-FR" dirty="0" smtClean="0"/>
            </a:br>
            <a:r>
              <a:rPr lang="fr-FR" dirty="0" smtClean="0"/>
              <a:t>à votre page.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3776256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9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25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85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2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140" y="1671336"/>
            <a:ext cx="9015912" cy="340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2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0140" y="1987248"/>
            <a:ext cx="9015912" cy="426365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14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278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398801" y="1832547"/>
            <a:ext cx="3536950" cy="538162"/>
          </a:xfrm>
          <a:prstGeom prst="rect">
            <a:avLst/>
          </a:prstGeom>
        </p:spPr>
        <p:txBody>
          <a:bodyPr anchor="b"/>
          <a:lstStyle>
            <a:lvl1pPr algn="l">
              <a:defRPr sz="3000" b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fr-FR" dirty="0" smtClean="0"/>
              <a:t>Modifiez le titre</a:t>
            </a:r>
            <a:endParaRPr lang="fr-FR" dirty="0"/>
          </a:p>
        </p:txBody>
      </p:sp>
      <p:sp>
        <p:nvSpPr>
          <p:cNvPr id="5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801" y="2520325"/>
            <a:ext cx="3536950" cy="98737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charset="0"/>
              <a:buNone/>
              <a:defRPr sz="2600" i="1" baseline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i="1">
                <a:solidFill>
                  <a:schemeClr val="accent1"/>
                </a:solidFill>
              </a:defRPr>
            </a:lvl2pPr>
            <a:lvl3pPr marL="914400" indent="0">
              <a:buNone/>
              <a:defRPr i="1">
                <a:solidFill>
                  <a:schemeClr val="accent1"/>
                </a:solidFill>
              </a:defRPr>
            </a:lvl3pPr>
            <a:lvl4pPr marL="1371600" indent="0">
              <a:buNone/>
              <a:defRPr i="1">
                <a:solidFill>
                  <a:schemeClr val="accent1"/>
                </a:solidFill>
              </a:defRPr>
            </a:lvl4pPr>
            <a:lvl5pPr marL="1828800" indent="0">
              <a:buNone/>
              <a:defRPr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 smtClean="0"/>
              <a:t>Ajoutez un sous-titre</a:t>
            </a:r>
            <a:br>
              <a:rPr lang="fr-FR" dirty="0" smtClean="0"/>
            </a:br>
            <a:r>
              <a:rPr lang="fr-FR" dirty="0" smtClean="0"/>
              <a:t>à votre page.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267200" y="1831976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5" hasCustomPrompt="1"/>
          </p:nvPr>
        </p:nvSpPr>
        <p:spPr>
          <a:xfrm>
            <a:off x="4267200" y="2147888"/>
            <a:ext cx="5164138" cy="228818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buFont typeface="Arial" charset="0"/>
              <a:buChar char="•"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 </a:t>
            </a:r>
            <a:r>
              <a:rPr lang="fr-FR" dirty="0" err="1" smtClean="0"/>
              <a:t>volutpat</a:t>
            </a:r>
            <a:r>
              <a:rPr lang="fr-FR" dirty="0" smtClean="0"/>
              <a:t> </a:t>
            </a:r>
            <a:r>
              <a:rPr lang="fr-FR" dirty="0" err="1" smtClean="0"/>
              <a:t>feugiat</a:t>
            </a:r>
            <a:r>
              <a:rPr lang="fr-FR" dirty="0" smtClean="0"/>
              <a:t> ut vitae </a:t>
            </a:r>
            <a:r>
              <a:rPr lang="fr-FR" dirty="0" err="1" smtClean="0"/>
              <a:t>leo</a:t>
            </a:r>
            <a:r>
              <a:rPr lang="fr-FR" dirty="0" smtClean="0"/>
              <a:t>. </a:t>
            </a:r>
            <a:r>
              <a:rPr lang="fr-FR" dirty="0" err="1" smtClean="0"/>
              <a:t>Proin</a:t>
            </a:r>
            <a:r>
              <a:rPr lang="fr-FR" dirty="0" smtClean="0"/>
              <a:t>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r>
              <a:rPr lang="fr-FR" dirty="0" err="1" smtClean="0"/>
              <a:t>viverra</a:t>
            </a:r>
            <a:r>
              <a:rPr lang="fr-FR" dirty="0" smtClean="0"/>
              <a:t> ante. </a:t>
            </a:r>
            <a:r>
              <a:rPr lang="fr-FR" dirty="0" err="1" smtClean="0"/>
              <a:t>Curabitur</a:t>
            </a:r>
            <a:r>
              <a:rPr lang="fr-FR" dirty="0" smtClean="0"/>
              <a:t> </a:t>
            </a:r>
            <a:r>
              <a:rPr lang="fr-FR" dirty="0" err="1" smtClean="0"/>
              <a:t>convallis</a:t>
            </a:r>
            <a:r>
              <a:rPr lang="fr-FR" dirty="0" smtClean="0"/>
              <a:t> nunc id </a:t>
            </a:r>
            <a:r>
              <a:rPr lang="fr-FR" dirty="0" err="1" smtClean="0"/>
              <a:t>neque</a:t>
            </a:r>
            <a:r>
              <a:rPr lang="fr-FR" dirty="0" smtClean="0"/>
              <a:t> </a:t>
            </a:r>
            <a:r>
              <a:rPr lang="fr-FR" dirty="0" err="1" smtClean="0"/>
              <a:t>sollicitudin</a:t>
            </a:r>
            <a:r>
              <a:rPr lang="fr-FR" dirty="0" smtClean="0"/>
              <a:t> </a:t>
            </a:r>
            <a:r>
              <a:rPr lang="fr-FR" dirty="0" err="1" smtClean="0"/>
              <a:t>facilisis</a:t>
            </a:r>
            <a:r>
              <a:rPr lang="fr-FR" dirty="0" smtClean="0"/>
              <a:t>. </a:t>
            </a:r>
          </a:p>
          <a:p>
            <a:pPr lvl="0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Phasellus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 mi vitae </a:t>
            </a:r>
            <a:r>
              <a:rPr lang="fr-FR" dirty="0" err="1" smtClean="0"/>
              <a:t>velit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080933" y="1832547"/>
            <a:ext cx="0" cy="502545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00" y="4674030"/>
            <a:ext cx="5164138" cy="3016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modifier votre titre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4267200" y="4989942"/>
            <a:ext cx="5164138" cy="1294744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1800" b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Cliquez pour entrez votre texte</a:t>
            </a:r>
            <a:br>
              <a:rPr lang="fr-FR" dirty="0" smtClean="0"/>
            </a:b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</a:p>
          <a:p>
            <a:pPr lvl="0"/>
            <a:endParaRPr lang="fr-FR" dirty="0" smtClean="0"/>
          </a:p>
          <a:p>
            <a:pPr lvl="0"/>
            <a:endParaRPr lang="fr-FR" dirty="0" err="1" smtClean="0"/>
          </a:p>
        </p:txBody>
      </p:sp>
      <p:sp>
        <p:nvSpPr>
          <p:cNvPr id="14" name="Espace réservé du texte 21"/>
          <p:cNvSpPr txBox="1">
            <a:spLocks/>
          </p:cNvSpPr>
          <p:nvPr userDrawn="1"/>
        </p:nvSpPr>
        <p:spPr>
          <a:xfrm>
            <a:off x="7946135" y="6433565"/>
            <a:ext cx="1297994" cy="19481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900" b="1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ISAE-SUPAERO    /</a:t>
            </a:r>
            <a:endParaRPr lang="fr-FR" dirty="0"/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20" hasCustomPrompt="1"/>
          </p:nvPr>
        </p:nvSpPr>
        <p:spPr>
          <a:xfrm>
            <a:off x="4356576" y="6433565"/>
            <a:ext cx="2515161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Titre du Document</a:t>
            </a:r>
            <a:endParaRPr lang="fr-FR" dirty="0"/>
          </a:p>
        </p:txBody>
      </p:sp>
      <p:sp>
        <p:nvSpPr>
          <p:cNvPr id="19" name="Espace réservé du texte 11"/>
          <p:cNvSpPr>
            <a:spLocks noGrp="1"/>
          </p:cNvSpPr>
          <p:nvPr>
            <p:ph type="body" sz="quarter" idx="21" hasCustomPrompt="1"/>
          </p:nvPr>
        </p:nvSpPr>
        <p:spPr>
          <a:xfrm>
            <a:off x="6871335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0" name="Espace réservé du texte 11"/>
          <p:cNvSpPr>
            <a:spLocks noGrp="1"/>
          </p:cNvSpPr>
          <p:nvPr>
            <p:ph type="body" sz="quarter" idx="24" hasCustomPrompt="1"/>
          </p:nvPr>
        </p:nvSpPr>
        <p:spPr>
          <a:xfrm>
            <a:off x="7852801" y="6433565"/>
            <a:ext cx="186668" cy="2028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smtClean="0"/>
              <a:t>/</a:t>
            </a:r>
            <a:endParaRPr lang="fr-FR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7061961" y="6434138"/>
            <a:ext cx="791402" cy="201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9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fr-FR" dirty="0" smtClean="0"/>
              <a:t>30/11/2017</a:t>
            </a:r>
            <a:endParaRPr lang="fr-FR" dirty="0"/>
          </a:p>
        </p:txBody>
      </p:sp>
      <p:sp>
        <p:nvSpPr>
          <p:cNvPr id="22" name="Espace réservé du numéro de diapositive 5"/>
          <p:cNvSpPr txBox="1">
            <a:spLocks/>
          </p:cNvSpPr>
          <p:nvPr userDrawn="1"/>
        </p:nvSpPr>
        <p:spPr>
          <a:xfrm>
            <a:off x="9164648" y="6346190"/>
            <a:ext cx="39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692DFB-66DC-1E48-9175-C62D70895E39}" type="slidenum">
              <a:rPr lang="fr-FR" sz="9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pPr/>
              <a:t>‹N°›</a:t>
            </a:fld>
            <a:endParaRPr lang="fr-FR" sz="900" dirty="0">
              <a:solidFill>
                <a:schemeClr val="accent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398462" y="457916"/>
            <a:ext cx="9032875" cy="338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fr-FR" dirty="0" smtClean="0"/>
              <a:t>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62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5" r:id="rId2"/>
    <p:sldLayoutId id="2147483820" r:id="rId3"/>
    <p:sldLayoutId id="2147483770" r:id="rId4"/>
    <p:sldLayoutId id="2147483821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779228" y="2775680"/>
            <a:ext cx="8203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803" r:id="rId3"/>
    <p:sldLayoutId id="2147483789" r:id="rId4"/>
    <p:sldLayoutId id="2147483790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12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7" y="5448097"/>
            <a:ext cx="1306764" cy="79324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481068" y="2594158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Institut Supérieur de l’Aéronautique et de l’Espace</a:t>
            </a:r>
            <a:endParaRPr lang="fr-FR" dirty="0"/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481068" y="2791195"/>
            <a:ext cx="3621179" cy="5360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0" kern="120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10, avenue Édouard-Belin – BP 54032</a:t>
            </a:r>
            <a:br>
              <a:rPr lang="fr-FR" smtClean="0"/>
            </a:br>
            <a:r>
              <a:rPr lang="fr-FR" smtClean="0"/>
              <a:t>31055 Toulouse Cedex 4 – France</a:t>
            </a:r>
            <a:br>
              <a:rPr lang="fr-FR" smtClean="0"/>
            </a:br>
            <a:r>
              <a:rPr lang="fr-FR" smtClean="0"/>
              <a:t>T   +33 5 61 33 80 80</a:t>
            </a:r>
            <a:endParaRPr lang="fr-FR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81068" y="3327261"/>
            <a:ext cx="3621179" cy="197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100" b="1" kern="1200" baseline="0">
                <a:solidFill>
                  <a:schemeClr val="accent2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www.isae-supaero.fr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1037" y="2890520"/>
            <a:ext cx="4126489" cy="501968"/>
          </a:xfrm>
        </p:spPr>
        <p:txBody>
          <a:bodyPr/>
          <a:lstStyle/>
          <a:p>
            <a:r>
              <a:rPr lang="fr-FR" dirty="0"/>
              <a:t>Planification de maintenances des aéronefs militaires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407019" y="4482378"/>
            <a:ext cx="1945781" cy="1479509"/>
          </a:xfrm>
        </p:spPr>
        <p:txBody>
          <a:bodyPr/>
          <a:lstStyle/>
          <a:p>
            <a:r>
              <a:rPr lang="fr-FR" dirty="0" smtClean="0"/>
              <a:t>F. </a:t>
            </a:r>
            <a:r>
              <a:rPr lang="fr-FR" dirty="0" err="1" smtClean="0"/>
              <a:t>Peschiera</a:t>
            </a:r>
            <a:endParaRPr lang="fr-FR" dirty="0" smtClean="0"/>
          </a:p>
          <a:p>
            <a:r>
              <a:rPr lang="fr-FR" dirty="0" smtClean="0"/>
              <a:t>A. Haït</a:t>
            </a:r>
          </a:p>
          <a:p>
            <a:r>
              <a:rPr lang="fr-FR" dirty="0" smtClean="0"/>
              <a:t>O. Battaïa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1037" y="2179320"/>
            <a:ext cx="7694867" cy="501968"/>
          </a:xfrm>
        </p:spPr>
        <p:txBody>
          <a:bodyPr/>
          <a:lstStyle/>
          <a:p>
            <a:r>
              <a:rPr lang="fr-FR" dirty="0" smtClean="0"/>
              <a:t>Modèle mathématique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3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Minimiser le nombre maximal de maintenances et le nombre maximal d’aéronefs indisponibles.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440140" y="2462736"/>
            <a:ext cx="9015912" cy="318825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Modèle mathématique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474166"/>
            <a:ext cx="62960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090" y="3209115"/>
            <a:ext cx="63341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75" y="4519040"/>
            <a:ext cx="63912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texte 7"/>
          <p:cNvSpPr txBox="1">
            <a:spLocks/>
          </p:cNvSpPr>
          <p:nvPr/>
        </p:nvSpPr>
        <p:spPr>
          <a:xfrm>
            <a:off x="3935752" y="6433565"/>
            <a:ext cx="2935986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Planification de maintenances des aéronefs militaires</a:t>
            </a:r>
          </a:p>
          <a:p>
            <a:endParaRPr lang="fr-FR" smtClean="0"/>
          </a:p>
          <a:p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06/06/2018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9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Calcul des heures de vol restantes pour chaque </a:t>
            </a:r>
            <a:r>
              <a:rPr lang="fr-FR" dirty="0" smtClean="0"/>
              <a:t>avion :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440140" y="2462736"/>
            <a:ext cx="9015912" cy="318825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Modèle mathématique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439305"/>
            <a:ext cx="71247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texte 7"/>
          <p:cNvSpPr txBox="1">
            <a:spLocks/>
          </p:cNvSpPr>
          <p:nvPr/>
        </p:nvSpPr>
        <p:spPr>
          <a:xfrm>
            <a:off x="3935752" y="6433565"/>
            <a:ext cx="2935986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Planification de maintenances des aéronefs militaires</a:t>
            </a:r>
          </a:p>
          <a:p>
            <a:endParaRPr lang="fr-FR" smtClean="0"/>
          </a:p>
          <a:p>
            <a:endParaRPr lang="fr-FR" dirty="0"/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06/06/2018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4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440140" y="2462736"/>
            <a:ext cx="9015912" cy="318825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Premiers résultats 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1" y="1671336"/>
            <a:ext cx="616267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3935752" y="6433565"/>
            <a:ext cx="2935986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Planification de maintenances des aéronefs militaires</a:t>
            </a:r>
          </a:p>
          <a:p>
            <a:endParaRPr lang="fr-FR" smtClean="0"/>
          </a:p>
          <a:p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06/06/2018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4673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440140" y="2462736"/>
            <a:ext cx="9015912" cy="3188256"/>
          </a:xfrm>
        </p:spPr>
        <p:txBody>
          <a:bodyPr/>
          <a:lstStyle/>
          <a:p>
            <a:r>
              <a:rPr lang="fr-FR" sz="2000" b="1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L’amélioration du modèle mathématique</a:t>
            </a:r>
            <a:r>
              <a:rPr lang="fr-FR" sz="20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: casser les symétries, reformuler les </a:t>
            </a:r>
            <a:r>
              <a:rPr lang="fr-FR" sz="2000" dirty="0" smtClean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objectifs</a:t>
            </a:r>
            <a:endParaRPr lang="fr-FR" sz="2000" dirty="0">
              <a:solidFill>
                <a:schemeClr val="accent3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fr-FR" sz="2000" dirty="0">
              <a:solidFill>
                <a:schemeClr val="accent3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fr-FR" sz="2000" b="1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Solutions techniques alternatives</a:t>
            </a:r>
            <a:r>
              <a:rPr lang="fr-FR" sz="20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: essayer d’autres méthodes de </a:t>
            </a:r>
            <a:r>
              <a:rPr lang="fr-FR" sz="2000" dirty="0" smtClean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résolution</a:t>
            </a:r>
            <a:endParaRPr lang="fr-FR" sz="2000" dirty="0">
              <a:solidFill>
                <a:schemeClr val="accent3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fr-FR" sz="2000" dirty="0">
              <a:solidFill>
                <a:schemeClr val="accent3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fr-FR" sz="2000" b="1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Continuer le dialogue avec les utilisateurs</a:t>
            </a:r>
            <a:r>
              <a:rPr lang="fr-FR" sz="20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: ajouter de nouvelles contraintes, valider les </a:t>
            </a:r>
            <a:r>
              <a:rPr lang="fr-FR" sz="2000" dirty="0" smtClean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résultats</a:t>
            </a:r>
            <a:endParaRPr lang="fr-FR" sz="2000" dirty="0">
              <a:solidFill>
                <a:schemeClr val="accent3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Perspectives 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Espace réservé du texte 7"/>
          <p:cNvSpPr txBox="1">
            <a:spLocks/>
          </p:cNvSpPr>
          <p:nvPr/>
        </p:nvSpPr>
        <p:spPr>
          <a:xfrm>
            <a:off x="3935752" y="6433565"/>
            <a:ext cx="2935986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Planification de maintenances des aéronefs militaires</a:t>
            </a:r>
          </a:p>
          <a:p>
            <a:endParaRPr lang="fr-FR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06/06/2018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9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68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440140" y="2462736"/>
            <a:ext cx="9465860" cy="3188256"/>
          </a:xfrm>
        </p:spPr>
        <p:txBody>
          <a:bodyPr/>
          <a:lstStyle/>
          <a:p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Cho, P. 2011. 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“Optimal Scheduling of Fighter </a:t>
            </a:r>
            <a:r>
              <a:rPr lang="en-US" sz="1600" dirty="0" err="1" smtClean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AircraftMaintenance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.” PhD thesis, Massachusetts Institute of Technology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.</a:t>
            </a:r>
          </a:p>
          <a:p>
            <a:endParaRPr lang="en-US" sz="1600" dirty="0">
              <a:solidFill>
                <a:schemeClr val="accent3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1600" dirty="0" err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Kozanidis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, G. 2008. “A </a:t>
            </a:r>
            <a:r>
              <a:rPr lang="en-US" sz="1600" dirty="0" err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Multiobjective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 Model for Maximizing 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Fleet Availability 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under the Presence of Flight and 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Maintenance Requirements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.” Journal of Advanced Transportation 43 (2): 155–82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.</a:t>
            </a:r>
          </a:p>
          <a:p>
            <a:endParaRPr lang="en-US" sz="1600" dirty="0">
              <a:solidFill>
                <a:schemeClr val="accent3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nl-NL" sz="1600" dirty="0" err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Verhoeff</a:t>
            </a:r>
            <a:r>
              <a:rPr lang="nl-NL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, M., W. J C Verhagen, </a:t>
            </a:r>
            <a:r>
              <a:rPr lang="nl-NL" sz="1600" dirty="0" err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and</a:t>
            </a:r>
            <a:r>
              <a:rPr lang="nl-NL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 R. </a:t>
            </a:r>
            <a:r>
              <a:rPr lang="nl-NL" sz="1600" dirty="0" err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Curran</a:t>
            </a:r>
            <a:r>
              <a:rPr lang="nl-NL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. 2015. “</a:t>
            </a:r>
            <a:r>
              <a:rPr lang="nl-NL" sz="1600" dirty="0" err="1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Maximizing</a:t>
            </a:r>
            <a:r>
              <a:rPr lang="nl-NL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readiness in military aviation by optimizing flight 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and maintenance 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planning.” Transportation Research Procedia 10 (July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). Elsevier </a:t>
            </a:r>
            <a:r>
              <a:rPr lang="en-US" sz="1600" dirty="0">
                <a:solidFill>
                  <a:schemeClr val="accent3"/>
                </a:solidFill>
                <a:latin typeface="Georgia" charset="0"/>
                <a:ea typeface="Georgia" charset="0"/>
                <a:cs typeface="Georgia" charset="0"/>
              </a:rPr>
              <a:t>B.V.: 941–50. </a:t>
            </a:r>
            <a:endParaRPr lang="fr-FR" sz="1600" dirty="0">
              <a:solidFill>
                <a:schemeClr val="accent3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Références 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Espace réservé du texte 7"/>
          <p:cNvSpPr txBox="1">
            <a:spLocks/>
          </p:cNvSpPr>
          <p:nvPr/>
        </p:nvSpPr>
        <p:spPr>
          <a:xfrm>
            <a:off x="3935752" y="6433565"/>
            <a:ext cx="2935986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Planification de maintenances des aéronefs militaires</a:t>
            </a:r>
          </a:p>
          <a:p>
            <a:endParaRPr lang="fr-FR" smtClean="0"/>
          </a:p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06/06/2018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42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95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40" y="1671336"/>
            <a:ext cx="8813919" cy="326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texte 7"/>
          <p:cNvSpPr txBox="1">
            <a:spLocks/>
          </p:cNvSpPr>
          <p:nvPr/>
        </p:nvSpPr>
        <p:spPr>
          <a:xfrm>
            <a:off x="3935752" y="6433565"/>
            <a:ext cx="2935986" cy="202801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 b="0" kern="120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Planification de maintenances des aéronefs militaires</a:t>
            </a:r>
          </a:p>
          <a:p>
            <a:endParaRPr lang="fr-FR" smtClean="0"/>
          </a:p>
          <a:p>
            <a:endParaRPr lang="fr-FR" dirty="0"/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06/06/2018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9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Définition du problème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3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Affecter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es avions aux missions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Une flotte hétérogène d’avions</a:t>
            </a:r>
            <a:r>
              <a:rPr lang="en-US" dirty="0"/>
              <a:t> :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Butées calendaires</a:t>
            </a:r>
          </a:p>
          <a:p>
            <a:r>
              <a:rPr lang="fr-FR" dirty="0"/>
              <a:t>Butées horaires</a:t>
            </a:r>
          </a:p>
          <a:p>
            <a:r>
              <a:rPr lang="fr-FR" dirty="0"/>
              <a:t>Fonctionnalités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Un ensemble de missions à réaliser</a:t>
            </a:r>
          </a:p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Dates de début et </a:t>
            </a:r>
            <a:r>
              <a:rPr lang="fr-FR" dirty="0" smtClean="0"/>
              <a:t>fin</a:t>
            </a:r>
            <a:endParaRPr lang="fr-FR" dirty="0"/>
          </a:p>
          <a:p>
            <a:r>
              <a:rPr lang="fr-FR" dirty="0"/>
              <a:t>Nombre d’avions par </a:t>
            </a:r>
            <a:r>
              <a:rPr lang="fr-FR" dirty="0" smtClean="0"/>
              <a:t>mois</a:t>
            </a:r>
            <a:endParaRPr lang="fr-FR" dirty="0"/>
          </a:p>
          <a:p>
            <a:r>
              <a:rPr lang="fr-FR" dirty="0"/>
              <a:t>Nombre d’heures par avion et par </a:t>
            </a:r>
            <a:r>
              <a:rPr lang="fr-FR" dirty="0" smtClean="0"/>
              <a:t>mois</a:t>
            </a:r>
            <a:endParaRPr lang="fr-FR" dirty="0"/>
          </a:p>
          <a:p>
            <a:r>
              <a:rPr lang="fr-FR" dirty="0"/>
              <a:t>Fonctionnalités </a:t>
            </a:r>
            <a:r>
              <a:rPr lang="fr-FR" dirty="0" smtClean="0"/>
              <a:t>requises</a:t>
            </a:r>
            <a:endParaRPr lang="fr-FR" dirty="0"/>
          </a:p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3935752" y="6433565"/>
            <a:ext cx="2935986" cy="202801"/>
          </a:xfrm>
        </p:spPr>
        <p:txBody>
          <a:bodyPr/>
          <a:lstStyle/>
          <a:p>
            <a:r>
              <a:rPr lang="fr-FR" dirty="0"/>
              <a:t>Planification de maintenances des aéronefs militaires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06/06/2018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Définition du problème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45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Planifier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es opérations de maintenance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Chaque maintenance suit les règles suivantes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i="1" dirty="0"/>
              <a:t>durée est de 6 mois </a:t>
            </a:r>
            <a:r>
              <a:rPr lang="fr-FR" dirty="0" smtClean="0"/>
              <a:t>consécutifs</a:t>
            </a:r>
            <a:endParaRPr lang="fr-FR" dirty="0"/>
          </a:p>
          <a:p>
            <a:r>
              <a:rPr lang="fr-FR" dirty="0"/>
              <a:t>Le nombre maximal d’heures de vol entre deux maintenances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i="1" dirty="0" smtClean="0"/>
              <a:t>1000h</a:t>
            </a:r>
            <a:endParaRPr lang="en-US" dirty="0"/>
          </a:p>
          <a:p>
            <a:r>
              <a:rPr lang="fr-FR" dirty="0"/>
              <a:t>Le nombre maximal de mois entre deux maintenances est </a:t>
            </a:r>
            <a:r>
              <a:rPr lang="fr-FR" i="1" dirty="0"/>
              <a:t>60 </a:t>
            </a:r>
            <a:r>
              <a:rPr lang="en-US" i="1" dirty="0" err="1" smtClean="0"/>
              <a:t>mois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Les états </a:t>
            </a:r>
            <a:r>
              <a:rPr lang="fr-FR" dirty="0" smtClean="0"/>
              <a:t>possibles </a:t>
            </a:r>
            <a:r>
              <a:rPr lang="fr-FR" dirty="0"/>
              <a:t>d’un aéronef :</a:t>
            </a:r>
          </a:p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 smtClean="0"/>
              <a:t>mission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 smtClean="0"/>
              <a:t>maintenance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 smtClean="0"/>
              <a:t>stockage</a:t>
            </a:r>
            <a:endParaRPr lang="fr-FR" dirty="0" smtClean="0"/>
          </a:p>
          <a:p>
            <a:r>
              <a:rPr lang="fr-FR" dirty="0" smtClean="0"/>
              <a:t>Disponible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3935752" y="6433565"/>
            <a:ext cx="2935986" cy="202801"/>
          </a:xfrm>
        </p:spPr>
        <p:txBody>
          <a:bodyPr/>
          <a:lstStyle/>
          <a:p>
            <a:r>
              <a:rPr lang="fr-FR" dirty="0"/>
              <a:t>Planification de maintenances des aéronefs militaires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Définition du problème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06/06/2018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2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Optimisation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Modèle mathématique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Maximiser la disponibilité</a:t>
            </a:r>
          </a:p>
          <a:p>
            <a:r>
              <a:rPr lang="fr-FR" dirty="0" smtClean="0"/>
              <a:t>Minimiser le coût (en réduisant le nombre de maintenances)</a:t>
            </a:r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>
          <a:xfrm>
            <a:off x="4267199" y="3818796"/>
            <a:ext cx="5164138" cy="301624"/>
          </a:xfrm>
        </p:spPr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4267200" y="4120420"/>
            <a:ext cx="5164138" cy="1294744"/>
          </a:xfrm>
        </p:spPr>
        <p:txBody>
          <a:bodyPr/>
          <a:lstStyle/>
          <a:p>
            <a:r>
              <a:rPr lang="fr-FR" dirty="0" smtClean="0"/>
              <a:t>RQ001: heures de missions</a:t>
            </a:r>
          </a:p>
          <a:p>
            <a:r>
              <a:rPr lang="fr-FR" dirty="0" smtClean="0"/>
              <a:t>RQ002: aéronefs affectés</a:t>
            </a:r>
          </a:p>
          <a:p>
            <a:r>
              <a:rPr lang="fr-FR" dirty="0" smtClean="0"/>
              <a:t>RQ003: besoins de maintenance</a:t>
            </a:r>
          </a:p>
          <a:p>
            <a:r>
              <a:rPr lang="fr-FR" dirty="0" smtClean="0"/>
              <a:t>RQ004: durée de maintenance</a:t>
            </a:r>
          </a:p>
          <a:p>
            <a:r>
              <a:rPr lang="fr-FR" dirty="0" smtClean="0"/>
              <a:t>RQ005: disponibilité</a:t>
            </a:r>
          </a:p>
          <a:p>
            <a:r>
              <a:rPr lang="fr-FR" dirty="0" smtClean="0"/>
              <a:t>RQ006: capacité de maintenance</a:t>
            </a:r>
          </a:p>
          <a:p>
            <a:r>
              <a:rPr lang="fr-FR" dirty="0" smtClean="0"/>
              <a:t>RQ007: état final</a:t>
            </a:r>
          </a:p>
          <a:p>
            <a:r>
              <a:rPr lang="fr-FR" dirty="0" smtClean="0"/>
              <a:t>RQ008: stockage</a:t>
            </a:r>
          </a:p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3935752" y="6433565"/>
            <a:ext cx="2935986" cy="202801"/>
          </a:xfrm>
        </p:spPr>
        <p:txBody>
          <a:bodyPr/>
          <a:lstStyle/>
          <a:p>
            <a:r>
              <a:rPr lang="fr-FR" dirty="0"/>
              <a:t>Planification de maintenances des aéronefs militaires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Définition du problème</a:t>
            </a:r>
            <a:endParaRPr lang="fr-F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1898"/>
            <a:ext cx="3935751" cy="21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06/06/2018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1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>Etat de l’art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3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FMP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Flight </a:t>
            </a:r>
            <a:r>
              <a:rPr lang="en-US" dirty="0"/>
              <a:t>and Maintenance Planning problem.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Littérature scientifique :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Minimisation du nombre maximal de </a:t>
            </a:r>
            <a:r>
              <a:rPr lang="fr-FR" dirty="0" smtClean="0"/>
              <a:t>maintenances, affectations quotidiennes</a:t>
            </a:r>
            <a:r>
              <a:rPr lang="fr-FR" dirty="0"/>
              <a:t> </a:t>
            </a:r>
            <a:r>
              <a:rPr lang="fr-FR" dirty="0" smtClean="0"/>
              <a:t>(États-Unis</a:t>
            </a:r>
            <a:r>
              <a:rPr lang="fr-FR" dirty="0"/>
              <a:t>, </a:t>
            </a:r>
            <a:r>
              <a:rPr lang="fr-FR" dirty="0" smtClean="0"/>
              <a:t>Cho 2011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Maximisation de </a:t>
            </a:r>
            <a:r>
              <a:rPr lang="fr-FR" dirty="0" smtClean="0"/>
              <a:t>la disponibilité, affectations mensuelles (</a:t>
            </a:r>
            <a:r>
              <a:rPr lang="en-US" dirty="0" err="1" smtClean="0"/>
              <a:t>Grèce</a:t>
            </a:r>
            <a:r>
              <a:rPr lang="en-US" dirty="0"/>
              <a:t>, </a:t>
            </a:r>
            <a:r>
              <a:rPr lang="en-US" dirty="0" err="1"/>
              <a:t>Kozanidis</a:t>
            </a:r>
            <a:r>
              <a:rPr lang="en-US" dirty="0"/>
              <a:t> </a:t>
            </a:r>
            <a:r>
              <a:rPr lang="en-US" dirty="0" smtClean="0"/>
              <a:t>2008</a:t>
            </a:r>
            <a:r>
              <a:rPr lang="en-US" dirty="0" smtClean="0"/>
              <a:t>)</a:t>
            </a:r>
            <a:endParaRPr lang="en-US" dirty="0"/>
          </a:p>
          <a:p>
            <a:r>
              <a:rPr lang="fr-FR" dirty="0"/>
              <a:t>Minimisation du nombre maximal de </a:t>
            </a:r>
            <a:r>
              <a:rPr lang="fr-FR" dirty="0" smtClean="0"/>
              <a:t>maintenances, affectations mensuelles</a:t>
            </a:r>
            <a:r>
              <a:rPr lang="fr-FR" dirty="0"/>
              <a:t> </a:t>
            </a:r>
            <a:r>
              <a:rPr lang="fr-FR" dirty="0" smtClean="0"/>
              <a:t> (Pays-Bas</a:t>
            </a:r>
            <a:r>
              <a:rPr lang="fr-FR" dirty="0"/>
              <a:t>. </a:t>
            </a:r>
            <a:r>
              <a:rPr lang="fr-FR" dirty="0" err="1" smtClean="0"/>
              <a:t>Verhoeff</a:t>
            </a:r>
            <a:r>
              <a:rPr lang="fr-FR" dirty="0"/>
              <a:t> </a:t>
            </a:r>
            <a:r>
              <a:rPr lang="fr-FR" dirty="0" smtClean="0"/>
              <a:t>et al. </a:t>
            </a:r>
            <a:r>
              <a:rPr lang="en-US" dirty="0" smtClean="0"/>
              <a:t>2015</a:t>
            </a:r>
            <a:r>
              <a:rPr lang="en-US" dirty="0" smtClean="0"/>
              <a:t>)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smtClean="0"/>
              <a:t>Conclusions sur les articles antérieurs :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smtClean="0"/>
              <a:t>flottes homogènes</a:t>
            </a:r>
          </a:p>
          <a:p>
            <a:r>
              <a:rPr lang="fr-FR" dirty="0" smtClean="0"/>
              <a:t>contraintes différentes / objectifs différents</a:t>
            </a:r>
          </a:p>
          <a:p>
            <a:r>
              <a:rPr lang="fr-FR" dirty="0"/>
              <a:t>d</a:t>
            </a:r>
            <a:r>
              <a:rPr lang="fr-FR" dirty="0" smtClean="0"/>
              <a:t>emande cumulée, pas d’affectation aux missions 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3935752" y="6433565"/>
            <a:ext cx="2935986" cy="202801"/>
          </a:xfrm>
        </p:spPr>
        <p:txBody>
          <a:bodyPr/>
          <a:lstStyle/>
          <a:p>
            <a:r>
              <a:rPr lang="fr-FR" dirty="0"/>
              <a:t>Planification de maintenances des aéronefs militaires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Etat de l’art</a:t>
            </a:r>
            <a:endParaRPr lang="fr-FR" dirty="0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 smtClean="0"/>
              <a:t>06/06/2018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6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AE-SUPEARO PPT Presentation V2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SAE_PPT Presentation V2" id="{1BA90467-E615-0A4F-B12F-0D22F7770CF7}" vid="{A9EBB06A-3E52-514C-8677-34E32D75C47F}"/>
    </a:ext>
  </a:extLst>
</a:theme>
</file>

<file path=ppt/theme/theme2.xml><?xml version="1.0" encoding="utf-8"?>
<a:theme xmlns:a="http://schemas.openxmlformats.org/drawingml/2006/main" name="Chapitre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SAE_PPT Presentation V2" id="{1BA90467-E615-0A4F-B12F-0D22F7770CF7}" vid="{FF8C8519-2E2E-E749-B773-DDAC4E1EC29B}"/>
    </a:ext>
  </a:extLst>
</a:theme>
</file>

<file path=ppt/theme/theme3.xml><?xml version="1.0" encoding="utf-8"?>
<a:theme xmlns:a="http://schemas.openxmlformats.org/drawingml/2006/main" name="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SAE_PPT Presentation V2" id="{1BA90467-E615-0A4F-B12F-0D22F7770CF7}" vid="{D9735536-27B0-8F4B-AECE-1C09CDE86162}"/>
    </a:ext>
  </a:extLst>
</a:theme>
</file>

<file path=ppt/theme/theme4.xml><?xml version="1.0" encoding="utf-8"?>
<a:theme xmlns:a="http://schemas.openxmlformats.org/drawingml/2006/main" name="1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SAE_PPT Presentation V2" id="{1BA90467-E615-0A4F-B12F-0D22F7770CF7}" vid="{1C8CCDAE-07F4-E644-AA45-696010F18F17}"/>
    </a:ext>
  </a:extLst>
</a:theme>
</file>

<file path=ppt/theme/theme5.xml><?xml version="1.0" encoding="utf-8"?>
<a:theme xmlns:a="http://schemas.openxmlformats.org/drawingml/2006/main" name="2_Pages contenu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SAE_PPT Presentation V2" id="{1BA90467-E615-0A4F-B12F-0D22F7770CF7}" vid="{0A26298B-11E4-564E-8E02-E7A3FCF8CEB7}"/>
    </a:ext>
  </a:extLst>
</a:theme>
</file>

<file path=ppt/theme/theme6.xml><?xml version="1.0" encoding="utf-8"?>
<a:theme xmlns:a="http://schemas.openxmlformats.org/drawingml/2006/main" name="Dos">
  <a:themeElements>
    <a:clrScheme name="ISAE Couleurs Charte">
      <a:dk1>
        <a:srgbClr val="000000"/>
      </a:dk1>
      <a:lt1>
        <a:srgbClr val="FFFFFF"/>
      </a:lt1>
      <a:dk2>
        <a:srgbClr val="929395"/>
      </a:dk2>
      <a:lt2>
        <a:srgbClr val="B1B3B4"/>
      </a:lt2>
      <a:accent1>
        <a:srgbClr val="00AAFF"/>
      </a:accent1>
      <a:accent2>
        <a:srgbClr val="FFED00"/>
      </a:accent2>
      <a:accent3>
        <a:srgbClr val="122372"/>
      </a:accent3>
      <a:accent4>
        <a:srgbClr val="F8B11C"/>
      </a:accent4>
      <a:accent5>
        <a:srgbClr val="9A141B"/>
      </a:accent5>
      <a:accent6>
        <a:srgbClr val="26B0A0"/>
      </a:accent6>
      <a:hlink>
        <a:srgbClr val="97BF0D"/>
      </a:hlink>
      <a:folHlink>
        <a:srgbClr val="B67F87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SAE_PPT Presentation V2" id="{1BA90467-E615-0A4F-B12F-0D22F7770CF7}" vid="{6F6B3DE8-3DE1-4E47-A288-83EA81365884}"/>
    </a:ext>
  </a:extLst>
</a:theme>
</file>

<file path=ppt/theme/theme7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ISAE-SUPEARO PPT Presentation V2</Template>
  <TotalTime>75</TotalTime>
  <Words>494</Words>
  <Application>Microsoft Office PowerPoint</Application>
  <PresentationFormat>Format A4 (210 x 297 mm)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6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ISAE-SUPEARO PPT Presentation V2</vt:lpstr>
      <vt:lpstr>Chapitres</vt:lpstr>
      <vt:lpstr>Pages contenus</vt:lpstr>
      <vt:lpstr>1_Pages contenus</vt:lpstr>
      <vt:lpstr>2_Pages contenus</vt:lpstr>
      <vt:lpstr>Dos</vt:lpstr>
      <vt:lpstr>Planification de maintenances des aéronefs militaires</vt:lpstr>
      <vt:lpstr>Introduction</vt:lpstr>
      <vt:lpstr>Présentation PowerPoint</vt:lpstr>
      <vt:lpstr>Définition du problème</vt:lpstr>
      <vt:lpstr>Affecter</vt:lpstr>
      <vt:lpstr>Planifier</vt:lpstr>
      <vt:lpstr>Optimisation</vt:lpstr>
      <vt:lpstr>Etat de l’art</vt:lpstr>
      <vt:lpstr>FMP</vt:lpstr>
      <vt:lpstr>Modèle mathématique</vt:lpstr>
      <vt:lpstr>Présentation PowerPoint</vt:lpstr>
      <vt:lpstr>Présentation PowerPoint</vt:lpstr>
      <vt:lpstr>Présentation PowerPoint</vt:lpstr>
      <vt:lpstr>Perspectives</vt:lpstr>
      <vt:lpstr>Présentation PowerPoint</vt:lpstr>
      <vt:lpstr>Références</vt:lpstr>
      <vt:lpstr>Présentation PowerPoint</vt:lpstr>
      <vt:lpstr>Présentation PowerPoint</vt:lpstr>
    </vt:vector>
  </TitlesOfParts>
  <Company>ISAE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Planification de maintenances des aéronefs militaires</dc:title>
  <dc:creator>o.battaia</dc:creator>
  <cp:lastModifiedBy>o.battaia</cp:lastModifiedBy>
  <cp:revision>11</cp:revision>
  <cp:lastPrinted>2018-06-04T12:38:25Z</cp:lastPrinted>
  <dcterms:created xsi:type="dcterms:W3CDTF">2018-06-04T11:36:34Z</dcterms:created>
  <dcterms:modified xsi:type="dcterms:W3CDTF">2018-06-04T15:42:19Z</dcterms:modified>
</cp:coreProperties>
</file>