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24.png" ContentType="image/png"/>
  <Override PartName="/ppt/media/image9.png" ContentType="image/png"/>
  <Override PartName="/ppt/media/image10.png" ContentType="image/png"/>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body"/>
          </p:nvPr>
        </p:nvSpPr>
        <p:spPr>
          <a:xfrm>
            <a:off x="756000" y="5078520"/>
            <a:ext cx="6047640" cy="4811040"/>
          </a:xfrm>
          <a:prstGeom prst="rect">
            <a:avLst/>
          </a:prstGeom>
        </p:spPr>
        <p:txBody>
          <a:bodyPr lIns="0" rIns="0" tIns="0" bIns="0"/>
          <a:p>
            <a:r>
              <a:rPr b="0" lang="en-US" sz="2000" spc="-1" strike="noStrike">
                <a:solidFill>
                  <a:srgbClr val="000000"/>
                </a:solidFill>
                <a:uFill>
                  <a:solidFill>
                    <a:srgbClr val="ffffff"/>
                  </a:solidFill>
                </a:uFill>
                <a:latin typeface="Arial"/>
              </a:rPr>
              <a:t>Click to edit the notes format</a:t>
            </a:r>
            <a:endParaRPr b="0" lang="en-US" sz="2000" spc="-1" strike="noStrike">
              <a:solidFill>
                <a:srgbClr val="000000"/>
              </a:solidFill>
              <a:uFill>
                <a:solidFill>
                  <a:srgbClr val="ffffff"/>
                </a:solidFill>
              </a:uFill>
              <a:latin typeface="Arial"/>
            </a:endParaRPr>
          </a:p>
        </p:txBody>
      </p:sp>
      <p:sp>
        <p:nvSpPr>
          <p:cNvPr id="76" name="PlaceHolder 2"/>
          <p:cNvSpPr>
            <a:spLocks noGrp="1"/>
          </p:cNvSpPr>
          <p:nvPr>
            <p:ph type="hdr"/>
          </p:nvPr>
        </p:nvSpPr>
        <p:spPr>
          <a:xfrm>
            <a:off x="0" y="0"/>
            <a:ext cx="3280680" cy="534240"/>
          </a:xfrm>
          <a:prstGeom prst="rect">
            <a:avLst/>
          </a:prstGeom>
        </p:spPr>
        <p:txBody>
          <a:bodyPr lIns="0" rIns="0" tIns="0" bIns="0"/>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77" name="PlaceHolder 3"/>
          <p:cNvSpPr>
            <a:spLocks noGrp="1"/>
          </p:cNvSpPr>
          <p:nvPr>
            <p:ph type="dt"/>
          </p:nvPr>
        </p:nvSpPr>
        <p:spPr>
          <a:xfrm>
            <a:off x="4278960" y="0"/>
            <a:ext cx="3280680" cy="534240"/>
          </a:xfrm>
          <a:prstGeom prst="rect">
            <a:avLst/>
          </a:prstGeom>
        </p:spPr>
        <p:txBody>
          <a:bodyPr lIns="0" rIns="0" tIns="0" bIns="0"/>
          <a:p>
            <a:pPr algn="r"/>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78" name="PlaceHolder 4"/>
          <p:cNvSpPr>
            <a:spLocks noGrp="1"/>
          </p:cNvSpPr>
          <p:nvPr>
            <p:ph type="ftr"/>
          </p:nvPr>
        </p:nvSpPr>
        <p:spPr>
          <a:xfrm>
            <a:off x="0" y="10157400"/>
            <a:ext cx="3280680" cy="534240"/>
          </a:xfrm>
          <a:prstGeom prst="rect">
            <a:avLst/>
          </a:prstGeom>
        </p:spPr>
        <p:txBody>
          <a:bodyPr lIns="0" rIns="0" tIns="0" bIns="0" anchor="b"/>
          <a:p>
            <a:r>
              <a:rPr b="0" lang="en-US" sz="1400" spc="-1" strike="noStrike">
                <a:solidFill>
                  <a:srgbClr val="000000"/>
                </a:solidFill>
                <a:uFill>
                  <a:solidFill>
                    <a:srgbClr val="ffffff"/>
                  </a:solidFill>
                </a:uFill>
                <a:latin typeface="Times New Roman"/>
              </a:rPr>
              <a:t> </a:t>
            </a:r>
            <a:endParaRPr b="0" lang="en-US" sz="1400" spc="-1" strike="noStrike">
              <a:solidFill>
                <a:srgbClr val="000000"/>
              </a:solidFill>
              <a:uFill>
                <a:solidFill>
                  <a:srgbClr val="ffffff"/>
                </a:solidFill>
              </a:uFill>
              <a:latin typeface="Times New Roman"/>
            </a:endParaRPr>
          </a:p>
        </p:txBody>
      </p:sp>
      <p:sp>
        <p:nvSpPr>
          <p:cNvPr id="79" name="PlaceHolder 5"/>
          <p:cNvSpPr>
            <a:spLocks noGrp="1"/>
          </p:cNvSpPr>
          <p:nvPr>
            <p:ph type="sldNum"/>
          </p:nvPr>
        </p:nvSpPr>
        <p:spPr>
          <a:xfrm>
            <a:off x="4278960" y="10157400"/>
            <a:ext cx="3280680" cy="534240"/>
          </a:xfrm>
          <a:prstGeom prst="rect">
            <a:avLst/>
          </a:prstGeom>
        </p:spPr>
        <p:txBody>
          <a:bodyPr lIns="0" rIns="0" tIns="0" bIns="0" anchor="b"/>
          <a:p>
            <a:pPr algn="r"/>
            <a:fld id="{2617264D-5EC8-4727-9558-E8FA150F3C13}" type="slidenum">
              <a:rPr b="0" lang="en-US" sz="1400" spc="-1" strike="noStrike">
                <a:solidFill>
                  <a:srgbClr val="000000"/>
                </a:solidFill>
                <a:uFill>
                  <a:solidFill>
                    <a:srgbClr val="ffffff"/>
                  </a:solidFill>
                </a:uFill>
                <a:latin typeface="Times New Roman"/>
              </a:rPr>
              <a:t>1</a:t>
            </a:fld>
            <a:endParaRPr b="0" lang="en-US"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body"/>
          </p:nvPr>
        </p:nvSpPr>
        <p:spPr>
          <a:xfrm>
            <a:off x="685800" y="4400640"/>
            <a:ext cx="5484600" cy="3598560"/>
          </a:xfrm>
          <a:prstGeom prst="rect">
            <a:avLst/>
          </a:prstGeom>
        </p:spPr>
        <p:txBody>
          <a:bodyPr lIns="0" rIns="0" tIns="0" bIns="0"/>
          <a:p>
            <a:endParaRPr b="0" lang="en-US" sz="2000" spc="-1" strike="noStrike">
              <a:solidFill>
                <a:srgbClr val="000000"/>
              </a:solidFill>
              <a:uFill>
                <a:solidFill>
                  <a:srgbClr val="ffffff"/>
                </a:solidFill>
              </a:uFill>
              <a:latin typeface="Arial"/>
            </a:endParaRPr>
          </a:p>
        </p:txBody>
      </p:sp>
      <p:sp>
        <p:nvSpPr>
          <p:cNvPr id="123" name="CustomShape 2"/>
          <p:cNvSpPr/>
          <p:nvPr/>
        </p:nvSpPr>
        <p:spPr>
          <a:xfrm>
            <a:off x="3884760" y="8685360"/>
            <a:ext cx="2970000" cy="456840"/>
          </a:xfrm>
          <a:prstGeom prst="rect">
            <a:avLst/>
          </a:prstGeom>
          <a:noFill/>
          <a:ln>
            <a:noFill/>
          </a:ln>
        </p:spPr>
        <p:style>
          <a:lnRef idx="0"/>
          <a:fillRef idx="0"/>
          <a:effectRef idx="0"/>
          <a:fontRef idx="minor"/>
        </p:style>
        <p:txBody>
          <a:bodyPr lIns="90000" rIns="90000" tIns="45000" bIns="45000" anchor="b"/>
          <a:p>
            <a:pPr algn="r">
              <a:lnSpc>
                <a:spcPct val="100000"/>
              </a:lnSpc>
            </a:pPr>
            <a:fld id="{91337BFA-5E38-4D43-93FB-5F7D0B44E881}" type="slidenum">
              <a:rPr b="0" lang="en-US" sz="1200" spc="-1" strike="noStrike">
                <a:solidFill>
                  <a:srgbClr val="000000"/>
                </a:solidFill>
                <a:uFill>
                  <a:solidFill>
                    <a:srgbClr val="ffffff"/>
                  </a:solidFill>
                </a:uFill>
                <a:latin typeface="+mn-lt"/>
                <a:ea typeface="+mn-ea"/>
              </a:rPr>
              <a:t>1</a:t>
            </a:fld>
            <a:endParaRPr b="0" lang="en-US" sz="18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4"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6"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47"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1"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2"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3"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5"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6"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57"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9"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0"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1"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3" name="PlaceHolder 2"/>
          <p:cNvSpPr>
            <a:spLocks noGrp="1"/>
          </p:cNvSpPr>
          <p:nvPr>
            <p:ph type="body"/>
          </p:nvPr>
        </p:nvSpPr>
        <p:spPr>
          <a:xfrm>
            <a:off x="457200" y="160452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4" name="PlaceHolder 3"/>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6"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7"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8"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69" name="PlaceHolder 5"/>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1"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72" name="PlaceHolder 3"/>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pic>
        <p:nvPicPr>
          <p:cNvPr id="73" name="" descr=""/>
          <p:cNvPicPr/>
          <p:nvPr/>
        </p:nvPicPr>
        <p:blipFill>
          <a:blip r:embed="rId2"/>
          <a:stretch/>
        </p:blipFill>
        <p:spPr>
          <a:xfrm>
            <a:off x="2079000" y="1604520"/>
            <a:ext cx="4984920" cy="3977280"/>
          </a:xfrm>
          <a:prstGeom prst="rect">
            <a:avLst/>
          </a:prstGeom>
          <a:ln>
            <a:noFill/>
          </a:ln>
        </p:spPr>
      </p:pic>
      <p:pic>
        <p:nvPicPr>
          <p:cNvPr id="74"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pic>
        <p:nvPicPr>
          <p:cNvPr id="36" name="Image 3" descr=""/>
          <p:cNvPicPr/>
          <p:nvPr/>
        </p:nvPicPr>
        <p:blipFill>
          <a:blip r:embed="rId3"/>
          <a:stretch/>
        </p:blipFill>
        <p:spPr>
          <a:xfrm>
            <a:off x="7079040" y="6345360"/>
            <a:ext cx="1920240" cy="344160"/>
          </a:xfrm>
          <a:prstGeom prst="rect">
            <a:avLst/>
          </a:prstGeom>
          <a:ln>
            <a:noFill/>
          </a:ln>
        </p:spPr>
      </p:pic>
      <p:pic>
        <p:nvPicPr>
          <p:cNvPr id="37" name="Picture 3" descr=""/>
          <p:cNvPicPr/>
          <p:nvPr/>
        </p:nvPicPr>
        <p:blipFill>
          <a:blip r:embed="rId4"/>
          <a:srcRect l="17380" t="12366" r="15320" b="13501"/>
          <a:stretch/>
        </p:blipFill>
        <p:spPr>
          <a:xfrm>
            <a:off x="381960" y="6280200"/>
            <a:ext cx="491760" cy="474480"/>
          </a:xfrm>
          <a:prstGeom prst="rect">
            <a:avLst/>
          </a:prstGeom>
          <a:ln>
            <a:noFill/>
          </a:ln>
        </p:spPr>
      </p:pic>
      <p:sp>
        <p:nvSpPr>
          <p:cNvPr id="38" name="CustomShape 1"/>
          <p:cNvSpPr/>
          <p:nvPr/>
        </p:nvSpPr>
        <p:spPr>
          <a:xfrm>
            <a:off x="836640" y="6395400"/>
            <a:ext cx="1560240" cy="241200"/>
          </a:xfrm>
          <a:prstGeom prst="rect">
            <a:avLst/>
          </a:prstGeom>
          <a:noFill/>
          <a:ln>
            <a:noFill/>
          </a:ln>
        </p:spPr>
        <p:style>
          <a:lnRef idx="0"/>
          <a:fillRef idx="0"/>
          <a:effectRef idx="0"/>
          <a:fontRef idx="minor"/>
        </p:style>
        <p:txBody>
          <a:bodyPr wrap="none" lIns="90000" rIns="90000" tIns="45000" bIns="45000"/>
          <a:p>
            <a:pPr>
              <a:lnSpc>
                <a:spcPct val="100000"/>
              </a:lnSpc>
            </a:pPr>
            <a:r>
              <a:rPr b="0" i="1" lang="en-US" sz="1000" spc="-1" strike="noStrike">
                <a:solidFill>
                  <a:srgbClr val="00122f"/>
                </a:solidFill>
                <a:uFill>
                  <a:solidFill>
                    <a:srgbClr val="ffffff"/>
                  </a:solidFill>
                </a:uFill>
                <a:latin typeface="Arial"/>
                <a:ea typeface="DejaVu Sans"/>
              </a:rPr>
              <a:t>PIA Challenges Big Data</a:t>
            </a:r>
            <a:endParaRPr b="0" lang="en-US" sz="1800" spc="-1" strike="noStrike">
              <a:solidFill>
                <a:srgbClr val="000000"/>
              </a:solidFill>
              <a:uFill>
                <a:solidFill>
                  <a:srgbClr val="ffffff"/>
                </a:solidFill>
              </a:uFill>
              <a:latin typeface="Arial"/>
            </a:endParaRPr>
          </a:p>
        </p:txBody>
      </p:sp>
      <p:sp>
        <p:nvSpPr>
          <p:cNvPr id="39" name="PlaceHolder 2"/>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s/_rels/slide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3.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image" Target="../media/image24.png"/><Relationship Id="rId4"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000800" y="4105800"/>
            <a:ext cx="7386480" cy="1788840"/>
          </a:xfrm>
          <a:prstGeom prst="rect">
            <a:avLst/>
          </a:prstGeom>
          <a:noFill/>
          <a:ln>
            <a:noFill/>
          </a:ln>
        </p:spPr>
        <p:style>
          <a:lnRef idx="0"/>
          <a:fillRef idx="0"/>
          <a:effectRef idx="0"/>
          <a:fontRef idx="minor"/>
        </p:style>
        <p:txBody>
          <a:bodyPr lIns="90000" rIns="90000" tIns="45000" bIns="45000"/>
          <a:p>
            <a:r>
              <a:rPr b="1" lang="en-US" sz="3600" spc="-1" strike="noStrike">
                <a:solidFill>
                  <a:srgbClr val="00122f"/>
                </a:solidFill>
                <a:uFill>
                  <a:solidFill>
                    <a:srgbClr val="ffffff"/>
                  </a:solidFill>
                </a:uFill>
                <a:latin typeface="Generica"/>
                <a:ea typeface="DejaVu Sans"/>
              </a:rPr>
              <a:t>Défi Opti-Plan</a:t>
            </a:r>
            <a:endParaRPr b="0" lang="en-US" sz="1800" spc="-1" strike="noStrike">
              <a:solidFill>
                <a:srgbClr val="000000"/>
              </a:solidFill>
              <a:uFill>
                <a:solidFill>
                  <a:srgbClr val="ffffff"/>
                </a:solidFill>
              </a:uFill>
              <a:latin typeface="Arial"/>
            </a:endParaRPr>
          </a:p>
          <a:p>
            <a:pPr>
              <a:lnSpc>
                <a:spcPct val="100000"/>
              </a:lnSpc>
            </a:pPr>
            <a:r>
              <a:rPr b="0" lang="en-US" sz="3200" spc="-1" strike="noStrike">
                <a:solidFill>
                  <a:srgbClr val="00122f"/>
                </a:solidFill>
                <a:uFill>
                  <a:solidFill>
                    <a:srgbClr val="ffffff"/>
                  </a:solidFill>
                </a:uFill>
                <a:latin typeface="Generica"/>
                <a:ea typeface="DejaVu Sans"/>
              </a:rPr>
              <a:t>Dossier de présélection</a:t>
            </a:r>
            <a:endParaRPr b="0" lang="en-US" sz="1800" spc="-1" strike="noStrike">
              <a:solidFill>
                <a:srgbClr val="000000"/>
              </a:solidFill>
              <a:uFill>
                <a:solidFill>
                  <a:srgbClr val="ffffff"/>
                </a:solidFill>
              </a:uFill>
              <a:latin typeface="Arial"/>
            </a:endParaRPr>
          </a:p>
        </p:txBody>
      </p:sp>
      <p:pic>
        <p:nvPicPr>
          <p:cNvPr id="81" name="Image 3" descr=""/>
          <p:cNvPicPr/>
          <p:nvPr/>
        </p:nvPicPr>
        <p:blipFill>
          <a:blip r:embed="rId1"/>
          <a:stretch/>
        </p:blipFill>
        <p:spPr>
          <a:xfrm>
            <a:off x="1621080" y="2008080"/>
            <a:ext cx="2019960" cy="1919880"/>
          </a:xfrm>
          <a:prstGeom prst="rect">
            <a:avLst/>
          </a:prstGeom>
          <a:ln>
            <a:noFill/>
          </a:ln>
        </p:spPr>
      </p:pic>
      <p:pic>
        <p:nvPicPr>
          <p:cNvPr id="82" name="" descr=""/>
          <p:cNvPicPr/>
          <p:nvPr/>
        </p:nvPicPr>
        <p:blipFill>
          <a:blip r:embed="rId2"/>
          <a:stretch/>
        </p:blipFill>
        <p:spPr>
          <a:xfrm>
            <a:off x="309960" y="276840"/>
            <a:ext cx="2259720" cy="1370880"/>
          </a:xfrm>
          <a:prstGeom prst="rect">
            <a:avLst/>
          </a:prstGeom>
          <a:ln>
            <a:noFill/>
          </a:ln>
        </p:spPr>
      </p:pic>
      <p:sp>
        <p:nvSpPr>
          <p:cNvPr id="83" name="CustomShape 2"/>
          <p:cNvSpPr/>
          <p:nvPr/>
        </p:nvSpPr>
        <p:spPr>
          <a:xfrm>
            <a:off x="457200" y="273600"/>
            <a:ext cx="8228880" cy="1144440"/>
          </a:xfrm>
          <a:prstGeom prst="rect">
            <a:avLst/>
          </a:prstGeom>
          <a:noFill/>
          <a:ln>
            <a:noFill/>
          </a:ln>
        </p:spPr>
        <p:style>
          <a:lnRef idx="0"/>
          <a:fillRef idx="0"/>
          <a:effectRef idx="0"/>
          <a:fontRef idx="minor"/>
        </p:style>
      </p:sp>
      <p:sp>
        <p:nvSpPr>
          <p:cNvPr id="84" name="CustomShape 3"/>
          <p:cNvSpPr/>
          <p:nvPr/>
        </p:nvSpPr>
        <p:spPr>
          <a:xfrm>
            <a:off x="457200" y="1604520"/>
            <a:ext cx="8228880" cy="3976920"/>
          </a:xfrm>
          <a:prstGeom prst="rect">
            <a:avLst/>
          </a:prstGeom>
          <a:noFill/>
          <a:ln>
            <a:noFill/>
          </a:ln>
        </p:spPr>
        <p:style>
          <a:lnRef idx="0"/>
          <a:fillRef idx="0"/>
          <a:effectRef idx="0"/>
          <a:fontRef idx="minor"/>
        </p:style>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181800" y="365040"/>
            <a:ext cx="7885080" cy="1323720"/>
          </a:xfrm>
          <a:prstGeom prst="rect">
            <a:avLst/>
          </a:prstGeom>
          <a:noFill/>
          <a:ln>
            <a:noFill/>
          </a:ln>
        </p:spPr>
        <p:style>
          <a:lnRef idx="0"/>
          <a:fillRef idx="0"/>
          <a:effectRef idx="0"/>
          <a:fontRef idx="minor"/>
        </p:style>
        <p:txBody>
          <a:bodyPr lIns="90000" rIns="90000" tIns="45000" bIns="45000"/>
          <a:p>
            <a:pPr algn="ctr">
              <a:lnSpc>
                <a:spcPct val="90000"/>
              </a:lnSpc>
            </a:pPr>
            <a:r>
              <a:rPr b="1" lang="en-US" sz="4500" spc="-1" strike="noStrike">
                <a:solidFill>
                  <a:srgbClr val="00122f"/>
                </a:solidFill>
                <a:uFill>
                  <a:solidFill>
                    <a:srgbClr val="ffffff"/>
                  </a:solidFill>
                </a:uFill>
                <a:latin typeface="Generica"/>
                <a:ea typeface="DejaVu Sans"/>
              </a:rPr>
              <a:t>Références</a:t>
            </a:r>
            <a:endParaRPr b="0" lang="en-US" sz="1800" spc="-1" strike="noStrike">
              <a:solidFill>
                <a:srgbClr val="000000"/>
              </a:solidFill>
              <a:uFill>
                <a:solidFill>
                  <a:srgbClr val="ffffff"/>
                </a:solidFill>
              </a:uFill>
              <a:latin typeface="Arial"/>
            </a:endParaRPr>
          </a:p>
        </p:txBody>
      </p:sp>
      <p:sp>
        <p:nvSpPr>
          <p:cNvPr id="105" name="CustomShape 2"/>
          <p:cNvSpPr/>
          <p:nvPr/>
        </p:nvSpPr>
        <p:spPr>
          <a:xfrm>
            <a:off x="690840" y="1371600"/>
            <a:ext cx="4794480" cy="3612240"/>
          </a:xfrm>
          <a:prstGeom prst="rect">
            <a:avLst/>
          </a:prstGeom>
          <a:noFill/>
          <a:ln>
            <a:noFill/>
          </a:ln>
        </p:spPr>
        <p:style>
          <a:lnRef idx="0"/>
          <a:fillRef idx="0"/>
          <a:effectRef idx="0"/>
          <a:fontRef idx="minor"/>
        </p:style>
        <p:txBody>
          <a:bodyPr lIns="90000" rIns="90000" tIns="45000" bIns="45000" anchor="ctr"/>
          <a:p>
            <a:r>
              <a:rPr b="1" lang="en-US" sz="1800" spc="-1" strike="noStrike">
                <a:solidFill>
                  <a:srgbClr val="000000"/>
                </a:solidFill>
                <a:uFill>
                  <a:solidFill>
                    <a:srgbClr val="ffffff"/>
                  </a:solidFill>
                </a:uFill>
                <a:latin typeface="Arial"/>
                <a:ea typeface="DejaVu Sans"/>
              </a:rPr>
              <a:t>Logistique et transport</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ea typeface="DejaVu Sans"/>
              </a:rPr>
              <a:t>Clients</a:t>
            </a:r>
            <a:r>
              <a:rPr b="0" lang="en-US" sz="1800" spc="-1" strike="noStrike">
                <a:solidFill>
                  <a:srgbClr val="000000"/>
                </a:solidFill>
                <a:uFill>
                  <a:solidFill>
                    <a:srgbClr val="ffffff"/>
                  </a:solidFill>
                </a:uFill>
                <a:latin typeface="Arial"/>
                <a:ea typeface="DejaVu Sans"/>
              </a:rPr>
              <a:t>: Alstom, ASM et IO.</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ea typeface="DejaVu Sans"/>
              </a:rPr>
              <a:t>Problématiques</a:t>
            </a:r>
            <a:r>
              <a:rPr b="0" lang="en-US" sz="18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Simulation de trains et réseaux métro.</a:t>
            </a:r>
            <a:endParaRPr b="0" lang="en-US"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Optimisation de tournées de véhicules.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Réponses</a:t>
            </a:r>
            <a:r>
              <a:rPr b="0" lang="en-US" sz="18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Logiciel de simulation de réseaux de trains.</a:t>
            </a:r>
            <a:endParaRPr b="0" lang="en-US"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Logiciel d’optimisation de transports.</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06" name="" descr=""/>
          <p:cNvPicPr/>
          <p:nvPr/>
        </p:nvPicPr>
        <p:blipFill>
          <a:blip r:embed="rId1"/>
          <a:stretch/>
        </p:blipFill>
        <p:spPr>
          <a:xfrm>
            <a:off x="5120640" y="2194560"/>
            <a:ext cx="3863520" cy="225828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181800" y="365040"/>
            <a:ext cx="7885080" cy="1323720"/>
          </a:xfrm>
          <a:prstGeom prst="rect">
            <a:avLst/>
          </a:prstGeom>
          <a:noFill/>
          <a:ln>
            <a:noFill/>
          </a:ln>
        </p:spPr>
        <p:style>
          <a:lnRef idx="0"/>
          <a:fillRef idx="0"/>
          <a:effectRef idx="0"/>
          <a:fontRef idx="minor"/>
        </p:style>
        <p:txBody>
          <a:bodyPr lIns="90000" rIns="90000" tIns="45000" bIns="45000"/>
          <a:p>
            <a:pPr algn="ctr">
              <a:lnSpc>
                <a:spcPct val="90000"/>
              </a:lnSpc>
            </a:pPr>
            <a:r>
              <a:rPr b="1" lang="en-US" sz="4500" spc="-1" strike="noStrike">
                <a:solidFill>
                  <a:srgbClr val="00122f"/>
                </a:solidFill>
                <a:uFill>
                  <a:solidFill>
                    <a:srgbClr val="ffffff"/>
                  </a:solidFill>
                </a:uFill>
                <a:latin typeface="Generica"/>
                <a:ea typeface="DejaVu Sans"/>
              </a:rPr>
              <a:t>Proposition de réponse</a:t>
            </a:r>
            <a:endParaRPr b="0" lang="en-US" sz="1800" spc="-1" strike="noStrike">
              <a:solidFill>
                <a:srgbClr val="000000"/>
              </a:solidFill>
              <a:uFill>
                <a:solidFill>
                  <a:srgbClr val="ffffff"/>
                </a:solidFill>
              </a:uFill>
              <a:latin typeface="Arial"/>
            </a:endParaRPr>
          </a:p>
        </p:txBody>
      </p:sp>
      <p:sp>
        <p:nvSpPr>
          <p:cNvPr id="108" name="CustomShape 2"/>
          <p:cNvSpPr/>
          <p:nvPr/>
        </p:nvSpPr>
        <p:spPr>
          <a:xfrm>
            <a:off x="925920" y="2377440"/>
            <a:ext cx="7759440" cy="290448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000000"/>
                </a:solidFill>
                <a:uFill>
                  <a:solidFill>
                    <a:srgbClr val="ffffff"/>
                  </a:solidFill>
                </a:uFill>
                <a:latin typeface="Arial"/>
                <a:ea typeface="DejaVu Sans"/>
              </a:rPr>
              <a:t>Le projet présenté est une application web interactive. Il utilise un modèle mathématique pour générer de nouvelles solutions, permet à différents utilisateurs d'y accéder avec différents droits d'accès et permet un affichage comparatif pour l'analyse de la planification.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1800" spc="-1" strike="noStrike">
                <a:solidFill>
                  <a:srgbClr val="000000"/>
                </a:solidFill>
                <a:uFill>
                  <a:solidFill>
                    <a:srgbClr val="ffffff"/>
                  </a:solidFill>
                </a:uFill>
                <a:latin typeface="Arial"/>
                <a:ea typeface="DejaVu Sans"/>
              </a:rPr>
              <a:t>Il s'intègre aux sources de données existantes (fichier Excel), aux nouvelles proposées (modèle Excel) et offre une flexibilité d'adaptation au système d'information utilisé par le client. Enfin, il permet l'utilisation d'une base de donnée pour stocker des informations, facilitant ainsi les essais, l'expérimentation et la comparaison de scénarios.</a:t>
            </a:r>
            <a:endParaRPr b="0" lang="en-US"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81800" y="365040"/>
            <a:ext cx="7885080" cy="1323720"/>
          </a:xfrm>
          <a:prstGeom prst="rect">
            <a:avLst/>
          </a:prstGeom>
          <a:noFill/>
          <a:ln>
            <a:noFill/>
          </a:ln>
        </p:spPr>
        <p:style>
          <a:lnRef idx="0"/>
          <a:fillRef idx="0"/>
          <a:effectRef idx="0"/>
          <a:fontRef idx="minor"/>
        </p:style>
        <p:txBody>
          <a:bodyPr lIns="90000" rIns="90000" tIns="45000" bIns="45000"/>
          <a:p>
            <a:pPr algn="ctr">
              <a:lnSpc>
                <a:spcPct val="90000"/>
              </a:lnSpc>
            </a:pPr>
            <a:r>
              <a:rPr b="1" lang="en-US" sz="4500" spc="-1" strike="noStrike">
                <a:solidFill>
                  <a:srgbClr val="00122f"/>
                </a:solidFill>
                <a:uFill>
                  <a:solidFill>
                    <a:srgbClr val="ffffff"/>
                  </a:solidFill>
                </a:uFill>
                <a:latin typeface="Generica"/>
                <a:ea typeface="DejaVu Sans"/>
              </a:rPr>
              <a:t>Proposition de réponse</a:t>
            </a:r>
            <a:endParaRPr b="0" lang="en-US" sz="1800" spc="-1" strike="noStrike">
              <a:solidFill>
                <a:srgbClr val="000000"/>
              </a:solidFill>
              <a:uFill>
                <a:solidFill>
                  <a:srgbClr val="ffffff"/>
                </a:solidFill>
              </a:uFill>
              <a:latin typeface="Arial"/>
            </a:endParaRPr>
          </a:p>
        </p:txBody>
      </p:sp>
      <p:pic>
        <p:nvPicPr>
          <p:cNvPr id="110" name="" descr=""/>
          <p:cNvPicPr/>
          <p:nvPr/>
        </p:nvPicPr>
        <p:blipFill>
          <a:blip r:embed="rId1"/>
          <a:stretch/>
        </p:blipFill>
        <p:spPr>
          <a:xfrm>
            <a:off x="3261600" y="1378440"/>
            <a:ext cx="5393520" cy="4963320"/>
          </a:xfrm>
          <a:prstGeom prst="rect">
            <a:avLst/>
          </a:prstGeom>
          <a:ln>
            <a:noFill/>
          </a:ln>
        </p:spPr>
      </p:pic>
      <p:sp>
        <p:nvSpPr>
          <p:cNvPr id="111" name="CustomShape 2"/>
          <p:cNvSpPr/>
          <p:nvPr/>
        </p:nvSpPr>
        <p:spPr>
          <a:xfrm>
            <a:off x="286200" y="1828800"/>
            <a:ext cx="3461760" cy="180720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Fonctionnalités de l’application</a:t>
            </a:r>
            <a:endParaRPr b="0" lang="en-US" sz="1800" spc="-1" strike="noStrike">
              <a:solidFill>
                <a:srgbClr val="000000"/>
              </a:solidFill>
              <a:uFill>
                <a:solidFill>
                  <a:srgbClr val="ffffff"/>
                </a:solidFill>
              </a:uFill>
              <a:latin typeface="Arial"/>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CustomShape 1"/>
          <p:cNvSpPr/>
          <p:nvPr/>
        </p:nvSpPr>
        <p:spPr>
          <a:xfrm>
            <a:off x="181800" y="365040"/>
            <a:ext cx="7885080" cy="1323720"/>
          </a:xfrm>
          <a:prstGeom prst="rect">
            <a:avLst/>
          </a:prstGeom>
          <a:noFill/>
          <a:ln>
            <a:noFill/>
          </a:ln>
        </p:spPr>
        <p:style>
          <a:lnRef idx="0"/>
          <a:fillRef idx="0"/>
          <a:effectRef idx="0"/>
          <a:fontRef idx="minor"/>
        </p:style>
        <p:txBody>
          <a:bodyPr lIns="90000" rIns="90000" tIns="45000" bIns="45000"/>
          <a:p>
            <a:pPr algn="ctr">
              <a:lnSpc>
                <a:spcPct val="90000"/>
              </a:lnSpc>
            </a:pPr>
            <a:r>
              <a:rPr b="1" lang="en-US" sz="4500" spc="-1" strike="noStrike">
                <a:solidFill>
                  <a:srgbClr val="00122f"/>
                </a:solidFill>
                <a:uFill>
                  <a:solidFill>
                    <a:srgbClr val="ffffff"/>
                  </a:solidFill>
                </a:uFill>
                <a:latin typeface="Generica"/>
                <a:ea typeface="DejaVu Sans"/>
              </a:rPr>
              <a:t>Proposition de réponse</a:t>
            </a:r>
            <a:endParaRPr b="0" lang="en-US" sz="1800" spc="-1" strike="noStrike">
              <a:solidFill>
                <a:srgbClr val="000000"/>
              </a:solidFill>
              <a:uFill>
                <a:solidFill>
                  <a:srgbClr val="ffffff"/>
                </a:solidFill>
              </a:uFill>
              <a:latin typeface="Arial"/>
            </a:endParaRPr>
          </a:p>
        </p:txBody>
      </p:sp>
      <p:sp>
        <p:nvSpPr>
          <p:cNvPr id="113" name="CustomShape 2"/>
          <p:cNvSpPr/>
          <p:nvPr/>
        </p:nvSpPr>
        <p:spPr>
          <a:xfrm>
            <a:off x="286200" y="1828800"/>
            <a:ext cx="3461760" cy="180720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Proposition de architecture</a:t>
            </a:r>
            <a:endParaRPr b="0" lang="en-US" sz="1800" spc="-1" strike="noStrike">
              <a:solidFill>
                <a:srgbClr val="000000"/>
              </a:solidFill>
              <a:uFill>
                <a:solidFill>
                  <a:srgbClr val="ffffff"/>
                </a:solidFill>
              </a:uFill>
              <a:latin typeface="Arial"/>
            </a:endParaRPr>
          </a:p>
        </p:txBody>
      </p:sp>
      <p:pic>
        <p:nvPicPr>
          <p:cNvPr id="114" name="" descr=""/>
          <p:cNvPicPr/>
          <p:nvPr/>
        </p:nvPicPr>
        <p:blipFill>
          <a:blip r:embed="rId1"/>
          <a:stretch/>
        </p:blipFill>
        <p:spPr>
          <a:xfrm>
            <a:off x="2377440" y="2468880"/>
            <a:ext cx="4388040" cy="3330360"/>
          </a:xfrm>
          <a:prstGeom prst="rect">
            <a:avLst/>
          </a:prstGeom>
          <a:ln>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81800" y="365040"/>
            <a:ext cx="7885080" cy="1323720"/>
          </a:xfrm>
          <a:prstGeom prst="rect">
            <a:avLst/>
          </a:prstGeom>
          <a:noFill/>
          <a:ln>
            <a:noFill/>
          </a:ln>
        </p:spPr>
        <p:style>
          <a:lnRef idx="0"/>
          <a:fillRef idx="0"/>
          <a:effectRef idx="0"/>
          <a:fontRef idx="minor"/>
        </p:style>
        <p:txBody>
          <a:bodyPr lIns="90000" rIns="90000" tIns="45000" bIns="45000"/>
          <a:p>
            <a:pPr algn="ctr">
              <a:lnSpc>
                <a:spcPct val="90000"/>
              </a:lnSpc>
            </a:pPr>
            <a:r>
              <a:rPr b="1" lang="en-US" sz="4500" spc="-1" strike="noStrike">
                <a:solidFill>
                  <a:srgbClr val="00122f"/>
                </a:solidFill>
                <a:uFill>
                  <a:solidFill>
                    <a:srgbClr val="ffffff"/>
                  </a:solidFill>
                </a:uFill>
                <a:latin typeface="Generica"/>
                <a:ea typeface="DejaVu Sans"/>
              </a:rPr>
              <a:t>Proposition de réponse</a:t>
            </a:r>
            <a:endParaRPr b="0" lang="en-US" sz="1800" spc="-1" strike="noStrike">
              <a:solidFill>
                <a:srgbClr val="000000"/>
              </a:solidFill>
              <a:uFill>
                <a:solidFill>
                  <a:srgbClr val="ffffff"/>
                </a:solidFill>
              </a:uFill>
              <a:latin typeface="Arial"/>
            </a:endParaRPr>
          </a:p>
        </p:txBody>
      </p:sp>
      <p:pic>
        <p:nvPicPr>
          <p:cNvPr id="116" name="" descr=""/>
          <p:cNvPicPr/>
          <p:nvPr/>
        </p:nvPicPr>
        <p:blipFill>
          <a:blip r:embed="rId1"/>
          <a:stretch/>
        </p:blipFill>
        <p:spPr>
          <a:xfrm>
            <a:off x="4901400" y="1645920"/>
            <a:ext cx="3967200" cy="2549880"/>
          </a:xfrm>
          <a:prstGeom prst="rect">
            <a:avLst/>
          </a:prstGeom>
          <a:ln>
            <a:noFill/>
          </a:ln>
        </p:spPr>
      </p:pic>
      <p:pic>
        <p:nvPicPr>
          <p:cNvPr id="117" name="" descr=""/>
          <p:cNvPicPr/>
          <p:nvPr/>
        </p:nvPicPr>
        <p:blipFill>
          <a:blip r:embed="rId2"/>
          <a:stretch/>
        </p:blipFill>
        <p:spPr>
          <a:xfrm>
            <a:off x="4937760" y="4582800"/>
            <a:ext cx="3930840" cy="1085400"/>
          </a:xfrm>
          <a:prstGeom prst="rect">
            <a:avLst/>
          </a:prstGeom>
          <a:ln>
            <a:noFill/>
          </a:ln>
        </p:spPr>
      </p:pic>
      <p:pic>
        <p:nvPicPr>
          <p:cNvPr id="118" name="" descr=""/>
          <p:cNvPicPr/>
          <p:nvPr/>
        </p:nvPicPr>
        <p:blipFill>
          <a:blip r:embed="rId3"/>
          <a:stretch/>
        </p:blipFill>
        <p:spPr>
          <a:xfrm>
            <a:off x="548640" y="3047760"/>
            <a:ext cx="4048920" cy="2620440"/>
          </a:xfrm>
          <a:prstGeom prst="rect">
            <a:avLst/>
          </a:prstGeom>
          <a:ln>
            <a:noFill/>
          </a:ln>
        </p:spPr>
      </p:pic>
      <p:sp>
        <p:nvSpPr>
          <p:cNvPr id="119" name="CustomShape 2"/>
          <p:cNvSpPr/>
          <p:nvPr/>
        </p:nvSpPr>
        <p:spPr>
          <a:xfrm>
            <a:off x="286200" y="1828800"/>
            <a:ext cx="4467600" cy="180720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Exemples d'éléments d'interface utilisateur</a:t>
            </a:r>
            <a:endParaRPr b="0" lang="en-US" sz="1800" spc="-1" strike="noStrike">
              <a:solidFill>
                <a:srgbClr val="000000"/>
              </a:solidFill>
              <a:uFill>
                <a:solidFill>
                  <a:srgbClr val="ffffff"/>
                </a:solidFill>
              </a:uFill>
              <a:latin typeface="Arial"/>
            </a:endParaRPr>
          </a:p>
        </p:txBody>
      </p:sp>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181800" y="365040"/>
            <a:ext cx="7885080" cy="1323720"/>
          </a:xfrm>
          <a:prstGeom prst="rect">
            <a:avLst/>
          </a:prstGeom>
          <a:noFill/>
          <a:ln>
            <a:noFill/>
          </a:ln>
        </p:spPr>
        <p:style>
          <a:lnRef idx="0"/>
          <a:fillRef idx="0"/>
          <a:effectRef idx="0"/>
          <a:fontRef idx="minor"/>
        </p:style>
        <p:txBody>
          <a:bodyPr lIns="90000" rIns="90000" tIns="45000" bIns="45000"/>
          <a:p>
            <a:pPr algn="ctr">
              <a:lnSpc>
                <a:spcPct val="90000"/>
              </a:lnSpc>
            </a:pPr>
            <a:r>
              <a:rPr b="1" lang="en-US" sz="4500" spc="-1" strike="noStrike">
                <a:solidFill>
                  <a:srgbClr val="00122f"/>
                </a:solidFill>
                <a:uFill>
                  <a:solidFill>
                    <a:srgbClr val="ffffff"/>
                  </a:solidFill>
                </a:uFill>
                <a:latin typeface="Generica"/>
                <a:ea typeface="DejaVu Sans"/>
              </a:rPr>
              <a:t>Proposition </a:t>
            </a:r>
            <a:r>
              <a:rPr b="1" lang="en-US" sz="4500" spc="-1" strike="noStrike">
                <a:solidFill>
                  <a:srgbClr val="00122f"/>
                </a:solidFill>
                <a:uFill>
                  <a:solidFill>
                    <a:srgbClr val="ffffff"/>
                  </a:solidFill>
                </a:uFill>
                <a:latin typeface="Generica"/>
                <a:ea typeface="DejaVu Sans"/>
              </a:rPr>
              <a:t>de réponse</a:t>
            </a:r>
            <a:endParaRPr b="0" lang="en-US" sz="1800" spc="-1" strike="noStrike">
              <a:solidFill>
                <a:srgbClr val="000000"/>
              </a:solidFill>
              <a:uFill>
                <a:solidFill>
                  <a:srgbClr val="ffffff"/>
                </a:solidFill>
              </a:uFill>
              <a:latin typeface="Arial"/>
            </a:endParaRPr>
          </a:p>
        </p:txBody>
      </p:sp>
      <p:sp>
        <p:nvSpPr>
          <p:cNvPr id="121" name="CustomShape 2"/>
          <p:cNvSpPr/>
          <p:nvPr/>
        </p:nvSpPr>
        <p:spPr>
          <a:xfrm>
            <a:off x="286200" y="1828800"/>
            <a:ext cx="7303320" cy="1807200"/>
          </a:xfrm>
          <a:prstGeom prst="rect">
            <a:avLst/>
          </a:prstGeom>
          <a:noFill/>
          <a:ln>
            <a:noFill/>
          </a:ln>
        </p:spPr>
        <p:style>
          <a:lnRef idx="0"/>
          <a:fillRef idx="0"/>
          <a:effectRef idx="0"/>
          <a:fontRef idx="minor"/>
        </p:style>
        <p:txBody>
          <a:bodyPr lIns="90000" rIns="90000" tIns="45000" bIns="45000"/>
          <a:p>
            <a:r>
              <a:rPr b="0" lang="en-US" sz="1800" spc="-1" strike="noStrike">
                <a:solidFill>
                  <a:srgbClr val="000000"/>
                </a:solidFill>
                <a:uFill>
                  <a:solidFill>
                    <a:srgbClr val="ffffff"/>
                  </a:solidFill>
                </a:uFill>
                <a:latin typeface="Arial"/>
                <a:ea typeface="DejaVu Sans"/>
              </a:rPr>
              <a:t>Un document plus détaillé et figures interactives sont disponibles dans le fichier html joint: </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ea typeface="DejaVu Sans"/>
              </a:rPr>
              <a:t>OptiPlan_proposition_complete.html</a:t>
            </a:r>
            <a:endParaRPr b="0" lang="en-US" sz="1800" spc="-1" strike="noStrike">
              <a:solidFill>
                <a:srgbClr val="000000"/>
              </a:solidFill>
              <a:uFill>
                <a:solidFill>
                  <a:srgbClr val="ffffff"/>
                </a:solidFill>
              </a:uFill>
              <a:latin typeface="Arial"/>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181800" y="365040"/>
            <a:ext cx="7885080" cy="1323720"/>
          </a:xfrm>
          <a:prstGeom prst="rect">
            <a:avLst/>
          </a:prstGeom>
          <a:noFill/>
          <a:ln>
            <a:noFill/>
          </a:ln>
        </p:spPr>
        <p:style>
          <a:lnRef idx="0"/>
          <a:fillRef idx="0"/>
          <a:effectRef idx="0"/>
          <a:fontRef idx="minor"/>
        </p:style>
        <p:txBody>
          <a:bodyPr lIns="90000" rIns="90000" tIns="45000" bIns="45000"/>
          <a:p>
            <a:pPr algn="ctr">
              <a:lnSpc>
                <a:spcPct val="90000"/>
              </a:lnSpc>
            </a:pPr>
            <a:r>
              <a:rPr b="1" lang="en-US" sz="4500" spc="-1" strike="noStrike">
                <a:solidFill>
                  <a:srgbClr val="00122f"/>
                </a:solidFill>
                <a:uFill>
                  <a:solidFill>
                    <a:srgbClr val="ffffff"/>
                  </a:solidFill>
                </a:uFill>
                <a:latin typeface="Generica"/>
                <a:ea typeface="DejaVu Sans"/>
              </a:rPr>
              <a:t>L'équipe candidate</a:t>
            </a:r>
            <a:endParaRPr b="0" lang="en-US" sz="1800" spc="-1" strike="noStrike">
              <a:solidFill>
                <a:srgbClr val="000000"/>
              </a:solidFill>
              <a:uFill>
                <a:solidFill>
                  <a:srgbClr val="ffffff"/>
                </a:solidFill>
              </a:uFill>
              <a:latin typeface="Arial"/>
            </a:endParaRPr>
          </a:p>
        </p:txBody>
      </p:sp>
      <p:sp>
        <p:nvSpPr>
          <p:cNvPr id="86" name="CustomShape 2"/>
          <p:cNvSpPr/>
          <p:nvPr/>
        </p:nvSpPr>
        <p:spPr>
          <a:xfrm>
            <a:off x="1111680" y="1597320"/>
            <a:ext cx="7302960" cy="2557080"/>
          </a:xfrm>
          <a:prstGeom prst="rect">
            <a:avLst/>
          </a:prstGeom>
          <a:noFill/>
          <a:ln>
            <a:noFill/>
          </a:ln>
        </p:spPr>
        <p:style>
          <a:lnRef idx="0"/>
          <a:fillRef idx="0"/>
          <a:effectRef idx="0"/>
          <a:fontRef idx="minor"/>
        </p:style>
        <p:txBody>
          <a:bodyPr lIns="90000" rIns="90000" tIns="45000" bIns="45000"/>
          <a:p>
            <a:pPr marL="216000" indent="-216000" algn="just">
              <a:lnSpc>
                <a:spcPct val="100000"/>
              </a:lnSpc>
              <a:buBlip>
                <a:blip r:embed="rId1"/>
              </a:buBlip>
            </a:pPr>
            <a:r>
              <a:rPr b="0" lang="en-US" sz="1800" spc="-1" strike="noStrike">
                <a:solidFill>
                  <a:srgbClr val="3d3d3d"/>
                </a:solidFill>
                <a:uFill>
                  <a:solidFill>
                    <a:srgbClr val="ffffff"/>
                  </a:solidFill>
                </a:uFill>
                <a:latin typeface="Arial"/>
                <a:ea typeface="DejaVu Sans"/>
              </a:rPr>
              <a:t>Nom: ISAE-SUPAERO</a:t>
            </a:r>
            <a:endParaRPr b="0" lang="en-US" sz="1800" spc="-1" strike="noStrike">
              <a:solidFill>
                <a:srgbClr val="000000"/>
              </a:solidFill>
              <a:uFill>
                <a:solidFill>
                  <a:srgbClr val="ffffff"/>
                </a:solidFill>
              </a:uFill>
              <a:latin typeface="Arial"/>
            </a:endParaRPr>
          </a:p>
          <a:p>
            <a:pPr marL="216000" indent="-216000" algn="just">
              <a:lnSpc>
                <a:spcPct val="100000"/>
              </a:lnSpc>
              <a:buBlip>
                <a:blip r:embed="rId2"/>
              </a:buBlip>
            </a:pPr>
            <a:r>
              <a:rPr b="0" lang="en-US" sz="1800" spc="-1" strike="noStrike">
                <a:solidFill>
                  <a:srgbClr val="3d3d3d"/>
                </a:solidFill>
                <a:uFill>
                  <a:solidFill>
                    <a:srgbClr val="ffffff"/>
                  </a:solidFill>
                </a:uFill>
                <a:latin typeface="Arial"/>
                <a:ea typeface="DejaVu Sans"/>
              </a:rPr>
              <a:t>Activité: école d’ingénieurs</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1800" spc="-1" strike="noStrike">
                <a:solidFill>
                  <a:srgbClr val="3d3d3d"/>
                </a:solidFill>
                <a:uFill>
                  <a:solidFill>
                    <a:srgbClr val="ffffff"/>
                  </a:solidFill>
                </a:uFill>
                <a:latin typeface="Arial"/>
                <a:ea typeface="DejaVu Sans"/>
              </a:rPr>
              <a:t>Grande école du secteur aéronautique et spatial, l'ISAE-SUPAERO développe une recherche propre portée par ses départements. Au sein du département d'ingénierie des systèmes complexes (DISC), le groupe Systèmes Décisionnels travaille sur les outils de décision dédiés aux systèmes industriels, plus particulièrement pour la production et la maintenance dans l'industrie aérospatiale.</a:t>
            </a:r>
            <a:endParaRPr b="0" lang="en-US" sz="1800" spc="-1" strike="noStrike">
              <a:solidFill>
                <a:srgbClr val="000000"/>
              </a:solidFill>
              <a:uFill>
                <a:solidFill>
                  <a:srgbClr val="ffffff"/>
                </a:solidFill>
              </a:uFill>
              <a:latin typeface="Arial"/>
            </a:endParaRPr>
          </a:p>
        </p:txBody>
      </p:sp>
      <p:pic>
        <p:nvPicPr>
          <p:cNvPr id="87" name="" descr=""/>
          <p:cNvPicPr/>
          <p:nvPr/>
        </p:nvPicPr>
        <p:blipFill>
          <a:blip r:embed="rId3"/>
          <a:stretch/>
        </p:blipFill>
        <p:spPr>
          <a:xfrm>
            <a:off x="2693520" y="3987360"/>
            <a:ext cx="3889080" cy="235944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81800" y="365040"/>
            <a:ext cx="7885080" cy="1323720"/>
          </a:xfrm>
          <a:prstGeom prst="rect">
            <a:avLst/>
          </a:prstGeom>
          <a:noFill/>
          <a:ln>
            <a:noFill/>
          </a:ln>
        </p:spPr>
        <p:style>
          <a:lnRef idx="0"/>
          <a:fillRef idx="0"/>
          <a:effectRef idx="0"/>
          <a:fontRef idx="minor"/>
        </p:style>
        <p:txBody>
          <a:bodyPr lIns="90000" rIns="90000" tIns="45000" bIns="45000"/>
          <a:p>
            <a:pPr algn="ctr">
              <a:lnSpc>
                <a:spcPct val="90000"/>
              </a:lnSpc>
            </a:pPr>
            <a:r>
              <a:rPr b="1" lang="en-US" sz="4500" spc="-1" strike="noStrike">
                <a:solidFill>
                  <a:srgbClr val="00122f"/>
                </a:solidFill>
                <a:uFill>
                  <a:solidFill>
                    <a:srgbClr val="ffffff"/>
                  </a:solidFill>
                </a:uFill>
                <a:latin typeface="Generica"/>
                <a:ea typeface="DejaVu Sans"/>
              </a:rPr>
              <a:t>Compétences clés</a:t>
            </a:r>
            <a:endParaRPr b="0" lang="en-US" sz="1800" spc="-1" strike="noStrike">
              <a:solidFill>
                <a:srgbClr val="000000"/>
              </a:solidFill>
              <a:uFill>
                <a:solidFill>
                  <a:srgbClr val="ffffff"/>
                </a:solidFill>
              </a:uFill>
              <a:latin typeface="Arial"/>
            </a:endParaRPr>
          </a:p>
        </p:txBody>
      </p:sp>
      <p:sp>
        <p:nvSpPr>
          <p:cNvPr id="89" name="CustomShape 2"/>
          <p:cNvSpPr/>
          <p:nvPr/>
        </p:nvSpPr>
        <p:spPr>
          <a:xfrm>
            <a:off x="1111680" y="1508760"/>
            <a:ext cx="7302960" cy="365508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000000"/>
                </a:solidFill>
                <a:uFill>
                  <a:solidFill>
                    <a:srgbClr val="ffffff"/>
                  </a:solidFill>
                </a:uFill>
                <a:latin typeface="Arial"/>
                <a:ea typeface="DejaVu Sans"/>
              </a:rPr>
              <a:t>L’équipe possède une grande expérience en recherche opérationnelle, notamment dans le domaine de la planification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marL="216000" indent="-216000" algn="just">
              <a:lnSpc>
                <a:spcPct val="100000"/>
              </a:lnSpc>
              <a:buBlip>
                <a:blip r:embed="rId1"/>
              </a:buBlip>
            </a:pPr>
            <a:r>
              <a:rPr b="0" lang="en-US" sz="1800" spc="-1" strike="noStrike">
                <a:solidFill>
                  <a:srgbClr val="3d3d3d"/>
                </a:solidFill>
                <a:uFill>
                  <a:solidFill>
                    <a:srgbClr val="ffffff"/>
                  </a:solidFill>
                </a:uFill>
                <a:latin typeface="Arial"/>
                <a:ea typeface="DejaVu Sans"/>
              </a:rPr>
              <a:t>recherche</a:t>
            </a:r>
            <a:r>
              <a:rPr b="0" lang="en-US" sz="1800" spc="-1" strike="noStrike">
                <a:solidFill>
                  <a:srgbClr val="000000"/>
                </a:solidFill>
                <a:uFill>
                  <a:solidFill>
                    <a:srgbClr val="ffffff"/>
                  </a:solidFill>
                </a:uFill>
                <a:latin typeface="Arial"/>
                <a:ea typeface="DejaVu Sans"/>
              </a:rPr>
              <a:t> scientifique, publication d’articles</a:t>
            </a:r>
            <a:endParaRPr b="0" lang="en-US" sz="1800" spc="-1" strike="noStrike">
              <a:solidFill>
                <a:srgbClr val="000000"/>
              </a:solidFill>
              <a:uFill>
                <a:solidFill>
                  <a:srgbClr val="ffffff"/>
                </a:solidFill>
              </a:uFill>
              <a:latin typeface="Arial"/>
            </a:endParaRPr>
          </a:p>
          <a:p>
            <a:pPr marL="216000" indent="-216000" algn="just">
              <a:lnSpc>
                <a:spcPct val="100000"/>
              </a:lnSpc>
              <a:buBlip>
                <a:blip r:embed="rId2"/>
              </a:buBlip>
            </a:pPr>
            <a:r>
              <a:rPr b="0" lang="en-US" sz="1800" spc="-1" strike="noStrike">
                <a:solidFill>
                  <a:srgbClr val="000000"/>
                </a:solidFill>
                <a:uFill>
                  <a:solidFill>
                    <a:srgbClr val="ffffff"/>
                  </a:solidFill>
                </a:uFill>
                <a:latin typeface="Arial"/>
                <a:ea typeface="DejaVu Sans"/>
              </a:rPr>
              <a:t>projets de recherche en collaboration avec l’industrie</a:t>
            </a:r>
            <a:endParaRPr b="0" lang="en-US" sz="1800" spc="-1" strike="noStrike">
              <a:solidFill>
                <a:srgbClr val="000000"/>
              </a:solidFill>
              <a:uFill>
                <a:solidFill>
                  <a:srgbClr val="ffffff"/>
                </a:solidFill>
              </a:uFill>
              <a:latin typeface="Arial"/>
            </a:endParaRPr>
          </a:p>
          <a:p>
            <a:pPr marL="216000" indent="-216000" algn="just">
              <a:lnSpc>
                <a:spcPct val="100000"/>
              </a:lnSpc>
              <a:buBlip>
                <a:blip r:embed="rId3"/>
              </a:buBlip>
            </a:pPr>
            <a:r>
              <a:rPr b="0" lang="en-US" sz="1800" spc="-1" strike="noStrike">
                <a:solidFill>
                  <a:srgbClr val="000000"/>
                </a:solidFill>
                <a:uFill>
                  <a:solidFill>
                    <a:srgbClr val="ffffff"/>
                  </a:solidFill>
                </a:uFill>
                <a:latin typeface="Arial"/>
                <a:ea typeface="DejaVu Sans"/>
              </a:rPr>
              <a:t>conception d’applications logicielles en planification et optimisation pour des entreprises</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1800" spc="-1" strike="noStrike">
                <a:solidFill>
                  <a:srgbClr val="000000"/>
                </a:solidFill>
                <a:uFill>
                  <a:solidFill>
                    <a:srgbClr val="ffffff"/>
                  </a:solidFill>
                </a:uFill>
                <a:latin typeface="Arial"/>
                <a:ea typeface="DejaVu Sans"/>
              </a:rPr>
              <a:t>L’équipe a déjà encadré des travaux de recherche sur le sujet de la maintenance aéronautique. En particulier, une thèse de doctorat sur le sujet de planification de maintenance d'aéronefs militaires a été lancée en octobre 2017. Les travaux déjà réalisés ont été présentés à la conférence ROADEF 2018 et seront présentés à la conférence MOSIM 2018.</a:t>
            </a:r>
            <a:endParaRPr b="0" lang="en-US"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181800" y="365040"/>
            <a:ext cx="7885080" cy="1323720"/>
          </a:xfrm>
          <a:prstGeom prst="rect">
            <a:avLst/>
          </a:prstGeom>
          <a:noFill/>
          <a:ln>
            <a:noFill/>
          </a:ln>
        </p:spPr>
        <p:style>
          <a:lnRef idx="0"/>
          <a:fillRef idx="0"/>
          <a:effectRef idx="0"/>
          <a:fontRef idx="minor"/>
        </p:style>
        <p:txBody>
          <a:bodyPr lIns="90000" rIns="90000" tIns="45000" bIns="45000"/>
          <a:p>
            <a:pPr algn="ctr">
              <a:lnSpc>
                <a:spcPct val="90000"/>
              </a:lnSpc>
            </a:pPr>
            <a:r>
              <a:rPr b="1" lang="en-US" sz="4500" spc="-1" strike="noStrike">
                <a:solidFill>
                  <a:srgbClr val="00122f"/>
                </a:solidFill>
                <a:uFill>
                  <a:solidFill>
                    <a:srgbClr val="ffffff"/>
                  </a:solidFill>
                </a:uFill>
                <a:latin typeface="Generica"/>
                <a:ea typeface="DejaVu Sans"/>
              </a:rPr>
              <a:t>Équipe</a:t>
            </a:r>
            <a:endParaRPr b="0" lang="en-US" sz="1800" spc="-1" strike="noStrike">
              <a:solidFill>
                <a:srgbClr val="000000"/>
              </a:solidFill>
              <a:uFill>
                <a:solidFill>
                  <a:srgbClr val="ffffff"/>
                </a:solidFill>
              </a:uFill>
              <a:latin typeface="Arial"/>
            </a:endParaRPr>
          </a:p>
        </p:txBody>
      </p:sp>
      <p:sp>
        <p:nvSpPr>
          <p:cNvPr id="91" name="CustomShape 2"/>
          <p:cNvSpPr/>
          <p:nvPr/>
        </p:nvSpPr>
        <p:spPr>
          <a:xfrm>
            <a:off x="731520" y="1398240"/>
            <a:ext cx="8137080" cy="365508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1800" spc="-1" strike="noStrike">
                <a:solidFill>
                  <a:srgbClr val="000000"/>
                </a:solidFill>
                <a:uFill>
                  <a:solidFill>
                    <a:srgbClr val="ffffff"/>
                  </a:solidFill>
                </a:uFill>
                <a:latin typeface="Arial"/>
                <a:ea typeface="DejaVu Sans"/>
              </a:rPr>
              <a:t>Alain Haït</a:t>
            </a:r>
            <a:endParaRPr b="0" lang="en-US" sz="1800" spc="-1" strike="noStrike">
              <a:solidFill>
                <a:srgbClr val="000000"/>
              </a:solidFill>
              <a:uFill>
                <a:solidFill>
                  <a:srgbClr val="ffffff"/>
                </a:solidFill>
              </a:uFill>
              <a:latin typeface="Arial"/>
            </a:endParaRPr>
          </a:p>
          <a:p>
            <a:pPr algn="just">
              <a:lnSpc>
                <a:spcPct val="100000"/>
              </a:lnSpc>
            </a:pPr>
            <a:r>
              <a:rPr b="0" lang="en-US" sz="1800" spc="-1" strike="noStrike">
                <a:solidFill>
                  <a:srgbClr val="000000"/>
                </a:solidFill>
                <a:uFill>
                  <a:solidFill>
                    <a:srgbClr val="ffffff"/>
                  </a:solidFill>
                </a:uFill>
                <a:latin typeface="Arial"/>
                <a:ea typeface="DejaVu Sans"/>
              </a:rPr>
              <a:t>Ingénieur en mécanique, Alain Haït possède une thèse de robotique préparée au LAAS CNRS. Enseignant-chercheur à l’INP Toulouse, il participé à la conception et la mise en place du département de génie industriel de l’ENSIACET. Chercheur visiteur au département de mathématiques et génie industriel de l’École Polytechnique de Montréal pendant deux ans, il a co-édité un livre sur les méthodes de planification et d’ordonnancement de la production avec contraintes liées aux ressources humaines, avec les professeurs François Soumis, Vincent Giard et Pierre Baptiste. Alain Haït est certifié CPIM de l’APICS. Spécialisé dans les méthodes de planification, il a encadré une thèse sur la planification de la maintenance d’hélicoptères civils.</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1800" spc="-1" strike="noStrike">
                <a:solidFill>
                  <a:srgbClr val="000000"/>
                </a:solidFill>
                <a:uFill>
                  <a:solidFill>
                    <a:srgbClr val="ffffff"/>
                  </a:solidFill>
                </a:uFill>
                <a:latin typeface="Arial"/>
                <a:ea typeface="DejaVu Sans"/>
              </a:rPr>
              <a:t>Professeur à l’ISAE-SUPAERO depuis 2007, il dirige depuis trois ans le département d’ingénierie des systèmes complexes (DISC) qui couvre les thèmes mathématiques appliquées, réseaux de communication, systèmes embarqués, ingénierie système et systèmes décisionnels.</a:t>
            </a:r>
            <a:endParaRPr b="0" lang="en-US"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CustomShape 1"/>
          <p:cNvSpPr/>
          <p:nvPr/>
        </p:nvSpPr>
        <p:spPr>
          <a:xfrm>
            <a:off x="181800" y="365040"/>
            <a:ext cx="7885080" cy="1323720"/>
          </a:xfrm>
          <a:prstGeom prst="rect">
            <a:avLst/>
          </a:prstGeom>
          <a:noFill/>
          <a:ln>
            <a:noFill/>
          </a:ln>
        </p:spPr>
        <p:style>
          <a:lnRef idx="0"/>
          <a:fillRef idx="0"/>
          <a:effectRef idx="0"/>
          <a:fontRef idx="minor"/>
        </p:style>
        <p:txBody>
          <a:bodyPr lIns="90000" rIns="90000" tIns="45000" bIns="45000"/>
          <a:p>
            <a:pPr algn="ctr">
              <a:lnSpc>
                <a:spcPct val="90000"/>
              </a:lnSpc>
            </a:pPr>
            <a:r>
              <a:rPr b="1" lang="en-US" sz="4500" spc="-1" strike="noStrike">
                <a:solidFill>
                  <a:srgbClr val="00122f"/>
                </a:solidFill>
                <a:uFill>
                  <a:solidFill>
                    <a:srgbClr val="ffffff"/>
                  </a:solidFill>
                </a:uFill>
                <a:latin typeface="Generica"/>
                <a:ea typeface="DejaVu Sans"/>
              </a:rPr>
              <a:t>Équipe</a:t>
            </a:r>
            <a:endParaRPr b="0" lang="en-US" sz="1800" spc="-1" strike="noStrike">
              <a:solidFill>
                <a:srgbClr val="000000"/>
              </a:solidFill>
              <a:uFill>
                <a:solidFill>
                  <a:srgbClr val="ffffff"/>
                </a:solidFill>
              </a:uFill>
              <a:latin typeface="Arial"/>
            </a:endParaRPr>
          </a:p>
        </p:txBody>
      </p:sp>
      <p:sp>
        <p:nvSpPr>
          <p:cNvPr id="93" name="CustomShape 2"/>
          <p:cNvSpPr/>
          <p:nvPr/>
        </p:nvSpPr>
        <p:spPr>
          <a:xfrm>
            <a:off x="731520" y="1398240"/>
            <a:ext cx="8137080" cy="3655080"/>
          </a:xfrm>
          <a:prstGeom prst="rect">
            <a:avLst/>
          </a:prstGeom>
          <a:noFill/>
          <a:ln>
            <a:noFill/>
          </a:ln>
        </p:spPr>
        <p:style>
          <a:lnRef idx="0"/>
          <a:fillRef idx="0"/>
          <a:effectRef idx="0"/>
          <a:fontRef idx="minor"/>
        </p:style>
        <p:txBody>
          <a:bodyPr lIns="90000" rIns="90000" tIns="45000" bIns="45000"/>
          <a:p>
            <a:pPr>
              <a:lnSpc>
                <a:spcPct val="100000"/>
              </a:lnSpc>
            </a:pPr>
            <a:r>
              <a:rPr b="1" lang="en-US" sz="1800" spc="-1" strike="noStrike">
                <a:solidFill>
                  <a:srgbClr val="000000"/>
                </a:solidFill>
                <a:uFill>
                  <a:solidFill>
                    <a:srgbClr val="ffffff"/>
                  </a:solidFill>
                </a:uFill>
                <a:latin typeface="Arial"/>
                <a:ea typeface="DejaVu Sans"/>
              </a:rPr>
              <a:t>Olga Battaïa</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1800" spc="-1" strike="noStrike">
                <a:solidFill>
                  <a:srgbClr val="000000"/>
                </a:solidFill>
                <a:uFill>
                  <a:solidFill>
                    <a:srgbClr val="ffffff"/>
                  </a:solidFill>
                </a:uFill>
                <a:latin typeface="Arial"/>
                <a:ea typeface="DejaVu Sans"/>
              </a:rPr>
              <a:t>Professeur à l'ISAE-SUPAERO et responsable de la formation en Génie Industriel, Olga Battaïa est une chercheuse internationalement reconnue dans le domaine de l'optimisation des systèmes industriels.  Sa thèse de doctorat soutenue en 2007 à l’Ecole des Mines de Saint-Etienne a été primée du prix des meilleures thèses par le GdR MACS.  Olga Battaïa est auteure de plus de 170 publications scientifiques, parmi lesquelles plus de 50 articles dans les revues internationales et 57 articles dans les proceedings des conférences internationales. Elle a participé à la réalisation de nombreux projets de recherche nationaux et internationaux. Elle a été invitée à plusieurs reprises par des universités étrangères pour donner des conférences scientifiques : Linköping University (2016), University of Siegen (2016), Politecnico di Milano, 2014 (Italie), Tshwane University of Technology, 2014 (Afrique du Sud), Lebanese University, 2013 (Liban) MIT, 2011 (USA), University of Michigan, 2011 (USA). En 2018, elle est devenue la première femme française nommée Membre Associé de la prestigieuse Académie Internationale de Recherche en Productique (CIRP).</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181800" y="365040"/>
            <a:ext cx="7885080" cy="1323720"/>
          </a:xfrm>
          <a:prstGeom prst="rect">
            <a:avLst/>
          </a:prstGeom>
          <a:noFill/>
          <a:ln>
            <a:noFill/>
          </a:ln>
        </p:spPr>
        <p:style>
          <a:lnRef idx="0"/>
          <a:fillRef idx="0"/>
          <a:effectRef idx="0"/>
          <a:fontRef idx="minor"/>
        </p:style>
        <p:txBody>
          <a:bodyPr lIns="90000" rIns="90000" tIns="45000" bIns="45000"/>
          <a:p>
            <a:pPr algn="ctr">
              <a:lnSpc>
                <a:spcPct val="90000"/>
              </a:lnSpc>
            </a:pPr>
            <a:r>
              <a:rPr b="1" lang="en-US" sz="4500" spc="-1" strike="noStrike">
                <a:solidFill>
                  <a:srgbClr val="00122f"/>
                </a:solidFill>
                <a:uFill>
                  <a:solidFill>
                    <a:srgbClr val="ffffff"/>
                  </a:solidFill>
                </a:uFill>
                <a:latin typeface="Generica"/>
                <a:ea typeface="DejaVu Sans"/>
              </a:rPr>
              <a:t>Equipe</a:t>
            </a:r>
            <a:endParaRPr b="0" lang="en-US" sz="1800" spc="-1" strike="noStrike">
              <a:solidFill>
                <a:srgbClr val="000000"/>
              </a:solidFill>
              <a:uFill>
                <a:solidFill>
                  <a:srgbClr val="ffffff"/>
                </a:solidFill>
              </a:uFill>
              <a:latin typeface="Arial"/>
            </a:endParaRPr>
          </a:p>
        </p:txBody>
      </p:sp>
      <p:sp>
        <p:nvSpPr>
          <p:cNvPr id="95" name="CustomShape 2"/>
          <p:cNvSpPr/>
          <p:nvPr/>
        </p:nvSpPr>
        <p:spPr>
          <a:xfrm>
            <a:off x="548640" y="1398240"/>
            <a:ext cx="8502840" cy="3655080"/>
          </a:xfrm>
          <a:prstGeom prst="rect">
            <a:avLst/>
          </a:prstGeom>
          <a:noFill/>
          <a:ln>
            <a:noFill/>
          </a:ln>
        </p:spPr>
        <p:style>
          <a:lnRef idx="0"/>
          <a:fillRef idx="0"/>
          <a:effectRef idx="0"/>
          <a:fontRef idx="minor"/>
        </p:style>
        <p:txBody>
          <a:bodyPr lIns="90000" rIns="90000" tIns="45000" bIns="45000"/>
          <a:p>
            <a:pPr algn="just">
              <a:lnSpc>
                <a:spcPct val="100000"/>
              </a:lnSpc>
            </a:pPr>
            <a:r>
              <a:rPr b="1" lang="en-US" sz="1800" spc="-1" strike="noStrike">
                <a:solidFill>
                  <a:srgbClr val="000000"/>
                </a:solidFill>
                <a:uFill>
                  <a:solidFill>
                    <a:srgbClr val="ffffff"/>
                  </a:solidFill>
                </a:uFill>
                <a:latin typeface="Arial"/>
                <a:ea typeface="DejaVu Sans"/>
              </a:rPr>
              <a:t>Franco Peschiera</a:t>
            </a:r>
            <a:endParaRPr b="0" lang="en-US" sz="1800" spc="-1" strike="noStrike">
              <a:solidFill>
                <a:srgbClr val="000000"/>
              </a:solidFill>
              <a:uFill>
                <a:solidFill>
                  <a:srgbClr val="ffffff"/>
                </a:solidFill>
              </a:uFill>
              <a:latin typeface="Arial"/>
            </a:endParaRPr>
          </a:p>
          <a:p>
            <a:pPr algn="just">
              <a:lnSpc>
                <a:spcPct val="100000"/>
              </a:lnSpc>
            </a:pPr>
            <a:r>
              <a:rPr b="0" lang="en-US" sz="1800" spc="-1" strike="noStrike">
                <a:solidFill>
                  <a:srgbClr val="000000"/>
                </a:solidFill>
                <a:uFill>
                  <a:solidFill>
                    <a:srgbClr val="ffffff"/>
                  </a:solidFill>
                </a:uFill>
                <a:latin typeface="Arial"/>
                <a:ea typeface="DejaVu Sans"/>
              </a:rPr>
              <a:t>Ingénieur industriel, mathématicien de profession expert programmeur.</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1800" spc="-1" strike="noStrike">
                <a:solidFill>
                  <a:srgbClr val="000000"/>
                </a:solidFill>
                <a:uFill>
                  <a:solidFill>
                    <a:srgbClr val="ffffff"/>
                  </a:solidFill>
                </a:uFill>
                <a:latin typeface="Arial"/>
                <a:ea typeface="DejaVu Sans"/>
              </a:rPr>
              <a:t>Franco Peschiera a travaillé dans en recherche opérationnelle pendant 7 ans. Il a été propriétaire et directeur technique d'une startup basée en Espagne (www.baobabsoluciones.es), dont le cœur d'activité consiste au développement de solutions logicielles incluant des fonctionnalités d'optimisation mathématique et de simulation pour plusieurs grandes entreprises internationales. Les prestations réalisées incluaient le développement des modèles pour l'optimisation et la simulation, la programmation d'interfaces graphiques utilisateur, le déploiement et l'intégration avec les systèmes informatiques, la réalisation de documentation et la formation des utilisateurs.</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1800" spc="-1" strike="noStrike">
                <a:solidFill>
                  <a:srgbClr val="000000"/>
                </a:solidFill>
                <a:uFill>
                  <a:solidFill>
                    <a:srgbClr val="ffffff"/>
                  </a:solidFill>
                </a:uFill>
                <a:latin typeface="Arial"/>
                <a:ea typeface="DejaVu Sans"/>
              </a:rPr>
              <a:t>Franco est doctorant à l'ISAE-SUPAERO depuis octobre 2017. Son sujet porte sur la planification de la maintenance des avions militaires.</a:t>
            </a:r>
            <a:endParaRPr b="0" lang="en-US"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81800" y="365040"/>
            <a:ext cx="7885080" cy="1323720"/>
          </a:xfrm>
          <a:prstGeom prst="rect">
            <a:avLst/>
          </a:prstGeom>
          <a:noFill/>
          <a:ln>
            <a:noFill/>
          </a:ln>
        </p:spPr>
        <p:style>
          <a:lnRef idx="0"/>
          <a:fillRef idx="0"/>
          <a:effectRef idx="0"/>
          <a:fontRef idx="minor"/>
        </p:style>
        <p:txBody>
          <a:bodyPr lIns="90000" rIns="90000" tIns="45000" bIns="45000"/>
          <a:p>
            <a:pPr algn="ctr">
              <a:lnSpc>
                <a:spcPct val="90000"/>
              </a:lnSpc>
            </a:pPr>
            <a:r>
              <a:rPr b="1" lang="en-US" sz="4500" spc="-1" strike="noStrike">
                <a:solidFill>
                  <a:srgbClr val="00122f"/>
                </a:solidFill>
                <a:uFill>
                  <a:solidFill>
                    <a:srgbClr val="ffffff"/>
                  </a:solidFill>
                </a:uFill>
                <a:latin typeface="Generica"/>
                <a:ea typeface="DejaVu Sans"/>
              </a:rPr>
              <a:t>Motivation</a:t>
            </a:r>
            <a:endParaRPr b="0" lang="en-US" sz="1800" spc="-1" strike="noStrike">
              <a:solidFill>
                <a:srgbClr val="000000"/>
              </a:solidFill>
              <a:uFill>
                <a:solidFill>
                  <a:srgbClr val="ffffff"/>
                </a:solidFill>
              </a:uFill>
              <a:latin typeface="Arial"/>
            </a:endParaRPr>
          </a:p>
        </p:txBody>
      </p:sp>
      <p:sp>
        <p:nvSpPr>
          <p:cNvPr id="97" name="CustomShape 2"/>
          <p:cNvSpPr/>
          <p:nvPr/>
        </p:nvSpPr>
        <p:spPr>
          <a:xfrm>
            <a:off x="1111680" y="1554480"/>
            <a:ext cx="7302960" cy="4478040"/>
          </a:xfrm>
          <a:prstGeom prst="rect">
            <a:avLst/>
          </a:prstGeom>
          <a:noFill/>
          <a:ln>
            <a:noFill/>
          </a:ln>
        </p:spPr>
        <p:style>
          <a:lnRef idx="0"/>
          <a:fillRef idx="0"/>
          <a:effectRef idx="0"/>
          <a:fontRef idx="minor"/>
        </p:style>
        <p:txBody>
          <a:bodyPr lIns="90000" rIns="90000" tIns="45000" bIns="45000"/>
          <a:p>
            <a:pPr algn="just">
              <a:lnSpc>
                <a:spcPct val="100000"/>
              </a:lnSpc>
            </a:pPr>
            <a:r>
              <a:rPr b="0" lang="en-US" sz="1800" spc="-1" strike="noStrike">
                <a:solidFill>
                  <a:srgbClr val="404040"/>
                </a:solidFill>
                <a:uFill>
                  <a:solidFill>
                    <a:srgbClr val="ffffff"/>
                  </a:solidFill>
                </a:uFill>
                <a:latin typeface="Arial"/>
                <a:ea typeface="DejaVu Sans"/>
              </a:rPr>
              <a:t>Le challenge OptiPlan constitue une opportunité unique pour nous de confronter les méthodes d'optimisation développées dans le cadre de la thèse sur des instances de taille réelle provenant de données de terrain.</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1800" spc="-1" strike="noStrike">
                <a:solidFill>
                  <a:srgbClr val="404040"/>
                </a:solidFill>
                <a:uFill>
                  <a:solidFill>
                    <a:srgbClr val="ffffff"/>
                  </a:solidFill>
                </a:uFill>
                <a:latin typeface="Arial"/>
                <a:ea typeface="DejaVu Sans"/>
              </a:rPr>
              <a:t>De plus, notre participation à ce challenge permettra d'aller au-delà des résultats escomptés de la thèse de doctorat en complétant les résultats numériques par le développement d'un logiciel complet adapté au besoin du client final.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a:p>
            <a:pPr algn="just">
              <a:lnSpc>
                <a:spcPct val="100000"/>
              </a:lnSpc>
            </a:pPr>
            <a:r>
              <a:rPr b="0" lang="en-US" sz="1800" spc="-1" strike="noStrike">
                <a:solidFill>
                  <a:srgbClr val="404040"/>
                </a:solidFill>
                <a:uFill>
                  <a:solidFill>
                    <a:srgbClr val="ffffff"/>
                  </a:solidFill>
                </a:uFill>
                <a:latin typeface="Arial"/>
                <a:ea typeface="DejaVu Sans"/>
              </a:rPr>
              <a:t>La possibilité de tester le logiciel développé en mode opératoire de terrain fournira des informations précieuses sur les performances des méthodes développées qui pourront alimenter des recherches futures. </a:t>
            </a:r>
            <a:endParaRPr b="0" lang="en-US" sz="1800" spc="-1" strike="noStrike">
              <a:solidFill>
                <a:srgbClr val="000000"/>
              </a:solidFill>
              <a:uFill>
                <a:solidFill>
                  <a:srgbClr val="ffffff"/>
                </a:solidFill>
              </a:uFill>
              <a:latin typeface="Arial"/>
            </a:endParaRPr>
          </a:p>
          <a:p>
            <a:pPr algn="just">
              <a:lnSpc>
                <a:spcPct val="100000"/>
              </a:lnSpc>
            </a:pPr>
            <a:endParaRPr b="0" lang="en-US"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181800" y="365040"/>
            <a:ext cx="7885080" cy="1323720"/>
          </a:xfrm>
          <a:prstGeom prst="rect">
            <a:avLst/>
          </a:prstGeom>
          <a:noFill/>
          <a:ln>
            <a:noFill/>
          </a:ln>
        </p:spPr>
        <p:style>
          <a:lnRef idx="0"/>
          <a:fillRef idx="0"/>
          <a:effectRef idx="0"/>
          <a:fontRef idx="minor"/>
        </p:style>
        <p:txBody>
          <a:bodyPr lIns="90000" rIns="90000" tIns="45000" bIns="45000"/>
          <a:p>
            <a:pPr algn="ctr">
              <a:lnSpc>
                <a:spcPct val="90000"/>
              </a:lnSpc>
            </a:pPr>
            <a:r>
              <a:rPr b="1" lang="en-US" sz="4500" spc="-1" strike="noStrike">
                <a:solidFill>
                  <a:srgbClr val="00122f"/>
                </a:solidFill>
                <a:uFill>
                  <a:solidFill>
                    <a:srgbClr val="ffffff"/>
                  </a:solidFill>
                </a:uFill>
                <a:latin typeface="Generica"/>
                <a:ea typeface="DejaVu Sans"/>
              </a:rPr>
              <a:t>Références</a:t>
            </a:r>
            <a:endParaRPr b="0" lang="en-US" sz="1800" spc="-1" strike="noStrike">
              <a:solidFill>
                <a:srgbClr val="000000"/>
              </a:solidFill>
              <a:uFill>
                <a:solidFill>
                  <a:srgbClr val="ffffff"/>
                </a:solidFill>
              </a:uFill>
              <a:latin typeface="Arial"/>
            </a:endParaRPr>
          </a:p>
        </p:txBody>
      </p:sp>
      <p:sp>
        <p:nvSpPr>
          <p:cNvPr id="99" name="CustomShape 2"/>
          <p:cNvSpPr/>
          <p:nvPr/>
        </p:nvSpPr>
        <p:spPr>
          <a:xfrm>
            <a:off x="582840" y="1370160"/>
            <a:ext cx="4353480" cy="4012920"/>
          </a:xfrm>
          <a:prstGeom prst="rect">
            <a:avLst/>
          </a:prstGeom>
          <a:noFill/>
          <a:ln>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ea typeface="DejaVu Sans"/>
              </a:rPr>
              <a:t>Plannification logistique et RH</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ea typeface="DejaVu Sans"/>
              </a:rPr>
              <a:t>Clients</a:t>
            </a:r>
            <a:r>
              <a:rPr b="0" lang="en-US" sz="1800" spc="-1" strike="noStrike">
                <a:solidFill>
                  <a:srgbClr val="000000"/>
                </a:solidFill>
                <a:uFill>
                  <a:solidFill>
                    <a:srgbClr val="ffffff"/>
                  </a:solidFill>
                </a:uFill>
                <a:latin typeface="Arial"/>
                <a:ea typeface="DejaVu Sans"/>
              </a:rPr>
              <a:t>: Repsol et CLH.</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ea typeface="DejaVu Sans"/>
              </a:rPr>
              <a:t>Problematiques</a:t>
            </a:r>
            <a:r>
              <a:rPr b="0" lang="en-US" sz="18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Génération des horaires et affectation du personnel.</a:t>
            </a:r>
            <a:endParaRPr b="0" lang="en-US"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Planification stratégique des réseaux de transport et production au niveau national.</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Réponses</a:t>
            </a:r>
            <a:r>
              <a:rPr b="0" lang="en-US" sz="18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Logiciel de gestion de ressources humaines utilisé tous les jours.</a:t>
            </a:r>
            <a:endParaRPr b="0" lang="en-US"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Logiciel d'optimisation mensuelle logistique.</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00" name="" descr=""/>
          <p:cNvPicPr/>
          <p:nvPr/>
        </p:nvPicPr>
        <p:blipFill>
          <a:blip r:embed="rId1"/>
          <a:stretch/>
        </p:blipFill>
        <p:spPr>
          <a:xfrm>
            <a:off x="4846320" y="2132280"/>
            <a:ext cx="3930480" cy="225540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181800" y="365040"/>
            <a:ext cx="7885080" cy="1323720"/>
          </a:xfrm>
          <a:prstGeom prst="rect">
            <a:avLst/>
          </a:prstGeom>
          <a:noFill/>
          <a:ln>
            <a:noFill/>
          </a:ln>
        </p:spPr>
        <p:style>
          <a:lnRef idx="0"/>
          <a:fillRef idx="0"/>
          <a:effectRef idx="0"/>
          <a:fontRef idx="minor"/>
        </p:style>
        <p:txBody>
          <a:bodyPr lIns="90000" rIns="90000" tIns="45000" bIns="45000"/>
          <a:p>
            <a:pPr algn="ctr">
              <a:lnSpc>
                <a:spcPct val="90000"/>
              </a:lnSpc>
            </a:pPr>
            <a:r>
              <a:rPr b="1" lang="en-US" sz="4500" spc="-1" strike="noStrike">
                <a:solidFill>
                  <a:srgbClr val="00122f"/>
                </a:solidFill>
                <a:uFill>
                  <a:solidFill>
                    <a:srgbClr val="ffffff"/>
                  </a:solidFill>
                </a:uFill>
                <a:latin typeface="Generica"/>
                <a:ea typeface="DejaVu Sans"/>
              </a:rPr>
              <a:t>Références</a:t>
            </a:r>
            <a:endParaRPr b="0" lang="en-US" sz="1800" spc="-1" strike="noStrike">
              <a:solidFill>
                <a:srgbClr val="000000"/>
              </a:solidFill>
              <a:uFill>
                <a:solidFill>
                  <a:srgbClr val="ffffff"/>
                </a:solidFill>
              </a:uFill>
              <a:latin typeface="Arial"/>
            </a:endParaRPr>
          </a:p>
        </p:txBody>
      </p:sp>
      <p:sp>
        <p:nvSpPr>
          <p:cNvPr id="102" name="CustomShape 2"/>
          <p:cNvSpPr/>
          <p:nvPr/>
        </p:nvSpPr>
        <p:spPr>
          <a:xfrm>
            <a:off x="548640" y="1412640"/>
            <a:ext cx="5576760" cy="4031280"/>
          </a:xfrm>
          <a:prstGeom prst="rect">
            <a:avLst/>
          </a:prstGeom>
          <a:noFill/>
          <a:ln>
            <a:noFill/>
          </a:ln>
        </p:spPr>
        <p:style>
          <a:lnRef idx="0"/>
          <a:fillRef idx="0"/>
          <a:effectRef idx="0"/>
          <a:fontRef idx="minor"/>
        </p:style>
        <p:txBody>
          <a:bodyPr lIns="90000" rIns="90000" tIns="45000" bIns="45000"/>
          <a:p>
            <a:r>
              <a:rPr b="1" lang="en-US" sz="1800" spc="-1" strike="noStrike">
                <a:solidFill>
                  <a:srgbClr val="000000"/>
                </a:solidFill>
                <a:uFill>
                  <a:solidFill>
                    <a:srgbClr val="ffffff"/>
                  </a:solidFill>
                </a:uFill>
                <a:latin typeface="Arial"/>
                <a:ea typeface="DejaVu Sans"/>
              </a:rPr>
              <a:t>Plannification de la production</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ea typeface="DejaVu Sans"/>
              </a:rPr>
              <a:t>Clients</a:t>
            </a:r>
            <a:r>
              <a:rPr b="0" lang="en-US" sz="1800" spc="-1" strike="noStrike">
                <a:solidFill>
                  <a:srgbClr val="000000"/>
                </a:solidFill>
                <a:uFill>
                  <a:solidFill>
                    <a:srgbClr val="ffffff"/>
                  </a:solidFill>
                </a:uFill>
                <a:latin typeface="Arial"/>
                <a:ea typeface="DejaVu Sans"/>
              </a:rPr>
              <a:t>: General Motors, LI Lilly, Air Liquide, Repsol.</a:t>
            </a:r>
            <a:endParaRPr b="0" lang="en-US" sz="1800" spc="-1" strike="noStrike">
              <a:solidFill>
                <a:srgbClr val="000000"/>
              </a:solidFill>
              <a:uFill>
                <a:solidFill>
                  <a:srgbClr val="ffffff"/>
                </a:solidFill>
              </a:uFill>
              <a:latin typeface="Arial"/>
            </a:endParaRPr>
          </a:p>
          <a:p>
            <a:endParaRPr b="0" lang="en-US" sz="1800" spc="-1" strike="noStrike">
              <a:solidFill>
                <a:srgbClr val="000000"/>
              </a:solidFill>
              <a:uFill>
                <a:solidFill>
                  <a:srgbClr val="ffffff"/>
                </a:solidFill>
              </a:uFill>
              <a:latin typeface="Arial"/>
            </a:endParaRPr>
          </a:p>
          <a:p>
            <a:r>
              <a:rPr b="1" lang="en-US" sz="1800" spc="-1" strike="noStrike">
                <a:solidFill>
                  <a:srgbClr val="000000"/>
                </a:solidFill>
                <a:uFill>
                  <a:solidFill>
                    <a:srgbClr val="ffffff"/>
                  </a:solidFill>
                </a:uFill>
                <a:latin typeface="Arial"/>
                <a:ea typeface="DejaVu Sans"/>
              </a:rPr>
              <a:t>Problematiques</a:t>
            </a:r>
            <a:r>
              <a:rPr b="0" lang="en-US" sz="18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Planification de la production.</a:t>
            </a:r>
            <a:endParaRPr b="0" lang="en-US"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Détection de problèmes d’approvisionnement.</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1" lang="en-US" sz="1800" spc="-1" strike="noStrike">
                <a:solidFill>
                  <a:srgbClr val="000000"/>
                </a:solidFill>
                <a:uFill>
                  <a:solidFill>
                    <a:srgbClr val="ffffff"/>
                  </a:solidFill>
                </a:uFill>
                <a:latin typeface="Arial"/>
                <a:ea typeface="DejaVu Sans"/>
              </a:rPr>
              <a:t>Réponses</a:t>
            </a:r>
            <a:r>
              <a:rPr b="0" lang="en-US" sz="1800" spc="-1" strike="noStrike">
                <a:solidFill>
                  <a:srgbClr val="000000"/>
                </a:solidFill>
                <a:uFill>
                  <a:solidFill>
                    <a:srgbClr val="ffffff"/>
                  </a:solidFill>
                </a:uFill>
                <a:latin typeface="Arial"/>
                <a:ea typeface="DejaVu Sans"/>
              </a:rPr>
              <a:t>:</a:t>
            </a:r>
            <a:endParaRPr b="0" lang="en-US"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Logiciel de simulation horaire de la </a:t>
            </a:r>
            <a:endParaRPr b="0" lang="en-US"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production en temps réel.</a:t>
            </a:r>
            <a:endParaRPr b="0" lang="en-US"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Logiciel d'optimisation de la production hebdomadaire.</a:t>
            </a:r>
            <a:endParaRPr b="0" lang="en-US"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Logiciel de planification mensuel de la </a:t>
            </a:r>
            <a:endParaRPr b="0" lang="en-US" sz="1800" spc="-1" strike="noStrike">
              <a:solidFill>
                <a:srgbClr val="000000"/>
              </a:solidFill>
              <a:uFill>
                <a:solidFill>
                  <a:srgbClr val="ffffff"/>
                </a:solidFill>
              </a:uFill>
              <a:latin typeface="Arial"/>
            </a:endParaRPr>
          </a:p>
          <a:p>
            <a:pPr marL="216000" indent="-216000">
              <a:lnSpc>
                <a:spcPct val="100000"/>
              </a:lnSpc>
              <a:buClr>
                <a:srgbClr val="000000"/>
              </a:buClr>
              <a:buSzPct val="45000"/>
              <a:buFont typeface="Wingdings" charset="2"/>
              <a:buChar char=""/>
            </a:pPr>
            <a:r>
              <a:rPr b="0" lang="en-US" sz="1800" spc="-1" strike="noStrike">
                <a:solidFill>
                  <a:srgbClr val="000000"/>
                </a:solidFill>
                <a:uFill>
                  <a:solidFill>
                    <a:srgbClr val="ffffff"/>
                  </a:solidFill>
                </a:uFill>
                <a:latin typeface="Arial"/>
                <a:ea typeface="DejaVu Sans"/>
              </a:rPr>
              <a:t>production.</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pic>
        <p:nvPicPr>
          <p:cNvPr id="103" name="" descr=""/>
          <p:cNvPicPr/>
          <p:nvPr/>
        </p:nvPicPr>
        <p:blipFill>
          <a:blip r:embed="rId1"/>
          <a:srcRect l="0" t="0" r="23067" b="0"/>
          <a:stretch/>
        </p:blipFill>
        <p:spPr>
          <a:xfrm>
            <a:off x="5029560" y="3566160"/>
            <a:ext cx="3656160" cy="23256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2761</TotalTime>
  <Application>LibreOffice/5.1.6.2$Linux_X86_64 LibreOffice_project/10m0$Build-2</Application>
  <Paragraphs>52</Paragraphs>
  <Company>Microsoft</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2017-04-20T14:14:04Z</dcterms:created>
  <dc:creator>CAP15026</dc:creator>
  <dc:description/>
  <dc:language>en-US</dc:language>
  <cp:lastModifiedBy/>
  <dcterms:modified xsi:type="dcterms:W3CDTF">2018-03-11T14:27:08Z</dcterms:modified>
  <cp:revision>101</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mpany">
    <vt:lpwstr>Microsoft</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Affichage à l'écran (4:3)</vt:lpwstr>
  </property>
  <property fmtid="{D5CDD505-2E9C-101B-9397-08002B2CF9AE}" pid="10" name="ScaleCrop">
    <vt:bool>0</vt:bool>
  </property>
  <property fmtid="{D5CDD505-2E9C-101B-9397-08002B2CF9AE}" pid="11" name="ShareDoc">
    <vt:bool>0</vt:bool>
  </property>
  <property fmtid="{D5CDD505-2E9C-101B-9397-08002B2CF9AE}" pid="12" name="Slides">
    <vt:i4>7</vt:i4>
  </property>
</Properties>
</file>