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1581" r:id="rId2"/>
    <p:sldId id="1603" r:id="rId3"/>
    <p:sldId id="1606" r:id="rId4"/>
    <p:sldId id="1604" r:id="rId5"/>
    <p:sldId id="1598" r:id="rId6"/>
    <p:sldId id="1583" r:id="rId7"/>
    <p:sldId id="1544" r:id="rId8"/>
    <p:sldId id="1545" r:id="rId9"/>
    <p:sldId id="1546" r:id="rId10"/>
    <p:sldId id="1547" r:id="rId11"/>
    <p:sldId id="1548" r:id="rId12"/>
    <p:sldId id="1549" r:id="rId13"/>
    <p:sldId id="1550" r:id="rId14"/>
    <p:sldId id="1551" r:id="rId15"/>
    <p:sldId id="1582" r:id="rId16"/>
    <p:sldId id="1554" r:id="rId17"/>
    <p:sldId id="1555" r:id="rId18"/>
    <p:sldId id="1556" r:id="rId19"/>
    <p:sldId id="1585" r:id="rId20"/>
    <p:sldId id="1586" r:id="rId21"/>
    <p:sldId id="1558" r:id="rId22"/>
    <p:sldId id="1601" r:id="rId23"/>
    <p:sldId id="1559" r:id="rId24"/>
    <p:sldId id="1602" r:id="rId25"/>
    <p:sldId id="1560" r:id="rId26"/>
    <p:sldId id="1588" r:id="rId27"/>
    <p:sldId id="1561" r:id="rId28"/>
    <p:sldId id="1587" r:id="rId29"/>
    <p:sldId id="1563" r:id="rId30"/>
    <p:sldId id="1564" r:id="rId31"/>
    <p:sldId id="1589" r:id="rId32"/>
    <p:sldId id="1592" r:id="rId33"/>
    <p:sldId id="1591" r:id="rId34"/>
    <p:sldId id="1593" r:id="rId35"/>
    <p:sldId id="1600" r:id="rId36"/>
    <p:sldId id="1567" r:id="rId37"/>
    <p:sldId id="1568" r:id="rId38"/>
    <p:sldId id="1569" r:id="rId39"/>
    <p:sldId id="1570" r:id="rId40"/>
    <p:sldId id="1595" r:id="rId41"/>
    <p:sldId id="1571" r:id="rId42"/>
    <p:sldId id="1599" r:id="rId43"/>
    <p:sldId id="1572" r:id="rId44"/>
    <p:sldId id="1573" r:id="rId45"/>
    <p:sldId id="1574" r:id="rId46"/>
    <p:sldId id="1575" r:id="rId47"/>
    <p:sldId id="1576" r:id="rId48"/>
    <p:sldId id="1597" r:id="rId49"/>
    <p:sldId id="1577" r:id="rId50"/>
    <p:sldId id="1578" r:id="rId51"/>
    <p:sldId id="1579" r:id="rId52"/>
  </p:sldIdLst>
  <p:sldSz cx="9144000" cy="6858000" type="screen4x3"/>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498D9"/>
    <a:srgbClr val="0000CC"/>
    <a:srgbClr val="B0D9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240" autoAdjust="0"/>
    <p:restoredTop sz="96720" autoAdjust="0"/>
  </p:normalViewPr>
  <p:slideViewPr>
    <p:cSldViewPr showGuides="1">
      <p:cViewPr varScale="1">
        <p:scale>
          <a:sx n="116" d="100"/>
          <a:sy n="116" d="100"/>
        </p:scale>
        <p:origin x="1484" y="56"/>
      </p:cViewPr>
      <p:guideLst>
        <p:guide orient="horz" pos="2160"/>
        <p:guide pos="2880"/>
      </p:guideLst>
    </p:cSldViewPr>
  </p:slideViewPr>
  <p:notesTextViewPr>
    <p:cViewPr>
      <p:scale>
        <a:sx n="1" d="1"/>
        <a:sy n="1" d="1"/>
      </p:scale>
      <p:origin x="0" y="0"/>
    </p:cViewPr>
  </p:notesTextViewPr>
  <p:notesViewPr>
    <p:cSldViewPr>
      <p:cViewPr varScale="1">
        <p:scale>
          <a:sx n="88" d="100"/>
          <a:sy n="88" d="100"/>
        </p:scale>
        <p:origin x="3822"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526F4B-D6CE-46A3-A6DC-187A6138CC3B}" type="datetimeFigureOut">
              <a:rPr lang="ko-KR" altLang="en-US" smtClean="0"/>
              <a:t>2021-08-30</a:t>
            </a:fld>
            <a:endParaRPr lang="ko-KR" altLang="en-US"/>
          </a:p>
        </p:txBody>
      </p:sp>
      <p:sp>
        <p:nvSpPr>
          <p:cNvPr id="4" name="바닥글 개체 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AE3E8-E97C-4F40-9931-F3FB220852BE}" type="slidenum">
              <a:rPr lang="ko-KR" altLang="en-US" smtClean="0"/>
              <a:t>‹#›</a:t>
            </a:fld>
            <a:endParaRPr lang="ko-KR" altLang="en-US"/>
          </a:p>
        </p:txBody>
      </p:sp>
    </p:spTree>
    <p:extLst>
      <p:ext uri="{BB962C8B-B14F-4D97-AF65-F5344CB8AC3E}">
        <p14:creationId xmlns:p14="http://schemas.microsoft.com/office/powerpoint/2010/main" val="2643714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27CF51-007A-43B2-8C39-2E5F6368EC57}" type="datetimeFigureOut">
              <a:rPr lang="ko-KR" altLang="en-US" smtClean="0"/>
              <a:t>2021-08-30</a:t>
            </a:fld>
            <a:endParaRPr lang="ko-KR" altLang="en-US"/>
          </a:p>
        </p:txBody>
      </p:sp>
      <p:sp>
        <p:nvSpPr>
          <p:cNvPr id="4" name="슬라이드 이미지 개체 틀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99A816-0A59-41C1-A5E9-D8B6568F2CF0}" type="slidenum">
              <a:rPr lang="ko-KR" altLang="en-US" smtClean="0"/>
              <a:t>‹#›</a:t>
            </a:fld>
            <a:endParaRPr lang="ko-KR" altLang="en-US"/>
          </a:p>
        </p:txBody>
      </p:sp>
    </p:spTree>
    <p:extLst>
      <p:ext uri="{BB962C8B-B14F-4D97-AF65-F5344CB8AC3E}">
        <p14:creationId xmlns:p14="http://schemas.microsoft.com/office/powerpoint/2010/main" val="376349368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7199A816-0A59-41C1-A5E9-D8B6568F2CF0}" type="slidenum">
              <a:rPr lang="ko-KR" altLang="en-US" smtClean="0"/>
              <a:t>5</a:t>
            </a:fld>
            <a:endParaRPr lang="ko-KR" altLang="en-US"/>
          </a:p>
        </p:txBody>
      </p:sp>
    </p:spTree>
    <p:extLst>
      <p:ext uri="{BB962C8B-B14F-4D97-AF65-F5344CB8AC3E}">
        <p14:creationId xmlns:p14="http://schemas.microsoft.com/office/powerpoint/2010/main" val="1126960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4738F4D-0670-452B-9202-2835B84C6CF0}" type="slidenum">
              <a:rPr lang="en-CA" altLang="en-US" sz="1200">
                <a:latin typeface="Tahoma" panose="020B0604030504040204" pitchFamily="34" charset="0"/>
              </a:rPr>
              <a:pPr/>
              <a:t>25</a:t>
            </a:fld>
            <a:endParaRPr lang="en-CA" altLang="en-US" sz="1200">
              <a:latin typeface="Tahoma" panose="020B0604030504040204" pitchFamily="34"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24151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3400716-43C3-4E6A-B2A3-11B9ADB5B16E}" type="slidenum">
              <a:rPr lang="en-CA" altLang="en-US" sz="1200">
                <a:latin typeface="Tahoma" panose="020B0604030504040204" pitchFamily="34" charset="0"/>
              </a:rPr>
              <a:pPr/>
              <a:t>27</a:t>
            </a:fld>
            <a:endParaRPr lang="en-CA" altLang="en-US" sz="1200">
              <a:latin typeface="Tahoma" panose="020B060403050404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6301137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568CE33-3166-49FF-B242-D587AD49685E}" type="slidenum">
              <a:rPr lang="en-CA" altLang="en-US" sz="1200">
                <a:latin typeface="Tahoma" panose="020B0604030504040204" pitchFamily="34" charset="0"/>
              </a:rPr>
              <a:pPr/>
              <a:t>29</a:t>
            </a:fld>
            <a:endParaRPr lang="en-CA" altLang="en-US" sz="1200">
              <a:latin typeface="Tahoma" panose="020B0604030504040204" pitchFamily="34" charset="0"/>
            </a:endParaRPr>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51012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57B06E1-E063-4D16-BFED-92C4DAB25158}" type="slidenum">
              <a:rPr lang="en-CA" altLang="en-US" sz="1200">
                <a:latin typeface="Tahoma" panose="020B0604030504040204" pitchFamily="34" charset="0"/>
              </a:rPr>
              <a:pPr/>
              <a:t>30</a:t>
            </a:fld>
            <a:endParaRPr lang="en-CA" altLang="en-US" sz="1200">
              <a:latin typeface="Tahoma" panose="020B0604030504040204" pitchFamily="34" charset="0"/>
            </a:endParaRPr>
          </a:p>
        </p:txBody>
      </p:sp>
      <p:sp>
        <p:nvSpPr>
          <p:cNvPr id="58371" name="Rectangle 1026"/>
          <p:cNvSpPr>
            <a:spLocks noGrp="1" noRot="1" noChangeAspect="1" noChangeArrowheads="1" noTextEdit="1"/>
          </p:cNvSpPr>
          <p:nvPr>
            <p:ph type="sldImg"/>
          </p:nvPr>
        </p:nvSpPr>
        <p:spPr>
          <a:ln/>
        </p:spPr>
      </p:sp>
      <p:sp>
        <p:nvSpPr>
          <p:cNvPr id="5837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9267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69375A-92F7-46DB-9B38-16AB50BFFFF7}" type="slidenum">
              <a:rPr lang="en-CA" altLang="en-US" sz="1200">
                <a:latin typeface="Tahoma" panose="020B0604030504040204" pitchFamily="34" charset="0"/>
              </a:rPr>
              <a:pPr/>
              <a:t>35</a:t>
            </a:fld>
            <a:endParaRPr lang="en-CA" altLang="en-US" sz="120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01473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3369375A-92F7-46DB-9B38-16AB50BFFFF7}" type="slidenum">
              <a:rPr lang="en-CA" altLang="en-US" sz="1200">
                <a:latin typeface="Tahoma" panose="020B0604030504040204" pitchFamily="34" charset="0"/>
              </a:rPr>
              <a:pPr/>
              <a:t>36</a:t>
            </a:fld>
            <a:endParaRPr lang="en-CA" altLang="en-US" sz="1200">
              <a:latin typeface="Tahoma" panose="020B060403050404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321274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5A011EB7-220E-4381-87D3-F6334B662CA3}" type="slidenum">
              <a:rPr lang="en-CA" altLang="en-US" sz="1200">
                <a:latin typeface="Tahoma" panose="020B0604030504040204" pitchFamily="34" charset="0"/>
              </a:rPr>
              <a:pPr/>
              <a:t>37</a:t>
            </a:fld>
            <a:endParaRPr lang="en-CA" altLang="en-US" sz="1200">
              <a:latin typeface="Tahoma" panose="020B0604030504040204" pitchFamily="34" charset="0"/>
            </a:endParaRPr>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39910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94E4DAD-6B84-4B96-AF9A-B2DC50BAB4EC}" type="slidenum">
              <a:rPr lang="en-CA" altLang="en-US" sz="1200">
                <a:latin typeface="Tahoma" panose="020B0604030504040204" pitchFamily="34" charset="0"/>
              </a:rPr>
              <a:pPr/>
              <a:t>38</a:t>
            </a:fld>
            <a:endParaRPr lang="en-CA" altLang="en-US" sz="1200">
              <a:latin typeface="Tahoma" panose="020B0604030504040204" pitchFamily="34"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444841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C2B8E70-4F4F-4400-8CC4-DC331271C946}" type="slidenum">
              <a:rPr lang="en-CA" altLang="en-US" sz="1200">
                <a:latin typeface="Tahoma" panose="020B0604030504040204" pitchFamily="34" charset="0"/>
              </a:rPr>
              <a:pPr/>
              <a:t>39</a:t>
            </a:fld>
            <a:endParaRPr lang="en-CA" altLang="en-US" sz="1200">
              <a:latin typeface="Tahoma" panose="020B0604030504040204" pitchFamily="34" charset="0"/>
            </a:endParaRPr>
          </a:p>
        </p:txBody>
      </p:sp>
      <p:sp>
        <p:nvSpPr>
          <p:cNvPr id="64515" name="Rectangle 1026"/>
          <p:cNvSpPr>
            <a:spLocks noGrp="1" noRot="1" noChangeAspect="1" noChangeArrowheads="1" noTextEdit="1"/>
          </p:cNvSpPr>
          <p:nvPr>
            <p:ph type="sldImg"/>
          </p:nvPr>
        </p:nvSpPr>
        <p:spPr>
          <a:ln/>
        </p:spPr>
      </p:sp>
      <p:sp>
        <p:nvSpPr>
          <p:cNvPr id="6451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876503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6A8CCF-A9EB-49E8-8B51-3BDEA18A9CD2}" type="slidenum">
              <a:rPr lang="en-CA" altLang="en-US" sz="1200">
                <a:latin typeface="Tahoma" panose="020B0604030504040204" pitchFamily="34" charset="0"/>
              </a:rPr>
              <a:pPr/>
              <a:t>41</a:t>
            </a:fld>
            <a:endParaRPr lang="en-CA" altLang="en-US"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9884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938329F-FC3D-4319-8221-F5F7A126D9B3}" type="slidenum">
              <a:rPr lang="en-CA" altLang="en-US" sz="1200">
                <a:latin typeface="Tahoma" panose="020B0604030504040204" pitchFamily="34" charset="0"/>
              </a:rPr>
              <a:pPr/>
              <a:t>7</a:t>
            </a:fld>
            <a:endParaRPr lang="en-CA" altLang="en-US" sz="1200">
              <a:latin typeface="Tahoma" panose="020B0604030504040204" pitchFamily="34"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74298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2C6A8CCF-A9EB-49E8-8B51-3BDEA18A9CD2}" type="slidenum">
              <a:rPr lang="en-CA" altLang="en-US" sz="1200">
                <a:latin typeface="Tahoma" panose="020B0604030504040204" pitchFamily="34" charset="0"/>
              </a:rPr>
              <a:pPr/>
              <a:t>42</a:t>
            </a:fld>
            <a:endParaRPr lang="en-CA" altLang="en-US" sz="1200">
              <a:latin typeface="Tahoma" panose="020B0604030504040204" pitchFamily="34"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05192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5FD4909-BA0A-41AA-B018-CBA9F0B5D840}" type="slidenum">
              <a:rPr lang="en-CA" altLang="en-US" sz="1200">
                <a:latin typeface="Tahoma" panose="020B0604030504040204" pitchFamily="34" charset="0"/>
              </a:rPr>
              <a:pPr/>
              <a:t>43</a:t>
            </a:fld>
            <a:endParaRPr lang="en-CA" altLang="en-US" sz="1200">
              <a:latin typeface="Tahoma" panose="020B0604030504040204" pitchFamily="34" charset="0"/>
            </a:endParaRPr>
          </a:p>
        </p:txBody>
      </p:sp>
      <p:sp>
        <p:nvSpPr>
          <p:cNvPr id="66563" name="Rectangle 1026"/>
          <p:cNvSpPr>
            <a:spLocks noGrp="1" noRot="1" noChangeAspect="1" noChangeArrowheads="1" noTextEdit="1"/>
          </p:cNvSpPr>
          <p:nvPr>
            <p:ph type="sldImg"/>
          </p:nvPr>
        </p:nvSpPr>
        <p:spPr>
          <a:ln/>
        </p:spPr>
      </p:sp>
      <p:sp>
        <p:nvSpPr>
          <p:cNvPr id="6656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441838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AE8AF405-C2F0-4181-B128-72C355CBA02E}" type="slidenum">
              <a:rPr lang="en-CA" altLang="en-US" sz="1200">
                <a:latin typeface="Tahoma" panose="020B0604030504040204" pitchFamily="34" charset="0"/>
              </a:rPr>
              <a:pPr/>
              <a:t>44</a:t>
            </a:fld>
            <a:endParaRPr lang="en-CA" altLang="en-US" sz="1200">
              <a:latin typeface="Tahoma" panose="020B0604030504040204" pitchFamily="34" charset="0"/>
            </a:endParaRPr>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688464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DA76571-9F1E-4162-B558-EDB7D9491FAD}" type="slidenum">
              <a:rPr lang="en-CA" altLang="en-US" sz="1200">
                <a:latin typeface="Tahoma" panose="020B0604030504040204" pitchFamily="34" charset="0"/>
              </a:rPr>
              <a:pPr/>
              <a:t>45</a:t>
            </a:fld>
            <a:endParaRPr lang="en-CA" altLang="en-US" sz="1200">
              <a:latin typeface="Tahoma" panose="020B0604030504040204" pitchFamily="34" charset="0"/>
            </a:endParaRPr>
          </a:p>
        </p:txBody>
      </p:sp>
      <p:sp>
        <p:nvSpPr>
          <p:cNvPr id="68611" name="Rectangle 1026"/>
          <p:cNvSpPr>
            <a:spLocks noGrp="1" noRot="1" noChangeAspect="1" noChangeArrowheads="1" noTextEdit="1"/>
          </p:cNvSpPr>
          <p:nvPr>
            <p:ph type="sldImg"/>
          </p:nvPr>
        </p:nvSpPr>
        <p:spPr>
          <a:ln/>
        </p:spPr>
      </p:sp>
      <p:sp>
        <p:nvSpPr>
          <p:cNvPr id="6861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529308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1C290F06-62D5-4AA8-9F6E-9686806A0BCD}" type="slidenum">
              <a:rPr lang="en-CA" altLang="en-US" sz="1200">
                <a:latin typeface="Tahoma" panose="020B0604030504040204" pitchFamily="34" charset="0"/>
              </a:rPr>
              <a:pPr/>
              <a:t>46</a:t>
            </a:fld>
            <a:endParaRPr lang="en-CA" altLang="en-US" sz="1200">
              <a:latin typeface="Tahoma" panose="020B0604030504040204" pitchFamily="34" charset="0"/>
            </a:endParaRPr>
          </a:p>
        </p:txBody>
      </p:sp>
      <p:sp>
        <p:nvSpPr>
          <p:cNvPr id="69635" name="Rectangle 1026"/>
          <p:cNvSpPr>
            <a:spLocks noGrp="1" noRot="1" noChangeAspect="1" noChangeArrowheads="1" noTextEdit="1"/>
          </p:cNvSpPr>
          <p:nvPr>
            <p:ph type="sldImg"/>
          </p:nvPr>
        </p:nvSpPr>
        <p:spPr>
          <a:ln/>
        </p:spPr>
      </p:sp>
      <p:sp>
        <p:nvSpPr>
          <p:cNvPr id="696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883057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C0FE909-4BBA-4071-95FF-235888478F25}" type="slidenum">
              <a:rPr lang="en-CA" altLang="en-US" sz="1200">
                <a:latin typeface="Tahoma" panose="020B0604030504040204" pitchFamily="34" charset="0"/>
              </a:rPr>
              <a:pPr/>
              <a:t>47</a:t>
            </a:fld>
            <a:endParaRPr lang="en-CA" altLang="en-US" sz="1200">
              <a:latin typeface="Tahoma" panose="020B0604030504040204" pitchFamily="34" charset="0"/>
            </a:endParaRPr>
          </a:p>
        </p:txBody>
      </p:sp>
      <p:sp>
        <p:nvSpPr>
          <p:cNvPr id="70659" name="Rectangle 1026"/>
          <p:cNvSpPr>
            <a:spLocks noGrp="1" noRot="1" noChangeAspect="1" noChangeArrowheads="1" noTextEdit="1"/>
          </p:cNvSpPr>
          <p:nvPr>
            <p:ph type="sldImg"/>
          </p:nvPr>
        </p:nvSpPr>
        <p:spPr>
          <a:ln/>
        </p:spPr>
      </p:sp>
      <p:sp>
        <p:nvSpPr>
          <p:cNvPr id="7066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984973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763FCC81-4E3D-4F76-8228-FF24D5285A72}" type="slidenum">
              <a:rPr lang="en-CA" altLang="en-US" sz="1200">
                <a:latin typeface="Tahoma" panose="020B0604030504040204" pitchFamily="34" charset="0"/>
              </a:rPr>
              <a:pPr/>
              <a:t>49</a:t>
            </a:fld>
            <a:endParaRPr lang="en-CA" altLang="en-US" sz="1200">
              <a:latin typeface="Tahoma" panose="020B060403050404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444412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DB66507A-4DCD-4A08-BFF3-4E1DA14E18F6}" type="slidenum">
              <a:rPr lang="en-CA" altLang="en-US" sz="1200">
                <a:latin typeface="Tahoma" panose="020B0604030504040204" pitchFamily="34" charset="0"/>
              </a:rPr>
              <a:pPr/>
              <a:t>50</a:t>
            </a:fld>
            <a:endParaRPr lang="en-CA" altLang="en-US" sz="1200">
              <a:latin typeface="Tahoma" panose="020B0604030504040204" pitchFamily="34" charset="0"/>
            </a:endParaRPr>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239786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096FDF40-491F-4DA9-B91A-0CB681468AE2}" type="slidenum">
              <a:rPr lang="en-CA" altLang="en-US" sz="1200">
                <a:latin typeface="Tahoma" panose="020B0604030504040204" pitchFamily="34" charset="0"/>
              </a:rPr>
              <a:pPr/>
              <a:t>51</a:t>
            </a:fld>
            <a:endParaRPr lang="en-CA" altLang="en-US" sz="1200">
              <a:latin typeface="Tahoma" panose="020B060403050404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886267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356580A-0CFE-47FF-A27C-1FD7208FF366}" type="slidenum">
              <a:rPr lang="en-CA" altLang="en-US" sz="1200">
                <a:latin typeface="Tahoma" panose="020B0604030504040204" pitchFamily="34" charset="0"/>
              </a:rPr>
              <a:pPr/>
              <a:t>8</a:t>
            </a:fld>
            <a:endParaRPr lang="en-CA" altLang="en-US" sz="1200">
              <a:latin typeface="Tahoma" panose="020B0604030504040204" pitchFamily="34"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59602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00619EF-D636-406E-8CD3-ECFF413C2DF7}" type="slidenum">
              <a:rPr lang="en-CA" altLang="en-US" sz="1200">
                <a:latin typeface="Tahoma" panose="020B0604030504040204" pitchFamily="34" charset="0"/>
              </a:rPr>
              <a:pPr/>
              <a:t>11</a:t>
            </a:fld>
            <a:endParaRPr lang="en-CA" altLang="en-US" sz="1200">
              <a:latin typeface="Tahoma" panose="020B0604030504040204" pitchFamily="34"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721810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BE1B577C-70A2-460B-8916-E1A3BBB81DE0}" type="slidenum">
              <a:rPr lang="en-CA" altLang="en-US" sz="1200">
                <a:latin typeface="Tahoma" panose="020B0604030504040204" pitchFamily="34" charset="0"/>
              </a:rPr>
              <a:pPr/>
              <a:t>14</a:t>
            </a:fld>
            <a:endParaRPr lang="en-CA" altLang="en-US" sz="1200">
              <a:latin typeface="Tahoma" panose="020B0604030504040204" pitchFamily="34"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318243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60D6D7A3-372A-4D47-B7B5-E07CF5E900DD}" type="slidenum">
              <a:rPr lang="en-CA" altLang="en-US" sz="1200">
                <a:latin typeface="Tahoma" panose="020B0604030504040204" pitchFamily="34" charset="0"/>
              </a:rPr>
              <a:pPr/>
              <a:t>16</a:t>
            </a:fld>
            <a:endParaRPr lang="en-CA" altLang="en-US" sz="1200">
              <a:latin typeface="Tahoma" panose="020B0604030504040204" pitchFamily="34"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414232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C57233DF-C7AE-436A-9DE2-4D622A46732D}" type="slidenum">
              <a:rPr lang="en-CA" altLang="en-US" sz="1200">
                <a:latin typeface="Tahoma" panose="020B0604030504040204" pitchFamily="34" charset="0"/>
              </a:rPr>
              <a:pPr/>
              <a:t>17</a:t>
            </a:fld>
            <a:endParaRPr lang="en-CA" altLang="en-US" sz="1200">
              <a:latin typeface="Tahoma" panose="020B0604030504040204" pitchFamily="34" charset="0"/>
            </a:endParaRPr>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562846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9E5A12-D5AF-4E53-A116-6E52FCA2DE07}" type="slidenum">
              <a:rPr lang="en-CA" altLang="en-US" sz="1200">
                <a:latin typeface="Tahoma" panose="020B0604030504040204" pitchFamily="34" charset="0"/>
              </a:rPr>
              <a:pPr/>
              <a:t>23</a:t>
            </a:fld>
            <a:endParaRPr lang="en-CA" altLang="en-US" sz="1200">
              <a:latin typeface="Tahoma" panose="020B0604030504040204" pitchFamily="34" charset="0"/>
            </a:endParaRPr>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010899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499E5A12-D5AF-4E53-A116-6E52FCA2DE07}" type="slidenum">
              <a:rPr lang="en-CA" altLang="en-US" sz="1200">
                <a:latin typeface="Tahoma" panose="020B0604030504040204" pitchFamily="34" charset="0"/>
              </a:rPr>
              <a:pPr/>
              <a:t>24</a:t>
            </a:fld>
            <a:endParaRPr lang="en-CA" altLang="en-US" sz="1200">
              <a:latin typeface="Tahoma" panose="020B0604030504040204" pitchFamily="34" charset="0"/>
            </a:endParaRPr>
          </a:p>
        </p:txBody>
      </p:sp>
      <p:sp>
        <p:nvSpPr>
          <p:cNvPr id="53251" name="Rectangle 1026"/>
          <p:cNvSpPr>
            <a:spLocks noGrp="1" noRot="1" noChangeAspect="1" noChangeArrowheads="1" noTextEdit="1"/>
          </p:cNvSpPr>
          <p:nvPr>
            <p:ph type="sldImg"/>
          </p:nvPr>
        </p:nvSpPr>
        <p:spPr>
          <a:ln/>
        </p:spPr>
      </p:sp>
      <p:sp>
        <p:nvSpPr>
          <p:cNvPr id="53252"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9203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2130425"/>
            <a:ext cx="7772400" cy="1470025"/>
          </a:xfrm>
        </p:spPr>
        <p:txBody>
          <a:bodyPr/>
          <a:lstStyle>
            <a:lvl1pPr algn="ctr">
              <a:defRPr b="1"/>
            </a:lvl1pPr>
          </a:lstStyle>
          <a:p>
            <a:r>
              <a:rPr lang="ko-KR" altLang="en-US"/>
              <a:t>마스터 제목 스타일 편집</a:t>
            </a:r>
          </a:p>
        </p:txBody>
      </p:sp>
      <p:sp>
        <p:nvSpPr>
          <p:cNvPr id="3" name="부제목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Tree>
    <p:extLst>
      <p:ext uri="{BB962C8B-B14F-4D97-AF65-F5344CB8AC3E}">
        <p14:creationId xmlns:p14="http://schemas.microsoft.com/office/powerpoint/2010/main" val="30468493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b="1">
                <a:latin typeface="+mn-ea"/>
                <a:ea typeface="+mn-ea"/>
              </a:defRPr>
            </a:lvl1pPr>
          </a:lstStyle>
          <a:p>
            <a:r>
              <a:rPr lang="ko-KR" altLang="en-US" dirty="0"/>
              <a:t>마스터 제목 스타일 편집</a:t>
            </a:r>
          </a:p>
        </p:txBody>
      </p:sp>
      <p:sp>
        <p:nvSpPr>
          <p:cNvPr id="3" name="내용 개체 틀 2"/>
          <p:cNvSpPr>
            <a:spLocks noGrp="1"/>
          </p:cNvSpPr>
          <p:nvPr>
            <p:ph idx="1"/>
          </p:nvPr>
        </p:nvSpPr>
        <p:spPr>
          <a:xfrm>
            <a:off x="457200" y="1052736"/>
            <a:ext cx="8229600" cy="5328592"/>
          </a:xfrm>
        </p:spPr>
        <p:txBody>
          <a:bodyPr>
            <a:normAutofit/>
          </a:bodyPr>
          <a:lstStyle>
            <a:lvl1pPr algn="l" latinLnBrk="0">
              <a:defRPr sz="2000" b="1">
                <a:latin typeface="+mn-ea"/>
                <a:ea typeface="+mn-ea"/>
              </a:defRPr>
            </a:lvl1pPr>
            <a:lvl2pPr algn="l" latinLnBrk="0">
              <a:defRPr sz="1800">
                <a:latin typeface="+mn-ea"/>
                <a:ea typeface="+mn-ea"/>
              </a:defRPr>
            </a:lvl2pPr>
            <a:lvl3pPr algn="l" latinLnBrk="0">
              <a:defRPr sz="1600">
                <a:latin typeface="+mn-ea"/>
                <a:ea typeface="+mn-ea"/>
              </a:defRPr>
            </a:lvl3pPr>
            <a:lvl4pPr algn="l" latinLnBrk="0">
              <a:defRPr sz="1400">
                <a:latin typeface="+mn-ea"/>
                <a:ea typeface="+mn-ea"/>
              </a:defRPr>
            </a:lvl4pPr>
            <a:lvl5pPr algn="l" latinLnBrk="0">
              <a:defRPr sz="1400">
                <a:latin typeface="+mn-ea"/>
                <a:ea typeface="+mn-ea"/>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TextBox 6"/>
          <p:cNvSpPr txBox="1"/>
          <p:nvPr userDrawn="1"/>
        </p:nvSpPr>
        <p:spPr>
          <a:xfrm>
            <a:off x="467544" y="6411197"/>
            <a:ext cx="1351652" cy="253916"/>
          </a:xfrm>
          <a:prstGeom prst="rect">
            <a:avLst/>
          </a:prstGeom>
          <a:noFill/>
        </p:spPr>
        <p:txBody>
          <a:bodyPr wrap="none" rtlCol="0">
            <a:spAutoFit/>
          </a:bodyPr>
          <a:lstStyle/>
          <a:p>
            <a:r>
              <a:rPr lang="en-US" altLang="ko-KR" sz="1050" b="1" dirty="0"/>
              <a:t>Database Systems</a:t>
            </a:r>
            <a:endParaRPr lang="ko-KR" altLang="en-US" sz="1050" b="1" dirty="0"/>
          </a:p>
        </p:txBody>
      </p:sp>
      <p:sp>
        <p:nvSpPr>
          <p:cNvPr id="8" name="TextBox 7"/>
          <p:cNvSpPr txBox="1"/>
          <p:nvPr userDrawn="1"/>
        </p:nvSpPr>
        <p:spPr>
          <a:xfrm>
            <a:off x="8267370" y="6411197"/>
            <a:ext cx="359394" cy="261610"/>
          </a:xfrm>
          <a:prstGeom prst="rect">
            <a:avLst/>
          </a:prstGeom>
          <a:noFill/>
        </p:spPr>
        <p:txBody>
          <a:bodyPr wrap="none" rtlCol="0">
            <a:spAutoFit/>
          </a:bodyPr>
          <a:lstStyle/>
          <a:p>
            <a:fld id="{AD399CC4-AC93-4802-81E2-39149A8CC6FC}" type="slidenum">
              <a:rPr lang="ko-KR" altLang="en-US" sz="1050" b="1" smtClean="0"/>
              <a:t>‹#›</a:t>
            </a:fld>
            <a:endParaRPr lang="ko-KR" altLang="en-US" sz="1050" b="1"/>
          </a:p>
        </p:txBody>
      </p:sp>
    </p:spTree>
    <p:extLst>
      <p:ext uri="{BB962C8B-B14F-4D97-AF65-F5344CB8AC3E}">
        <p14:creationId xmlns:p14="http://schemas.microsoft.com/office/powerpoint/2010/main" val="15904590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457200" y="274638"/>
            <a:ext cx="8229600" cy="562074"/>
          </a:xfrm>
          <a:prstGeom prst="rect">
            <a:avLst/>
          </a:prstGeom>
        </p:spPr>
        <p:txBody>
          <a:bodyPr vert="horz" lIns="91440" tIns="45720" rIns="91440" bIns="45720" rtlCol="0" anchor="ctr">
            <a:noAutofit/>
          </a:bodyPr>
          <a:lstStyle/>
          <a:p>
            <a:r>
              <a:rPr lang="ko-KR" altLang="en-US" dirty="0"/>
              <a:t>마스터 제목 스타일 편집</a:t>
            </a:r>
          </a:p>
        </p:txBody>
      </p:sp>
      <p:sp>
        <p:nvSpPr>
          <p:cNvPr id="3" name="텍스트 개체 틀 2"/>
          <p:cNvSpPr>
            <a:spLocks noGrp="1"/>
          </p:cNvSpPr>
          <p:nvPr>
            <p:ph type="body" idx="1"/>
          </p:nvPr>
        </p:nvSpPr>
        <p:spPr>
          <a:xfrm>
            <a:off x="457200" y="980728"/>
            <a:ext cx="8229600" cy="5328592"/>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ko-KR" altLang="en-US"/>
              <a:t>선형대수학 </a:t>
            </a:r>
            <a:r>
              <a:rPr lang="en-US" altLang="ko-KR"/>
              <a:t>– 2019</a:t>
            </a:r>
            <a:r>
              <a:rPr lang="ko-KR" altLang="en-US"/>
              <a:t>년 </a:t>
            </a:r>
            <a:r>
              <a:rPr lang="en-US" altLang="ko-KR"/>
              <a:t>1</a:t>
            </a:r>
            <a:r>
              <a:rPr lang="ko-KR" altLang="en-US"/>
              <a:t>학기</a:t>
            </a:r>
          </a:p>
        </p:txBody>
      </p:sp>
      <p:sp>
        <p:nvSpPr>
          <p:cNvPr id="5" name="바닥글 개체 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ko-KR" altLang="en-US"/>
              <a:t>충북대학교 소프트웨어학과</a:t>
            </a:r>
          </a:p>
        </p:txBody>
      </p:sp>
      <p:sp>
        <p:nvSpPr>
          <p:cNvPr id="6" name="슬라이드 번호 개체 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7DD6B-22F9-4C43-8EC0-40DD213B4C2C}" type="slidenum">
              <a:rPr lang="ko-KR" altLang="en-US" smtClean="0"/>
              <a:t>‹#›</a:t>
            </a:fld>
            <a:endParaRPr lang="ko-KR" altLang="en-US"/>
          </a:p>
        </p:txBody>
      </p:sp>
    </p:spTree>
    <p:extLst>
      <p:ext uri="{BB962C8B-B14F-4D97-AF65-F5344CB8AC3E}">
        <p14:creationId xmlns:p14="http://schemas.microsoft.com/office/powerpoint/2010/main" val="88477727"/>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1" hangingPunct="1">
        <a:spcBef>
          <a:spcPct val="0"/>
        </a:spcBef>
        <a:buNone/>
        <a:defRPr sz="32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18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16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12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56792"/>
            <a:ext cx="7772400" cy="2018655"/>
          </a:xfrm>
        </p:spPr>
        <p:txBody>
          <a:bodyPr/>
          <a:lstStyle/>
          <a:p>
            <a:r>
              <a:rPr lang="en-US" altLang="ko-KR" sz="4400" dirty="0">
                <a:latin typeface="+mn-ea"/>
                <a:ea typeface="+mn-ea"/>
              </a:rPr>
              <a:t>Database Systems</a:t>
            </a:r>
            <a:endParaRPr lang="ko-KR" altLang="en-US" sz="3600" dirty="0">
              <a:latin typeface="+mn-ea"/>
              <a:ea typeface="+mn-ea"/>
            </a:endParaRPr>
          </a:p>
        </p:txBody>
      </p:sp>
      <p:sp>
        <p:nvSpPr>
          <p:cNvPr id="6" name="TextBox 5"/>
          <p:cNvSpPr txBox="1"/>
          <p:nvPr/>
        </p:nvSpPr>
        <p:spPr>
          <a:xfrm>
            <a:off x="6150790" y="5781617"/>
            <a:ext cx="2455159" cy="400110"/>
          </a:xfrm>
          <a:prstGeom prst="rect">
            <a:avLst/>
          </a:prstGeom>
          <a:noFill/>
        </p:spPr>
        <p:txBody>
          <a:bodyPr wrap="none" rtlCol="0">
            <a:spAutoFit/>
          </a:bodyPr>
          <a:lstStyle/>
          <a:p>
            <a:pPr algn="r">
              <a:spcBef>
                <a:spcPts val="600"/>
              </a:spcBef>
            </a:pPr>
            <a:r>
              <a:rPr lang="en-US" altLang="ko-KR" sz="2000" b="1" dirty="0" smtClean="0">
                <a:latin typeface="+mj-lt"/>
                <a:ea typeface="바탕" pitchFamily="18" charset="-127"/>
              </a:rPr>
              <a:t>Prof. </a:t>
            </a:r>
            <a:r>
              <a:rPr lang="en-US" altLang="ko-KR" sz="2000" b="1" dirty="0" smtClean="0">
                <a:latin typeface="+mj-lt"/>
                <a:ea typeface="바탕" pitchFamily="18" charset="-127"/>
              </a:rPr>
              <a:t>Jong Yun LEE</a:t>
            </a:r>
            <a:endParaRPr lang="en-US" altLang="ko-KR" sz="2000" b="1" dirty="0">
              <a:latin typeface="+mj-lt"/>
              <a:ea typeface="바탕" pitchFamily="18" charset="-127"/>
            </a:endParaRPr>
          </a:p>
        </p:txBody>
      </p:sp>
      <p:sp>
        <p:nvSpPr>
          <p:cNvPr id="7" name="TextBox 6"/>
          <p:cNvSpPr txBox="1"/>
          <p:nvPr/>
        </p:nvSpPr>
        <p:spPr>
          <a:xfrm>
            <a:off x="1034919" y="5720062"/>
            <a:ext cx="3124253" cy="523220"/>
          </a:xfrm>
          <a:prstGeom prst="rect">
            <a:avLst/>
          </a:prstGeom>
          <a:noFill/>
        </p:spPr>
        <p:txBody>
          <a:bodyPr wrap="none" rtlCol="0">
            <a:spAutoFit/>
          </a:bodyPr>
          <a:lstStyle/>
          <a:p>
            <a:r>
              <a:rPr lang="en-US" altLang="ko-KR" sz="1400" b="1" dirty="0">
                <a:latin typeface="+mj-lt"/>
                <a:ea typeface="바탕" pitchFamily="18" charset="-127"/>
              </a:rPr>
              <a:t>Department of Computer Science</a:t>
            </a:r>
          </a:p>
          <a:p>
            <a:r>
              <a:rPr lang="en-US" altLang="ko-KR" sz="1400" b="1" dirty="0" err="1">
                <a:latin typeface="+mj-lt"/>
                <a:ea typeface="바탕" pitchFamily="18" charset="-127"/>
              </a:rPr>
              <a:t>Chungbuk</a:t>
            </a:r>
            <a:r>
              <a:rPr lang="en-US" altLang="ko-KR" sz="1400" b="1" dirty="0">
                <a:latin typeface="+mj-lt"/>
                <a:ea typeface="바탕" pitchFamily="18" charset="-127"/>
              </a:rPr>
              <a:t> National University</a:t>
            </a:r>
          </a:p>
        </p:txBody>
      </p:sp>
      <p:pic>
        <p:nvPicPr>
          <p:cNvPr id="8" name="그림 7"/>
          <p:cNvPicPr>
            <a:picLocks noChangeAspect="1"/>
          </p:cNvPicPr>
          <p:nvPr/>
        </p:nvPicPr>
        <p:blipFill>
          <a:blip r:embed="rId2"/>
          <a:stretch>
            <a:fillRect/>
          </a:stretch>
        </p:blipFill>
        <p:spPr>
          <a:xfrm>
            <a:off x="299507" y="5613882"/>
            <a:ext cx="735581" cy="735581"/>
          </a:xfrm>
          <a:prstGeom prst="rect">
            <a:avLst/>
          </a:prstGeom>
        </p:spPr>
      </p:pic>
    </p:spTree>
    <p:extLst>
      <p:ext uri="{BB962C8B-B14F-4D97-AF65-F5344CB8AC3E}">
        <p14:creationId xmlns:p14="http://schemas.microsoft.com/office/powerpoint/2010/main" val="3106167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a:t>Recent Developments (2)</a:t>
            </a:r>
          </a:p>
        </p:txBody>
      </p:sp>
      <p:sp>
        <p:nvSpPr>
          <p:cNvPr id="8195" name="Content Placeholder 2"/>
          <p:cNvSpPr>
            <a:spLocks noGrp="1"/>
          </p:cNvSpPr>
          <p:nvPr>
            <p:ph idx="1"/>
          </p:nvPr>
        </p:nvSpPr>
        <p:spPr/>
        <p:txBody>
          <a:bodyPr vert="horz" lIns="91440" tIns="45720" rIns="91440" bIns="45720" rtlCol="0">
            <a:normAutofit lnSpcReduction="10000"/>
          </a:bodyPr>
          <a:lstStyle/>
          <a:p>
            <a:pPr>
              <a:lnSpc>
                <a:spcPct val="150000"/>
              </a:lnSpc>
            </a:pPr>
            <a:r>
              <a:rPr lang="en-US" altLang="en-US" dirty="0"/>
              <a:t>New technologies are emerging from the so-called </a:t>
            </a:r>
            <a:r>
              <a:rPr lang="en-US" altLang="en-US" u="sng" dirty="0"/>
              <a:t>non-database software vendors to manage vast amounts of data </a:t>
            </a:r>
            <a:r>
              <a:rPr lang="en-US" altLang="en-US" dirty="0"/>
              <a:t>generated on the web:</a:t>
            </a:r>
            <a:br>
              <a:rPr lang="en-US" altLang="en-US" dirty="0"/>
            </a:br>
            <a:endParaRPr lang="en-US" altLang="en-US" dirty="0"/>
          </a:p>
          <a:p>
            <a:pPr>
              <a:lnSpc>
                <a:spcPct val="150000"/>
              </a:lnSpc>
            </a:pPr>
            <a:r>
              <a:rPr lang="en-US" altLang="en-US" u="sng" dirty="0"/>
              <a:t>Big Data storage systems </a:t>
            </a:r>
            <a:r>
              <a:rPr lang="en-US" altLang="en-US" dirty="0"/>
              <a:t>involving large clusters of distributed computers (Chapter 25)</a:t>
            </a:r>
          </a:p>
          <a:p>
            <a:pPr>
              <a:lnSpc>
                <a:spcPct val="150000"/>
              </a:lnSpc>
            </a:pPr>
            <a:endParaRPr lang="en-US" altLang="en-US" dirty="0"/>
          </a:p>
          <a:p>
            <a:pPr>
              <a:lnSpc>
                <a:spcPct val="150000"/>
              </a:lnSpc>
            </a:pPr>
            <a:r>
              <a:rPr lang="en-US" altLang="en-US" dirty="0" smtClean="0"/>
              <a:t>NoSQL </a:t>
            </a:r>
            <a:r>
              <a:rPr lang="en-US" altLang="en-US" dirty="0"/>
              <a:t>(Not Only SQL) systems (Chapter 24)</a:t>
            </a:r>
          </a:p>
          <a:p>
            <a:pPr>
              <a:lnSpc>
                <a:spcPct val="150000"/>
              </a:lnSpc>
            </a:pPr>
            <a:endParaRPr lang="en-US" altLang="en-US" dirty="0"/>
          </a:p>
          <a:p>
            <a:pPr>
              <a:lnSpc>
                <a:spcPct val="150000"/>
              </a:lnSpc>
            </a:pPr>
            <a:r>
              <a:rPr lang="en-US" altLang="en-US" u="sng" dirty="0"/>
              <a:t>A large amount of data now resides on the “cloud” </a:t>
            </a:r>
            <a:r>
              <a:rPr lang="en-US" altLang="en-US" dirty="0"/>
              <a:t>which means it is in huge data centers using thousands of machines.</a:t>
            </a:r>
          </a:p>
          <a:p>
            <a:pPr>
              <a:lnSpc>
                <a:spcPct val="150000"/>
              </a:lnSpc>
            </a:pPr>
            <a:endParaRPr lang="en-US" altLang="en-US" dirty="0"/>
          </a:p>
        </p:txBody>
      </p:sp>
    </p:spTree>
    <p:extLst>
      <p:ext uri="{BB962C8B-B14F-4D97-AF65-F5344CB8AC3E}">
        <p14:creationId xmlns:p14="http://schemas.microsoft.com/office/powerpoint/2010/main" val="113498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altLang="en-US"/>
              <a:t>Basic Definitions</a:t>
            </a:r>
          </a:p>
        </p:txBody>
      </p:sp>
      <p:sp>
        <p:nvSpPr>
          <p:cNvPr id="9220" name="Rectangle 5"/>
          <p:cNvSpPr>
            <a:spLocks noGrp="1" noChangeArrowheads="1"/>
          </p:cNvSpPr>
          <p:nvPr>
            <p:ph type="body" idx="1"/>
          </p:nvPr>
        </p:nvSpPr>
        <p:spPr/>
        <p:txBody>
          <a:bodyPr>
            <a:normAutofit fontScale="92500" lnSpcReduction="10000"/>
          </a:bodyPr>
          <a:lstStyle/>
          <a:p>
            <a:pPr eaLnBrk="1" hangingPunct="1">
              <a:lnSpc>
                <a:spcPct val="90000"/>
              </a:lnSpc>
            </a:pPr>
            <a:r>
              <a:rPr lang="en-US" altLang="en-US" sz="2000" b="1" dirty="0"/>
              <a:t>Database:</a:t>
            </a:r>
          </a:p>
          <a:p>
            <a:pPr lvl="1" eaLnBrk="1" hangingPunct="1">
              <a:lnSpc>
                <a:spcPct val="90000"/>
              </a:lnSpc>
            </a:pPr>
            <a:r>
              <a:rPr lang="en-US" altLang="en-US" sz="2000" dirty="0"/>
              <a:t>A collection of related data.</a:t>
            </a:r>
          </a:p>
          <a:p>
            <a:pPr lvl="1" eaLnBrk="1" hangingPunct="1">
              <a:lnSpc>
                <a:spcPct val="90000"/>
              </a:lnSpc>
            </a:pPr>
            <a:r>
              <a:rPr lang="en-US" altLang="en-US" sz="2000" dirty="0" smtClean="0"/>
              <a:t>A collection of data that requires to operate and manage an organization </a:t>
            </a:r>
            <a:endParaRPr lang="en-US" altLang="en-US" sz="2000" dirty="0"/>
          </a:p>
          <a:p>
            <a:pPr eaLnBrk="1" hangingPunct="1">
              <a:lnSpc>
                <a:spcPct val="90000"/>
              </a:lnSpc>
            </a:pPr>
            <a:r>
              <a:rPr lang="en-US" altLang="en-US" sz="2000" b="1" dirty="0"/>
              <a:t>Data:</a:t>
            </a:r>
          </a:p>
          <a:p>
            <a:pPr lvl="1" eaLnBrk="1" hangingPunct="1">
              <a:lnSpc>
                <a:spcPct val="90000"/>
              </a:lnSpc>
            </a:pPr>
            <a:r>
              <a:rPr lang="en-US" altLang="en-US" sz="2000" u="sng" dirty="0"/>
              <a:t>Known facts </a:t>
            </a:r>
            <a:r>
              <a:rPr lang="en-US" altLang="en-US" sz="2000" dirty="0"/>
              <a:t>that can be recorded and have an implicit meaning.</a:t>
            </a:r>
          </a:p>
          <a:p>
            <a:pPr lvl="1" eaLnBrk="1" hangingPunct="1">
              <a:lnSpc>
                <a:spcPct val="90000"/>
              </a:lnSpc>
            </a:pPr>
            <a:endParaRPr lang="en-US" altLang="en-US" sz="2000" dirty="0"/>
          </a:p>
          <a:p>
            <a:pPr eaLnBrk="1" hangingPunct="1">
              <a:lnSpc>
                <a:spcPct val="90000"/>
              </a:lnSpc>
            </a:pPr>
            <a:r>
              <a:rPr lang="en-US" altLang="en-US" sz="2000" b="1" dirty="0" err="1" smtClean="0"/>
              <a:t>Miniworld</a:t>
            </a:r>
            <a:r>
              <a:rPr lang="en-US" altLang="en-US" sz="2000" b="1" dirty="0"/>
              <a:t>:</a:t>
            </a:r>
          </a:p>
          <a:p>
            <a:pPr lvl="1" eaLnBrk="1" hangingPunct="1">
              <a:lnSpc>
                <a:spcPct val="90000"/>
              </a:lnSpc>
            </a:pPr>
            <a:r>
              <a:rPr lang="en-US" altLang="en-US" sz="2000" u="sng" dirty="0"/>
              <a:t>Some part of the </a:t>
            </a:r>
            <a:r>
              <a:rPr lang="en-US" altLang="en-US" sz="2000" u="sng" dirty="0">
                <a:solidFill>
                  <a:srgbClr val="0000FF"/>
                </a:solidFill>
              </a:rPr>
              <a:t>real world </a:t>
            </a:r>
            <a:r>
              <a:rPr lang="en-US" altLang="en-US" sz="2000" dirty="0"/>
              <a:t>about which data is stored in a database. For example, student grades and transcripts at a university</a:t>
            </a:r>
            <a:r>
              <a:rPr lang="en-US" altLang="en-US" sz="2000" dirty="0" smtClean="0"/>
              <a:t>.</a:t>
            </a:r>
            <a:endParaRPr lang="en-US" altLang="en-US" sz="2000" dirty="0"/>
          </a:p>
          <a:p>
            <a:pPr eaLnBrk="1" hangingPunct="1">
              <a:lnSpc>
                <a:spcPct val="90000"/>
              </a:lnSpc>
            </a:pPr>
            <a:r>
              <a:rPr lang="en-US" altLang="en-US" sz="2000" b="1" dirty="0"/>
              <a:t>Database Management System (DBMS):</a:t>
            </a:r>
          </a:p>
          <a:p>
            <a:pPr lvl="1" eaLnBrk="1" hangingPunct="1">
              <a:lnSpc>
                <a:spcPct val="90000"/>
              </a:lnSpc>
            </a:pPr>
            <a:r>
              <a:rPr lang="en-US" altLang="en-US" sz="2000" dirty="0"/>
              <a:t>A software package/ system to facilitate the </a:t>
            </a:r>
            <a:r>
              <a:rPr lang="en-US" altLang="en-US" sz="2000" dirty="0" smtClean="0"/>
              <a:t>definition and manipulation (insert, update, delete, retrieve) </a:t>
            </a:r>
            <a:r>
              <a:rPr lang="en-US" altLang="en-US" sz="2000" dirty="0"/>
              <a:t>of a computerized database.</a:t>
            </a:r>
          </a:p>
          <a:p>
            <a:pPr eaLnBrk="1" hangingPunct="1">
              <a:lnSpc>
                <a:spcPct val="90000"/>
              </a:lnSpc>
            </a:pPr>
            <a:r>
              <a:rPr lang="en-US" altLang="en-US" sz="2000" b="1" dirty="0" smtClean="0"/>
              <a:t>Database </a:t>
            </a:r>
            <a:r>
              <a:rPr lang="en-US" altLang="en-US" sz="2000" b="1" dirty="0"/>
              <a:t>System:</a:t>
            </a:r>
          </a:p>
          <a:p>
            <a:pPr lvl="1" eaLnBrk="1" hangingPunct="1">
              <a:lnSpc>
                <a:spcPct val="90000"/>
              </a:lnSpc>
            </a:pPr>
            <a:r>
              <a:rPr lang="en-US" altLang="en-US" sz="2000" dirty="0"/>
              <a:t>The DBMS software together with the data itself.  Sometimes, the applications are also included</a:t>
            </a:r>
            <a:r>
              <a:rPr lang="en-US" altLang="en-US" sz="2000" dirty="0" smtClean="0"/>
              <a:t>. </a:t>
            </a:r>
          </a:p>
          <a:p>
            <a:pPr lvl="1" eaLnBrk="1" hangingPunct="1">
              <a:lnSpc>
                <a:spcPct val="90000"/>
              </a:lnSpc>
            </a:pPr>
            <a:r>
              <a:rPr lang="en-US" altLang="en-US" sz="2000" dirty="0" smtClean="0"/>
              <a:t>DBS = Databases + DBMS + Application Programs + Users + …</a:t>
            </a:r>
            <a:endParaRPr lang="en-US" altLang="en-US" sz="2000" dirty="0"/>
          </a:p>
        </p:txBody>
      </p:sp>
    </p:spTree>
    <p:extLst>
      <p:ext uri="{BB962C8B-B14F-4D97-AF65-F5344CB8AC3E}">
        <p14:creationId xmlns:p14="http://schemas.microsoft.com/office/powerpoint/2010/main" val="402341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sz="2800" dirty="0"/>
              <a:t>Impact of Databases and Database Technology</a:t>
            </a:r>
          </a:p>
        </p:txBody>
      </p:sp>
      <p:sp>
        <p:nvSpPr>
          <p:cNvPr id="10243" name="Content Placeholder 2"/>
          <p:cNvSpPr>
            <a:spLocks noGrp="1"/>
          </p:cNvSpPr>
          <p:nvPr>
            <p:ph idx="1"/>
          </p:nvPr>
        </p:nvSpPr>
        <p:spPr/>
        <p:txBody>
          <a:bodyPr>
            <a:normAutofit lnSpcReduction="10000"/>
          </a:bodyPr>
          <a:lstStyle/>
          <a:p>
            <a:pPr>
              <a:lnSpc>
                <a:spcPct val="150000"/>
              </a:lnSpc>
            </a:pPr>
            <a:r>
              <a:rPr lang="en-US" altLang="en-US" dirty="0"/>
              <a:t>Businesses: </a:t>
            </a:r>
          </a:p>
          <a:p>
            <a:pPr lvl="1">
              <a:lnSpc>
                <a:spcPct val="150000"/>
              </a:lnSpc>
            </a:pPr>
            <a:r>
              <a:rPr lang="en-US" altLang="en-US" dirty="0">
                <a:solidFill>
                  <a:srgbClr val="800000"/>
                </a:solidFill>
              </a:rPr>
              <a:t>Banking, Insurance, Retail, Transportation, Healthcare, </a:t>
            </a:r>
            <a:r>
              <a:rPr lang="en-US" altLang="en-US" dirty="0" smtClean="0">
                <a:solidFill>
                  <a:srgbClr val="800000"/>
                </a:solidFill>
              </a:rPr>
              <a:t>Manufacturing </a:t>
            </a:r>
            <a:endParaRPr lang="en-US" altLang="en-US" dirty="0">
              <a:solidFill>
                <a:srgbClr val="800000"/>
              </a:solidFill>
            </a:endParaRPr>
          </a:p>
          <a:p>
            <a:pPr>
              <a:lnSpc>
                <a:spcPct val="150000"/>
              </a:lnSpc>
            </a:pPr>
            <a:r>
              <a:rPr lang="en-US" altLang="en-US" dirty="0"/>
              <a:t>Service Industries: </a:t>
            </a:r>
          </a:p>
          <a:p>
            <a:pPr lvl="1">
              <a:lnSpc>
                <a:spcPct val="150000"/>
              </a:lnSpc>
            </a:pPr>
            <a:r>
              <a:rPr lang="en-US" altLang="en-US" dirty="0">
                <a:solidFill>
                  <a:srgbClr val="800000"/>
                </a:solidFill>
              </a:rPr>
              <a:t>Financial, Real-estate, Legal, Electronic Commerce, Small businesses</a:t>
            </a:r>
          </a:p>
          <a:p>
            <a:pPr>
              <a:lnSpc>
                <a:spcPct val="150000"/>
              </a:lnSpc>
            </a:pPr>
            <a:r>
              <a:rPr lang="en-US" altLang="en-US" dirty="0"/>
              <a:t>Education : </a:t>
            </a:r>
          </a:p>
          <a:p>
            <a:pPr lvl="1">
              <a:lnSpc>
                <a:spcPct val="150000"/>
              </a:lnSpc>
            </a:pPr>
            <a:r>
              <a:rPr lang="en-US" altLang="en-US" dirty="0">
                <a:solidFill>
                  <a:srgbClr val="800000"/>
                </a:solidFill>
              </a:rPr>
              <a:t>Resources for content and Delivery</a:t>
            </a:r>
          </a:p>
          <a:p>
            <a:pPr>
              <a:lnSpc>
                <a:spcPct val="150000"/>
              </a:lnSpc>
            </a:pPr>
            <a:r>
              <a:rPr lang="en-US" altLang="en-US" dirty="0"/>
              <a:t>More recently: </a:t>
            </a:r>
          </a:p>
          <a:p>
            <a:pPr lvl="1">
              <a:lnSpc>
                <a:spcPct val="150000"/>
              </a:lnSpc>
            </a:pPr>
            <a:r>
              <a:rPr lang="en-US" altLang="en-US" dirty="0">
                <a:solidFill>
                  <a:srgbClr val="800000"/>
                </a:solidFill>
              </a:rPr>
              <a:t>Social Networks, Environmental and Scientific Applications, Medicine and Genetics</a:t>
            </a:r>
          </a:p>
          <a:p>
            <a:pPr>
              <a:lnSpc>
                <a:spcPct val="150000"/>
              </a:lnSpc>
            </a:pPr>
            <a:r>
              <a:rPr lang="en-US" altLang="en-US" dirty="0"/>
              <a:t>Personalized Applications: </a:t>
            </a:r>
          </a:p>
          <a:p>
            <a:pPr lvl="1">
              <a:lnSpc>
                <a:spcPct val="150000"/>
              </a:lnSpc>
            </a:pPr>
            <a:r>
              <a:rPr lang="en-US" altLang="en-US" dirty="0">
                <a:solidFill>
                  <a:srgbClr val="800000"/>
                </a:solidFill>
              </a:rPr>
              <a:t>based on smart mobile devices</a:t>
            </a:r>
          </a:p>
          <a:p>
            <a:pPr>
              <a:lnSpc>
                <a:spcPct val="150000"/>
              </a:lnSpc>
            </a:pPr>
            <a:endParaRPr lang="en-US" altLang="en-US" dirty="0"/>
          </a:p>
        </p:txBody>
      </p:sp>
      <p:pic>
        <p:nvPicPr>
          <p:cNvPr id="2" name="그림 1"/>
          <p:cNvPicPr>
            <a:picLocks noChangeAspect="1"/>
          </p:cNvPicPr>
          <p:nvPr/>
        </p:nvPicPr>
        <p:blipFill>
          <a:blip r:embed="rId2"/>
          <a:stretch>
            <a:fillRect/>
          </a:stretch>
        </p:blipFill>
        <p:spPr>
          <a:xfrm>
            <a:off x="5652120" y="5229200"/>
            <a:ext cx="2342987" cy="1106810"/>
          </a:xfrm>
          <a:prstGeom prst="rect">
            <a:avLst/>
          </a:prstGeom>
        </p:spPr>
      </p:pic>
    </p:spTree>
    <p:extLst>
      <p:ext uri="{BB962C8B-B14F-4D97-AF65-F5344CB8AC3E}">
        <p14:creationId xmlns:p14="http://schemas.microsoft.com/office/powerpoint/2010/main" val="3924715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en-US" sz="3200" dirty="0"/>
              <a:t>Simplified Database </a:t>
            </a:r>
            <a:r>
              <a:rPr lang="en-US" altLang="en-US" dirty="0"/>
              <a:t>S</a:t>
            </a:r>
            <a:r>
              <a:rPr lang="en-US" altLang="en-US" sz="3200" dirty="0"/>
              <a:t>ystem </a:t>
            </a:r>
            <a:r>
              <a:rPr lang="en-US" altLang="en-US" dirty="0"/>
              <a:t>E</a:t>
            </a:r>
            <a:r>
              <a:rPr lang="en-US" altLang="en-US" sz="3200" dirty="0"/>
              <a:t>nvironment</a:t>
            </a:r>
          </a:p>
        </p:txBody>
      </p:sp>
      <p:pic>
        <p:nvPicPr>
          <p:cNvPr id="11268" name="Picture 4" descr="fig01_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268760"/>
            <a:ext cx="5743575" cy="496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561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4"/>
          <p:cNvSpPr>
            <a:spLocks noGrp="1" noChangeArrowheads="1"/>
          </p:cNvSpPr>
          <p:nvPr>
            <p:ph type="title"/>
          </p:nvPr>
        </p:nvSpPr>
        <p:spPr/>
        <p:txBody>
          <a:bodyPr/>
          <a:lstStyle/>
          <a:p>
            <a:pPr eaLnBrk="1" hangingPunct="1"/>
            <a:r>
              <a:rPr lang="en-US" altLang="en-US"/>
              <a:t>Typical DBMS Functionality</a:t>
            </a:r>
          </a:p>
        </p:txBody>
      </p:sp>
      <p:sp>
        <p:nvSpPr>
          <p:cNvPr id="12292" name="Rectangle 5"/>
          <p:cNvSpPr>
            <a:spLocks noGrp="1" noChangeArrowheads="1"/>
          </p:cNvSpPr>
          <p:nvPr>
            <p:ph type="body" idx="1"/>
          </p:nvPr>
        </p:nvSpPr>
        <p:spPr/>
        <p:txBody>
          <a:bodyPr>
            <a:normAutofit/>
          </a:bodyPr>
          <a:lstStyle/>
          <a:p>
            <a:pPr eaLnBrk="1" hangingPunct="1"/>
            <a:r>
              <a:rPr lang="en-US" altLang="en-US" i="1" u="sng" dirty="0">
                <a:solidFill>
                  <a:srgbClr val="0000FF"/>
                </a:solidFill>
              </a:rPr>
              <a:t>Define</a:t>
            </a:r>
            <a:r>
              <a:rPr lang="en-US" altLang="en-US" u="sng" dirty="0"/>
              <a:t> a particular database </a:t>
            </a:r>
            <a:r>
              <a:rPr lang="en-US" altLang="en-US" dirty="0"/>
              <a:t>in terms of its data types, structures, and constraints</a:t>
            </a:r>
          </a:p>
          <a:p>
            <a:pPr eaLnBrk="1" hangingPunct="1"/>
            <a:endParaRPr lang="en-US" altLang="en-US" dirty="0"/>
          </a:p>
          <a:p>
            <a:pPr eaLnBrk="1" hangingPunct="1"/>
            <a:r>
              <a:rPr lang="en-US" altLang="en-US" i="1" u="sng" dirty="0">
                <a:solidFill>
                  <a:srgbClr val="0000FF"/>
                </a:solidFill>
              </a:rPr>
              <a:t>Construct</a:t>
            </a:r>
            <a:r>
              <a:rPr lang="en-US" altLang="en-US" u="sng" dirty="0"/>
              <a:t> or Load the initial database contents </a:t>
            </a:r>
            <a:r>
              <a:rPr lang="en-US" altLang="en-US" dirty="0"/>
              <a:t>on a secondary storage medium</a:t>
            </a:r>
          </a:p>
          <a:p>
            <a:pPr eaLnBrk="1" hangingPunct="1"/>
            <a:endParaRPr lang="en-US" altLang="en-US" dirty="0"/>
          </a:p>
          <a:p>
            <a:pPr eaLnBrk="1" hangingPunct="1"/>
            <a:r>
              <a:rPr lang="en-US" altLang="en-US" i="1" u="sng" dirty="0">
                <a:solidFill>
                  <a:srgbClr val="0000FF"/>
                </a:solidFill>
              </a:rPr>
              <a:t>Manipulating</a:t>
            </a:r>
            <a:r>
              <a:rPr lang="en-US" altLang="en-US" u="sng" dirty="0"/>
              <a:t> the database</a:t>
            </a:r>
            <a:r>
              <a:rPr lang="en-US" altLang="en-US" dirty="0"/>
              <a:t>:</a:t>
            </a:r>
          </a:p>
          <a:p>
            <a:pPr lvl="1" eaLnBrk="1" hangingPunct="1"/>
            <a:r>
              <a:rPr lang="en-US" altLang="en-US" dirty="0"/>
              <a:t>Retrieval: Querying, generating reports</a:t>
            </a:r>
          </a:p>
          <a:p>
            <a:pPr lvl="1" eaLnBrk="1" hangingPunct="1"/>
            <a:r>
              <a:rPr lang="en-US" altLang="en-US" dirty="0"/>
              <a:t>Modification: Insertions, deletions and updates to its content</a:t>
            </a:r>
          </a:p>
          <a:p>
            <a:pPr lvl="1" eaLnBrk="1" hangingPunct="1"/>
            <a:r>
              <a:rPr lang="en-US" altLang="en-US" dirty="0"/>
              <a:t>Accessing the database through Web applications</a:t>
            </a:r>
          </a:p>
          <a:p>
            <a:pPr lvl="1" eaLnBrk="1" hangingPunct="1"/>
            <a:endParaRPr lang="en-US" altLang="en-US" sz="2000" dirty="0"/>
          </a:p>
          <a:p>
            <a:pPr eaLnBrk="1" hangingPunct="1"/>
            <a:r>
              <a:rPr lang="en-US" altLang="en-US" i="1" u="sng" dirty="0">
                <a:solidFill>
                  <a:srgbClr val="0000FF"/>
                </a:solidFill>
              </a:rPr>
              <a:t>Processing</a:t>
            </a:r>
            <a:r>
              <a:rPr lang="en-US" altLang="en-US" u="sng" dirty="0">
                <a:solidFill>
                  <a:srgbClr val="0000FF"/>
                </a:solidFill>
              </a:rPr>
              <a:t> and </a:t>
            </a:r>
            <a:r>
              <a:rPr lang="en-US" altLang="en-US" i="1" u="sng" dirty="0">
                <a:solidFill>
                  <a:srgbClr val="0000FF"/>
                </a:solidFill>
              </a:rPr>
              <a:t>Sharing</a:t>
            </a:r>
            <a:r>
              <a:rPr lang="en-US" altLang="en-US" u="sng" dirty="0">
                <a:solidFill>
                  <a:srgbClr val="0000FF"/>
                </a:solidFill>
              </a:rPr>
              <a:t> </a:t>
            </a:r>
            <a:r>
              <a:rPr lang="en-US" altLang="en-US" dirty="0"/>
              <a:t>by a set of concurrent users and application programs – yet, keeping all data valid and consistent</a:t>
            </a:r>
          </a:p>
        </p:txBody>
      </p:sp>
    </p:spTree>
    <p:extLst>
      <p:ext uri="{BB962C8B-B14F-4D97-AF65-F5344CB8AC3E}">
        <p14:creationId xmlns:p14="http://schemas.microsoft.com/office/powerpoint/2010/main" val="33004443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An Example</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733064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4"/>
          <p:cNvSpPr>
            <a:spLocks noGrp="1" noChangeArrowheads="1"/>
          </p:cNvSpPr>
          <p:nvPr>
            <p:ph type="title"/>
          </p:nvPr>
        </p:nvSpPr>
        <p:spPr/>
        <p:txBody>
          <a:bodyPr/>
          <a:lstStyle/>
          <a:p>
            <a:pPr eaLnBrk="1" hangingPunct="1"/>
            <a:r>
              <a:rPr lang="en-US" altLang="en-US" sz="2800" dirty="0"/>
              <a:t>Example of a Database </a:t>
            </a:r>
            <a:r>
              <a:rPr lang="en-US" altLang="en-US" sz="2000" dirty="0"/>
              <a:t>(with a Conceptual Data Model)</a:t>
            </a:r>
          </a:p>
        </p:txBody>
      </p:sp>
      <p:sp>
        <p:nvSpPr>
          <p:cNvPr id="15364" name="Rectangle 5"/>
          <p:cNvSpPr>
            <a:spLocks noGrp="1" noChangeArrowheads="1"/>
          </p:cNvSpPr>
          <p:nvPr>
            <p:ph type="body" idx="1"/>
          </p:nvPr>
        </p:nvSpPr>
        <p:spPr>
          <a:xfrm>
            <a:off x="609600" y="1052736"/>
            <a:ext cx="8229600" cy="5328592"/>
          </a:xfrm>
        </p:spPr>
        <p:txBody>
          <a:bodyPr/>
          <a:lstStyle/>
          <a:p>
            <a:pPr eaLnBrk="1" hangingPunct="1">
              <a:lnSpc>
                <a:spcPct val="150000"/>
              </a:lnSpc>
            </a:pPr>
            <a:r>
              <a:rPr lang="en-US" altLang="en-US" b="1" dirty="0"/>
              <a:t>Mini-world for the example:</a:t>
            </a:r>
          </a:p>
          <a:p>
            <a:pPr lvl="1" eaLnBrk="1" hangingPunct="1">
              <a:lnSpc>
                <a:spcPct val="150000"/>
              </a:lnSpc>
            </a:pPr>
            <a:r>
              <a:rPr lang="en-US" altLang="en-US" dirty="0"/>
              <a:t>Part of a UNIVERSITY environment.</a:t>
            </a:r>
          </a:p>
          <a:p>
            <a:pPr lvl="1" eaLnBrk="1" hangingPunct="1">
              <a:lnSpc>
                <a:spcPct val="150000"/>
              </a:lnSpc>
            </a:pPr>
            <a:endParaRPr lang="en-US" altLang="en-US" dirty="0"/>
          </a:p>
          <a:p>
            <a:pPr eaLnBrk="1" hangingPunct="1">
              <a:lnSpc>
                <a:spcPct val="150000"/>
              </a:lnSpc>
            </a:pPr>
            <a:r>
              <a:rPr lang="en-US" altLang="en-US" b="1" dirty="0"/>
              <a:t>Some mini-world </a:t>
            </a:r>
            <a:r>
              <a:rPr lang="en-US" altLang="en-US" b="1" i="1" dirty="0"/>
              <a:t>entities</a:t>
            </a:r>
            <a:r>
              <a:rPr lang="en-US" altLang="en-US" b="1" dirty="0"/>
              <a:t>:</a:t>
            </a:r>
          </a:p>
          <a:p>
            <a:pPr lvl="1" eaLnBrk="1" hangingPunct="1">
              <a:lnSpc>
                <a:spcPct val="150000"/>
              </a:lnSpc>
            </a:pPr>
            <a:r>
              <a:rPr lang="en-US" altLang="en-US" dirty="0"/>
              <a:t>STUDENTs</a:t>
            </a:r>
          </a:p>
          <a:p>
            <a:pPr lvl="1" eaLnBrk="1" hangingPunct="1">
              <a:lnSpc>
                <a:spcPct val="150000"/>
              </a:lnSpc>
            </a:pPr>
            <a:r>
              <a:rPr lang="en-US" altLang="en-US" dirty="0"/>
              <a:t>COURSEs</a:t>
            </a:r>
          </a:p>
          <a:p>
            <a:pPr lvl="1" eaLnBrk="1" hangingPunct="1">
              <a:lnSpc>
                <a:spcPct val="150000"/>
              </a:lnSpc>
            </a:pPr>
            <a:r>
              <a:rPr lang="en-US" altLang="en-US" dirty="0"/>
              <a:t>SECTIONs (of COURSEs)</a:t>
            </a:r>
          </a:p>
          <a:p>
            <a:pPr lvl="1" eaLnBrk="1" hangingPunct="1">
              <a:lnSpc>
                <a:spcPct val="150000"/>
              </a:lnSpc>
            </a:pPr>
            <a:r>
              <a:rPr lang="en-US" altLang="en-US" dirty="0"/>
              <a:t>(academic) DEPARTMENTs</a:t>
            </a:r>
          </a:p>
          <a:p>
            <a:pPr lvl="1" eaLnBrk="1" hangingPunct="1">
              <a:lnSpc>
                <a:spcPct val="150000"/>
              </a:lnSpc>
            </a:pPr>
            <a:r>
              <a:rPr lang="en-US" altLang="en-US" dirty="0"/>
              <a:t>INSTRUCTORs</a:t>
            </a:r>
          </a:p>
          <a:p>
            <a:pPr eaLnBrk="1" hangingPunct="1">
              <a:lnSpc>
                <a:spcPct val="150000"/>
              </a:lnSpc>
            </a:pPr>
            <a:endParaRPr lang="en-US" altLang="en-US" dirty="0"/>
          </a:p>
          <a:p>
            <a:pPr eaLnBrk="1" hangingPunct="1">
              <a:lnSpc>
                <a:spcPct val="150000"/>
              </a:lnSpc>
            </a:pPr>
            <a:endParaRPr lang="en-US" altLang="en-US" dirty="0"/>
          </a:p>
        </p:txBody>
      </p:sp>
    </p:spTree>
    <p:extLst>
      <p:ext uri="{BB962C8B-B14F-4D97-AF65-F5344CB8AC3E}">
        <p14:creationId xmlns:p14="http://schemas.microsoft.com/office/powerpoint/2010/main" val="773077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4"/>
          <p:cNvSpPr>
            <a:spLocks noGrp="1" noChangeArrowheads="1"/>
          </p:cNvSpPr>
          <p:nvPr>
            <p:ph type="title"/>
          </p:nvPr>
        </p:nvSpPr>
        <p:spPr/>
        <p:txBody>
          <a:bodyPr/>
          <a:lstStyle/>
          <a:p>
            <a:r>
              <a:rPr lang="en-US" altLang="en-US" sz="2800" dirty="0">
                <a:solidFill>
                  <a:prstClr val="black"/>
                </a:solidFill>
              </a:rPr>
              <a:t>Example of a Database </a:t>
            </a:r>
            <a:r>
              <a:rPr lang="en-US" altLang="en-US" sz="2000" dirty="0">
                <a:solidFill>
                  <a:prstClr val="black"/>
                </a:solidFill>
              </a:rPr>
              <a:t>(with a Conceptual Data Model)</a:t>
            </a:r>
            <a:endParaRPr lang="en-US" altLang="en-US" dirty="0"/>
          </a:p>
        </p:txBody>
      </p:sp>
      <p:sp>
        <p:nvSpPr>
          <p:cNvPr id="16388" name="Rectangle 5"/>
          <p:cNvSpPr>
            <a:spLocks noGrp="1" noChangeArrowheads="1"/>
          </p:cNvSpPr>
          <p:nvPr>
            <p:ph type="body" idx="1"/>
          </p:nvPr>
        </p:nvSpPr>
        <p:spPr/>
        <p:txBody>
          <a:bodyPr>
            <a:normAutofit/>
          </a:bodyPr>
          <a:lstStyle/>
          <a:p>
            <a:pPr eaLnBrk="1" hangingPunct="1"/>
            <a:r>
              <a:rPr lang="en-US" altLang="en-US" b="1" dirty="0"/>
              <a:t>Some mini-world </a:t>
            </a:r>
            <a:r>
              <a:rPr lang="en-US" altLang="en-US" b="1" i="1" dirty="0"/>
              <a:t>relationships</a:t>
            </a:r>
            <a:r>
              <a:rPr lang="en-US" altLang="en-US" b="1" dirty="0"/>
              <a:t>:</a:t>
            </a:r>
          </a:p>
          <a:p>
            <a:pPr lvl="1" eaLnBrk="1" hangingPunct="1"/>
            <a:r>
              <a:rPr lang="en-US" altLang="en-US" dirty="0"/>
              <a:t>SECTIONs </a:t>
            </a:r>
            <a:r>
              <a:rPr lang="en-US" altLang="en-US" i="1" dirty="0">
                <a:solidFill>
                  <a:srgbClr val="FF0000"/>
                </a:solidFill>
              </a:rPr>
              <a:t>are of specific</a:t>
            </a:r>
            <a:r>
              <a:rPr lang="en-US" altLang="en-US" dirty="0">
                <a:solidFill>
                  <a:srgbClr val="FF0000"/>
                </a:solidFill>
              </a:rPr>
              <a:t> </a:t>
            </a:r>
            <a:r>
              <a:rPr lang="en-US" altLang="en-US" dirty="0"/>
              <a:t>COURSEs</a:t>
            </a:r>
          </a:p>
          <a:p>
            <a:pPr lvl="1" eaLnBrk="1" hangingPunct="1"/>
            <a:r>
              <a:rPr lang="en-US" altLang="en-US" dirty="0"/>
              <a:t>STUDENTs </a:t>
            </a:r>
            <a:r>
              <a:rPr lang="en-US" altLang="en-US" i="1" dirty="0">
                <a:solidFill>
                  <a:srgbClr val="FF0000"/>
                </a:solidFill>
              </a:rPr>
              <a:t>take</a:t>
            </a:r>
            <a:r>
              <a:rPr lang="en-US" altLang="en-US" dirty="0">
                <a:solidFill>
                  <a:srgbClr val="FF0000"/>
                </a:solidFill>
              </a:rPr>
              <a:t> </a:t>
            </a:r>
            <a:r>
              <a:rPr lang="en-US" altLang="en-US" dirty="0"/>
              <a:t>SECTIONs</a:t>
            </a:r>
          </a:p>
          <a:p>
            <a:pPr lvl="1" eaLnBrk="1" hangingPunct="1"/>
            <a:r>
              <a:rPr lang="en-US" altLang="en-US" dirty="0"/>
              <a:t>COURSEs </a:t>
            </a:r>
            <a:r>
              <a:rPr lang="en-US" altLang="en-US" i="1" dirty="0">
                <a:solidFill>
                  <a:srgbClr val="FF0000"/>
                </a:solidFill>
              </a:rPr>
              <a:t>have  prerequisite</a:t>
            </a:r>
            <a:r>
              <a:rPr lang="en-US" altLang="en-US" dirty="0">
                <a:solidFill>
                  <a:srgbClr val="FF0000"/>
                </a:solidFill>
              </a:rPr>
              <a:t> </a:t>
            </a:r>
            <a:r>
              <a:rPr lang="en-US" altLang="en-US" dirty="0"/>
              <a:t>COURSEs</a:t>
            </a:r>
          </a:p>
          <a:p>
            <a:pPr lvl="1" eaLnBrk="1" hangingPunct="1"/>
            <a:r>
              <a:rPr lang="en-US" altLang="en-US" dirty="0"/>
              <a:t>INSTRUCTORs </a:t>
            </a:r>
            <a:r>
              <a:rPr lang="en-US" altLang="en-US" i="1" dirty="0">
                <a:solidFill>
                  <a:srgbClr val="FF0000"/>
                </a:solidFill>
              </a:rPr>
              <a:t>teach</a:t>
            </a:r>
            <a:r>
              <a:rPr lang="en-US" altLang="en-US" dirty="0"/>
              <a:t>  SECTIONs</a:t>
            </a:r>
          </a:p>
          <a:p>
            <a:pPr lvl="1" eaLnBrk="1" hangingPunct="1"/>
            <a:r>
              <a:rPr lang="en-US" altLang="en-US" dirty="0"/>
              <a:t>COURSEs </a:t>
            </a:r>
            <a:r>
              <a:rPr lang="en-US" altLang="en-US" i="1" dirty="0">
                <a:solidFill>
                  <a:srgbClr val="FF0000"/>
                </a:solidFill>
              </a:rPr>
              <a:t>are offered by</a:t>
            </a:r>
            <a:r>
              <a:rPr lang="en-US" altLang="en-US" dirty="0">
                <a:solidFill>
                  <a:srgbClr val="FF0000"/>
                </a:solidFill>
              </a:rPr>
              <a:t>  </a:t>
            </a:r>
            <a:r>
              <a:rPr lang="en-US" altLang="en-US" dirty="0"/>
              <a:t>DEPARTMENTs</a:t>
            </a:r>
          </a:p>
          <a:p>
            <a:pPr lvl="1" eaLnBrk="1" hangingPunct="1"/>
            <a:r>
              <a:rPr lang="en-US" altLang="en-US" dirty="0"/>
              <a:t>STUDENTs </a:t>
            </a:r>
            <a:r>
              <a:rPr lang="en-US" altLang="en-US" i="1" dirty="0">
                <a:solidFill>
                  <a:srgbClr val="FF0000"/>
                </a:solidFill>
              </a:rPr>
              <a:t>major in</a:t>
            </a:r>
            <a:r>
              <a:rPr lang="en-US" altLang="en-US" dirty="0">
                <a:solidFill>
                  <a:srgbClr val="FF0000"/>
                </a:solidFill>
              </a:rPr>
              <a:t>  </a:t>
            </a:r>
            <a:r>
              <a:rPr lang="en-US" altLang="en-US" dirty="0"/>
              <a:t>DEPARTMENTs</a:t>
            </a:r>
          </a:p>
          <a:p>
            <a:pPr eaLnBrk="1" hangingPunct="1"/>
            <a:endParaRPr lang="en-US" altLang="en-US" dirty="0"/>
          </a:p>
          <a:p>
            <a:pPr eaLnBrk="1" hangingPunct="1"/>
            <a:r>
              <a:rPr lang="en-US" altLang="en-US" dirty="0"/>
              <a:t>Note: The above </a:t>
            </a:r>
            <a:r>
              <a:rPr lang="en-US" altLang="en-US" u="sng" dirty="0"/>
              <a:t>entities and relationships are typically expressed in a conceptual data model</a:t>
            </a:r>
            <a:r>
              <a:rPr lang="en-US" altLang="en-US" dirty="0"/>
              <a:t>, such as the </a:t>
            </a:r>
            <a:r>
              <a:rPr lang="en-US" altLang="en-US" u="sng" dirty="0">
                <a:solidFill>
                  <a:srgbClr val="0000FF"/>
                </a:solidFill>
              </a:rPr>
              <a:t>ENTITY-RELATIONSHIP data model </a:t>
            </a:r>
            <a:r>
              <a:rPr lang="en-US" altLang="en-US" dirty="0"/>
              <a:t>(see Chapters 3, 4)</a:t>
            </a:r>
          </a:p>
        </p:txBody>
      </p:sp>
    </p:spTree>
    <p:extLst>
      <p:ext uri="{BB962C8B-B14F-4D97-AF65-F5344CB8AC3E}">
        <p14:creationId xmlns:p14="http://schemas.microsoft.com/office/powerpoint/2010/main" val="265298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altLang="en-US"/>
              <a:t>Example of a simple database</a:t>
            </a:r>
          </a:p>
        </p:txBody>
      </p:sp>
      <p:pic>
        <p:nvPicPr>
          <p:cNvPr id="4" name="그림 3"/>
          <p:cNvPicPr>
            <a:picLocks noChangeAspect="1"/>
          </p:cNvPicPr>
          <p:nvPr/>
        </p:nvPicPr>
        <p:blipFill>
          <a:blip r:embed="rId2"/>
          <a:stretch>
            <a:fillRect/>
          </a:stretch>
        </p:blipFill>
        <p:spPr>
          <a:xfrm>
            <a:off x="539552" y="1268760"/>
            <a:ext cx="3952875" cy="2438400"/>
          </a:xfrm>
          <a:prstGeom prst="rect">
            <a:avLst/>
          </a:prstGeom>
        </p:spPr>
      </p:pic>
      <p:pic>
        <p:nvPicPr>
          <p:cNvPr id="5" name="그림 4"/>
          <p:cNvPicPr>
            <a:picLocks noChangeAspect="1"/>
          </p:cNvPicPr>
          <p:nvPr/>
        </p:nvPicPr>
        <p:blipFill>
          <a:blip r:embed="rId3"/>
          <a:stretch>
            <a:fillRect/>
          </a:stretch>
        </p:blipFill>
        <p:spPr>
          <a:xfrm>
            <a:off x="5004048" y="1052736"/>
            <a:ext cx="3943350" cy="4572000"/>
          </a:xfrm>
          <a:prstGeom prst="rect">
            <a:avLst/>
          </a:prstGeom>
        </p:spPr>
      </p:pic>
      <p:sp>
        <p:nvSpPr>
          <p:cNvPr id="10" name="Title 1"/>
          <p:cNvSpPr txBox="1">
            <a:spLocks/>
          </p:cNvSpPr>
          <p:nvPr/>
        </p:nvSpPr>
        <p:spPr>
          <a:xfrm>
            <a:off x="457200" y="5624736"/>
            <a:ext cx="4680520" cy="685800"/>
          </a:xfrm>
          <a:prstGeom prst="rect">
            <a:avLst/>
          </a:prstGeom>
        </p:spPr>
        <p:txBody>
          <a:bodyPr vert="horz" lIns="91440" tIns="45720" rIns="91440" bIns="45720" rtlCol="0" anchor="ctr">
            <a:noAutofit/>
          </a:bodyPr>
          <a:lstStyle>
            <a:lvl1pPr algn="l" defTabSz="914400" rtl="0" eaLnBrk="1" latinLnBrk="1" hangingPunct="1">
              <a:spcBef>
                <a:spcPct val="0"/>
              </a:spcBef>
              <a:buNone/>
              <a:defRPr sz="3200" b="1" kern="1200">
                <a:solidFill>
                  <a:schemeClr val="tx1"/>
                </a:solidFill>
                <a:latin typeface="+mn-ea"/>
                <a:ea typeface="+mn-ea"/>
                <a:cs typeface="+mj-cs"/>
              </a:defRPr>
            </a:lvl1pPr>
          </a:lstStyle>
          <a:p>
            <a:r>
              <a:rPr lang="en-US" altLang="ko-KR" sz="1400" dirty="0">
                <a:latin typeface="+mn-lt"/>
              </a:rPr>
              <a:t>Figure 1.2   A database that stores student and course information.</a:t>
            </a:r>
            <a:endParaRPr lang="en-US" altLang="ko-KR" sz="1400" i="1" dirty="0">
              <a:latin typeface="+mn-lt"/>
            </a:endParaRPr>
          </a:p>
        </p:txBody>
      </p:sp>
    </p:spTree>
    <p:extLst>
      <p:ext uri="{BB962C8B-B14F-4D97-AF65-F5344CB8AC3E}">
        <p14:creationId xmlns:p14="http://schemas.microsoft.com/office/powerpoint/2010/main" val="505766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en-US" dirty="0"/>
              <a:t>Main Characteristics of </a:t>
            </a:r>
            <a:br>
              <a:rPr lang="en-US" altLang="en-US" dirty="0"/>
            </a:br>
            <a:r>
              <a:rPr lang="en-US" altLang="en-US" dirty="0"/>
              <a:t>the Database Approach</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2071525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5"/>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F917C5FA-031B-423F-85D0-5AA267405B8B}" type="slidenum">
              <a:rPr lang="en-US" altLang="ko-KR" smtClean="0">
                <a:latin typeface="굴림" panose="020B0600000101010101" pitchFamily="50" charset="-127"/>
              </a:rPr>
              <a:pPr/>
              <a:t>2</a:t>
            </a:fld>
            <a:endParaRPr lang="en-US" altLang="ko-KR" smtClean="0">
              <a:latin typeface="굴림" panose="020B0600000101010101" pitchFamily="50" charset="-127"/>
            </a:endParaRPr>
          </a:p>
        </p:txBody>
      </p:sp>
      <p:sp>
        <p:nvSpPr>
          <p:cNvPr id="6147" name="Rectangle 2"/>
          <p:cNvSpPr>
            <a:spLocks noGrp="1" noChangeArrowheads="1"/>
          </p:cNvSpPr>
          <p:nvPr>
            <p:ph type="title"/>
          </p:nvPr>
        </p:nvSpPr>
        <p:spPr/>
        <p:txBody>
          <a:bodyPr/>
          <a:lstStyle/>
          <a:p>
            <a:pPr algn="ctr"/>
            <a:r>
              <a:rPr lang="en-US" altLang="ko-KR" dirty="0"/>
              <a:t>Table of Contents</a:t>
            </a:r>
            <a:endParaRPr lang="en-US" altLang="ko-KR" dirty="0" smtClean="0"/>
          </a:p>
        </p:txBody>
      </p:sp>
      <p:sp>
        <p:nvSpPr>
          <p:cNvPr id="6148" name="Rectangle 3"/>
          <p:cNvSpPr>
            <a:spLocks noGrp="1" noChangeArrowheads="1"/>
          </p:cNvSpPr>
          <p:nvPr>
            <p:ph type="body" idx="1"/>
          </p:nvPr>
        </p:nvSpPr>
        <p:spPr/>
        <p:txBody>
          <a:bodyPr>
            <a:normAutofit/>
          </a:bodyPr>
          <a:lstStyle/>
          <a:p>
            <a:pPr eaLnBrk="1" hangingPunct="1">
              <a:lnSpc>
                <a:spcPct val="90000"/>
              </a:lnSpc>
            </a:pPr>
            <a:r>
              <a:rPr lang="en-US" altLang="ko-KR" sz="2600" dirty="0" smtClean="0"/>
              <a:t>PART </a:t>
            </a:r>
            <a:r>
              <a:rPr lang="en-US" altLang="ko-KR" sz="2600" dirty="0" smtClean="0"/>
              <a:t>1 Introduction to databases</a:t>
            </a:r>
            <a:endParaRPr lang="ko-KR" altLang="en-US" sz="2600" dirty="0" smtClean="0"/>
          </a:p>
          <a:p>
            <a:pPr lvl="1" eaLnBrk="1" hangingPunct="1">
              <a:lnSpc>
                <a:spcPct val="90000"/>
              </a:lnSpc>
            </a:pPr>
            <a:r>
              <a:rPr lang="en-US" altLang="ko-KR" sz="2200" dirty="0" smtClean="0"/>
              <a:t>Chapter 1 Databases and Database Users</a:t>
            </a:r>
            <a:endParaRPr lang="ko-KR" altLang="en-US" sz="2200" dirty="0" smtClean="0"/>
          </a:p>
          <a:p>
            <a:pPr lvl="1" eaLnBrk="1" hangingPunct="1">
              <a:lnSpc>
                <a:spcPct val="90000"/>
              </a:lnSpc>
            </a:pPr>
            <a:r>
              <a:rPr lang="en-US" altLang="ko-KR" sz="2200" dirty="0" smtClean="0"/>
              <a:t>Chapter 2 Database System Concepts and Architecture</a:t>
            </a:r>
            <a:endParaRPr lang="ko-KR" altLang="en-US" sz="2200" dirty="0" smtClean="0"/>
          </a:p>
          <a:p>
            <a:pPr>
              <a:lnSpc>
                <a:spcPct val="90000"/>
              </a:lnSpc>
            </a:pPr>
            <a:r>
              <a:rPr lang="en-US" altLang="ko-KR" sz="2600" dirty="0" smtClean="0"/>
              <a:t>PART 2 </a:t>
            </a:r>
            <a:r>
              <a:rPr lang="en-US" altLang="ko-KR" sz="2800" dirty="0"/>
              <a:t>Conceptual Data Modeling and Database Design </a:t>
            </a:r>
            <a:endParaRPr lang="ko-KR" altLang="en-US" sz="2800" dirty="0"/>
          </a:p>
          <a:p>
            <a:pPr lvl="1">
              <a:lnSpc>
                <a:spcPct val="90000"/>
              </a:lnSpc>
            </a:pPr>
            <a:r>
              <a:rPr lang="en-US" altLang="ko-KR" sz="2200" dirty="0" smtClean="0"/>
              <a:t>Chapter </a:t>
            </a:r>
            <a:r>
              <a:rPr lang="en-US" altLang="ko-KR" sz="2200" dirty="0"/>
              <a:t>3 </a:t>
            </a:r>
            <a:r>
              <a:rPr lang="en-US" altLang="ko-KR" sz="2200" dirty="0" smtClean="0"/>
              <a:t>Data Modeling Using the Entity-Relationship (ER) Model</a:t>
            </a:r>
          </a:p>
          <a:p>
            <a:pPr lvl="1">
              <a:lnSpc>
                <a:spcPct val="90000"/>
              </a:lnSpc>
            </a:pPr>
            <a:r>
              <a:rPr lang="en-US" altLang="ko-KR" sz="2200" dirty="0" smtClean="0"/>
              <a:t>Chapter 4 The Enhanced Entity-Relationship (EER) Model</a:t>
            </a:r>
          </a:p>
        </p:txBody>
      </p:sp>
    </p:spTree>
    <p:extLst>
      <p:ext uri="{BB962C8B-B14F-4D97-AF65-F5344CB8AC3E}">
        <p14:creationId xmlns:p14="http://schemas.microsoft.com/office/powerpoint/2010/main" val="23196755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en-US" sz="2800" dirty="0">
                <a:solidFill>
                  <a:prstClr val="black"/>
                </a:solidFill>
              </a:rPr>
              <a:t>Main Characteristics of the Database Approach</a:t>
            </a:r>
            <a:endParaRPr lang="ko-KR" altLang="en-US" dirty="0"/>
          </a:p>
        </p:txBody>
      </p:sp>
      <p:sp>
        <p:nvSpPr>
          <p:cNvPr id="3" name="내용 개체 틀 2"/>
          <p:cNvSpPr>
            <a:spLocks noGrp="1"/>
          </p:cNvSpPr>
          <p:nvPr>
            <p:ph idx="1"/>
          </p:nvPr>
        </p:nvSpPr>
        <p:spPr>
          <a:xfrm>
            <a:off x="457200" y="1052736"/>
            <a:ext cx="8229600" cy="3240360"/>
          </a:xfrm>
        </p:spPr>
        <p:txBody>
          <a:bodyPr/>
          <a:lstStyle/>
          <a:p>
            <a:pPr>
              <a:lnSpc>
                <a:spcPct val="150000"/>
              </a:lnSpc>
              <a:defRPr/>
            </a:pPr>
            <a:r>
              <a:rPr lang="en-US" altLang="en-US" u="sng" dirty="0"/>
              <a:t>Self-describing nature </a:t>
            </a:r>
            <a:r>
              <a:rPr lang="en-US" altLang="en-US" dirty="0"/>
              <a:t>of a database system:</a:t>
            </a:r>
          </a:p>
          <a:p>
            <a:pPr lvl="1">
              <a:lnSpc>
                <a:spcPct val="150000"/>
              </a:lnSpc>
              <a:defRPr/>
            </a:pPr>
            <a:r>
              <a:rPr lang="en-US" altLang="en-US" u="sng" dirty="0">
                <a:ea typeface="ＭＳ Ｐゴシック" charset="0"/>
              </a:rPr>
              <a:t>A DBMS </a:t>
            </a:r>
            <a:r>
              <a:rPr lang="en-US" altLang="en-US" b="1" u="sng" dirty="0">
                <a:solidFill>
                  <a:srgbClr val="0000FF"/>
                </a:solidFill>
                <a:ea typeface="ＭＳ Ｐゴシック" charset="0"/>
              </a:rPr>
              <a:t>catalog</a:t>
            </a:r>
            <a:r>
              <a:rPr lang="en-US" altLang="en-US" u="sng" dirty="0">
                <a:solidFill>
                  <a:srgbClr val="0000FF"/>
                </a:solidFill>
                <a:ea typeface="ＭＳ Ｐゴシック" charset="0"/>
              </a:rPr>
              <a:t> </a:t>
            </a:r>
            <a:r>
              <a:rPr lang="en-US" altLang="en-US" u="sng" dirty="0">
                <a:ea typeface="ＭＳ Ｐゴシック" charset="0"/>
              </a:rPr>
              <a:t>stores </a:t>
            </a:r>
            <a:r>
              <a:rPr lang="en-US" altLang="en-US" u="sng" dirty="0">
                <a:solidFill>
                  <a:srgbClr val="FF0000"/>
                </a:solidFill>
                <a:ea typeface="ＭＳ Ｐゴシック" charset="0"/>
              </a:rPr>
              <a:t>the description of a particular database </a:t>
            </a:r>
            <a:r>
              <a:rPr lang="en-US" altLang="en-US" dirty="0">
                <a:ea typeface="ＭＳ Ｐゴシック" charset="0"/>
              </a:rPr>
              <a:t>(e.g. data structures, types, and constraints)</a:t>
            </a:r>
          </a:p>
          <a:p>
            <a:pPr lvl="1">
              <a:lnSpc>
                <a:spcPct val="150000"/>
              </a:lnSpc>
              <a:defRPr/>
            </a:pPr>
            <a:r>
              <a:rPr lang="en-US" altLang="en-US" dirty="0">
                <a:ea typeface="ＭＳ Ｐゴシック" charset="0"/>
              </a:rPr>
              <a:t>The description is called </a:t>
            </a:r>
            <a:r>
              <a:rPr lang="en-US" altLang="en-US" b="1" dirty="0">
                <a:solidFill>
                  <a:srgbClr val="0000FF"/>
                </a:solidFill>
                <a:ea typeface="ＭＳ Ｐゴシック" charset="0"/>
              </a:rPr>
              <a:t>meta-data*</a:t>
            </a:r>
            <a:r>
              <a:rPr lang="en-US" altLang="en-US" dirty="0">
                <a:ea typeface="ＭＳ Ｐゴシック" charset="0"/>
              </a:rPr>
              <a:t>.</a:t>
            </a:r>
          </a:p>
          <a:p>
            <a:pPr lvl="1">
              <a:lnSpc>
                <a:spcPct val="150000"/>
              </a:lnSpc>
              <a:defRPr/>
            </a:pPr>
            <a:r>
              <a:rPr lang="en-US" altLang="en-US" dirty="0">
                <a:ea typeface="ＭＳ Ｐゴシック" charset="0"/>
              </a:rPr>
              <a:t>This allows the DBMS software to work with different database applications.</a:t>
            </a:r>
          </a:p>
          <a:p>
            <a:pPr lvl="1">
              <a:lnSpc>
                <a:spcPct val="150000"/>
              </a:lnSpc>
              <a:defRPr/>
            </a:pPr>
            <a:endParaRPr lang="en-US" altLang="en-US" dirty="0">
              <a:ea typeface="ＭＳ Ｐゴシック" charset="0"/>
            </a:endParaRPr>
          </a:p>
        </p:txBody>
      </p:sp>
    </p:spTree>
    <p:extLst>
      <p:ext uri="{BB962C8B-B14F-4D97-AF65-F5344CB8AC3E}">
        <p14:creationId xmlns:p14="http://schemas.microsoft.com/office/powerpoint/2010/main" val="33895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ltLang="en-US" sz="3200"/>
              <a:t>Example of a simplified database catalog</a:t>
            </a:r>
          </a:p>
        </p:txBody>
      </p:sp>
      <p:pic>
        <p:nvPicPr>
          <p:cNvPr id="19460" name="Picture 4" descr="fig01_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3" y="1140937"/>
            <a:ext cx="6172200" cy="495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2" descr="fig01_02.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32240" y="2384461"/>
            <a:ext cx="2102823" cy="36805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직사각형 1"/>
          <p:cNvSpPr/>
          <p:nvPr/>
        </p:nvSpPr>
        <p:spPr>
          <a:xfrm>
            <a:off x="6948264" y="6119718"/>
            <a:ext cx="1037463" cy="261610"/>
          </a:xfrm>
          <a:prstGeom prst="rect">
            <a:avLst/>
          </a:prstGeom>
        </p:spPr>
        <p:txBody>
          <a:bodyPr wrap="none">
            <a:spAutoFit/>
          </a:bodyPr>
          <a:lstStyle/>
          <a:p>
            <a:r>
              <a:rPr lang="en-US" altLang="ko-KR" sz="1100" b="1" dirty="0">
                <a:latin typeface="Verdana" panose="020B0604030504040204" pitchFamily="34" charset="0"/>
              </a:rPr>
              <a:t>Figure 1.2 </a:t>
            </a:r>
            <a:endParaRPr lang="ko-KR" altLang="en-US" sz="1100" dirty="0"/>
          </a:p>
        </p:txBody>
      </p:sp>
      <p:sp>
        <p:nvSpPr>
          <p:cNvPr id="5" name="TextBox 4"/>
          <p:cNvSpPr txBox="1"/>
          <p:nvPr/>
        </p:nvSpPr>
        <p:spPr>
          <a:xfrm>
            <a:off x="4067944" y="1988840"/>
            <a:ext cx="3760517" cy="338554"/>
          </a:xfrm>
          <a:prstGeom prst="rect">
            <a:avLst/>
          </a:prstGeom>
          <a:noFill/>
        </p:spPr>
        <p:txBody>
          <a:bodyPr wrap="none" rtlCol="0">
            <a:spAutoFit/>
          </a:bodyPr>
          <a:lstStyle/>
          <a:p>
            <a:r>
              <a:rPr lang="en-US" altLang="ko-KR" sz="1600" b="1" dirty="0">
                <a:solidFill>
                  <a:srgbClr val="0000FF"/>
                </a:solidFill>
              </a:rPr>
              <a:t>Tables(catalog) are describing tables</a:t>
            </a:r>
            <a:endParaRPr lang="ko-KR" altLang="en-US" sz="1600" b="1" dirty="0">
              <a:solidFill>
                <a:srgbClr val="0000FF"/>
              </a:solidFill>
            </a:endParaRPr>
          </a:p>
        </p:txBody>
      </p:sp>
    </p:spTree>
    <p:extLst>
      <p:ext uri="{BB962C8B-B14F-4D97-AF65-F5344CB8AC3E}">
        <p14:creationId xmlns:p14="http://schemas.microsoft.com/office/powerpoint/2010/main" val="75771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en-US" sz="2800" dirty="0">
                <a:solidFill>
                  <a:prstClr val="black"/>
                </a:solidFill>
              </a:rPr>
              <a:t>Main Characteristics of the Database Approach</a:t>
            </a:r>
            <a:endParaRPr lang="ko-KR" altLang="en-US" dirty="0"/>
          </a:p>
        </p:txBody>
      </p:sp>
      <p:sp>
        <p:nvSpPr>
          <p:cNvPr id="3" name="내용 개체 틀 2"/>
          <p:cNvSpPr>
            <a:spLocks noGrp="1"/>
          </p:cNvSpPr>
          <p:nvPr>
            <p:ph idx="1"/>
          </p:nvPr>
        </p:nvSpPr>
        <p:spPr>
          <a:xfrm>
            <a:off x="457200" y="1052736"/>
            <a:ext cx="8229600" cy="2016224"/>
          </a:xfrm>
        </p:spPr>
        <p:txBody>
          <a:bodyPr/>
          <a:lstStyle/>
          <a:p>
            <a:pPr>
              <a:lnSpc>
                <a:spcPct val="150000"/>
              </a:lnSpc>
              <a:defRPr/>
            </a:pPr>
            <a:r>
              <a:rPr lang="en-US" altLang="en-US" u="sng" dirty="0"/>
              <a:t>Insulation between programs and data</a:t>
            </a:r>
            <a:r>
              <a:rPr lang="en-US" altLang="en-US" dirty="0"/>
              <a:t>:</a:t>
            </a:r>
          </a:p>
          <a:p>
            <a:pPr lvl="1">
              <a:lnSpc>
                <a:spcPct val="150000"/>
              </a:lnSpc>
              <a:defRPr/>
            </a:pPr>
            <a:r>
              <a:rPr lang="en-US" altLang="en-US" dirty="0">
                <a:ea typeface="ＭＳ Ｐゴシック" charset="0"/>
              </a:rPr>
              <a:t>Called </a:t>
            </a:r>
            <a:r>
              <a:rPr lang="en-US" altLang="en-US" b="1" dirty="0">
                <a:solidFill>
                  <a:srgbClr val="0000FF"/>
                </a:solidFill>
                <a:ea typeface="ＭＳ Ｐゴシック" charset="0"/>
              </a:rPr>
              <a:t>program-data independence</a:t>
            </a:r>
            <a:r>
              <a:rPr lang="en-US" altLang="en-US" dirty="0">
                <a:ea typeface="ＭＳ Ｐゴシック" charset="0"/>
              </a:rPr>
              <a:t>.</a:t>
            </a:r>
          </a:p>
          <a:p>
            <a:pPr lvl="1">
              <a:lnSpc>
                <a:spcPct val="150000"/>
              </a:lnSpc>
              <a:defRPr/>
            </a:pPr>
            <a:r>
              <a:rPr lang="en-US" altLang="en-US" dirty="0">
                <a:ea typeface="ＭＳ Ｐゴシック" charset="0"/>
              </a:rPr>
              <a:t>Allows changing data structures and storage organization without having to change the DBMS access programs.</a:t>
            </a:r>
          </a:p>
        </p:txBody>
      </p:sp>
      <p:pic>
        <p:nvPicPr>
          <p:cNvPr id="5" name="그림 4"/>
          <p:cNvPicPr>
            <a:picLocks noChangeAspect="1"/>
          </p:cNvPicPr>
          <p:nvPr/>
        </p:nvPicPr>
        <p:blipFill>
          <a:blip r:embed="rId2"/>
          <a:stretch>
            <a:fillRect/>
          </a:stretch>
        </p:blipFill>
        <p:spPr>
          <a:xfrm>
            <a:off x="1331640" y="3429000"/>
            <a:ext cx="5843349" cy="1302850"/>
          </a:xfrm>
          <a:prstGeom prst="rect">
            <a:avLst/>
          </a:prstGeom>
        </p:spPr>
      </p:pic>
      <p:sp>
        <p:nvSpPr>
          <p:cNvPr id="6" name="직사각형 5"/>
          <p:cNvSpPr/>
          <p:nvPr/>
        </p:nvSpPr>
        <p:spPr>
          <a:xfrm>
            <a:off x="1187623" y="4869160"/>
            <a:ext cx="5987365" cy="253916"/>
          </a:xfrm>
          <a:prstGeom prst="rect">
            <a:avLst/>
          </a:prstGeom>
        </p:spPr>
        <p:txBody>
          <a:bodyPr wrap="square">
            <a:spAutoFit/>
          </a:bodyPr>
          <a:lstStyle/>
          <a:p>
            <a:r>
              <a:rPr lang="en-US" altLang="ko-KR" sz="1050" dirty="0"/>
              <a:t>Internal storage format for a STUDENT record, based on the database catalog in Figure 1.3.</a:t>
            </a:r>
            <a:endParaRPr lang="ko-KR" altLang="en-US" sz="1050" dirty="0"/>
          </a:p>
        </p:txBody>
      </p:sp>
    </p:spTree>
    <p:extLst>
      <p:ext uri="{BB962C8B-B14F-4D97-AF65-F5344CB8AC3E}">
        <p14:creationId xmlns:p14="http://schemas.microsoft.com/office/powerpoint/2010/main" val="467258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altLang="en-US" sz="2800" dirty="0"/>
              <a:t>Main Characteristics of the Database Approach </a:t>
            </a:r>
            <a:r>
              <a:rPr lang="en-US" altLang="en-US" sz="2000" dirty="0"/>
              <a:t>(continued)</a:t>
            </a:r>
          </a:p>
        </p:txBody>
      </p:sp>
      <p:sp>
        <p:nvSpPr>
          <p:cNvPr id="20484" name="Rectangle 5"/>
          <p:cNvSpPr>
            <a:spLocks noGrp="1" noChangeArrowheads="1"/>
          </p:cNvSpPr>
          <p:nvPr>
            <p:ph type="body" idx="1"/>
          </p:nvPr>
        </p:nvSpPr>
        <p:spPr/>
        <p:txBody>
          <a:bodyPr/>
          <a:lstStyle/>
          <a:p>
            <a:pPr eaLnBrk="1" hangingPunct="1">
              <a:lnSpc>
                <a:spcPct val="150000"/>
              </a:lnSpc>
            </a:pPr>
            <a:r>
              <a:rPr lang="en-US" altLang="en-US" b="1" dirty="0"/>
              <a:t>Data Abstraction: </a:t>
            </a:r>
          </a:p>
          <a:p>
            <a:pPr lvl="1" eaLnBrk="1" hangingPunct="1">
              <a:lnSpc>
                <a:spcPct val="150000"/>
              </a:lnSpc>
            </a:pPr>
            <a:r>
              <a:rPr lang="en-US" altLang="en-US" dirty="0"/>
              <a:t>A </a:t>
            </a:r>
            <a:r>
              <a:rPr lang="en-US" altLang="en-US" b="1" dirty="0"/>
              <a:t>data model</a:t>
            </a:r>
            <a:r>
              <a:rPr lang="en-US" altLang="en-US" dirty="0"/>
              <a:t> is used to </a:t>
            </a:r>
            <a:r>
              <a:rPr lang="en-US" altLang="en-US" u="sng" dirty="0"/>
              <a:t>hide storage details </a:t>
            </a:r>
            <a:r>
              <a:rPr lang="en-US" altLang="en-US" dirty="0"/>
              <a:t>and present the users with </a:t>
            </a:r>
            <a:r>
              <a:rPr lang="en-US" altLang="en-US" u="sng" dirty="0"/>
              <a:t>a conceptual view  of the database</a:t>
            </a:r>
            <a:r>
              <a:rPr lang="en-US" altLang="en-US" dirty="0"/>
              <a:t>.</a:t>
            </a:r>
          </a:p>
          <a:p>
            <a:pPr lvl="1" eaLnBrk="1" hangingPunct="1">
              <a:lnSpc>
                <a:spcPct val="150000"/>
              </a:lnSpc>
            </a:pPr>
            <a:r>
              <a:rPr lang="en-US" altLang="en-US" dirty="0"/>
              <a:t>Programs refer to the data model constructs rather than data storage details</a:t>
            </a:r>
          </a:p>
          <a:p>
            <a:pPr eaLnBrk="1" hangingPunct="1">
              <a:lnSpc>
                <a:spcPct val="150000"/>
              </a:lnSpc>
            </a:pPr>
            <a:endParaRPr lang="en-US" altLang="en-US" dirty="0"/>
          </a:p>
        </p:txBody>
      </p:sp>
    </p:spTree>
    <p:extLst>
      <p:ext uri="{BB962C8B-B14F-4D97-AF65-F5344CB8AC3E}">
        <p14:creationId xmlns:p14="http://schemas.microsoft.com/office/powerpoint/2010/main" val="13227716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p:cNvSpPr>
            <a:spLocks noGrp="1" noChangeArrowheads="1"/>
          </p:cNvSpPr>
          <p:nvPr>
            <p:ph type="title"/>
          </p:nvPr>
        </p:nvSpPr>
        <p:spPr/>
        <p:txBody>
          <a:bodyPr/>
          <a:lstStyle/>
          <a:p>
            <a:pPr eaLnBrk="1" hangingPunct="1"/>
            <a:r>
              <a:rPr lang="en-US" altLang="en-US" sz="2800" dirty="0"/>
              <a:t>Main Characteristics of the Database Approach </a:t>
            </a:r>
            <a:r>
              <a:rPr lang="en-US" altLang="en-US" sz="2000" dirty="0"/>
              <a:t>(continued)</a:t>
            </a:r>
          </a:p>
        </p:txBody>
      </p:sp>
      <p:sp>
        <p:nvSpPr>
          <p:cNvPr id="20484" name="Rectangle 5"/>
          <p:cNvSpPr>
            <a:spLocks noGrp="1" noChangeArrowheads="1"/>
          </p:cNvSpPr>
          <p:nvPr>
            <p:ph type="body" idx="1"/>
          </p:nvPr>
        </p:nvSpPr>
        <p:spPr>
          <a:xfrm>
            <a:off x="457200" y="1052736"/>
            <a:ext cx="8229600" cy="1656184"/>
          </a:xfrm>
        </p:spPr>
        <p:txBody>
          <a:bodyPr/>
          <a:lstStyle/>
          <a:p>
            <a:pPr eaLnBrk="1" hangingPunct="1">
              <a:lnSpc>
                <a:spcPct val="150000"/>
              </a:lnSpc>
            </a:pPr>
            <a:r>
              <a:rPr lang="en-US" altLang="en-US" b="1" dirty="0"/>
              <a:t>Support of </a:t>
            </a:r>
            <a:r>
              <a:rPr lang="en-US" altLang="en-US" b="1" u="sng" dirty="0"/>
              <a:t>multiple views of the data</a:t>
            </a:r>
            <a:r>
              <a:rPr lang="en-US" altLang="en-US" b="1" dirty="0"/>
              <a:t>:</a:t>
            </a:r>
          </a:p>
          <a:p>
            <a:pPr lvl="1" eaLnBrk="1" hangingPunct="1">
              <a:lnSpc>
                <a:spcPct val="150000"/>
              </a:lnSpc>
            </a:pPr>
            <a:r>
              <a:rPr lang="en-US" altLang="en-US" dirty="0"/>
              <a:t>Each user may </a:t>
            </a:r>
            <a:r>
              <a:rPr lang="en-US" altLang="en-US" u="sng" dirty="0"/>
              <a:t>see a different view of the database</a:t>
            </a:r>
            <a:r>
              <a:rPr lang="en-US" altLang="en-US" dirty="0"/>
              <a:t>, which describes </a:t>
            </a:r>
            <a:r>
              <a:rPr lang="en-US" altLang="en-US" b="1" dirty="0"/>
              <a:t>only</a:t>
            </a:r>
            <a:r>
              <a:rPr lang="en-US" altLang="en-US" dirty="0"/>
              <a:t> the data of interest to that user.</a:t>
            </a:r>
          </a:p>
        </p:txBody>
      </p:sp>
      <p:pic>
        <p:nvPicPr>
          <p:cNvPr id="2" name="그림 1"/>
          <p:cNvPicPr>
            <a:picLocks noChangeAspect="1"/>
          </p:cNvPicPr>
          <p:nvPr/>
        </p:nvPicPr>
        <p:blipFill>
          <a:blip r:embed="rId3"/>
          <a:stretch>
            <a:fillRect/>
          </a:stretch>
        </p:blipFill>
        <p:spPr>
          <a:xfrm>
            <a:off x="1866350" y="2516861"/>
            <a:ext cx="5411301" cy="3242772"/>
          </a:xfrm>
          <a:prstGeom prst="rect">
            <a:avLst/>
          </a:prstGeom>
        </p:spPr>
      </p:pic>
      <p:sp>
        <p:nvSpPr>
          <p:cNvPr id="3" name="직사각형 2"/>
          <p:cNvSpPr/>
          <p:nvPr/>
        </p:nvSpPr>
        <p:spPr>
          <a:xfrm>
            <a:off x="2735796" y="5805264"/>
            <a:ext cx="3672408" cy="600164"/>
          </a:xfrm>
          <a:prstGeom prst="rect">
            <a:avLst/>
          </a:prstGeom>
        </p:spPr>
        <p:txBody>
          <a:bodyPr wrap="square">
            <a:spAutoFit/>
          </a:bodyPr>
          <a:lstStyle/>
          <a:p>
            <a:r>
              <a:rPr lang="en-US" altLang="ko-KR" sz="1100" dirty="0"/>
              <a:t>Two views derived from the database in Figure 1.2. </a:t>
            </a:r>
          </a:p>
          <a:p>
            <a:pPr marL="228600" indent="-228600">
              <a:buAutoNum type="alphaLcParenBoth"/>
            </a:pPr>
            <a:r>
              <a:rPr lang="en-US" altLang="ko-KR" sz="1100" dirty="0"/>
              <a:t>The TRANSCRIPT view. </a:t>
            </a:r>
          </a:p>
          <a:p>
            <a:pPr marL="228600" indent="-228600">
              <a:buAutoNum type="alphaLcParenBoth"/>
            </a:pPr>
            <a:r>
              <a:rPr lang="en-US" altLang="ko-KR" sz="1100" dirty="0"/>
              <a:t>The COURSE_PREREQUISITES view.</a:t>
            </a:r>
            <a:endParaRPr lang="ko-KR" altLang="en-US" sz="1100" dirty="0"/>
          </a:p>
        </p:txBody>
      </p:sp>
    </p:spTree>
    <p:extLst>
      <p:ext uri="{BB962C8B-B14F-4D97-AF65-F5344CB8AC3E}">
        <p14:creationId xmlns:p14="http://schemas.microsoft.com/office/powerpoint/2010/main" val="73314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4"/>
          <p:cNvSpPr>
            <a:spLocks noGrp="1" noChangeArrowheads="1"/>
          </p:cNvSpPr>
          <p:nvPr>
            <p:ph type="title"/>
          </p:nvPr>
        </p:nvSpPr>
        <p:spPr/>
        <p:txBody>
          <a:bodyPr/>
          <a:lstStyle/>
          <a:p>
            <a:r>
              <a:rPr lang="en-US" altLang="en-US" sz="2800" dirty="0">
                <a:solidFill>
                  <a:prstClr val="black"/>
                </a:solidFill>
              </a:rPr>
              <a:t>Main Characteristics of the Database Approach </a:t>
            </a:r>
            <a:r>
              <a:rPr lang="en-US" altLang="en-US" sz="2000" dirty="0">
                <a:solidFill>
                  <a:prstClr val="black"/>
                </a:solidFill>
              </a:rPr>
              <a:t>(continued)</a:t>
            </a:r>
            <a:endParaRPr lang="en-US" altLang="en-US" dirty="0"/>
          </a:p>
        </p:txBody>
      </p:sp>
      <p:sp>
        <p:nvSpPr>
          <p:cNvPr id="21508" name="Rectangle 5"/>
          <p:cNvSpPr>
            <a:spLocks noGrp="1" noChangeArrowheads="1"/>
          </p:cNvSpPr>
          <p:nvPr>
            <p:ph type="body" idx="1"/>
          </p:nvPr>
        </p:nvSpPr>
        <p:spPr/>
        <p:txBody>
          <a:bodyPr>
            <a:normAutofit/>
          </a:bodyPr>
          <a:lstStyle/>
          <a:p>
            <a:pPr eaLnBrk="1" hangingPunct="1">
              <a:lnSpc>
                <a:spcPct val="150000"/>
              </a:lnSpc>
            </a:pPr>
            <a:r>
              <a:rPr lang="en-US" altLang="en-US" b="1" u="sng" dirty="0"/>
              <a:t>Sharing of data </a:t>
            </a:r>
            <a:r>
              <a:rPr lang="en-US" altLang="en-US" b="1" dirty="0"/>
              <a:t>and </a:t>
            </a:r>
            <a:r>
              <a:rPr lang="en-US" altLang="en-US" b="1" u="sng" dirty="0"/>
              <a:t>multi-user transaction</a:t>
            </a:r>
            <a:r>
              <a:rPr lang="en-US" altLang="en-US" b="1" dirty="0"/>
              <a:t> processing:</a:t>
            </a:r>
          </a:p>
          <a:p>
            <a:pPr lvl="1" eaLnBrk="1" hangingPunct="1">
              <a:lnSpc>
                <a:spcPct val="150000"/>
              </a:lnSpc>
            </a:pPr>
            <a:r>
              <a:rPr lang="en-US" altLang="en-US" dirty="0"/>
              <a:t>Allowing a set of </a:t>
            </a:r>
            <a:r>
              <a:rPr lang="en-US" altLang="en-US" b="1" dirty="0"/>
              <a:t>concurrent users</a:t>
            </a:r>
            <a:r>
              <a:rPr lang="en-US" altLang="en-US" dirty="0"/>
              <a:t> to retrieve from and to update the database.</a:t>
            </a:r>
          </a:p>
          <a:p>
            <a:pPr lvl="1" eaLnBrk="1" hangingPunct="1">
              <a:lnSpc>
                <a:spcPct val="150000"/>
              </a:lnSpc>
            </a:pPr>
            <a:r>
              <a:rPr lang="en-US" altLang="en-US" i="1" dirty="0"/>
              <a:t>Concurrency control</a:t>
            </a:r>
            <a:r>
              <a:rPr lang="en-US" altLang="en-US" dirty="0"/>
              <a:t> within the DBMS guarantees that each </a:t>
            </a:r>
            <a:r>
              <a:rPr lang="en-US" altLang="en-US" b="1" dirty="0"/>
              <a:t>transaction</a:t>
            </a:r>
            <a:r>
              <a:rPr lang="en-US" altLang="en-US" dirty="0"/>
              <a:t> is correctly executed or aborted</a:t>
            </a:r>
          </a:p>
          <a:p>
            <a:pPr lvl="1" eaLnBrk="1" hangingPunct="1">
              <a:lnSpc>
                <a:spcPct val="150000"/>
              </a:lnSpc>
            </a:pPr>
            <a:r>
              <a:rPr lang="en-US" altLang="en-US" i="1" dirty="0"/>
              <a:t>Recovery</a:t>
            </a:r>
            <a:r>
              <a:rPr lang="en-US" altLang="en-US" dirty="0"/>
              <a:t> subsystem ensures each completed transaction has its effect permanently recorded in the database</a:t>
            </a:r>
          </a:p>
          <a:p>
            <a:pPr lvl="1" eaLnBrk="1" hangingPunct="1">
              <a:lnSpc>
                <a:spcPct val="150000"/>
              </a:lnSpc>
            </a:pPr>
            <a:r>
              <a:rPr lang="en-US" altLang="en-US" b="1" dirty="0"/>
              <a:t>OLTP</a:t>
            </a:r>
            <a:r>
              <a:rPr lang="en-US" altLang="en-US" dirty="0"/>
              <a:t> (Online Transaction Processing) is a major part of database applications. This allows hundreds of concurrent transactions to execute per second.</a:t>
            </a:r>
          </a:p>
        </p:txBody>
      </p:sp>
    </p:spTree>
    <p:extLst>
      <p:ext uri="{BB962C8B-B14F-4D97-AF65-F5344CB8AC3E}">
        <p14:creationId xmlns:p14="http://schemas.microsoft.com/office/powerpoint/2010/main" val="585432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Actors on the Scene</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54060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p:cNvSpPr>
            <a:spLocks noGrp="1" noChangeArrowheads="1"/>
          </p:cNvSpPr>
          <p:nvPr>
            <p:ph type="title"/>
          </p:nvPr>
        </p:nvSpPr>
        <p:spPr/>
        <p:txBody>
          <a:bodyPr/>
          <a:lstStyle/>
          <a:p>
            <a:pPr eaLnBrk="1" hangingPunct="1"/>
            <a:r>
              <a:rPr lang="en-US" altLang="en-US" dirty="0"/>
              <a:t>Database Users</a:t>
            </a:r>
          </a:p>
        </p:txBody>
      </p:sp>
      <p:sp>
        <p:nvSpPr>
          <p:cNvPr id="22532" name="Rectangle 5"/>
          <p:cNvSpPr>
            <a:spLocks noGrp="1" noChangeArrowheads="1"/>
          </p:cNvSpPr>
          <p:nvPr>
            <p:ph type="body" idx="1"/>
          </p:nvPr>
        </p:nvSpPr>
        <p:spPr/>
        <p:txBody>
          <a:bodyPr/>
          <a:lstStyle/>
          <a:p>
            <a:pPr eaLnBrk="1" hangingPunct="1">
              <a:lnSpc>
                <a:spcPct val="150000"/>
              </a:lnSpc>
            </a:pPr>
            <a:r>
              <a:rPr lang="en-US" altLang="en-US" dirty="0"/>
              <a:t>Users may be divided into</a:t>
            </a:r>
          </a:p>
          <a:p>
            <a:pPr lvl="1" eaLnBrk="1" hangingPunct="1">
              <a:lnSpc>
                <a:spcPct val="150000"/>
              </a:lnSpc>
            </a:pPr>
            <a:r>
              <a:rPr lang="en-US" altLang="en-US" dirty="0"/>
              <a:t>Those who </a:t>
            </a:r>
            <a:r>
              <a:rPr lang="en-US" altLang="en-US" u="sng" dirty="0"/>
              <a:t>actually use and control the database content</a:t>
            </a:r>
            <a:r>
              <a:rPr lang="en-US" altLang="en-US" dirty="0"/>
              <a:t>, and those who design, develop and maintain database applications (</a:t>
            </a:r>
            <a:r>
              <a:rPr lang="en-US" altLang="en-US" u="sng" dirty="0">
                <a:solidFill>
                  <a:srgbClr val="0000FF"/>
                </a:solidFill>
              </a:rPr>
              <a:t>called “Actors on the Scene”</a:t>
            </a:r>
            <a:r>
              <a:rPr lang="en-US" altLang="en-US" dirty="0"/>
              <a:t>), and</a:t>
            </a:r>
          </a:p>
          <a:p>
            <a:pPr lvl="1" eaLnBrk="1" hangingPunct="1">
              <a:lnSpc>
                <a:spcPct val="150000"/>
              </a:lnSpc>
            </a:pPr>
            <a:r>
              <a:rPr lang="en-US" altLang="en-US" dirty="0"/>
              <a:t>Those who </a:t>
            </a:r>
            <a:r>
              <a:rPr lang="en-US" altLang="en-US" u="sng" dirty="0"/>
              <a:t>design and develop the DBMS software</a:t>
            </a:r>
            <a:r>
              <a:rPr lang="en-US" altLang="en-US" dirty="0"/>
              <a:t> and related tools, and the computer systems operators (called </a:t>
            </a:r>
            <a:r>
              <a:rPr lang="en-US" altLang="en-US" u="sng" dirty="0">
                <a:solidFill>
                  <a:srgbClr val="0000FF"/>
                </a:solidFill>
              </a:rPr>
              <a:t>“Workers Behind the Scene”</a:t>
            </a:r>
            <a:r>
              <a:rPr lang="en-US" altLang="en-US" dirty="0"/>
              <a:t>).</a:t>
            </a:r>
          </a:p>
          <a:p>
            <a:pPr eaLnBrk="1" hangingPunct="1">
              <a:lnSpc>
                <a:spcPct val="150000"/>
              </a:lnSpc>
            </a:pPr>
            <a:endParaRPr lang="en-US" altLang="en-US" dirty="0"/>
          </a:p>
        </p:txBody>
      </p:sp>
      <p:sp>
        <p:nvSpPr>
          <p:cNvPr id="2" name="TextBox 1"/>
          <p:cNvSpPr txBox="1"/>
          <p:nvPr/>
        </p:nvSpPr>
        <p:spPr>
          <a:xfrm>
            <a:off x="1572814" y="5013176"/>
            <a:ext cx="5998373" cy="400110"/>
          </a:xfrm>
          <a:prstGeom prst="rect">
            <a:avLst/>
          </a:prstGeom>
          <a:noFill/>
        </p:spPr>
        <p:txBody>
          <a:bodyPr wrap="none" rtlCol="0">
            <a:spAutoFit/>
          </a:bodyPr>
          <a:lstStyle/>
          <a:p>
            <a:r>
              <a:rPr lang="en-US" altLang="ko-KR" sz="2000" b="1" dirty="0">
                <a:solidFill>
                  <a:srgbClr val="0000FF"/>
                </a:solidFill>
              </a:rPr>
              <a:t>Peoples who are related with database systems</a:t>
            </a:r>
            <a:endParaRPr lang="ko-KR" altLang="en-US" sz="2000" b="1" dirty="0">
              <a:solidFill>
                <a:srgbClr val="0000FF"/>
              </a:solidFill>
            </a:endParaRPr>
          </a:p>
        </p:txBody>
      </p:sp>
      <p:sp>
        <p:nvSpPr>
          <p:cNvPr id="3" name="TextBox 2"/>
          <p:cNvSpPr txBox="1"/>
          <p:nvPr/>
        </p:nvSpPr>
        <p:spPr>
          <a:xfrm>
            <a:off x="1691680" y="4535832"/>
            <a:ext cx="787139" cy="369332"/>
          </a:xfrm>
          <a:prstGeom prst="rect">
            <a:avLst/>
          </a:prstGeom>
          <a:noFill/>
        </p:spPr>
        <p:txBody>
          <a:bodyPr wrap="none" rtlCol="0">
            <a:spAutoFit/>
          </a:bodyPr>
          <a:lstStyle/>
          <a:p>
            <a:r>
              <a:rPr lang="en-US" altLang="ko-KR" b="1" dirty="0"/>
              <a:t>Users</a:t>
            </a:r>
            <a:endParaRPr lang="ko-KR" altLang="en-US" b="1" dirty="0"/>
          </a:p>
        </p:txBody>
      </p:sp>
      <p:cxnSp>
        <p:nvCxnSpPr>
          <p:cNvPr id="5" name="직선 화살표 연결선 4"/>
          <p:cNvCxnSpPr/>
          <p:nvPr/>
        </p:nvCxnSpPr>
        <p:spPr>
          <a:xfrm>
            <a:off x="2051720" y="4869160"/>
            <a:ext cx="0" cy="21602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7050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en-US" dirty="0"/>
              <a:t>Database Users</a:t>
            </a:r>
            <a:endParaRPr lang="ko-KR" altLang="en-US" dirty="0"/>
          </a:p>
        </p:txBody>
      </p:sp>
      <p:sp>
        <p:nvSpPr>
          <p:cNvPr id="3" name="내용 개체 틀 2"/>
          <p:cNvSpPr>
            <a:spLocks noGrp="1"/>
          </p:cNvSpPr>
          <p:nvPr>
            <p:ph idx="1"/>
          </p:nvPr>
        </p:nvSpPr>
        <p:spPr/>
        <p:txBody>
          <a:bodyPr/>
          <a:lstStyle/>
          <a:p>
            <a:pPr>
              <a:lnSpc>
                <a:spcPct val="150000"/>
              </a:lnSpc>
            </a:pPr>
            <a:r>
              <a:rPr lang="en-US" altLang="en-US" dirty="0"/>
              <a:t>Database Administrators:</a:t>
            </a:r>
          </a:p>
          <a:p>
            <a:pPr lvl="1">
              <a:lnSpc>
                <a:spcPct val="150000"/>
              </a:lnSpc>
            </a:pPr>
            <a:r>
              <a:rPr lang="en-US" altLang="en-US" u="sng" dirty="0"/>
              <a:t>Responsible for authorizing access </a:t>
            </a:r>
            <a:r>
              <a:rPr lang="en-US" altLang="en-US" dirty="0"/>
              <a:t>to the database, for </a:t>
            </a:r>
            <a:r>
              <a:rPr lang="en-US" altLang="en-US" u="sng" dirty="0"/>
              <a:t>coordinating</a:t>
            </a:r>
            <a:r>
              <a:rPr lang="en-US" altLang="en-US" dirty="0"/>
              <a:t> and </a:t>
            </a:r>
            <a:r>
              <a:rPr lang="en-US" altLang="en-US" u="sng" dirty="0"/>
              <a:t>monitoring</a:t>
            </a:r>
            <a:r>
              <a:rPr lang="en-US" altLang="en-US" dirty="0"/>
              <a:t> its use, </a:t>
            </a:r>
            <a:r>
              <a:rPr lang="en-US" altLang="en-US" u="sng" dirty="0"/>
              <a:t>acquiring software and hardware resources</a:t>
            </a:r>
            <a:r>
              <a:rPr lang="en-US" altLang="en-US" dirty="0"/>
              <a:t>, controlling its use and </a:t>
            </a:r>
            <a:r>
              <a:rPr lang="en-US" altLang="en-US" u="sng" dirty="0"/>
              <a:t>monitoring efficiency of operations</a:t>
            </a:r>
            <a:r>
              <a:rPr lang="en-US" altLang="en-US" dirty="0"/>
              <a:t>.</a:t>
            </a:r>
          </a:p>
          <a:p>
            <a:pPr lvl="2">
              <a:lnSpc>
                <a:spcPct val="150000"/>
              </a:lnSpc>
            </a:pPr>
            <a:endParaRPr lang="en-US" altLang="en-US" dirty="0"/>
          </a:p>
          <a:p>
            <a:pPr>
              <a:lnSpc>
                <a:spcPct val="150000"/>
              </a:lnSpc>
            </a:pPr>
            <a:r>
              <a:rPr lang="en-US" altLang="en-US" dirty="0"/>
              <a:t>Database Designers:</a:t>
            </a:r>
          </a:p>
          <a:p>
            <a:pPr lvl="1">
              <a:lnSpc>
                <a:spcPct val="150000"/>
              </a:lnSpc>
            </a:pPr>
            <a:r>
              <a:rPr lang="en-US" altLang="en-US" u="sng" dirty="0"/>
              <a:t>Responsible to define the content, the structure, the constraints, and functions or transactions </a:t>
            </a:r>
            <a:r>
              <a:rPr lang="en-US" altLang="en-US" dirty="0"/>
              <a:t>against the database. They must communicate with the end-users and understand their needs.</a:t>
            </a:r>
          </a:p>
          <a:p>
            <a:endParaRPr lang="ko-KR" altLang="en-US" dirty="0"/>
          </a:p>
        </p:txBody>
      </p:sp>
    </p:spTree>
    <p:extLst>
      <p:ext uri="{BB962C8B-B14F-4D97-AF65-F5344CB8AC3E}">
        <p14:creationId xmlns:p14="http://schemas.microsoft.com/office/powerpoint/2010/main" val="30321048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p:cNvSpPr>
            <a:spLocks noGrp="1" noChangeArrowheads="1"/>
          </p:cNvSpPr>
          <p:nvPr>
            <p:ph type="title"/>
          </p:nvPr>
        </p:nvSpPr>
        <p:spPr/>
        <p:txBody>
          <a:bodyPr/>
          <a:lstStyle/>
          <a:p>
            <a:pPr eaLnBrk="1" hangingPunct="1"/>
            <a:r>
              <a:rPr lang="en-US" altLang="en-US" dirty="0"/>
              <a:t>Database End Users</a:t>
            </a:r>
          </a:p>
        </p:txBody>
      </p:sp>
      <p:sp>
        <p:nvSpPr>
          <p:cNvPr id="24580" name="Rectangle 5"/>
          <p:cNvSpPr>
            <a:spLocks noGrp="1" noChangeArrowheads="1"/>
          </p:cNvSpPr>
          <p:nvPr>
            <p:ph type="body" idx="1"/>
          </p:nvPr>
        </p:nvSpPr>
        <p:spPr/>
        <p:txBody>
          <a:bodyPr>
            <a:normAutofit/>
          </a:bodyPr>
          <a:lstStyle/>
          <a:p>
            <a:pPr>
              <a:lnSpc>
                <a:spcPct val="110000"/>
              </a:lnSpc>
            </a:pPr>
            <a:r>
              <a:rPr lang="en-US" altLang="en-US" b="1" dirty="0"/>
              <a:t>End-users: </a:t>
            </a:r>
          </a:p>
          <a:p>
            <a:pPr lvl="1">
              <a:lnSpc>
                <a:spcPct val="110000"/>
              </a:lnSpc>
            </a:pPr>
            <a:r>
              <a:rPr lang="en-US" altLang="en-US" dirty="0"/>
              <a:t>use the data for queries, reports and some of them update the database content. </a:t>
            </a:r>
          </a:p>
          <a:p>
            <a:pPr lvl="1">
              <a:lnSpc>
                <a:spcPct val="110000"/>
              </a:lnSpc>
            </a:pPr>
            <a:endParaRPr lang="en-US" altLang="en-US" dirty="0"/>
          </a:p>
          <a:p>
            <a:pPr>
              <a:lnSpc>
                <a:spcPct val="110000"/>
              </a:lnSpc>
            </a:pPr>
            <a:r>
              <a:rPr lang="en-US" altLang="en-US" dirty="0"/>
              <a:t>End-users can be categorized into:</a:t>
            </a:r>
          </a:p>
          <a:p>
            <a:pPr lvl="1">
              <a:lnSpc>
                <a:spcPct val="110000"/>
              </a:lnSpc>
            </a:pPr>
            <a:r>
              <a:rPr lang="en-US" altLang="en-US" b="1" dirty="0"/>
              <a:t>Casual</a:t>
            </a:r>
            <a:r>
              <a:rPr lang="en-US" altLang="en-US" dirty="0"/>
              <a:t>: access database </a:t>
            </a:r>
            <a:r>
              <a:rPr lang="en-US" altLang="en-US" u="sng" dirty="0"/>
              <a:t>occasionally when needed</a:t>
            </a:r>
          </a:p>
          <a:p>
            <a:pPr lvl="1">
              <a:lnSpc>
                <a:spcPct val="110000"/>
              </a:lnSpc>
            </a:pPr>
            <a:r>
              <a:rPr lang="en-US" altLang="en-US" b="1" dirty="0"/>
              <a:t>Naïve</a:t>
            </a:r>
            <a:r>
              <a:rPr lang="en-US" altLang="en-US" dirty="0"/>
              <a:t> or Parametric: they make up a large section of the end-user population.</a:t>
            </a:r>
          </a:p>
          <a:p>
            <a:pPr lvl="2">
              <a:lnSpc>
                <a:spcPct val="110000"/>
              </a:lnSpc>
            </a:pPr>
            <a:r>
              <a:rPr lang="en-US" altLang="en-US" dirty="0"/>
              <a:t>They use previously well-defined functions in the form of  </a:t>
            </a:r>
            <a:r>
              <a:rPr lang="en-US" altLang="en-US" u="sng" dirty="0">
                <a:solidFill>
                  <a:srgbClr val="0000FF"/>
                </a:solidFill>
              </a:rPr>
              <a:t>“canned transactions” </a:t>
            </a:r>
            <a:r>
              <a:rPr lang="en-US" altLang="en-US" dirty="0"/>
              <a:t>against the database.</a:t>
            </a:r>
          </a:p>
          <a:p>
            <a:pPr lvl="2">
              <a:lnSpc>
                <a:spcPct val="110000"/>
              </a:lnSpc>
            </a:pPr>
            <a:r>
              <a:rPr lang="en-US" altLang="en-US" dirty="0"/>
              <a:t>Users of Mobile Apps mostly fall in this category</a:t>
            </a:r>
          </a:p>
          <a:p>
            <a:pPr lvl="2">
              <a:lnSpc>
                <a:spcPct val="110000"/>
              </a:lnSpc>
            </a:pPr>
            <a:r>
              <a:rPr lang="en-US" altLang="en-US" u="sng" dirty="0"/>
              <a:t>Bank-tellers or reservation clerks </a:t>
            </a:r>
            <a:r>
              <a:rPr lang="en-US" altLang="en-US" dirty="0"/>
              <a:t>are parametric users who do this activity for an entire shift of operations.</a:t>
            </a:r>
          </a:p>
          <a:p>
            <a:pPr lvl="2">
              <a:lnSpc>
                <a:spcPct val="110000"/>
              </a:lnSpc>
            </a:pPr>
            <a:r>
              <a:rPr lang="en-US" altLang="en-US" dirty="0"/>
              <a:t>Social Media Users post and read information from websites</a:t>
            </a:r>
          </a:p>
        </p:txBody>
      </p:sp>
    </p:spTree>
    <p:extLst>
      <p:ext uri="{BB962C8B-B14F-4D97-AF65-F5344CB8AC3E}">
        <p14:creationId xmlns:p14="http://schemas.microsoft.com/office/powerpoint/2010/main" val="256884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슬라이드 번호 개체 틀 5"/>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F917C5FA-031B-423F-85D0-5AA267405B8B}" type="slidenum">
              <a:rPr lang="en-US" altLang="ko-KR" smtClean="0">
                <a:latin typeface="굴림" panose="020B0600000101010101" pitchFamily="50" charset="-127"/>
              </a:rPr>
              <a:pPr/>
              <a:t>3</a:t>
            </a:fld>
            <a:endParaRPr lang="en-US" altLang="ko-KR" smtClean="0">
              <a:latin typeface="굴림" panose="020B0600000101010101" pitchFamily="50" charset="-127"/>
            </a:endParaRPr>
          </a:p>
        </p:txBody>
      </p:sp>
      <p:sp>
        <p:nvSpPr>
          <p:cNvPr id="6147" name="Rectangle 2"/>
          <p:cNvSpPr>
            <a:spLocks noGrp="1" noChangeArrowheads="1"/>
          </p:cNvSpPr>
          <p:nvPr>
            <p:ph type="title"/>
          </p:nvPr>
        </p:nvSpPr>
        <p:spPr/>
        <p:txBody>
          <a:bodyPr/>
          <a:lstStyle/>
          <a:p>
            <a:pPr algn="ctr"/>
            <a:r>
              <a:rPr lang="en-US" altLang="ko-KR" dirty="0"/>
              <a:t>Table of Contents</a:t>
            </a:r>
            <a:endParaRPr lang="en-US" altLang="ko-KR" dirty="0" smtClean="0"/>
          </a:p>
        </p:txBody>
      </p:sp>
      <p:sp>
        <p:nvSpPr>
          <p:cNvPr id="6148" name="Rectangle 3"/>
          <p:cNvSpPr>
            <a:spLocks noGrp="1" noChangeArrowheads="1"/>
          </p:cNvSpPr>
          <p:nvPr>
            <p:ph type="body" idx="1"/>
          </p:nvPr>
        </p:nvSpPr>
        <p:spPr/>
        <p:txBody>
          <a:bodyPr>
            <a:normAutofit/>
          </a:bodyPr>
          <a:lstStyle/>
          <a:p>
            <a:pPr>
              <a:lnSpc>
                <a:spcPct val="90000"/>
              </a:lnSpc>
            </a:pPr>
            <a:r>
              <a:rPr lang="en-US" altLang="ko-KR" sz="2600" dirty="0" smtClean="0"/>
              <a:t>PART 3 </a:t>
            </a:r>
            <a:r>
              <a:rPr lang="en-US" altLang="ko-KR" sz="2600" dirty="0"/>
              <a:t>Conceptual Data Modeling and Database Design </a:t>
            </a:r>
            <a:endParaRPr lang="ko-KR" altLang="en-US" sz="2600" dirty="0"/>
          </a:p>
          <a:p>
            <a:pPr lvl="1" eaLnBrk="1" hangingPunct="1">
              <a:lnSpc>
                <a:spcPct val="90000"/>
              </a:lnSpc>
            </a:pPr>
            <a:r>
              <a:rPr lang="en-US" altLang="ko-KR" sz="2200" dirty="0" smtClean="0"/>
              <a:t>Chapter 5 The Relational Data Model and Relational Database Constraints </a:t>
            </a:r>
          </a:p>
          <a:p>
            <a:pPr lvl="1" eaLnBrk="1" hangingPunct="1">
              <a:lnSpc>
                <a:spcPct val="90000"/>
              </a:lnSpc>
            </a:pPr>
            <a:r>
              <a:rPr lang="en-US" altLang="ko-KR" sz="2200" dirty="0" smtClean="0"/>
              <a:t>Chapter 6 Basic SQL</a:t>
            </a:r>
          </a:p>
          <a:p>
            <a:pPr lvl="1" eaLnBrk="1" hangingPunct="1">
              <a:lnSpc>
                <a:spcPct val="90000"/>
              </a:lnSpc>
            </a:pPr>
            <a:r>
              <a:rPr lang="en-US" altLang="ko-KR" sz="2200" dirty="0" smtClean="0"/>
              <a:t>Chapter 7 More SQL: Complex Queries, Triggers, Views </a:t>
            </a:r>
            <a:endParaRPr lang="en-US" altLang="ko-KR" sz="2200" dirty="0" smtClean="0"/>
          </a:p>
          <a:p>
            <a:pPr lvl="1" eaLnBrk="1" hangingPunct="1">
              <a:lnSpc>
                <a:spcPct val="90000"/>
              </a:lnSpc>
            </a:pPr>
            <a:r>
              <a:rPr lang="en-US" altLang="ko-KR" sz="2200" dirty="0" smtClean="0"/>
              <a:t>Chapter 8 The Relational Algebra and Relational Calculus </a:t>
            </a:r>
          </a:p>
          <a:p>
            <a:pPr lvl="1" eaLnBrk="1" hangingPunct="1">
              <a:lnSpc>
                <a:spcPct val="90000"/>
              </a:lnSpc>
            </a:pPr>
            <a:r>
              <a:rPr lang="en-US" altLang="ko-KR" sz="2200" dirty="0" smtClean="0"/>
              <a:t>Chapter 9 Relational Database Design by ER- and EER-to-Relational Mapping </a:t>
            </a:r>
          </a:p>
          <a:p>
            <a:r>
              <a:rPr lang="en-US" altLang="ko-KR" sz="2600" dirty="0"/>
              <a:t>PART 6 Design Theory and Normalization</a:t>
            </a:r>
            <a:endParaRPr lang="ko-KR" altLang="en-US" sz="2600" dirty="0"/>
          </a:p>
          <a:p>
            <a:pPr lvl="1"/>
            <a:r>
              <a:rPr lang="en-US" altLang="ko-KR" sz="2200" dirty="0"/>
              <a:t>Chapter 14 Basics of Functional Dependencies and Normalization for Relational Databases</a:t>
            </a:r>
            <a:endParaRPr lang="ko-KR" altLang="en-US" sz="2200" dirty="0"/>
          </a:p>
          <a:p>
            <a:pPr lvl="1"/>
            <a:r>
              <a:rPr lang="en-US" altLang="ko-KR" sz="2200" dirty="0"/>
              <a:t>Chapter 15 Further Dependencies</a:t>
            </a:r>
            <a:r>
              <a:rPr lang="ko-KR" altLang="en-US" sz="2200" dirty="0"/>
              <a:t>	</a:t>
            </a:r>
            <a:r>
              <a:rPr lang="en-US" altLang="ko-KR" sz="2200" dirty="0" smtClean="0"/>
              <a:t>	</a:t>
            </a:r>
          </a:p>
        </p:txBody>
      </p:sp>
    </p:spTree>
    <p:extLst>
      <p:ext uri="{BB962C8B-B14F-4D97-AF65-F5344CB8AC3E}">
        <p14:creationId xmlns:p14="http://schemas.microsoft.com/office/powerpoint/2010/main" val="1763403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4"/>
          <p:cNvSpPr>
            <a:spLocks noGrp="1" noChangeArrowheads="1"/>
          </p:cNvSpPr>
          <p:nvPr>
            <p:ph type="title"/>
          </p:nvPr>
        </p:nvSpPr>
        <p:spPr/>
        <p:txBody>
          <a:bodyPr/>
          <a:lstStyle/>
          <a:p>
            <a:pPr eaLnBrk="1" hangingPunct="1"/>
            <a:r>
              <a:rPr lang="en-US" altLang="en-US" dirty="0"/>
              <a:t>Database End Users </a:t>
            </a:r>
            <a:r>
              <a:rPr lang="en-US" altLang="en-US" sz="2400" dirty="0"/>
              <a:t>(continued)</a:t>
            </a:r>
          </a:p>
        </p:txBody>
      </p:sp>
      <p:sp>
        <p:nvSpPr>
          <p:cNvPr id="25604" name="Rectangle 5"/>
          <p:cNvSpPr>
            <a:spLocks noGrp="1" noChangeArrowheads="1"/>
          </p:cNvSpPr>
          <p:nvPr>
            <p:ph type="body" idx="1"/>
          </p:nvPr>
        </p:nvSpPr>
        <p:spPr/>
        <p:txBody>
          <a:bodyPr/>
          <a:lstStyle/>
          <a:p>
            <a:pPr lvl="1">
              <a:lnSpc>
                <a:spcPct val="150000"/>
              </a:lnSpc>
            </a:pPr>
            <a:r>
              <a:rPr lang="en-US" altLang="en-US" b="1" dirty="0"/>
              <a:t>Sophisticated:</a:t>
            </a:r>
          </a:p>
          <a:p>
            <a:pPr lvl="2">
              <a:lnSpc>
                <a:spcPct val="150000"/>
              </a:lnSpc>
            </a:pPr>
            <a:r>
              <a:rPr lang="en-US" altLang="en-US" dirty="0"/>
              <a:t>These include </a:t>
            </a:r>
            <a:r>
              <a:rPr lang="en-US" altLang="en-US" u="sng" dirty="0">
                <a:solidFill>
                  <a:srgbClr val="0000FF"/>
                </a:solidFill>
              </a:rPr>
              <a:t>business analysts, scientists, engineers</a:t>
            </a:r>
            <a:r>
              <a:rPr lang="en-US" altLang="en-US" dirty="0"/>
              <a:t>, others thoroughly familiar with the system capabilities.</a:t>
            </a:r>
          </a:p>
          <a:p>
            <a:pPr lvl="2">
              <a:lnSpc>
                <a:spcPct val="150000"/>
              </a:lnSpc>
            </a:pPr>
            <a:r>
              <a:rPr lang="en-US" altLang="en-US" dirty="0"/>
              <a:t>Many use tools in the form of software packages that work closely with the stored database.</a:t>
            </a:r>
          </a:p>
          <a:p>
            <a:pPr lvl="1">
              <a:lnSpc>
                <a:spcPct val="150000"/>
              </a:lnSpc>
            </a:pPr>
            <a:r>
              <a:rPr lang="en-US" altLang="en-US" b="1" dirty="0"/>
              <a:t>Stand-alone:</a:t>
            </a:r>
          </a:p>
          <a:p>
            <a:pPr lvl="2">
              <a:lnSpc>
                <a:spcPct val="150000"/>
              </a:lnSpc>
            </a:pPr>
            <a:r>
              <a:rPr lang="en-US" altLang="en-US" dirty="0"/>
              <a:t>Mostly </a:t>
            </a:r>
            <a:r>
              <a:rPr lang="en-US" altLang="en-US" u="sng" dirty="0">
                <a:solidFill>
                  <a:srgbClr val="0000FF"/>
                </a:solidFill>
              </a:rPr>
              <a:t>maintain personal databases </a:t>
            </a:r>
            <a:r>
              <a:rPr lang="en-US" altLang="en-US" dirty="0"/>
              <a:t>using ready-to-use packaged applications.</a:t>
            </a:r>
          </a:p>
          <a:p>
            <a:pPr lvl="2">
              <a:lnSpc>
                <a:spcPct val="150000"/>
              </a:lnSpc>
            </a:pPr>
            <a:r>
              <a:rPr lang="en-US" altLang="en-US" dirty="0"/>
              <a:t>An example is the user of a tax program that creates its own internal database.</a:t>
            </a:r>
          </a:p>
          <a:p>
            <a:pPr lvl="2">
              <a:lnSpc>
                <a:spcPct val="150000"/>
              </a:lnSpc>
            </a:pPr>
            <a:r>
              <a:rPr lang="en-US" altLang="en-US" dirty="0"/>
              <a:t>Another example is a user that </a:t>
            </a:r>
            <a:r>
              <a:rPr lang="en-US" altLang="en-US" u="sng" dirty="0"/>
              <a:t>maintains a database of personal photos and videos.</a:t>
            </a:r>
          </a:p>
        </p:txBody>
      </p:sp>
    </p:spTree>
    <p:extLst>
      <p:ext uri="{BB962C8B-B14F-4D97-AF65-F5344CB8AC3E}">
        <p14:creationId xmlns:p14="http://schemas.microsoft.com/office/powerpoint/2010/main" val="41476804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en-US" dirty="0"/>
              <a:t>Database Users</a:t>
            </a:r>
            <a:endParaRPr lang="ko-KR" altLang="en-US" dirty="0"/>
          </a:p>
        </p:txBody>
      </p:sp>
      <p:sp>
        <p:nvSpPr>
          <p:cNvPr id="3" name="내용 개체 틀 2"/>
          <p:cNvSpPr>
            <a:spLocks noGrp="1"/>
          </p:cNvSpPr>
          <p:nvPr>
            <p:ph idx="1"/>
          </p:nvPr>
        </p:nvSpPr>
        <p:spPr/>
        <p:txBody>
          <a:bodyPr>
            <a:normAutofit fontScale="92500"/>
          </a:bodyPr>
          <a:lstStyle/>
          <a:p>
            <a:pPr>
              <a:lnSpc>
                <a:spcPct val="150000"/>
              </a:lnSpc>
            </a:pPr>
            <a:r>
              <a:rPr lang="en-US" altLang="ko-KR" dirty="0"/>
              <a:t>System Analysts and Application Developers</a:t>
            </a:r>
          </a:p>
          <a:p>
            <a:pPr lvl="1">
              <a:lnSpc>
                <a:spcPct val="150000"/>
              </a:lnSpc>
            </a:pPr>
            <a:r>
              <a:rPr lang="en-US" altLang="ko-KR" u="sng" dirty="0">
                <a:solidFill>
                  <a:srgbClr val="0000FF"/>
                </a:solidFill>
              </a:rPr>
              <a:t>This category currently accounts for a very large proportion of the IT work force.</a:t>
            </a:r>
          </a:p>
          <a:p>
            <a:pPr lvl="1">
              <a:lnSpc>
                <a:spcPct val="150000"/>
              </a:lnSpc>
            </a:pPr>
            <a:r>
              <a:rPr lang="en-US" altLang="ko-KR" dirty="0"/>
              <a:t>System Analysts: </a:t>
            </a:r>
          </a:p>
          <a:p>
            <a:pPr lvl="2">
              <a:lnSpc>
                <a:spcPct val="150000"/>
              </a:lnSpc>
            </a:pPr>
            <a:r>
              <a:rPr lang="en-US" altLang="ko-KR" dirty="0"/>
              <a:t>They </a:t>
            </a:r>
            <a:r>
              <a:rPr lang="en-US" altLang="ko-KR" u="sng" dirty="0"/>
              <a:t>understand the user requirements of naïve and sophisticated users and design applications</a:t>
            </a:r>
            <a:r>
              <a:rPr lang="en-US" altLang="ko-KR" dirty="0"/>
              <a:t> including canned  transactions to meet those requirements. </a:t>
            </a:r>
          </a:p>
          <a:p>
            <a:pPr lvl="1">
              <a:lnSpc>
                <a:spcPct val="150000"/>
              </a:lnSpc>
            </a:pPr>
            <a:r>
              <a:rPr lang="en-US" altLang="ko-KR" dirty="0"/>
              <a:t>Application Programmers: </a:t>
            </a:r>
          </a:p>
          <a:p>
            <a:pPr lvl="2">
              <a:lnSpc>
                <a:spcPct val="150000"/>
              </a:lnSpc>
            </a:pPr>
            <a:r>
              <a:rPr lang="en-US" altLang="ko-KR" dirty="0"/>
              <a:t>Implement the specifications developed by analysts and test and debug them before deployment.</a:t>
            </a:r>
          </a:p>
          <a:p>
            <a:pPr lvl="1">
              <a:lnSpc>
                <a:spcPct val="150000"/>
              </a:lnSpc>
            </a:pPr>
            <a:r>
              <a:rPr lang="en-US" altLang="ko-KR" dirty="0"/>
              <a:t>Business Analysts: </a:t>
            </a:r>
          </a:p>
          <a:p>
            <a:pPr lvl="2">
              <a:lnSpc>
                <a:spcPct val="150000"/>
              </a:lnSpc>
            </a:pPr>
            <a:r>
              <a:rPr lang="en-US" altLang="ko-KR" dirty="0"/>
              <a:t>There is an increasing need for such people who can </a:t>
            </a:r>
            <a:r>
              <a:rPr lang="en-US" altLang="ko-KR" u="sng" dirty="0">
                <a:solidFill>
                  <a:srgbClr val="0000FF"/>
                </a:solidFill>
              </a:rPr>
              <a:t>analyze vast amounts of business data and real-time data (“Big Data”) </a:t>
            </a:r>
            <a:r>
              <a:rPr lang="en-US" altLang="ko-KR" dirty="0"/>
              <a:t>for better decision making related to planning, advertising, marketing etc. </a:t>
            </a:r>
          </a:p>
          <a:p>
            <a:pPr>
              <a:lnSpc>
                <a:spcPct val="150000"/>
              </a:lnSpc>
            </a:pPr>
            <a:endParaRPr lang="ko-KR" altLang="en-US" dirty="0"/>
          </a:p>
        </p:txBody>
      </p:sp>
    </p:spTree>
    <p:extLst>
      <p:ext uri="{BB962C8B-B14F-4D97-AF65-F5344CB8AC3E}">
        <p14:creationId xmlns:p14="http://schemas.microsoft.com/office/powerpoint/2010/main" val="2523366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Workers behind the Scene</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02850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en-US" sz="2800" dirty="0"/>
              <a:t>Workers behind the Scene </a:t>
            </a:r>
            <a:endParaRPr lang="ko-KR" altLang="en-US" sz="2800" dirty="0"/>
          </a:p>
        </p:txBody>
      </p:sp>
      <p:sp>
        <p:nvSpPr>
          <p:cNvPr id="3" name="내용 개체 틀 2"/>
          <p:cNvSpPr>
            <a:spLocks noGrp="1"/>
          </p:cNvSpPr>
          <p:nvPr>
            <p:ph idx="1"/>
          </p:nvPr>
        </p:nvSpPr>
        <p:spPr/>
        <p:txBody>
          <a:bodyPr>
            <a:normAutofit fontScale="92500" lnSpcReduction="20000"/>
          </a:bodyPr>
          <a:lstStyle/>
          <a:p>
            <a:pPr>
              <a:lnSpc>
                <a:spcPct val="150000"/>
              </a:lnSpc>
            </a:pPr>
            <a:r>
              <a:rPr lang="en-US" altLang="ko-KR" dirty="0"/>
              <a:t>System Designers and Implementers: </a:t>
            </a:r>
          </a:p>
          <a:p>
            <a:pPr lvl="1">
              <a:lnSpc>
                <a:spcPct val="150000"/>
              </a:lnSpc>
            </a:pPr>
            <a:r>
              <a:rPr lang="en-US" altLang="ko-KR" u="sng" dirty="0"/>
              <a:t>Design and implement DBMS packages </a:t>
            </a:r>
            <a:r>
              <a:rPr lang="en-US" altLang="ko-KR" dirty="0"/>
              <a:t>in the form of modules and interfaces and test and debug them. The DBMS must interface with applications, language compilers, operating system components, etc.</a:t>
            </a:r>
          </a:p>
          <a:p>
            <a:pPr lvl="1">
              <a:lnSpc>
                <a:spcPct val="150000"/>
              </a:lnSpc>
            </a:pPr>
            <a:endParaRPr lang="en-US" altLang="ko-KR" dirty="0"/>
          </a:p>
          <a:p>
            <a:pPr>
              <a:lnSpc>
                <a:spcPct val="150000"/>
              </a:lnSpc>
            </a:pPr>
            <a:r>
              <a:rPr lang="en-US" altLang="ko-KR" dirty="0"/>
              <a:t>Tool Developers: </a:t>
            </a:r>
          </a:p>
          <a:p>
            <a:pPr lvl="1">
              <a:lnSpc>
                <a:spcPct val="150000"/>
              </a:lnSpc>
            </a:pPr>
            <a:r>
              <a:rPr lang="en-US" altLang="ko-KR" dirty="0"/>
              <a:t>Design and implement software systems called  </a:t>
            </a:r>
            <a:r>
              <a:rPr lang="en-US" altLang="ko-KR" u="sng" dirty="0">
                <a:solidFill>
                  <a:srgbClr val="0000FF"/>
                </a:solidFill>
              </a:rPr>
              <a:t>tools for modeling </a:t>
            </a:r>
            <a:r>
              <a:rPr lang="en-US" altLang="ko-KR" dirty="0"/>
              <a:t>and designing databases, </a:t>
            </a:r>
            <a:r>
              <a:rPr lang="en-US" altLang="ko-KR" u="sng" dirty="0">
                <a:solidFill>
                  <a:srgbClr val="0000FF"/>
                </a:solidFill>
              </a:rPr>
              <a:t>performance monitoring</a:t>
            </a:r>
            <a:r>
              <a:rPr lang="en-US" altLang="ko-KR" dirty="0"/>
              <a:t>, prototyping, test data generation, user interface creation, simulation etc. that facilitate building of applications and allow using database effectively.  </a:t>
            </a:r>
          </a:p>
          <a:p>
            <a:pPr lvl="1">
              <a:lnSpc>
                <a:spcPct val="150000"/>
              </a:lnSpc>
            </a:pPr>
            <a:endParaRPr lang="en-US" altLang="ko-KR" dirty="0"/>
          </a:p>
          <a:p>
            <a:pPr>
              <a:lnSpc>
                <a:spcPct val="150000"/>
              </a:lnSpc>
            </a:pPr>
            <a:r>
              <a:rPr lang="en-US" altLang="ko-KR" dirty="0"/>
              <a:t>Operators and Maintenance Personnel: </a:t>
            </a:r>
          </a:p>
          <a:p>
            <a:pPr lvl="1">
              <a:lnSpc>
                <a:spcPct val="150000"/>
              </a:lnSpc>
            </a:pPr>
            <a:r>
              <a:rPr lang="en-US" altLang="ko-KR" dirty="0"/>
              <a:t>They manage the actual running and </a:t>
            </a:r>
            <a:r>
              <a:rPr lang="en-US" altLang="ko-KR" u="sng" dirty="0"/>
              <a:t>maintenance of the database system hardware and software environment</a:t>
            </a:r>
            <a:r>
              <a:rPr lang="en-US" altLang="ko-KR" dirty="0"/>
              <a:t>.</a:t>
            </a:r>
          </a:p>
          <a:p>
            <a:pPr>
              <a:lnSpc>
                <a:spcPct val="150000"/>
              </a:lnSpc>
            </a:pPr>
            <a:endParaRPr lang="ko-KR" altLang="en-US" dirty="0"/>
          </a:p>
        </p:txBody>
      </p:sp>
    </p:spTree>
    <p:extLst>
      <p:ext uri="{BB962C8B-B14F-4D97-AF65-F5344CB8AC3E}">
        <p14:creationId xmlns:p14="http://schemas.microsoft.com/office/powerpoint/2010/main" val="584391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Advantages of using the DBMS Approach</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43986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altLang="en-US" sz="2800" dirty="0"/>
              <a:t>Advantages of Using the Database Approach</a:t>
            </a:r>
          </a:p>
        </p:txBody>
      </p:sp>
      <p:sp>
        <p:nvSpPr>
          <p:cNvPr id="28676" name="Rectangle 5"/>
          <p:cNvSpPr>
            <a:spLocks noGrp="1" noChangeArrowheads="1"/>
          </p:cNvSpPr>
          <p:nvPr>
            <p:ph type="body" idx="1"/>
          </p:nvPr>
        </p:nvSpPr>
        <p:spPr>
          <a:xfrm>
            <a:off x="457200" y="1052736"/>
            <a:ext cx="8229600" cy="1224136"/>
          </a:xfrm>
        </p:spPr>
        <p:txBody>
          <a:bodyPr/>
          <a:lstStyle/>
          <a:p>
            <a:pPr eaLnBrk="1" hangingPunct="1"/>
            <a:r>
              <a:rPr lang="en-US" altLang="en-US" u="sng" dirty="0" smtClean="0">
                <a:solidFill>
                  <a:srgbClr val="0000FF"/>
                </a:solidFill>
              </a:rPr>
              <a:t>Controlling (reducing) </a:t>
            </a:r>
            <a:r>
              <a:rPr lang="en-US" altLang="en-US" u="sng" dirty="0">
                <a:solidFill>
                  <a:srgbClr val="0000FF"/>
                </a:solidFill>
              </a:rPr>
              <a:t>redundancy </a:t>
            </a:r>
            <a:r>
              <a:rPr lang="en-US" altLang="en-US" dirty="0"/>
              <a:t>in data storage and in development and maintenance efforts.</a:t>
            </a:r>
          </a:p>
          <a:p>
            <a:pPr lvl="1" eaLnBrk="1" hangingPunct="1"/>
            <a:r>
              <a:rPr lang="en-US" altLang="en-US" dirty="0"/>
              <a:t>Sharing of data among multiple users.</a:t>
            </a:r>
          </a:p>
        </p:txBody>
      </p:sp>
      <p:pic>
        <p:nvPicPr>
          <p:cNvPr id="2" name="그림 1"/>
          <p:cNvPicPr>
            <a:picLocks noChangeAspect="1"/>
          </p:cNvPicPr>
          <p:nvPr/>
        </p:nvPicPr>
        <p:blipFill>
          <a:blip r:embed="rId3"/>
          <a:stretch>
            <a:fillRect/>
          </a:stretch>
        </p:blipFill>
        <p:spPr>
          <a:xfrm>
            <a:off x="1722334" y="2348880"/>
            <a:ext cx="5699333" cy="2925658"/>
          </a:xfrm>
          <a:prstGeom prst="rect">
            <a:avLst/>
          </a:prstGeom>
        </p:spPr>
      </p:pic>
      <p:sp>
        <p:nvSpPr>
          <p:cNvPr id="7" name="Title 1"/>
          <p:cNvSpPr txBox="1">
            <a:spLocks/>
          </p:cNvSpPr>
          <p:nvPr/>
        </p:nvSpPr>
        <p:spPr>
          <a:xfrm>
            <a:off x="1778417" y="5445224"/>
            <a:ext cx="5587167" cy="685800"/>
          </a:xfrm>
          <a:prstGeom prst="rect">
            <a:avLst/>
          </a:prstGeom>
        </p:spPr>
        <p:txBody>
          <a:bodyPr vert="horz" lIns="91440" tIns="45720" rIns="91440" bIns="45720" rtlCol="0" anchor="ctr">
            <a:noAutofit/>
          </a:bodyPr>
          <a:lstStyle>
            <a:lvl1pPr algn="l" defTabSz="914400" rtl="0" eaLnBrk="1" latinLnBrk="1" hangingPunct="1">
              <a:spcBef>
                <a:spcPct val="0"/>
              </a:spcBef>
              <a:buNone/>
              <a:defRPr sz="3200" b="1" kern="1200">
                <a:solidFill>
                  <a:schemeClr val="tx1"/>
                </a:solidFill>
                <a:latin typeface="+mn-ea"/>
                <a:ea typeface="+mn-ea"/>
                <a:cs typeface="+mj-cs"/>
              </a:defRPr>
            </a:lvl1pPr>
          </a:lstStyle>
          <a:p>
            <a:r>
              <a:rPr lang="en-US" altLang="ko-KR" sz="1000" dirty="0"/>
              <a:t>Figure 1.6   Redundant storage of </a:t>
            </a:r>
            <a:r>
              <a:rPr lang="en-US" altLang="ko-KR" sz="1000" dirty="0" err="1"/>
              <a:t>Student_name</a:t>
            </a:r>
            <a:r>
              <a:rPr lang="en-US" altLang="ko-KR" sz="1000" dirty="0"/>
              <a:t> and </a:t>
            </a:r>
            <a:r>
              <a:rPr lang="en-US" altLang="ko-KR" sz="1000" dirty="0" err="1"/>
              <a:t>Course_name</a:t>
            </a:r>
            <a:r>
              <a:rPr lang="en-US" altLang="ko-KR" sz="1000" dirty="0"/>
              <a:t> in GRADE_REPORT. (a) Consistent data. </a:t>
            </a:r>
            <a:r>
              <a:rPr lang="en-US" altLang="ko-KR" sz="1000" dirty="0">
                <a:solidFill>
                  <a:srgbClr val="0000FF"/>
                </a:solidFill>
              </a:rPr>
              <a:t>(b) Inconsistent record.</a:t>
            </a:r>
          </a:p>
        </p:txBody>
      </p:sp>
    </p:spTree>
    <p:extLst>
      <p:ext uri="{BB962C8B-B14F-4D97-AF65-F5344CB8AC3E}">
        <p14:creationId xmlns:p14="http://schemas.microsoft.com/office/powerpoint/2010/main" val="27939300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4"/>
          <p:cNvSpPr>
            <a:spLocks noGrp="1" noChangeArrowheads="1"/>
          </p:cNvSpPr>
          <p:nvPr>
            <p:ph type="title"/>
          </p:nvPr>
        </p:nvSpPr>
        <p:spPr/>
        <p:txBody>
          <a:bodyPr/>
          <a:lstStyle/>
          <a:p>
            <a:pPr eaLnBrk="1" hangingPunct="1"/>
            <a:r>
              <a:rPr lang="en-US" altLang="en-US" sz="2800" dirty="0"/>
              <a:t>Advantages of Using the Database Approach</a:t>
            </a:r>
          </a:p>
        </p:txBody>
      </p:sp>
      <p:sp>
        <p:nvSpPr>
          <p:cNvPr id="28676" name="Rectangle 5"/>
          <p:cNvSpPr>
            <a:spLocks noGrp="1" noChangeArrowheads="1"/>
          </p:cNvSpPr>
          <p:nvPr>
            <p:ph type="body" idx="1"/>
          </p:nvPr>
        </p:nvSpPr>
        <p:spPr/>
        <p:txBody>
          <a:bodyPr/>
          <a:lstStyle/>
          <a:p>
            <a:pPr eaLnBrk="1" hangingPunct="1"/>
            <a:r>
              <a:rPr lang="en-US" altLang="en-US" u="sng" dirty="0" smtClean="0">
                <a:solidFill>
                  <a:srgbClr val="0000FF"/>
                </a:solidFill>
              </a:rPr>
              <a:t>Sharing data</a:t>
            </a:r>
            <a:r>
              <a:rPr lang="en-US" altLang="en-US" dirty="0" smtClean="0">
                <a:solidFill>
                  <a:srgbClr val="0000FF"/>
                </a:solidFill>
              </a:rPr>
              <a:t> </a:t>
            </a:r>
            <a:r>
              <a:rPr lang="en-US" altLang="en-US" dirty="0" smtClean="0"/>
              <a:t>from multiple users</a:t>
            </a:r>
          </a:p>
          <a:p>
            <a:pPr eaLnBrk="1" hangingPunct="1"/>
            <a:r>
              <a:rPr lang="en-US" altLang="en-US" u="sng" dirty="0" smtClean="0"/>
              <a:t>Restricting </a:t>
            </a:r>
            <a:r>
              <a:rPr lang="en-US" altLang="en-US" u="sng" dirty="0"/>
              <a:t>unauthorized access to data</a:t>
            </a:r>
            <a:r>
              <a:rPr lang="en-US" altLang="en-US" dirty="0"/>
              <a:t>. Only the DBA staff uses privileged commands and facilities.</a:t>
            </a:r>
          </a:p>
          <a:p>
            <a:pPr lvl="1"/>
            <a:endParaRPr lang="en-US" altLang="en-US" dirty="0"/>
          </a:p>
          <a:p>
            <a:pPr eaLnBrk="1" hangingPunct="1"/>
            <a:r>
              <a:rPr lang="en-US" altLang="en-US" dirty="0"/>
              <a:t>Providing persistent storage for program Objects</a:t>
            </a:r>
          </a:p>
          <a:p>
            <a:pPr lvl="1" eaLnBrk="1" hangingPunct="1"/>
            <a:r>
              <a:rPr lang="en-US" altLang="en-US" dirty="0"/>
              <a:t>E.g., Object-oriented DBMSs make program objects persistent– see Chapter 12.</a:t>
            </a:r>
          </a:p>
          <a:p>
            <a:pPr lvl="1" eaLnBrk="1" hangingPunct="1"/>
            <a:endParaRPr lang="en-US" altLang="en-US" dirty="0"/>
          </a:p>
          <a:p>
            <a:pPr eaLnBrk="1" hangingPunct="1"/>
            <a:r>
              <a:rPr lang="en-US" altLang="en-US" dirty="0"/>
              <a:t>Providing Storage Structures (e.g. indexes) for </a:t>
            </a:r>
            <a:r>
              <a:rPr lang="en-US" altLang="en-US" u="sng" dirty="0"/>
              <a:t>efficient Query Processing</a:t>
            </a:r>
            <a:r>
              <a:rPr lang="en-US" altLang="en-US" dirty="0"/>
              <a:t> – see Chapter 17.</a:t>
            </a:r>
          </a:p>
        </p:txBody>
      </p:sp>
    </p:spTree>
    <p:extLst>
      <p:ext uri="{BB962C8B-B14F-4D97-AF65-F5344CB8AC3E}">
        <p14:creationId xmlns:p14="http://schemas.microsoft.com/office/powerpoint/2010/main" val="23038137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p:txBody>
          <a:bodyPr/>
          <a:lstStyle/>
          <a:p>
            <a:pPr eaLnBrk="1" hangingPunct="1"/>
            <a:r>
              <a:rPr lang="en-US" altLang="en-US" sz="2800" dirty="0"/>
              <a:t>Advantages of Using the Database Approach </a:t>
            </a:r>
            <a:br>
              <a:rPr lang="en-US" altLang="en-US" sz="2800" dirty="0"/>
            </a:br>
            <a:r>
              <a:rPr lang="en-US" altLang="en-US" sz="2000" dirty="0"/>
              <a:t>(continued)</a:t>
            </a:r>
          </a:p>
        </p:txBody>
      </p:sp>
      <p:sp>
        <p:nvSpPr>
          <p:cNvPr id="29700" name="Rectangle 5"/>
          <p:cNvSpPr>
            <a:spLocks noGrp="1" noChangeArrowheads="1"/>
          </p:cNvSpPr>
          <p:nvPr>
            <p:ph type="body" idx="1"/>
          </p:nvPr>
        </p:nvSpPr>
        <p:spPr/>
        <p:txBody>
          <a:bodyPr/>
          <a:lstStyle/>
          <a:p>
            <a:pPr eaLnBrk="1" hangingPunct="1">
              <a:lnSpc>
                <a:spcPct val="150000"/>
              </a:lnSpc>
            </a:pPr>
            <a:r>
              <a:rPr lang="en-US" altLang="en-US" dirty="0"/>
              <a:t>Providing </a:t>
            </a:r>
            <a:r>
              <a:rPr lang="en-US" altLang="en-US" u="sng" dirty="0"/>
              <a:t>optimization of queries </a:t>
            </a:r>
            <a:r>
              <a:rPr lang="en-US" altLang="en-US" dirty="0"/>
              <a:t>for efficient processing.</a:t>
            </a:r>
          </a:p>
          <a:p>
            <a:pPr eaLnBrk="1" hangingPunct="1">
              <a:lnSpc>
                <a:spcPct val="150000"/>
              </a:lnSpc>
            </a:pPr>
            <a:r>
              <a:rPr lang="en-US" altLang="en-US" dirty="0"/>
              <a:t>Providing </a:t>
            </a:r>
            <a:r>
              <a:rPr lang="en-US" altLang="en-US" u="sng" dirty="0"/>
              <a:t>backup and recovery </a:t>
            </a:r>
            <a:r>
              <a:rPr lang="en-US" altLang="en-US" dirty="0"/>
              <a:t>services.</a:t>
            </a:r>
          </a:p>
          <a:p>
            <a:pPr eaLnBrk="1" hangingPunct="1">
              <a:lnSpc>
                <a:spcPct val="150000"/>
              </a:lnSpc>
            </a:pPr>
            <a:r>
              <a:rPr lang="en-US" altLang="en-US" dirty="0"/>
              <a:t>Providing </a:t>
            </a:r>
            <a:r>
              <a:rPr lang="en-US" altLang="en-US" u="sng" dirty="0"/>
              <a:t>multiple interfaces to different classes of users</a:t>
            </a:r>
            <a:r>
              <a:rPr lang="en-US" altLang="en-US" dirty="0"/>
              <a:t>.</a:t>
            </a:r>
          </a:p>
          <a:p>
            <a:pPr eaLnBrk="1" hangingPunct="1">
              <a:lnSpc>
                <a:spcPct val="150000"/>
              </a:lnSpc>
            </a:pPr>
            <a:r>
              <a:rPr lang="en-US" altLang="en-US" u="sng" dirty="0"/>
              <a:t>Representing complex relationships </a:t>
            </a:r>
            <a:r>
              <a:rPr lang="en-US" altLang="en-US" dirty="0"/>
              <a:t>among data.</a:t>
            </a:r>
          </a:p>
          <a:p>
            <a:pPr eaLnBrk="1" hangingPunct="1">
              <a:lnSpc>
                <a:spcPct val="150000"/>
              </a:lnSpc>
            </a:pPr>
            <a:r>
              <a:rPr lang="en-US" altLang="en-US" dirty="0"/>
              <a:t>Enforcing </a:t>
            </a:r>
            <a:r>
              <a:rPr lang="en-US" altLang="en-US" u="sng" dirty="0"/>
              <a:t>integrity constraints </a:t>
            </a:r>
            <a:r>
              <a:rPr lang="en-US" altLang="en-US" dirty="0"/>
              <a:t>on the database.</a:t>
            </a:r>
          </a:p>
          <a:p>
            <a:pPr eaLnBrk="1" hangingPunct="1">
              <a:lnSpc>
                <a:spcPct val="150000"/>
              </a:lnSpc>
            </a:pPr>
            <a:r>
              <a:rPr lang="en-US" altLang="en-US" dirty="0"/>
              <a:t>Drawing </a:t>
            </a:r>
            <a:r>
              <a:rPr lang="en-US" altLang="en-US" u="sng" dirty="0"/>
              <a:t>inferences and actions </a:t>
            </a:r>
            <a:r>
              <a:rPr lang="en-US" altLang="en-US" dirty="0"/>
              <a:t>from the stored data using </a:t>
            </a:r>
            <a:r>
              <a:rPr lang="en-US" altLang="en-US" u="sng" dirty="0"/>
              <a:t>deductive and active rules and triggers</a:t>
            </a:r>
            <a:r>
              <a:rPr lang="en-US" altLang="en-US" dirty="0"/>
              <a:t>.</a:t>
            </a:r>
          </a:p>
        </p:txBody>
      </p:sp>
    </p:spTree>
    <p:extLst>
      <p:ext uri="{BB962C8B-B14F-4D97-AF65-F5344CB8AC3E}">
        <p14:creationId xmlns:p14="http://schemas.microsoft.com/office/powerpoint/2010/main" val="13570658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en-US" sz="2800" dirty="0"/>
              <a:t>Additional Implications of </a:t>
            </a:r>
            <a:br>
              <a:rPr lang="en-US" altLang="en-US" sz="2800" dirty="0"/>
            </a:br>
            <a:r>
              <a:rPr lang="en-US" altLang="en-US" sz="2800" dirty="0"/>
              <a:t>Using the Database Approach</a:t>
            </a:r>
          </a:p>
        </p:txBody>
      </p:sp>
      <p:sp>
        <p:nvSpPr>
          <p:cNvPr id="30724" name="Rectangle 5"/>
          <p:cNvSpPr>
            <a:spLocks noGrp="1" noChangeArrowheads="1"/>
          </p:cNvSpPr>
          <p:nvPr>
            <p:ph type="body" idx="1"/>
          </p:nvPr>
        </p:nvSpPr>
        <p:spPr/>
        <p:txBody>
          <a:bodyPr/>
          <a:lstStyle/>
          <a:p>
            <a:pPr eaLnBrk="1" hangingPunct="1">
              <a:lnSpc>
                <a:spcPct val="150000"/>
              </a:lnSpc>
            </a:pPr>
            <a:r>
              <a:rPr lang="en-US" altLang="en-US" dirty="0"/>
              <a:t>Potential for enforcing standards:</a:t>
            </a:r>
          </a:p>
          <a:p>
            <a:pPr lvl="1" eaLnBrk="1" hangingPunct="1">
              <a:lnSpc>
                <a:spcPct val="150000"/>
              </a:lnSpc>
            </a:pPr>
            <a:r>
              <a:rPr lang="en-US" altLang="en-US" dirty="0"/>
              <a:t>This is very crucial for the success of database applications in large organizations. </a:t>
            </a:r>
            <a:r>
              <a:rPr lang="en-US" altLang="en-US" b="1" dirty="0"/>
              <a:t>Standards</a:t>
            </a:r>
            <a:r>
              <a:rPr lang="en-US" altLang="en-US" dirty="0"/>
              <a:t> refer to data item names, display formats, screens, report structures, meta-data (description of data), Web page layouts, etc.</a:t>
            </a:r>
          </a:p>
          <a:p>
            <a:pPr lvl="1" eaLnBrk="1" hangingPunct="1">
              <a:lnSpc>
                <a:spcPct val="150000"/>
              </a:lnSpc>
            </a:pPr>
            <a:endParaRPr lang="en-US" altLang="en-US" dirty="0"/>
          </a:p>
          <a:p>
            <a:pPr eaLnBrk="1" hangingPunct="1">
              <a:lnSpc>
                <a:spcPct val="150000"/>
              </a:lnSpc>
            </a:pPr>
            <a:r>
              <a:rPr lang="en-US" altLang="en-US" dirty="0"/>
              <a:t>Reduced application development time:</a:t>
            </a:r>
          </a:p>
          <a:p>
            <a:pPr lvl="1" eaLnBrk="1" hangingPunct="1">
              <a:lnSpc>
                <a:spcPct val="150000"/>
              </a:lnSpc>
            </a:pPr>
            <a:r>
              <a:rPr lang="en-US" altLang="en-US" dirty="0"/>
              <a:t>Incremental time to add each new application is reduced.</a:t>
            </a:r>
          </a:p>
          <a:p>
            <a:pPr eaLnBrk="1" hangingPunct="1">
              <a:lnSpc>
                <a:spcPct val="150000"/>
              </a:lnSpc>
            </a:pPr>
            <a:endParaRPr lang="en-US" altLang="en-US" dirty="0"/>
          </a:p>
        </p:txBody>
      </p:sp>
    </p:spTree>
    <p:extLst>
      <p:ext uri="{BB962C8B-B14F-4D97-AF65-F5344CB8AC3E}">
        <p14:creationId xmlns:p14="http://schemas.microsoft.com/office/powerpoint/2010/main" val="39001615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p:nvPr>
        </p:nvSpPr>
        <p:spPr/>
        <p:txBody>
          <a:bodyPr/>
          <a:lstStyle/>
          <a:p>
            <a:pPr eaLnBrk="1" hangingPunct="1"/>
            <a:r>
              <a:rPr lang="en-US" altLang="en-US" sz="2800" dirty="0"/>
              <a:t>Additional Implications of </a:t>
            </a:r>
            <a:br>
              <a:rPr lang="en-US" altLang="en-US" sz="2800" dirty="0"/>
            </a:br>
            <a:r>
              <a:rPr lang="en-US" altLang="en-US" sz="2800" dirty="0"/>
              <a:t>Using the Database Approach </a:t>
            </a:r>
            <a:r>
              <a:rPr lang="en-US" altLang="en-US" sz="2400" dirty="0"/>
              <a:t>(continued)</a:t>
            </a:r>
            <a:endParaRPr lang="en-US" altLang="en-US" sz="2800" dirty="0"/>
          </a:p>
        </p:txBody>
      </p:sp>
      <p:sp>
        <p:nvSpPr>
          <p:cNvPr id="31748" name="Rectangle 5"/>
          <p:cNvSpPr>
            <a:spLocks noGrp="1" noChangeArrowheads="1"/>
          </p:cNvSpPr>
          <p:nvPr>
            <p:ph type="body" idx="1"/>
          </p:nvPr>
        </p:nvSpPr>
        <p:spPr/>
        <p:txBody>
          <a:bodyPr/>
          <a:lstStyle/>
          <a:p>
            <a:pPr eaLnBrk="1" hangingPunct="1">
              <a:lnSpc>
                <a:spcPct val="150000"/>
              </a:lnSpc>
            </a:pPr>
            <a:r>
              <a:rPr lang="en-US" altLang="en-US" u="sng" dirty="0"/>
              <a:t>Flexibility to change data</a:t>
            </a:r>
            <a:r>
              <a:rPr lang="en-US" altLang="en-US" dirty="0"/>
              <a:t> structures:</a:t>
            </a:r>
          </a:p>
          <a:p>
            <a:pPr lvl="1" eaLnBrk="1" hangingPunct="1">
              <a:lnSpc>
                <a:spcPct val="150000"/>
              </a:lnSpc>
            </a:pPr>
            <a:r>
              <a:rPr lang="en-US" altLang="en-US" dirty="0"/>
              <a:t>Database structure may evolve as new requirements are defined. </a:t>
            </a:r>
          </a:p>
          <a:p>
            <a:pPr lvl="1" eaLnBrk="1" hangingPunct="1">
              <a:lnSpc>
                <a:spcPct val="150000"/>
              </a:lnSpc>
            </a:pPr>
            <a:endParaRPr lang="en-US" altLang="en-US" dirty="0"/>
          </a:p>
          <a:p>
            <a:pPr eaLnBrk="1" hangingPunct="1">
              <a:lnSpc>
                <a:spcPct val="150000"/>
              </a:lnSpc>
            </a:pPr>
            <a:r>
              <a:rPr lang="en-US" altLang="en-US" dirty="0"/>
              <a:t>Availability of current information:</a:t>
            </a:r>
          </a:p>
          <a:p>
            <a:pPr lvl="1" eaLnBrk="1" hangingPunct="1">
              <a:lnSpc>
                <a:spcPct val="150000"/>
              </a:lnSpc>
            </a:pPr>
            <a:r>
              <a:rPr lang="en-US" altLang="en-US" dirty="0"/>
              <a:t>Extremely important for on-line transaction systems such as shopping, airline, hotel, car reservations.</a:t>
            </a:r>
          </a:p>
          <a:p>
            <a:pPr lvl="1" eaLnBrk="1" hangingPunct="1">
              <a:lnSpc>
                <a:spcPct val="150000"/>
              </a:lnSpc>
            </a:pPr>
            <a:endParaRPr lang="en-US" altLang="en-US" dirty="0"/>
          </a:p>
          <a:p>
            <a:pPr eaLnBrk="1" hangingPunct="1">
              <a:lnSpc>
                <a:spcPct val="150000"/>
              </a:lnSpc>
            </a:pPr>
            <a:r>
              <a:rPr lang="en-US" altLang="en-US" dirty="0"/>
              <a:t>Economies of scale:</a:t>
            </a:r>
          </a:p>
          <a:p>
            <a:pPr lvl="1" eaLnBrk="1" hangingPunct="1">
              <a:lnSpc>
                <a:spcPct val="150000"/>
              </a:lnSpc>
            </a:pPr>
            <a:r>
              <a:rPr lang="en-US" altLang="en-US" dirty="0"/>
              <a:t>Wasteful overlap of resources and personnel can be avoided by consolidating data and applications across departments.</a:t>
            </a:r>
          </a:p>
        </p:txBody>
      </p:sp>
    </p:spTree>
    <p:extLst>
      <p:ext uri="{BB962C8B-B14F-4D97-AF65-F5344CB8AC3E}">
        <p14:creationId xmlns:p14="http://schemas.microsoft.com/office/powerpoint/2010/main" val="2290006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슬라이드 번호 개체 틀 5"/>
          <p:cNvSpPr>
            <a:spLocks noGrp="1" noChangeArrowheads="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굴림" panose="020B0600000101010101" pitchFamily="50" charset="-127"/>
              </a:defRPr>
            </a:lvl1pPr>
            <a:lvl2pPr marL="742950" indent="-285750">
              <a:defRPr>
                <a:solidFill>
                  <a:schemeClr val="tx1"/>
                </a:solidFill>
                <a:latin typeface="Arial" panose="020B0604020202020204" pitchFamily="34" charset="0"/>
                <a:ea typeface="굴림" panose="020B0600000101010101" pitchFamily="50" charset="-127"/>
              </a:defRPr>
            </a:lvl2pPr>
            <a:lvl3pPr marL="1143000" indent="-228600">
              <a:defRPr>
                <a:solidFill>
                  <a:schemeClr val="tx1"/>
                </a:solidFill>
                <a:latin typeface="Arial" panose="020B0604020202020204" pitchFamily="34" charset="0"/>
                <a:ea typeface="굴림" panose="020B0600000101010101" pitchFamily="50" charset="-127"/>
              </a:defRPr>
            </a:lvl3pPr>
            <a:lvl4pPr marL="1600200" indent="-228600">
              <a:defRPr>
                <a:solidFill>
                  <a:schemeClr val="tx1"/>
                </a:solidFill>
                <a:latin typeface="Arial" panose="020B0604020202020204" pitchFamily="34" charset="0"/>
                <a:ea typeface="굴림" panose="020B0600000101010101" pitchFamily="50" charset="-127"/>
              </a:defRPr>
            </a:lvl4pPr>
            <a:lvl5pPr marL="2057400" indent="-228600">
              <a:defRPr>
                <a:solidFill>
                  <a:schemeClr val="tx1"/>
                </a:solidFill>
                <a:latin typeface="Arial" panose="020B0604020202020204" pitchFamily="34" charset="0"/>
                <a:ea typeface="굴림" panose="020B0600000101010101" pitchFamily="50" charset="-127"/>
              </a:defRPr>
            </a:lvl5pPr>
            <a:lvl6pPr marL="25146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6pPr>
            <a:lvl7pPr marL="29718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7pPr>
            <a:lvl8pPr marL="34290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8pPr>
            <a:lvl9pPr marL="3886200" indent="-228600" eaLnBrk="0" fontAlgn="base" hangingPunct="0">
              <a:spcBef>
                <a:spcPct val="0"/>
              </a:spcBef>
              <a:spcAft>
                <a:spcPct val="0"/>
              </a:spcAft>
              <a:defRPr>
                <a:solidFill>
                  <a:schemeClr val="tx1"/>
                </a:solidFill>
                <a:latin typeface="Arial" panose="020B0604020202020204" pitchFamily="34" charset="0"/>
                <a:ea typeface="굴림" panose="020B0600000101010101" pitchFamily="50" charset="-127"/>
              </a:defRPr>
            </a:lvl9pPr>
          </a:lstStyle>
          <a:p>
            <a:fld id="{924BE268-DFC9-4D8A-A44F-5DA7374AB6C6}" type="slidenum">
              <a:rPr lang="en-US" altLang="ko-KR" smtClean="0">
                <a:latin typeface="굴림" panose="020B0600000101010101" pitchFamily="50" charset="-127"/>
              </a:rPr>
              <a:pPr/>
              <a:t>4</a:t>
            </a:fld>
            <a:endParaRPr lang="en-US" altLang="ko-KR" smtClean="0">
              <a:latin typeface="굴림" panose="020B0600000101010101" pitchFamily="50" charset="-127"/>
            </a:endParaRPr>
          </a:p>
        </p:txBody>
      </p:sp>
      <p:sp>
        <p:nvSpPr>
          <p:cNvPr id="7171" name="Rectangle 2"/>
          <p:cNvSpPr>
            <a:spLocks noGrp="1" noChangeArrowheads="1"/>
          </p:cNvSpPr>
          <p:nvPr>
            <p:ph type="title"/>
          </p:nvPr>
        </p:nvSpPr>
        <p:spPr/>
        <p:txBody>
          <a:bodyPr/>
          <a:lstStyle/>
          <a:p>
            <a:pPr algn="ctr" eaLnBrk="1" hangingPunct="1"/>
            <a:r>
              <a:rPr lang="en-US" altLang="ko-KR" dirty="0" smtClean="0"/>
              <a:t>Table of Contents</a:t>
            </a:r>
            <a:endParaRPr lang="en-US" altLang="ko-KR" dirty="0" smtClean="0"/>
          </a:p>
        </p:txBody>
      </p:sp>
      <p:sp>
        <p:nvSpPr>
          <p:cNvPr id="7172" name="Rectangle 3"/>
          <p:cNvSpPr>
            <a:spLocks noGrp="1" noChangeArrowheads="1"/>
          </p:cNvSpPr>
          <p:nvPr>
            <p:ph type="body" idx="1"/>
          </p:nvPr>
        </p:nvSpPr>
        <p:spPr/>
        <p:txBody>
          <a:bodyPr>
            <a:normAutofit/>
          </a:bodyPr>
          <a:lstStyle/>
          <a:p>
            <a:pPr eaLnBrk="1" hangingPunct="1"/>
            <a:r>
              <a:rPr lang="en-US" altLang="ko-KR" sz="2600" dirty="0" smtClean="0"/>
              <a:t>PART 7 File Structures, Hashing, Indexing, and Physical Database Design </a:t>
            </a:r>
            <a:endParaRPr lang="ko-KR" altLang="en-US" sz="2600" dirty="0" smtClean="0"/>
          </a:p>
          <a:p>
            <a:pPr lvl="1" eaLnBrk="1" hangingPunct="1"/>
            <a:r>
              <a:rPr lang="en-US" altLang="ko-KR" sz="2200" dirty="0" smtClean="0"/>
              <a:t>Chapter 16 Disk Storage, File Structures, Hashing</a:t>
            </a:r>
            <a:endParaRPr lang="ko-KR" altLang="en-US" sz="2200" dirty="0" smtClean="0"/>
          </a:p>
          <a:p>
            <a:pPr lvl="1" eaLnBrk="1" hangingPunct="1"/>
            <a:r>
              <a:rPr lang="en-US" altLang="ko-KR" sz="2200" dirty="0" smtClean="0"/>
              <a:t>Chapter 17 Indexing Structures for Files and Physical DD</a:t>
            </a:r>
            <a:endParaRPr lang="ko-KR" altLang="en-US" sz="2200" dirty="0" smtClean="0"/>
          </a:p>
          <a:p>
            <a:pPr eaLnBrk="1" hangingPunct="1"/>
            <a:r>
              <a:rPr lang="en-US" altLang="ko-KR" sz="2600" dirty="0" smtClean="0"/>
              <a:t>PART 8 Query Processing and Optimization</a:t>
            </a:r>
            <a:endParaRPr lang="ko-KR" altLang="en-US" sz="2600" dirty="0" smtClean="0"/>
          </a:p>
          <a:p>
            <a:pPr lvl="1" eaLnBrk="1" hangingPunct="1"/>
            <a:r>
              <a:rPr lang="en-US" altLang="ko-KR" sz="2200" dirty="0" smtClean="0"/>
              <a:t>Chapter 18 Strategies for Query Processing </a:t>
            </a:r>
          </a:p>
          <a:p>
            <a:pPr lvl="1" eaLnBrk="1" hangingPunct="1"/>
            <a:r>
              <a:rPr lang="en-US" altLang="ko-KR" sz="2200" dirty="0" smtClean="0"/>
              <a:t>Chapter 19 Query Optimization </a:t>
            </a:r>
            <a:r>
              <a:rPr lang="ko-KR" altLang="en-US" sz="2200" dirty="0" smtClean="0"/>
              <a:t> </a:t>
            </a:r>
            <a:endParaRPr lang="en-US" altLang="ko-KR" sz="2200" dirty="0" smtClean="0"/>
          </a:p>
          <a:p>
            <a:r>
              <a:rPr lang="en-US" altLang="ko-KR" sz="2600" dirty="0"/>
              <a:t>PART 9 Transaction Processing, Concurrency Control, and Recovery</a:t>
            </a:r>
            <a:endParaRPr lang="ko-KR" altLang="en-US" sz="2600" dirty="0"/>
          </a:p>
          <a:p>
            <a:pPr lvl="1"/>
            <a:r>
              <a:rPr lang="en-US" altLang="ko-KR" sz="2200" dirty="0"/>
              <a:t>Chapter 20 Introduction to TP</a:t>
            </a:r>
            <a:r>
              <a:rPr lang="ko-KR" altLang="en-US" sz="2200" dirty="0"/>
              <a:t> </a:t>
            </a:r>
            <a:r>
              <a:rPr lang="en-US" altLang="ko-KR" sz="2200" dirty="0"/>
              <a:t>Concepts and Theory</a:t>
            </a:r>
            <a:r>
              <a:rPr lang="ko-KR" altLang="en-US" sz="2200" dirty="0"/>
              <a:t>  </a:t>
            </a:r>
            <a:endParaRPr lang="en-US" altLang="ko-KR" sz="2200" dirty="0"/>
          </a:p>
          <a:p>
            <a:pPr lvl="1"/>
            <a:r>
              <a:rPr lang="en-US" altLang="ko-KR" sz="2200" dirty="0"/>
              <a:t>Chapter 21 </a:t>
            </a:r>
            <a:r>
              <a:rPr lang="en-US" altLang="ko-KR" sz="2400" dirty="0"/>
              <a:t>Concurrency Control Techniques </a:t>
            </a:r>
          </a:p>
          <a:p>
            <a:pPr lvl="1"/>
            <a:r>
              <a:rPr lang="en-US" altLang="ko-KR" sz="2000" dirty="0"/>
              <a:t>Chapter 22 Database Recovery </a:t>
            </a:r>
            <a:r>
              <a:rPr lang="en-US" altLang="ko-KR" sz="2000" dirty="0" smtClean="0"/>
              <a:t>Techniques </a:t>
            </a:r>
            <a:r>
              <a:rPr lang="ko-KR" altLang="en-US" sz="2200" dirty="0" smtClean="0"/>
              <a:t>	</a:t>
            </a:r>
          </a:p>
        </p:txBody>
      </p:sp>
    </p:spTree>
    <p:extLst>
      <p:ext uri="{BB962C8B-B14F-4D97-AF65-F5344CB8AC3E}">
        <p14:creationId xmlns:p14="http://schemas.microsoft.com/office/powerpoint/2010/main" val="101323303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A Brief History of </a:t>
            </a:r>
            <a:br>
              <a:rPr lang="en-US" altLang="ko-KR" dirty="0"/>
            </a:br>
            <a:r>
              <a:rPr lang="en-US" altLang="ko-KR" dirty="0"/>
              <a:t>Database Applications</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4416775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xfrm>
            <a:off x="457200" y="274638"/>
            <a:ext cx="8435280" cy="562074"/>
          </a:xfrm>
        </p:spPr>
        <p:txBody>
          <a:bodyPr/>
          <a:lstStyle/>
          <a:p>
            <a:pPr eaLnBrk="1" hangingPunct="1"/>
            <a:r>
              <a:rPr lang="en-US" altLang="en-US" sz="2800" dirty="0"/>
              <a:t>Historical Development of Database Technology</a:t>
            </a:r>
          </a:p>
        </p:txBody>
      </p:sp>
      <p:sp>
        <p:nvSpPr>
          <p:cNvPr id="32772" name="Rectangle 5"/>
          <p:cNvSpPr>
            <a:spLocks noGrp="1" noChangeArrowheads="1"/>
          </p:cNvSpPr>
          <p:nvPr>
            <p:ph type="body" idx="1"/>
          </p:nvPr>
        </p:nvSpPr>
        <p:spPr>
          <a:xfrm>
            <a:off x="457200" y="1052736"/>
            <a:ext cx="8229600" cy="2520280"/>
          </a:xfrm>
        </p:spPr>
        <p:txBody>
          <a:bodyPr>
            <a:normAutofit/>
          </a:bodyPr>
          <a:lstStyle/>
          <a:p>
            <a:pPr eaLnBrk="1" hangingPunct="1">
              <a:lnSpc>
                <a:spcPct val="150000"/>
              </a:lnSpc>
            </a:pPr>
            <a:r>
              <a:rPr lang="en-US" altLang="en-US" dirty="0"/>
              <a:t>Early Database Applications:</a:t>
            </a:r>
          </a:p>
          <a:p>
            <a:pPr lvl="1" eaLnBrk="1" hangingPunct="1">
              <a:lnSpc>
                <a:spcPct val="150000"/>
              </a:lnSpc>
            </a:pPr>
            <a:r>
              <a:rPr lang="en-US" altLang="en-US" dirty="0"/>
              <a:t>The </a:t>
            </a:r>
            <a:r>
              <a:rPr lang="en-US" altLang="en-US" u="sng" dirty="0"/>
              <a:t>Hierarchical and Network Models were introduced in mid 1960s </a:t>
            </a:r>
            <a:r>
              <a:rPr lang="en-US" altLang="en-US" dirty="0"/>
              <a:t>and dominated during the seventies.</a:t>
            </a:r>
          </a:p>
          <a:p>
            <a:pPr lvl="1" eaLnBrk="1" hangingPunct="1">
              <a:lnSpc>
                <a:spcPct val="150000"/>
              </a:lnSpc>
            </a:pPr>
            <a:r>
              <a:rPr lang="en-US" altLang="en-US" dirty="0"/>
              <a:t>A bulk of the worldwide database processing still occurs using these models, particularly, the hierarchical model using IBM’s IMS system.</a:t>
            </a:r>
          </a:p>
          <a:p>
            <a:pPr lvl="1" eaLnBrk="1" hangingPunct="1">
              <a:lnSpc>
                <a:spcPct val="150000"/>
              </a:lnSpc>
            </a:pPr>
            <a:endParaRPr lang="en-US" altLang="en-US" dirty="0"/>
          </a:p>
        </p:txBody>
      </p:sp>
      <p:sp>
        <p:nvSpPr>
          <p:cNvPr id="2" name="직사각형 1"/>
          <p:cNvSpPr/>
          <p:nvPr/>
        </p:nvSpPr>
        <p:spPr>
          <a:xfrm>
            <a:off x="467544" y="5559623"/>
            <a:ext cx="2943328" cy="646331"/>
          </a:xfrm>
          <a:prstGeom prst="rect">
            <a:avLst/>
          </a:prstGeom>
        </p:spPr>
        <p:txBody>
          <a:bodyPr wrap="square">
            <a:spAutoFit/>
          </a:bodyPr>
          <a:lstStyle/>
          <a:p>
            <a:pPr marL="171450" indent="-171450">
              <a:buFontTx/>
              <a:buChar char="-"/>
            </a:pPr>
            <a:r>
              <a:rPr lang="en-US" altLang="ko-KR" sz="1200" dirty="0"/>
              <a:t>a top-down structure</a:t>
            </a:r>
          </a:p>
          <a:p>
            <a:pPr marL="171450" indent="-171450">
              <a:buFontTx/>
              <a:buChar char="-"/>
            </a:pPr>
            <a:r>
              <a:rPr lang="en-US" altLang="ko-KR" sz="1200" dirty="0"/>
              <a:t>supports one-to-one and </a:t>
            </a:r>
          </a:p>
          <a:p>
            <a:pPr marL="171450" indent="-171450">
              <a:buFontTx/>
              <a:buChar char="-"/>
            </a:pPr>
            <a:r>
              <a:rPr lang="en-US" altLang="ko-KR" sz="1200" dirty="0"/>
              <a:t>one-to-many relationships</a:t>
            </a:r>
          </a:p>
        </p:txBody>
      </p:sp>
      <p:pic>
        <p:nvPicPr>
          <p:cNvPr id="3" name="그림 2"/>
          <p:cNvPicPr>
            <a:picLocks noChangeAspect="1"/>
          </p:cNvPicPr>
          <p:nvPr/>
        </p:nvPicPr>
        <p:blipFill>
          <a:blip r:embed="rId3"/>
          <a:stretch>
            <a:fillRect/>
          </a:stretch>
        </p:blipFill>
        <p:spPr>
          <a:xfrm>
            <a:off x="467544" y="3698054"/>
            <a:ext cx="3528392" cy="1458954"/>
          </a:xfrm>
          <a:prstGeom prst="rect">
            <a:avLst/>
          </a:prstGeom>
        </p:spPr>
      </p:pic>
      <p:pic>
        <p:nvPicPr>
          <p:cNvPr id="4" name="그림 3"/>
          <p:cNvPicPr>
            <a:picLocks noChangeAspect="1"/>
          </p:cNvPicPr>
          <p:nvPr/>
        </p:nvPicPr>
        <p:blipFill>
          <a:blip r:embed="rId4"/>
          <a:stretch>
            <a:fillRect/>
          </a:stretch>
        </p:blipFill>
        <p:spPr>
          <a:xfrm>
            <a:off x="4152469" y="3486244"/>
            <a:ext cx="2204344" cy="1656000"/>
          </a:xfrm>
          <a:prstGeom prst="rect">
            <a:avLst/>
          </a:prstGeom>
        </p:spPr>
      </p:pic>
      <p:sp>
        <p:nvSpPr>
          <p:cNvPr id="5" name="TextBox 4"/>
          <p:cNvSpPr txBox="1"/>
          <p:nvPr/>
        </p:nvSpPr>
        <p:spPr>
          <a:xfrm>
            <a:off x="971600" y="5281370"/>
            <a:ext cx="1799595" cy="307777"/>
          </a:xfrm>
          <a:prstGeom prst="rect">
            <a:avLst/>
          </a:prstGeom>
          <a:noFill/>
        </p:spPr>
        <p:txBody>
          <a:bodyPr wrap="none" rtlCol="0">
            <a:spAutoFit/>
          </a:bodyPr>
          <a:lstStyle/>
          <a:p>
            <a:r>
              <a:rPr lang="en-US" altLang="ko-KR" sz="1400" b="1" dirty="0"/>
              <a:t>Hierarchical Model</a:t>
            </a:r>
            <a:endParaRPr lang="ko-KR" altLang="en-US" sz="1400" b="1" dirty="0"/>
          </a:p>
        </p:txBody>
      </p:sp>
      <p:sp>
        <p:nvSpPr>
          <p:cNvPr id="8" name="TextBox 7"/>
          <p:cNvSpPr txBox="1"/>
          <p:nvPr/>
        </p:nvSpPr>
        <p:spPr>
          <a:xfrm>
            <a:off x="4662198" y="5281370"/>
            <a:ext cx="1525482" cy="307777"/>
          </a:xfrm>
          <a:prstGeom prst="rect">
            <a:avLst/>
          </a:prstGeom>
          <a:noFill/>
        </p:spPr>
        <p:txBody>
          <a:bodyPr wrap="none" rtlCol="0">
            <a:spAutoFit/>
          </a:bodyPr>
          <a:lstStyle/>
          <a:p>
            <a:r>
              <a:rPr lang="en-US" altLang="ko-KR" sz="1400" b="1" dirty="0"/>
              <a:t>Network Model</a:t>
            </a:r>
            <a:endParaRPr lang="ko-KR" altLang="en-US" sz="1400" b="1" dirty="0"/>
          </a:p>
        </p:txBody>
      </p:sp>
      <p:sp>
        <p:nvSpPr>
          <p:cNvPr id="9" name="직사각형 8"/>
          <p:cNvSpPr/>
          <p:nvPr/>
        </p:nvSpPr>
        <p:spPr>
          <a:xfrm>
            <a:off x="4139952" y="5559623"/>
            <a:ext cx="4032448" cy="830997"/>
          </a:xfrm>
          <a:prstGeom prst="rect">
            <a:avLst/>
          </a:prstGeom>
        </p:spPr>
        <p:txBody>
          <a:bodyPr wrap="square">
            <a:spAutoFit/>
          </a:bodyPr>
          <a:lstStyle/>
          <a:p>
            <a:pPr marL="171450" indent="-171450">
              <a:buFontTx/>
              <a:buChar char="-"/>
            </a:pPr>
            <a:r>
              <a:rPr lang="en-US" altLang="ko-KR" sz="1200" dirty="0"/>
              <a:t>supports one-to-one</a:t>
            </a:r>
          </a:p>
          <a:p>
            <a:pPr marL="171450" indent="-171450">
              <a:buFontTx/>
              <a:buChar char="-"/>
            </a:pPr>
            <a:r>
              <a:rPr lang="en-US" altLang="ko-KR" sz="1200" dirty="0"/>
              <a:t>one-to-many</a:t>
            </a:r>
          </a:p>
          <a:p>
            <a:pPr marL="171450" indent="-171450">
              <a:buFontTx/>
              <a:buChar char="-"/>
            </a:pPr>
            <a:r>
              <a:rPr lang="en-US" altLang="ko-KR" sz="1200" dirty="0"/>
              <a:t>and many-to-many relationships</a:t>
            </a:r>
          </a:p>
          <a:p>
            <a:pPr marL="171450" indent="-171450">
              <a:buFontTx/>
              <a:buChar char="-"/>
            </a:pPr>
            <a:r>
              <a:rPr lang="en-US" altLang="ko-KR" sz="1200" dirty="0"/>
              <a:t>problem was the inability to support ad hoc queries</a:t>
            </a:r>
            <a:endParaRPr lang="ko-KR" altLang="en-US" sz="1200" dirty="0"/>
          </a:p>
        </p:txBody>
      </p:sp>
      <p:pic>
        <p:nvPicPr>
          <p:cNvPr id="6" name="그림 5"/>
          <p:cNvPicPr>
            <a:picLocks noChangeAspect="1"/>
          </p:cNvPicPr>
          <p:nvPr/>
        </p:nvPicPr>
        <p:blipFill>
          <a:blip r:embed="rId5"/>
          <a:stretch>
            <a:fillRect/>
          </a:stretch>
        </p:blipFill>
        <p:spPr>
          <a:xfrm>
            <a:off x="7218903" y="4106504"/>
            <a:ext cx="1287587" cy="1968577"/>
          </a:xfrm>
          <a:prstGeom prst="rect">
            <a:avLst/>
          </a:prstGeom>
        </p:spPr>
      </p:pic>
      <p:sp>
        <p:nvSpPr>
          <p:cNvPr id="7" name="직사각형 6"/>
          <p:cNvSpPr/>
          <p:nvPr/>
        </p:nvSpPr>
        <p:spPr>
          <a:xfrm>
            <a:off x="6217813" y="3395515"/>
            <a:ext cx="2890692" cy="646331"/>
          </a:xfrm>
          <a:prstGeom prst="rect">
            <a:avLst/>
          </a:prstGeom>
        </p:spPr>
        <p:txBody>
          <a:bodyPr wrap="square">
            <a:spAutoFit/>
          </a:bodyPr>
          <a:lstStyle/>
          <a:p>
            <a:r>
              <a:rPr lang="en-US" altLang="ko-KR" sz="1200" b="1" dirty="0"/>
              <a:t>Charles William Bachman </a:t>
            </a:r>
            <a:r>
              <a:rPr lang="en-US" altLang="ko-KR" sz="1200" dirty="0"/>
              <a:t>III (Born on December 11, 1924 – July 13, 2017) was an American computer scientist.</a:t>
            </a:r>
            <a:endParaRPr lang="ko-KR" altLang="en-US" sz="1200" dirty="0"/>
          </a:p>
        </p:txBody>
      </p:sp>
      <p:sp>
        <p:nvSpPr>
          <p:cNvPr id="10" name="TextBox 9"/>
          <p:cNvSpPr txBox="1"/>
          <p:nvPr/>
        </p:nvSpPr>
        <p:spPr>
          <a:xfrm>
            <a:off x="5508104" y="1233022"/>
            <a:ext cx="3235181" cy="307777"/>
          </a:xfrm>
          <a:prstGeom prst="rect">
            <a:avLst/>
          </a:prstGeom>
          <a:noFill/>
        </p:spPr>
        <p:txBody>
          <a:bodyPr wrap="none" rtlCol="0">
            <a:spAutoFit/>
          </a:bodyPr>
          <a:lstStyle/>
          <a:p>
            <a:r>
              <a:rPr lang="en-US" altLang="ko-KR" sz="1400" dirty="0">
                <a:solidFill>
                  <a:srgbClr val="0000FF"/>
                </a:solidFill>
              </a:rPr>
              <a:t>conceptual design </a:t>
            </a:r>
            <a:r>
              <a:rPr lang="en-US" altLang="ko-KR" sz="1400" dirty="0">
                <a:solidFill>
                  <a:srgbClr val="0000FF"/>
                </a:solidFill>
                <a:sym typeface="Symbol" panose="05050102010706020507" pitchFamily="18" charset="2"/>
              </a:rPr>
              <a:t> physical design</a:t>
            </a:r>
            <a:endParaRPr lang="ko-KR" altLang="en-US" sz="1400" dirty="0">
              <a:solidFill>
                <a:srgbClr val="0000FF"/>
              </a:solidFill>
            </a:endParaRPr>
          </a:p>
        </p:txBody>
      </p:sp>
      <p:sp>
        <p:nvSpPr>
          <p:cNvPr id="13" name="TextBox 12"/>
          <p:cNvSpPr txBox="1"/>
          <p:nvPr/>
        </p:nvSpPr>
        <p:spPr>
          <a:xfrm>
            <a:off x="6418609" y="984944"/>
            <a:ext cx="1414170" cy="307777"/>
          </a:xfrm>
          <a:prstGeom prst="rect">
            <a:avLst/>
          </a:prstGeom>
          <a:noFill/>
        </p:spPr>
        <p:txBody>
          <a:bodyPr wrap="none" rtlCol="0">
            <a:spAutoFit/>
          </a:bodyPr>
          <a:lstStyle/>
          <a:p>
            <a:r>
              <a:rPr lang="en-US" altLang="ko-KR" sz="1400" dirty="0">
                <a:solidFill>
                  <a:srgbClr val="FF0000"/>
                </a:solidFill>
              </a:rPr>
              <a:t>tightly coupled</a:t>
            </a:r>
            <a:endParaRPr lang="ko-KR" altLang="en-US" sz="1400" dirty="0">
              <a:solidFill>
                <a:srgbClr val="FF0000"/>
              </a:solidFill>
            </a:endParaRPr>
          </a:p>
        </p:txBody>
      </p:sp>
    </p:spTree>
    <p:extLst>
      <p:ext uri="{BB962C8B-B14F-4D97-AF65-F5344CB8AC3E}">
        <p14:creationId xmlns:p14="http://schemas.microsoft.com/office/powerpoint/2010/main" val="28502887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4"/>
          <p:cNvSpPr>
            <a:spLocks noGrp="1" noChangeArrowheads="1"/>
          </p:cNvSpPr>
          <p:nvPr>
            <p:ph type="title"/>
          </p:nvPr>
        </p:nvSpPr>
        <p:spPr>
          <a:xfrm>
            <a:off x="457200" y="274638"/>
            <a:ext cx="8435280" cy="562074"/>
          </a:xfrm>
        </p:spPr>
        <p:txBody>
          <a:bodyPr/>
          <a:lstStyle/>
          <a:p>
            <a:pPr eaLnBrk="1" hangingPunct="1"/>
            <a:r>
              <a:rPr lang="en-US" altLang="en-US" sz="2800" dirty="0"/>
              <a:t>Historical Development of Database Technology</a:t>
            </a:r>
          </a:p>
        </p:txBody>
      </p:sp>
      <p:sp>
        <p:nvSpPr>
          <p:cNvPr id="32772" name="Rectangle 5"/>
          <p:cNvSpPr>
            <a:spLocks noGrp="1" noChangeArrowheads="1"/>
          </p:cNvSpPr>
          <p:nvPr>
            <p:ph type="body" idx="1"/>
          </p:nvPr>
        </p:nvSpPr>
        <p:spPr>
          <a:xfrm>
            <a:off x="457200" y="1052736"/>
            <a:ext cx="8229600" cy="2592288"/>
          </a:xfrm>
        </p:spPr>
        <p:txBody>
          <a:bodyPr>
            <a:normAutofit/>
          </a:bodyPr>
          <a:lstStyle/>
          <a:p>
            <a:pPr eaLnBrk="1" hangingPunct="1">
              <a:lnSpc>
                <a:spcPct val="150000"/>
              </a:lnSpc>
            </a:pPr>
            <a:r>
              <a:rPr lang="en-US" altLang="en-US" dirty="0"/>
              <a:t>Relational Model based Systems:</a:t>
            </a:r>
          </a:p>
          <a:p>
            <a:pPr lvl="1" eaLnBrk="1" hangingPunct="1">
              <a:lnSpc>
                <a:spcPct val="150000"/>
              </a:lnSpc>
            </a:pPr>
            <a:r>
              <a:rPr lang="en-US" altLang="en-US" dirty="0"/>
              <a:t>Relational model was originally introduced in 1970, was heavily researched and experimented within IBM Research and several universities.</a:t>
            </a:r>
          </a:p>
          <a:p>
            <a:pPr lvl="1" eaLnBrk="1" hangingPunct="1">
              <a:lnSpc>
                <a:spcPct val="150000"/>
              </a:lnSpc>
            </a:pPr>
            <a:r>
              <a:rPr lang="en-US" altLang="en-US" dirty="0"/>
              <a:t>Relational DBMS Products emerged in the early 1980s.</a:t>
            </a:r>
          </a:p>
        </p:txBody>
      </p:sp>
      <p:pic>
        <p:nvPicPr>
          <p:cNvPr id="3" name="그림 2"/>
          <p:cNvPicPr>
            <a:picLocks noChangeAspect="1"/>
          </p:cNvPicPr>
          <p:nvPr/>
        </p:nvPicPr>
        <p:blipFill>
          <a:blip r:embed="rId3"/>
          <a:stretch>
            <a:fillRect/>
          </a:stretch>
        </p:blipFill>
        <p:spPr>
          <a:xfrm>
            <a:off x="1619672" y="3560196"/>
            <a:ext cx="2547938" cy="2486025"/>
          </a:xfrm>
          <a:prstGeom prst="rect">
            <a:avLst/>
          </a:prstGeom>
        </p:spPr>
      </p:pic>
      <p:pic>
        <p:nvPicPr>
          <p:cNvPr id="4" name="그림 3"/>
          <p:cNvPicPr>
            <a:picLocks noChangeAspect="1"/>
          </p:cNvPicPr>
          <p:nvPr/>
        </p:nvPicPr>
        <p:blipFill>
          <a:blip r:embed="rId4"/>
          <a:stretch>
            <a:fillRect/>
          </a:stretch>
        </p:blipFill>
        <p:spPr>
          <a:xfrm>
            <a:off x="7236296" y="3212976"/>
            <a:ext cx="1567383" cy="2228507"/>
          </a:xfrm>
          <a:prstGeom prst="rect">
            <a:avLst/>
          </a:prstGeom>
        </p:spPr>
      </p:pic>
      <p:sp>
        <p:nvSpPr>
          <p:cNvPr id="5" name="직사각형 4"/>
          <p:cNvSpPr/>
          <p:nvPr/>
        </p:nvSpPr>
        <p:spPr>
          <a:xfrm>
            <a:off x="4499992" y="5513456"/>
            <a:ext cx="4572000" cy="1015663"/>
          </a:xfrm>
          <a:prstGeom prst="rect">
            <a:avLst/>
          </a:prstGeom>
        </p:spPr>
        <p:txBody>
          <a:bodyPr>
            <a:spAutoFit/>
          </a:bodyPr>
          <a:lstStyle/>
          <a:p>
            <a:r>
              <a:rPr lang="en-US" altLang="ko-KR" sz="1200" b="1" dirty="0"/>
              <a:t>Edgar Frank "Ted" </a:t>
            </a:r>
            <a:r>
              <a:rPr lang="en-US" altLang="ko-KR" sz="1200" b="1" dirty="0" err="1"/>
              <a:t>Codd</a:t>
            </a:r>
            <a:r>
              <a:rPr lang="en-US" altLang="ko-KR" sz="1200" b="1" dirty="0"/>
              <a:t> </a:t>
            </a:r>
            <a:r>
              <a:rPr lang="en-US" altLang="ko-KR" sz="1200" dirty="0"/>
              <a:t>(19 August 1923 – 18 April 2003) was an English computer scientist who, </a:t>
            </a:r>
            <a:r>
              <a:rPr lang="en-US" altLang="ko-KR" sz="1200" u="sng" dirty="0">
                <a:solidFill>
                  <a:srgbClr val="0000FF"/>
                </a:solidFill>
              </a:rPr>
              <a:t>while working for IBM, invented the relational model for database management</a:t>
            </a:r>
            <a:r>
              <a:rPr lang="en-US" altLang="ko-KR" sz="1200" dirty="0"/>
              <a:t>, the theoretical basis for relational databases and relational database management systems. </a:t>
            </a:r>
            <a:endParaRPr lang="ko-KR" altLang="en-US" sz="1200" dirty="0"/>
          </a:p>
        </p:txBody>
      </p:sp>
      <p:pic>
        <p:nvPicPr>
          <p:cNvPr id="6" name="그림 5"/>
          <p:cNvPicPr>
            <a:picLocks noChangeAspect="1"/>
          </p:cNvPicPr>
          <p:nvPr/>
        </p:nvPicPr>
        <p:blipFill>
          <a:blip r:embed="rId5"/>
          <a:stretch>
            <a:fillRect/>
          </a:stretch>
        </p:blipFill>
        <p:spPr>
          <a:xfrm>
            <a:off x="4427984" y="3716997"/>
            <a:ext cx="2192834" cy="1351855"/>
          </a:xfrm>
          <a:prstGeom prst="rect">
            <a:avLst/>
          </a:prstGeom>
        </p:spPr>
      </p:pic>
      <p:sp>
        <p:nvSpPr>
          <p:cNvPr id="8" name="TextBox 7"/>
          <p:cNvSpPr txBox="1"/>
          <p:nvPr/>
        </p:nvSpPr>
        <p:spPr>
          <a:xfrm>
            <a:off x="5508104" y="1233022"/>
            <a:ext cx="3235181" cy="307777"/>
          </a:xfrm>
          <a:prstGeom prst="rect">
            <a:avLst/>
          </a:prstGeom>
          <a:noFill/>
        </p:spPr>
        <p:txBody>
          <a:bodyPr wrap="none" rtlCol="0">
            <a:spAutoFit/>
          </a:bodyPr>
          <a:lstStyle/>
          <a:p>
            <a:r>
              <a:rPr lang="en-US" altLang="ko-KR" sz="1400" dirty="0">
                <a:solidFill>
                  <a:srgbClr val="0000FF"/>
                </a:solidFill>
              </a:rPr>
              <a:t>conceptual design </a:t>
            </a:r>
            <a:r>
              <a:rPr lang="en-US" altLang="ko-KR" sz="1400" dirty="0">
                <a:solidFill>
                  <a:srgbClr val="0000FF"/>
                </a:solidFill>
                <a:sym typeface="Symbol" panose="05050102010706020507" pitchFamily="18" charset="2"/>
              </a:rPr>
              <a:t> physical design</a:t>
            </a:r>
            <a:endParaRPr lang="ko-KR" altLang="en-US" sz="1400" dirty="0">
              <a:solidFill>
                <a:srgbClr val="0000FF"/>
              </a:solidFill>
            </a:endParaRPr>
          </a:p>
        </p:txBody>
      </p:sp>
      <p:sp>
        <p:nvSpPr>
          <p:cNvPr id="9" name="TextBox 8"/>
          <p:cNvSpPr txBox="1"/>
          <p:nvPr/>
        </p:nvSpPr>
        <p:spPr>
          <a:xfrm>
            <a:off x="6458684" y="987831"/>
            <a:ext cx="1334020" cy="307777"/>
          </a:xfrm>
          <a:prstGeom prst="rect">
            <a:avLst/>
          </a:prstGeom>
          <a:noFill/>
        </p:spPr>
        <p:txBody>
          <a:bodyPr wrap="none" rtlCol="0">
            <a:spAutoFit/>
          </a:bodyPr>
          <a:lstStyle/>
          <a:p>
            <a:r>
              <a:rPr lang="en-US" altLang="ko-KR" sz="1400" dirty="0">
                <a:solidFill>
                  <a:srgbClr val="FF0000"/>
                </a:solidFill>
              </a:rPr>
              <a:t>independence</a:t>
            </a:r>
            <a:endParaRPr lang="ko-KR" altLang="en-US" sz="1400" dirty="0">
              <a:solidFill>
                <a:srgbClr val="FF0000"/>
              </a:solidFill>
            </a:endParaRPr>
          </a:p>
        </p:txBody>
      </p:sp>
    </p:spTree>
    <p:extLst>
      <p:ext uri="{BB962C8B-B14F-4D97-AF65-F5344CB8AC3E}">
        <p14:creationId xmlns:p14="http://schemas.microsoft.com/office/powerpoint/2010/main" val="34795211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a:xfrm>
            <a:off x="457200" y="274638"/>
            <a:ext cx="8382000" cy="562074"/>
          </a:xfrm>
        </p:spPr>
        <p:txBody>
          <a:bodyPr/>
          <a:lstStyle/>
          <a:p>
            <a:pPr eaLnBrk="1" hangingPunct="1"/>
            <a:r>
              <a:rPr lang="en-US" altLang="en-US" sz="2800" dirty="0"/>
              <a:t>Historical Development of Database Technology </a:t>
            </a:r>
            <a:r>
              <a:rPr lang="en-US" altLang="en-US" sz="2000" dirty="0"/>
              <a:t>(continued)</a:t>
            </a:r>
          </a:p>
        </p:txBody>
      </p:sp>
      <p:sp>
        <p:nvSpPr>
          <p:cNvPr id="33796" name="Rectangle 5"/>
          <p:cNvSpPr>
            <a:spLocks noGrp="1" noChangeArrowheads="1"/>
          </p:cNvSpPr>
          <p:nvPr>
            <p:ph type="body" idx="1"/>
          </p:nvPr>
        </p:nvSpPr>
        <p:spPr/>
        <p:txBody>
          <a:bodyPr>
            <a:normAutofit/>
          </a:bodyPr>
          <a:lstStyle/>
          <a:p>
            <a:pPr eaLnBrk="1" hangingPunct="1">
              <a:lnSpc>
                <a:spcPct val="150000"/>
              </a:lnSpc>
            </a:pPr>
            <a:r>
              <a:rPr lang="en-US" altLang="en-US" dirty="0"/>
              <a:t>Object-oriented and emerging applications:</a:t>
            </a:r>
          </a:p>
          <a:p>
            <a:pPr lvl="1" eaLnBrk="1" hangingPunct="1">
              <a:lnSpc>
                <a:spcPct val="150000"/>
              </a:lnSpc>
            </a:pPr>
            <a:r>
              <a:rPr lang="en-US" altLang="en-US" dirty="0"/>
              <a:t>Object-Oriented Database Management Systems (OODBMSs) were introduced in late 1980s and early 1990s to cater to the need of complex data processing in CAD and other applications.</a:t>
            </a:r>
          </a:p>
          <a:p>
            <a:pPr lvl="2" eaLnBrk="1" hangingPunct="1">
              <a:lnSpc>
                <a:spcPct val="150000"/>
              </a:lnSpc>
            </a:pPr>
            <a:r>
              <a:rPr lang="en-US" altLang="en-US" dirty="0"/>
              <a:t>Their use has not taken off much.</a:t>
            </a:r>
          </a:p>
          <a:p>
            <a:pPr lvl="1" eaLnBrk="1" hangingPunct="1">
              <a:lnSpc>
                <a:spcPct val="150000"/>
              </a:lnSpc>
            </a:pPr>
            <a:r>
              <a:rPr lang="en-US" altLang="en-US" dirty="0"/>
              <a:t>Many relational DBMSs have incorporated object database concepts, leading to a new category called </a:t>
            </a:r>
            <a:r>
              <a:rPr lang="en-US" altLang="en-US" i="1" dirty="0"/>
              <a:t>object-relationa</a:t>
            </a:r>
            <a:r>
              <a:rPr lang="en-US" altLang="en-US" dirty="0"/>
              <a:t>l DBMSs (ORDBMSs)</a:t>
            </a:r>
          </a:p>
          <a:p>
            <a:pPr lvl="1" eaLnBrk="1" hangingPunct="1">
              <a:lnSpc>
                <a:spcPct val="150000"/>
              </a:lnSpc>
            </a:pPr>
            <a:r>
              <a:rPr lang="en-US" altLang="en-US" i="1" dirty="0"/>
              <a:t>Extended relational</a:t>
            </a:r>
            <a:r>
              <a:rPr lang="en-US" altLang="en-US" dirty="0"/>
              <a:t> systems add further capabilities (e.g. for multimedia data, text, XML, and other data types)</a:t>
            </a:r>
          </a:p>
        </p:txBody>
      </p:sp>
    </p:spTree>
    <p:extLst>
      <p:ext uri="{BB962C8B-B14F-4D97-AF65-F5344CB8AC3E}">
        <p14:creationId xmlns:p14="http://schemas.microsoft.com/office/powerpoint/2010/main" val="2070622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457200" y="274638"/>
            <a:ext cx="8382000" cy="562074"/>
          </a:xfrm>
        </p:spPr>
        <p:txBody>
          <a:bodyPr/>
          <a:lstStyle/>
          <a:p>
            <a:pPr eaLnBrk="1" hangingPunct="1"/>
            <a:r>
              <a:rPr lang="en-US" altLang="en-US" sz="2800" dirty="0"/>
              <a:t>Historical Development of Database Technology </a:t>
            </a:r>
            <a:r>
              <a:rPr lang="en-US" altLang="en-US" sz="2000" dirty="0"/>
              <a:t>(continued)</a:t>
            </a:r>
            <a:endParaRPr lang="en-US" altLang="en-US" sz="2800" dirty="0"/>
          </a:p>
        </p:txBody>
      </p:sp>
      <p:sp>
        <p:nvSpPr>
          <p:cNvPr id="34820" name="Rectangle 3"/>
          <p:cNvSpPr>
            <a:spLocks noGrp="1" noChangeArrowheads="1"/>
          </p:cNvSpPr>
          <p:nvPr>
            <p:ph type="body" idx="1"/>
          </p:nvPr>
        </p:nvSpPr>
        <p:spPr/>
        <p:txBody>
          <a:bodyPr/>
          <a:lstStyle/>
          <a:p>
            <a:pPr eaLnBrk="1" hangingPunct="1">
              <a:lnSpc>
                <a:spcPct val="150000"/>
              </a:lnSpc>
            </a:pPr>
            <a:r>
              <a:rPr lang="en-US" altLang="en-US" dirty="0"/>
              <a:t>Data on the Web and E-commerce Applications:</a:t>
            </a:r>
          </a:p>
          <a:p>
            <a:pPr lvl="1" eaLnBrk="1" hangingPunct="1">
              <a:lnSpc>
                <a:spcPct val="150000"/>
              </a:lnSpc>
            </a:pPr>
            <a:r>
              <a:rPr lang="en-US" altLang="en-US" dirty="0"/>
              <a:t>Web contains data in HTML (Hypertext markup language) with links among pages.</a:t>
            </a:r>
          </a:p>
          <a:p>
            <a:pPr lvl="1" eaLnBrk="1" hangingPunct="1">
              <a:lnSpc>
                <a:spcPct val="150000"/>
              </a:lnSpc>
            </a:pPr>
            <a:r>
              <a:rPr lang="en-US" altLang="en-US" dirty="0"/>
              <a:t>This has given rise to a new set of applications and E-commerce is using new standards like XML (</a:t>
            </a:r>
            <a:r>
              <a:rPr lang="en-US" altLang="en-US" dirty="0" err="1"/>
              <a:t>eXtended</a:t>
            </a:r>
            <a:r>
              <a:rPr lang="en-US" altLang="en-US" dirty="0"/>
              <a:t>  Markup Language). (see Ch. 13).</a:t>
            </a:r>
          </a:p>
          <a:p>
            <a:pPr lvl="1" eaLnBrk="1" hangingPunct="1">
              <a:lnSpc>
                <a:spcPct val="150000"/>
              </a:lnSpc>
            </a:pPr>
            <a:r>
              <a:rPr lang="en-US" altLang="en-US" dirty="0"/>
              <a:t>Script programming languages such as PHP and JavaScript allow generation of dynamic Web pages that are partially generated from a database (see Ch. 11).</a:t>
            </a:r>
          </a:p>
          <a:p>
            <a:pPr lvl="2" eaLnBrk="1" hangingPunct="1">
              <a:lnSpc>
                <a:spcPct val="150000"/>
              </a:lnSpc>
            </a:pPr>
            <a:r>
              <a:rPr lang="en-US" altLang="en-US" dirty="0"/>
              <a:t>Also allow database updates through Web pages</a:t>
            </a:r>
          </a:p>
        </p:txBody>
      </p:sp>
    </p:spTree>
    <p:extLst>
      <p:ext uri="{BB962C8B-B14F-4D97-AF65-F5344CB8AC3E}">
        <p14:creationId xmlns:p14="http://schemas.microsoft.com/office/powerpoint/2010/main" val="21065831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p:txBody>
          <a:bodyPr/>
          <a:lstStyle/>
          <a:p>
            <a:pPr eaLnBrk="1" hangingPunct="1"/>
            <a:r>
              <a:rPr lang="en-US" altLang="en-US" dirty="0"/>
              <a:t>Extending Database Capabilities (1)</a:t>
            </a:r>
          </a:p>
        </p:txBody>
      </p:sp>
      <p:sp>
        <p:nvSpPr>
          <p:cNvPr id="35844" name="Rectangle 5"/>
          <p:cNvSpPr>
            <a:spLocks noGrp="1" noChangeArrowheads="1"/>
          </p:cNvSpPr>
          <p:nvPr>
            <p:ph type="body" idx="1"/>
          </p:nvPr>
        </p:nvSpPr>
        <p:spPr/>
        <p:txBody>
          <a:bodyPr/>
          <a:lstStyle/>
          <a:p>
            <a:pPr eaLnBrk="1" hangingPunct="1">
              <a:lnSpc>
                <a:spcPct val="90000"/>
              </a:lnSpc>
            </a:pPr>
            <a:r>
              <a:rPr lang="en-US" altLang="en-US" sz="2000" dirty="0"/>
              <a:t>New functionality is being added to DBMSs in the following areas:</a:t>
            </a:r>
          </a:p>
          <a:p>
            <a:pPr lvl="1" eaLnBrk="1" hangingPunct="1">
              <a:lnSpc>
                <a:spcPct val="90000"/>
              </a:lnSpc>
            </a:pPr>
            <a:r>
              <a:rPr lang="en-US" altLang="en-US" dirty="0"/>
              <a:t>Scientific Applications – Physics, Chemistry, Biology - Genetics</a:t>
            </a:r>
          </a:p>
          <a:p>
            <a:pPr lvl="1" eaLnBrk="1" hangingPunct="1">
              <a:lnSpc>
                <a:spcPct val="90000"/>
              </a:lnSpc>
            </a:pPr>
            <a:r>
              <a:rPr lang="en-US" altLang="en-US" dirty="0"/>
              <a:t>Earth and Atmospheric Sciences and Astronomy</a:t>
            </a:r>
          </a:p>
          <a:p>
            <a:pPr lvl="1" eaLnBrk="1" hangingPunct="1">
              <a:lnSpc>
                <a:spcPct val="90000"/>
              </a:lnSpc>
            </a:pPr>
            <a:r>
              <a:rPr lang="en-US" altLang="en-US" dirty="0">
                <a:solidFill>
                  <a:srgbClr val="0000FF"/>
                </a:solidFill>
              </a:rPr>
              <a:t>XM</a:t>
            </a:r>
            <a:r>
              <a:rPr lang="en-US" altLang="en-US" dirty="0"/>
              <a:t>L (</a:t>
            </a:r>
            <a:r>
              <a:rPr lang="en-US" altLang="en-US" dirty="0" err="1"/>
              <a:t>eXtensible</a:t>
            </a:r>
            <a:r>
              <a:rPr lang="en-US" altLang="en-US" dirty="0"/>
              <a:t> Markup Language)</a:t>
            </a:r>
          </a:p>
          <a:p>
            <a:pPr lvl="1" eaLnBrk="1" hangingPunct="1">
              <a:lnSpc>
                <a:spcPct val="90000"/>
              </a:lnSpc>
            </a:pPr>
            <a:r>
              <a:rPr lang="en-US" altLang="en-US" dirty="0"/>
              <a:t>Image Storage and Management</a:t>
            </a:r>
          </a:p>
          <a:p>
            <a:pPr lvl="1" eaLnBrk="1" hangingPunct="1">
              <a:lnSpc>
                <a:spcPct val="90000"/>
              </a:lnSpc>
            </a:pPr>
            <a:r>
              <a:rPr lang="en-US" altLang="en-US" dirty="0"/>
              <a:t>Audio and Video Data Management</a:t>
            </a:r>
          </a:p>
          <a:p>
            <a:pPr lvl="1" eaLnBrk="1" hangingPunct="1">
              <a:lnSpc>
                <a:spcPct val="90000"/>
              </a:lnSpc>
            </a:pPr>
            <a:r>
              <a:rPr lang="en-US" altLang="en-US" dirty="0"/>
              <a:t>Data Warehousing and Data Mining – a very major area for future development using new technologies (see Chapters 28-29)</a:t>
            </a:r>
          </a:p>
          <a:p>
            <a:pPr lvl="1" eaLnBrk="1" hangingPunct="1">
              <a:lnSpc>
                <a:spcPct val="90000"/>
              </a:lnSpc>
            </a:pPr>
            <a:r>
              <a:rPr lang="en-US" altLang="en-US" dirty="0"/>
              <a:t>Spatial Data Management and Location Based Services</a:t>
            </a:r>
          </a:p>
          <a:p>
            <a:pPr lvl="1" eaLnBrk="1" hangingPunct="1">
              <a:lnSpc>
                <a:spcPct val="90000"/>
              </a:lnSpc>
            </a:pPr>
            <a:r>
              <a:rPr lang="en-US" altLang="en-US" dirty="0"/>
              <a:t>Time Series and Historical Data Management</a:t>
            </a:r>
          </a:p>
          <a:p>
            <a:pPr lvl="1" eaLnBrk="1" hangingPunct="1">
              <a:lnSpc>
                <a:spcPct val="90000"/>
              </a:lnSpc>
            </a:pPr>
            <a:endParaRPr lang="en-US" altLang="en-US" dirty="0"/>
          </a:p>
          <a:p>
            <a:pPr eaLnBrk="1" hangingPunct="1">
              <a:lnSpc>
                <a:spcPct val="90000"/>
              </a:lnSpc>
            </a:pPr>
            <a:r>
              <a:rPr lang="en-US" altLang="en-US" sz="2000" dirty="0"/>
              <a:t>The above gives rise to </a:t>
            </a:r>
            <a:r>
              <a:rPr lang="en-US" altLang="en-US" sz="2000" i="1" dirty="0"/>
              <a:t>new research and development</a:t>
            </a:r>
            <a:r>
              <a:rPr lang="en-US" altLang="en-US" sz="2000" dirty="0"/>
              <a:t> in incorporating new data types, complex data structures, new operations and storage and indexing schemes in database systems. </a:t>
            </a:r>
          </a:p>
        </p:txBody>
      </p:sp>
    </p:spTree>
    <p:extLst>
      <p:ext uri="{BB962C8B-B14F-4D97-AF65-F5344CB8AC3E}">
        <p14:creationId xmlns:p14="http://schemas.microsoft.com/office/powerpoint/2010/main" val="3512159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pPr eaLnBrk="1" hangingPunct="1"/>
            <a:r>
              <a:rPr lang="en-US" altLang="en-US"/>
              <a:t>Extending Database Capabilities (2)</a:t>
            </a:r>
          </a:p>
        </p:txBody>
      </p:sp>
      <p:sp>
        <p:nvSpPr>
          <p:cNvPr id="36868" name="Rectangle 5"/>
          <p:cNvSpPr>
            <a:spLocks noGrp="1" noChangeArrowheads="1"/>
          </p:cNvSpPr>
          <p:nvPr>
            <p:ph type="body" idx="1"/>
          </p:nvPr>
        </p:nvSpPr>
        <p:spPr/>
        <p:txBody>
          <a:bodyPr/>
          <a:lstStyle/>
          <a:p>
            <a:pPr eaLnBrk="1" hangingPunct="1">
              <a:lnSpc>
                <a:spcPct val="150000"/>
              </a:lnSpc>
            </a:pPr>
            <a:r>
              <a:rPr lang="en-US" altLang="en-US" sz="2000" dirty="0"/>
              <a:t>Background since the advent of the  21</a:t>
            </a:r>
            <a:r>
              <a:rPr lang="en-US" altLang="en-US" sz="2000" baseline="30000" dirty="0"/>
              <a:t>st</a:t>
            </a:r>
            <a:r>
              <a:rPr lang="en-US" altLang="en-US" sz="2000" dirty="0"/>
              <a:t> Century:</a:t>
            </a:r>
          </a:p>
          <a:p>
            <a:pPr lvl="1" eaLnBrk="1" hangingPunct="1">
              <a:lnSpc>
                <a:spcPct val="150000"/>
              </a:lnSpc>
            </a:pPr>
            <a:r>
              <a:rPr lang="en-US" altLang="en-US" dirty="0"/>
              <a:t>First decade of the 21</a:t>
            </a:r>
            <a:r>
              <a:rPr lang="en-US" altLang="en-US" baseline="30000" dirty="0"/>
              <a:t>st</a:t>
            </a:r>
            <a:r>
              <a:rPr lang="en-US" altLang="en-US" dirty="0"/>
              <a:t> century has seen tremendous growth in user generated data and automatically collected data from applications and search engines.</a:t>
            </a:r>
          </a:p>
          <a:p>
            <a:pPr lvl="1" eaLnBrk="1" hangingPunct="1">
              <a:lnSpc>
                <a:spcPct val="150000"/>
              </a:lnSpc>
            </a:pPr>
            <a:r>
              <a:rPr lang="en-US" altLang="en-US" u="sng" dirty="0"/>
              <a:t>Social Media platforms such as Facebook and Twitter</a:t>
            </a:r>
            <a:r>
              <a:rPr lang="en-US" altLang="en-US" dirty="0"/>
              <a:t> are generating millions of transactions a day and businesses are interested to tap into this data to “understand” the users</a:t>
            </a:r>
          </a:p>
          <a:p>
            <a:pPr lvl="1" eaLnBrk="1" hangingPunct="1">
              <a:lnSpc>
                <a:spcPct val="150000"/>
              </a:lnSpc>
            </a:pPr>
            <a:r>
              <a:rPr lang="en-US" altLang="en-US" u="sng" dirty="0"/>
              <a:t>Cloud Storage and Backup </a:t>
            </a:r>
            <a:r>
              <a:rPr lang="en-US" altLang="en-US" dirty="0"/>
              <a:t>is making unlimited amount of storage available to users and applications</a:t>
            </a:r>
          </a:p>
          <a:p>
            <a:pPr lvl="1" eaLnBrk="1" hangingPunct="1">
              <a:lnSpc>
                <a:spcPct val="150000"/>
              </a:lnSpc>
            </a:pPr>
            <a:endParaRPr lang="en-US" altLang="en-US" sz="1400" dirty="0"/>
          </a:p>
        </p:txBody>
      </p:sp>
    </p:spTree>
    <p:extLst>
      <p:ext uri="{BB962C8B-B14F-4D97-AF65-F5344CB8AC3E}">
        <p14:creationId xmlns:p14="http://schemas.microsoft.com/office/powerpoint/2010/main" val="18298271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lstStyle/>
          <a:p>
            <a:pPr eaLnBrk="1" hangingPunct="1"/>
            <a:r>
              <a:rPr lang="en-US" altLang="en-US"/>
              <a:t>Extending Database Capabilities (3)</a:t>
            </a:r>
          </a:p>
        </p:txBody>
      </p:sp>
      <p:sp>
        <p:nvSpPr>
          <p:cNvPr id="37892" name="Rectangle 5"/>
          <p:cNvSpPr>
            <a:spLocks noGrp="1" noChangeArrowheads="1"/>
          </p:cNvSpPr>
          <p:nvPr>
            <p:ph type="body" idx="1"/>
          </p:nvPr>
        </p:nvSpPr>
        <p:spPr/>
        <p:txBody>
          <a:bodyPr/>
          <a:lstStyle/>
          <a:p>
            <a:pPr eaLnBrk="1" hangingPunct="1">
              <a:lnSpc>
                <a:spcPct val="90000"/>
              </a:lnSpc>
            </a:pPr>
            <a:r>
              <a:rPr lang="en-US" altLang="en-US" sz="2000" dirty="0"/>
              <a:t>Emergence of Big Data Technologies and </a:t>
            </a:r>
            <a:r>
              <a:rPr lang="en-US" altLang="en-US" sz="2000" dirty="0">
                <a:solidFill>
                  <a:srgbClr val="0000FF"/>
                </a:solidFill>
              </a:rPr>
              <a:t>NOSQL</a:t>
            </a:r>
            <a:r>
              <a:rPr lang="en-US" altLang="en-US" sz="2000" dirty="0"/>
              <a:t> databases</a:t>
            </a:r>
          </a:p>
          <a:p>
            <a:pPr lvl="1" eaLnBrk="1" hangingPunct="1">
              <a:lnSpc>
                <a:spcPct val="90000"/>
              </a:lnSpc>
            </a:pPr>
            <a:r>
              <a:rPr lang="en-US" altLang="en-US" dirty="0"/>
              <a:t>New data storage, management and analysis technology was necessary to deal with the onslaught of data in petabytes a day (10**15 bytes or 1000 terabytes) in some applications – this started being commonly called as “Big Data”.</a:t>
            </a:r>
          </a:p>
          <a:p>
            <a:pPr lvl="1" eaLnBrk="1" hangingPunct="1">
              <a:lnSpc>
                <a:spcPct val="90000"/>
              </a:lnSpc>
            </a:pPr>
            <a:endParaRPr lang="en-US" altLang="en-US" dirty="0"/>
          </a:p>
          <a:p>
            <a:pPr lvl="1" eaLnBrk="1" hangingPunct="1">
              <a:lnSpc>
                <a:spcPct val="90000"/>
              </a:lnSpc>
            </a:pPr>
            <a:r>
              <a:rPr lang="en-US" altLang="en-US" dirty="0" err="1"/>
              <a:t>Hadoop</a:t>
            </a:r>
            <a:r>
              <a:rPr lang="en-US" altLang="en-US" dirty="0"/>
              <a:t> (which originated from Yahoo) and </a:t>
            </a:r>
            <a:r>
              <a:rPr lang="en-US" altLang="en-US" dirty="0" err="1"/>
              <a:t>MapReduce</a:t>
            </a:r>
            <a:r>
              <a:rPr lang="en-US" altLang="en-US" dirty="0"/>
              <a:t> Programming approach to distributed data processing (which originated from Google) as well as the Google file system have given rise to Big Data technologies (Chapter 25). Further enhancements are taking place in the form of Spark based technology.</a:t>
            </a:r>
          </a:p>
          <a:p>
            <a:pPr lvl="1" eaLnBrk="1" hangingPunct="1">
              <a:lnSpc>
                <a:spcPct val="90000"/>
              </a:lnSpc>
            </a:pPr>
            <a:endParaRPr lang="en-US" altLang="en-US" dirty="0"/>
          </a:p>
          <a:p>
            <a:pPr lvl="1" eaLnBrk="1" hangingPunct="1">
              <a:lnSpc>
                <a:spcPct val="90000"/>
              </a:lnSpc>
            </a:pPr>
            <a:r>
              <a:rPr lang="en-US" altLang="en-US" dirty="0"/>
              <a:t>NOSQL (Not Only SQL- where SQL is the de facto standard language for relational DBMSs) systems have been designed for rapid search and retrieval from documents, processing of huge graphs occurring on social networks, and other forms of unstructured data with flexible models of transaction processing (Chapter 24). </a:t>
            </a:r>
          </a:p>
        </p:txBody>
      </p:sp>
    </p:spTree>
    <p:extLst>
      <p:ext uri="{BB962C8B-B14F-4D97-AF65-F5344CB8AC3E}">
        <p14:creationId xmlns:p14="http://schemas.microsoft.com/office/powerpoint/2010/main" val="32060189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When Not to Use a DBMS</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39470663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p:cNvSpPr>
            <a:spLocks noGrp="1" noChangeArrowheads="1"/>
          </p:cNvSpPr>
          <p:nvPr>
            <p:ph type="title"/>
          </p:nvPr>
        </p:nvSpPr>
        <p:spPr/>
        <p:txBody>
          <a:bodyPr/>
          <a:lstStyle/>
          <a:p>
            <a:pPr eaLnBrk="1" hangingPunct="1"/>
            <a:r>
              <a:rPr lang="en-US" altLang="en-US"/>
              <a:t> When not to use a DBMS</a:t>
            </a:r>
          </a:p>
        </p:txBody>
      </p:sp>
      <p:sp>
        <p:nvSpPr>
          <p:cNvPr id="38916" name="Rectangle 5"/>
          <p:cNvSpPr>
            <a:spLocks noGrp="1" noChangeArrowheads="1"/>
          </p:cNvSpPr>
          <p:nvPr>
            <p:ph type="body" idx="1"/>
          </p:nvPr>
        </p:nvSpPr>
        <p:spPr/>
        <p:txBody>
          <a:bodyPr>
            <a:normAutofit/>
          </a:bodyPr>
          <a:lstStyle/>
          <a:p>
            <a:pPr eaLnBrk="1" hangingPunct="1"/>
            <a:r>
              <a:rPr lang="en-US" altLang="en-US" dirty="0"/>
              <a:t>Main inhibitors (costs) of using a DBMS:</a:t>
            </a:r>
          </a:p>
          <a:p>
            <a:pPr lvl="1" eaLnBrk="1" hangingPunct="1"/>
            <a:r>
              <a:rPr lang="en-US" altLang="en-US" dirty="0"/>
              <a:t>High initial investment and possible need for additional hardware.</a:t>
            </a:r>
          </a:p>
          <a:p>
            <a:pPr lvl="1" eaLnBrk="1" hangingPunct="1"/>
            <a:r>
              <a:rPr lang="en-US" altLang="en-US" dirty="0"/>
              <a:t>Overhead for providing generality, security, concurrency control, recovery, and  integrity functions.</a:t>
            </a:r>
          </a:p>
          <a:p>
            <a:pPr lvl="1" eaLnBrk="1" hangingPunct="1"/>
            <a:endParaRPr lang="en-US" altLang="en-US" dirty="0"/>
          </a:p>
          <a:p>
            <a:pPr eaLnBrk="1" hangingPunct="1"/>
            <a:r>
              <a:rPr lang="en-US" altLang="en-US" dirty="0"/>
              <a:t>When a DBMS may be unnecessary:</a:t>
            </a:r>
          </a:p>
          <a:p>
            <a:pPr lvl="1" eaLnBrk="1" hangingPunct="1"/>
            <a:r>
              <a:rPr lang="en-US" altLang="en-US" dirty="0"/>
              <a:t>If the database and applications are simple, well defined, and not expected to change.</a:t>
            </a:r>
          </a:p>
          <a:p>
            <a:pPr lvl="1" eaLnBrk="1" hangingPunct="1"/>
            <a:r>
              <a:rPr lang="en-US" altLang="en-US" dirty="0"/>
              <a:t>If access to data by multiple users is not required.</a:t>
            </a:r>
          </a:p>
          <a:p>
            <a:pPr lvl="1" eaLnBrk="1" hangingPunct="1"/>
            <a:endParaRPr lang="en-US" altLang="en-US" dirty="0"/>
          </a:p>
          <a:p>
            <a:pPr eaLnBrk="1" hangingPunct="1"/>
            <a:r>
              <a:rPr lang="en-US" altLang="en-US" dirty="0"/>
              <a:t>When a DBMS may be infeasible:</a:t>
            </a:r>
          </a:p>
          <a:p>
            <a:pPr lvl="1" eaLnBrk="1" hangingPunct="1"/>
            <a:r>
              <a:rPr lang="en-US" altLang="en-US" dirty="0"/>
              <a:t>In embedded systems where a general purpose DBMS may not fit in available storage</a:t>
            </a:r>
          </a:p>
        </p:txBody>
      </p:sp>
    </p:spTree>
    <p:extLst>
      <p:ext uri="{BB962C8B-B14F-4D97-AF65-F5344CB8AC3E}">
        <p14:creationId xmlns:p14="http://schemas.microsoft.com/office/powerpoint/2010/main" val="2289516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a:xfrm>
            <a:off x="685800" y="1556792"/>
            <a:ext cx="7772400" cy="2018655"/>
          </a:xfrm>
        </p:spPr>
        <p:txBody>
          <a:bodyPr/>
          <a:lstStyle/>
          <a:p>
            <a:pPr algn="l"/>
            <a:r>
              <a:rPr lang="en-US" altLang="ko-KR" sz="4000" dirty="0">
                <a:solidFill>
                  <a:srgbClr val="6498D9"/>
                </a:solidFill>
              </a:rPr>
              <a:t>CHAPTER 1:</a:t>
            </a:r>
            <a:r>
              <a:rPr lang="en-US" altLang="ko-KR" sz="4000" dirty="0"/>
              <a:t/>
            </a:r>
            <a:br>
              <a:rPr lang="en-US" altLang="ko-KR" sz="4000" dirty="0"/>
            </a:br>
            <a:r>
              <a:rPr lang="en-US" altLang="ko-KR" sz="4000" dirty="0"/>
              <a:t>Databases and Database Users</a:t>
            </a:r>
          </a:p>
        </p:txBody>
      </p:sp>
      <p:pic>
        <p:nvPicPr>
          <p:cNvPr id="6" name="Picture 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5800" y="4581128"/>
            <a:ext cx="1456153" cy="180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504542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lstStyle/>
          <a:p>
            <a:pPr eaLnBrk="1" hangingPunct="1"/>
            <a:r>
              <a:rPr lang="en-US" altLang="en-US"/>
              <a:t> When not to use a DBMS</a:t>
            </a:r>
          </a:p>
        </p:txBody>
      </p:sp>
      <p:sp>
        <p:nvSpPr>
          <p:cNvPr id="39940" name="Rectangle 5"/>
          <p:cNvSpPr>
            <a:spLocks noGrp="1" noChangeArrowheads="1"/>
          </p:cNvSpPr>
          <p:nvPr>
            <p:ph type="body" idx="1"/>
          </p:nvPr>
        </p:nvSpPr>
        <p:spPr/>
        <p:txBody>
          <a:bodyPr/>
          <a:lstStyle/>
          <a:p>
            <a:pPr eaLnBrk="1" hangingPunct="1">
              <a:lnSpc>
                <a:spcPct val="150000"/>
              </a:lnSpc>
            </a:pPr>
            <a:r>
              <a:rPr lang="en-US" altLang="en-US" dirty="0"/>
              <a:t>When no DBMS may suffice:</a:t>
            </a:r>
          </a:p>
          <a:p>
            <a:pPr lvl="1" eaLnBrk="1" hangingPunct="1">
              <a:lnSpc>
                <a:spcPct val="150000"/>
              </a:lnSpc>
            </a:pPr>
            <a:r>
              <a:rPr lang="en-US" altLang="en-US" dirty="0"/>
              <a:t>If there are stringent real-time requirements that may not be met because of DBMS overhead (e.g., telephone switching systems)</a:t>
            </a:r>
          </a:p>
          <a:p>
            <a:pPr lvl="1" eaLnBrk="1" hangingPunct="1">
              <a:lnSpc>
                <a:spcPct val="150000"/>
              </a:lnSpc>
            </a:pPr>
            <a:r>
              <a:rPr lang="en-US" altLang="en-US" dirty="0"/>
              <a:t>If the database system is not able to handle the complexity of data because of modeling limitations (e.g., in complex genome and protein databases)</a:t>
            </a:r>
          </a:p>
          <a:p>
            <a:pPr lvl="1" eaLnBrk="1" hangingPunct="1">
              <a:lnSpc>
                <a:spcPct val="150000"/>
              </a:lnSpc>
            </a:pPr>
            <a:r>
              <a:rPr lang="en-US" altLang="en-US" dirty="0"/>
              <a:t>If the database users need special operations not supported by the DBMS (e.g., GIS and location based services).</a:t>
            </a:r>
          </a:p>
        </p:txBody>
      </p:sp>
    </p:spTree>
    <p:extLst>
      <p:ext uri="{BB962C8B-B14F-4D97-AF65-F5344CB8AC3E}">
        <p14:creationId xmlns:p14="http://schemas.microsoft.com/office/powerpoint/2010/main" val="2809014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4"/>
          <p:cNvSpPr>
            <a:spLocks noGrp="1" noChangeArrowheads="1"/>
          </p:cNvSpPr>
          <p:nvPr>
            <p:ph type="title"/>
          </p:nvPr>
        </p:nvSpPr>
        <p:spPr/>
        <p:txBody>
          <a:bodyPr/>
          <a:lstStyle/>
          <a:p>
            <a:pPr eaLnBrk="1" hangingPunct="1"/>
            <a:r>
              <a:rPr lang="en-US" altLang="en-US" dirty="0"/>
              <a:t>Chapter Summary</a:t>
            </a:r>
          </a:p>
        </p:txBody>
      </p:sp>
      <p:sp>
        <p:nvSpPr>
          <p:cNvPr id="40964" name="Rectangle 5"/>
          <p:cNvSpPr>
            <a:spLocks noGrp="1" noChangeArrowheads="1"/>
          </p:cNvSpPr>
          <p:nvPr>
            <p:ph type="body" idx="1"/>
          </p:nvPr>
        </p:nvSpPr>
        <p:spPr/>
        <p:txBody>
          <a:bodyPr/>
          <a:lstStyle/>
          <a:p>
            <a:pPr eaLnBrk="1" hangingPunct="1">
              <a:lnSpc>
                <a:spcPct val="150000"/>
              </a:lnSpc>
            </a:pPr>
            <a:r>
              <a:rPr lang="en-US" altLang="en-US" dirty="0"/>
              <a:t>Types of Databases and Database Applications</a:t>
            </a:r>
          </a:p>
          <a:p>
            <a:pPr eaLnBrk="1" hangingPunct="1">
              <a:lnSpc>
                <a:spcPct val="150000"/>
              </a:lnSpc>
            </a:pPr>
            <a:r>
              <a:rPr lang="en-US" altLang="en-US" dirty="0"/>
              <a:t>Basic Definitions</a:t>
            </a:r>
          </a:p>
          <a:p>
            <a:pPr eaLnBrk="1" hangingPunct="1">
              <a:lnSpc>
                <a:spcPct val="150000"/>
              </a:lnSpc>
            </a:pPr>
            <a:r>
              <a:rPr lang="en-US" altLang="en-US" dirty="0"/>
              <a:t>Typical DBMS Functionality</a:t>
            </a:r>
          </a:p>
          <a:p>
            <a:pPr eaLnBrk="1" hangingPunct="1">
              <a:lnSpc>
                <a:spcPct val="150000"/>
              </a:lnSpc>
            </a:pPr>
            <a:r>
              <a:rPr lang="en-US" altLang="en-US" dirty="0"/>
              <a:t>Example of a Database (UNIVERSITY)</a:t>
            </a:r>
          </a:p>
          <a:p>
            <a:pPr eaLnBrk="1" hangingPunct="1">
              <a:lnSpc>
                <a:spcPct val="150000"/>
              </a:lnSpc>
            </a:pPr>
            <a:r>
              <a:rPr lang="en-US" altLang="en-US" dirty="0"/>
              <a:t>Main Characteristics of the Database Approach</a:t>
            </a:r>
          </a:p>
          <a:p>
            <a:pPr eaLnBrk="1" hangingPunct="1">
              <a:lnSpc>
                <a:spcPct val="150000"/>
              </a:lnSpc>
            </a:pPr>
            <a:r>
              <a:rPr lang="en-US" altLang="en-US" dirty="0"/>
              <a:t>Types of Database Users</a:t>
            </a:r>
          </a:p>
          <a:p>
            <a:pPr eaLnBrk="1" hangingPunct="1">
              <a:lnSpc>
                <a:spcPct val="150000"/>
              </a:lnSpc>
            </a:pPr>
            <a:r>
              <a:rPr lang="en-US" altLang="en-US" dirty="0"/>
              <a:t>Advantages of Using the Database Approach</a:t>
            </a:r>
          </a:p>
          <a:p>
            <a:pPr eaLnBrk="1" hangingPunct="1">
              <a:lnSpc>
                <a:spcPct val="150000"/>
              </a:lnSpc>
            </a:pPr>
            <a:r>
              <a:rPr lang="en-US" altLang="en-US" dirty="0"/>
              <a:t>Historical Development of Database Technology</a:t>
            </a:r>
          </a:p>
          <a:p>
            <a:pPr eaLnBrk="1" hangingPunct="1">
              <a:lnSpc>
                <a:spcPct val="150000"/>
              </a:lnSpc>
            </a:pPr>
            <a:r>
              <a:rPr lang="en-US" altLang="en-US" dirty="0"/>
              <a:t>Extending Database Capabilities</a:t>
            </a:r>
          </a:p>
          <a:p>
            <a:pPr eaLnBrk="1" hangingPunct="1">
              <a:lnSpc>
                <a:spcPct val="150000"/>
              </a:lnSpc>
            </a:pPr>
            <a:r>
              <a:rPr lang="en-US" altLang="en-US" dirty="0"/>
              <a:t>When Not to Use Databases</a:t>
            </a:r>
          </a:p>
        </p:txBody>
      </p:sp>
    </p:spTree>
    <p:extLst>
      <p:ext uri="{BB962C8B-B14F-4D97-AF65-F5344CB8AC3E}">
        <p14:creationId xmlns:p14="http://schemas.microsoft.com/office/powerpoint/2010/main" val="255643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dirty="0"/>
              <a:t>Introduction</a:t>
            </a:r>
            <a:endParaRPr lang="ko-KR" altLang="en-US" dirty="0"/>
          </a:p>
        </p:txBody>
      </p:sp>
      <p:sp>
        <p:nvSpPr>
          <p:cNvPr id="3" name="부제목 2"/>
          <p:cNvSpPr>
            <a:spLocks noGrp="1"/>
          </p:cNvSpPr>
          <p:nvPr>
            <p:ph type="subTitle" idx="1"/>
          </p:nvPr>
        </p:nvSpPr>
        <p:spPr/>
        <p:txBody>
          <a:bodyPr/>
          <a:lstStyle/>
          <a:p>
            <a:endParaRPr lang="ko-KR" altLang="en-US"/>
          </a:p>
        </p:txBody>
      </p:sp>
    </p:spTree>
    <p:extLst>
      <p:ext uri="{BB962C8B-B14F-4D97-AF65-F5344CB8AC3E}">
        <p14:creationId xmlns:p14="http://schemas.microsoft.com/office/powerpoint/2010/main" val="1935269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4"/>
          <p:cNvSpPr>
            <a:spLocks noGrp="1" noChangeArrowheads="1"/>
          </p:cNvSpPr>
          <p:nvPr>
            <p:ph type="title"/>
          </p:nvPr>
        </p:nvSpPr>
        <p:spPr/>
        <p:txBody>
          <a:bodyPr/>
          <a:lstStyle/>
          <a:p>
            <a:pPr eaLnBrk="1" hangingPunct="1"/>
            <a:r>
              <a:rPr lang="en-US" altLang="en-US" dirty="0"/>
              <a:t>OUTLINE</a:t>
            </a:r>
          </a:p>
        </p:txBody>
      </p:sp>
      <p:sp>
        <p:nvSpPr>
          <p:cNvPr id="5124" name="Rectangle 5"/>
          <p:cNvSpPr>
            <a:spLocks noGrp="1" noChangeArrowheads="1"/>
          </p:cNvSpPr>
          <p:nvPr>
            <p:ph type="body" idx="1"/>
          </p:nvPr>
        </p:nvSpPr>
        <p:spPr/>
        <p:txBody>
          <a:bodyPr/>
          <a:lstStyle/>
          <a:p>
            <a:pPr eaLnBrk="1" hangingPunct="1">
              <a:lnSpc>
                <a:spcPct val="150000"/>
              </a:lnSpc>
            </a:pPr>
            <a:r>
              <a:rPr lang="en-US" altLang="en-US" dirty="0"/>
              <a:t>Types of Databases and Database Applications</a:t>
            </a:r>
          </a:p>
          <a:p>
            <a:pPr eaLnBrk="1" hangingPunct="1">
              <a:lnSpc>
                <a:spcPct val="150000"/>
              </a:lnSpc>
            </a:pPr>
            <a:r>
              <a:rPr lang="en-US" altLang="en-US" dirty="0"/>
              <a:t>Basic Definitions</a:t>
            </a:r>
          </a:p>
          <a:p>
            <a:pPr eaLnBrk="1" hangingPunct="1">
              <a:lnSpc>
                <a:spcPct val="150000"/>
              </a:lnSpc>
            </a:pPr>
            <a:r>
              <a:rPr lang="en-US" altLang="en-US" dirty="0"/>
              <a:t>Typical DBMS Functionality</a:t>
            </a:r>
          </a:p>
          <a:p>
            <a:pPr eaLnBrk="1" hangingPunct="1">
              <a:lnSpc>
                <a:spcPct val="150000"/>
              </a:lnSpc>
            </a:pPr>
            <a:r>
              <a:rPr lang="en-US" altLang="en-US" dirty="0"/>
              <a:t>Example of a Database (UNIVERSITY)</a:t>
            </a:r>
          </a:p>
          <a:p>
            <a:pPr eaLnBrk="1" hangingPunct="1">
              <a:lnSpc>
                <a:spcPct val="150000"/>
              </a:lnSpc>
            </a:pPr>
            <a:r>
              <a:rPr lang="en-US" altLang="en-US" dirty="0"/>
              <a:t>Main Characteristics of the Database Approach</a:t>
            </a:r>
          </a:p>
          <a:p>
            <a:pPr eaLnBrk="1" hangingPunct="1">
              <a:lnSpc>
                <a:spcPct val="150000"/>
              </a:lnSpc>
            </a:pPr>
            <a:r>
              <a:rPr lang="en-US" altLang="en-US" dirty="0"/>
              <a:t>Types of Database Users</a:t>
            </a:r>
          </a:p>
          <a:p>
            <a:pPr eaLnBrk="1" hangingPunct="1">
              <a:lnSpc>
                <a:spcPct val="150000"/>
              </a:lnSpc>
            </a:pPr>
            <a:r>
              <a:rPr lang="en-US" altLang="en-US" dirty="0"/>
              <a:t>Advantages of Using the Database Approach</a:t>
            </a:r>
          </a:p>
          <a:p>
            <a:pPr eaLnBrk="1" hangingPunct="1">
              <a:lnSpc>
                <a:spcPct val="150000"/>
              </a:lnSpc>
            </a:pPr>
            <a:r>
              <a:rPr lang="en-US" altLang="en-US" dirty="0"/>
              <a:t>Historical Development of Database Technology</a:t>
            </a:r>
          </a:p>
          <a:p>
            <a:pPr eaLnBrk="1" hangingPunct="1">
              <a:lnSpc>
                <a:spcPct val="150000"/>
              </a:lnSpc>
            </a:pPr>
            <a:r>
              <a:rPr lang="en-US" altLang="en-US" dirty="0"/>
              <a:t>Extending Database Capabilities</a:t>
            </a:r>
          </a:p>
          <a:p>
            <a:pPr eaLnBrk="1" hangingPunct="1">
              <a:lnSpc>
                <a:spcPct val="150000"/>
              </a:lnSpc>
            </a:pPr>
            <a:r>
              <a:rPr lang="en-US" altLang="en-US" dirty="0"/>
              <a:t>When Not to Use Databases</a:t>
            </a:r>
          </a:p>
        </p:txBody>
      </p:sp>
    </p:spTree>
    <p:extLst>
      <p:ext uri="{BB962C8B-B14F-4D97-AF65-F5344CB8AC3E}">
        <p14:creationId xmlns:p14="http://schemas.microsoft.com/office/powerpoint/2010/main" val="1222146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lstStyle/>
          <a:p>
            <a:pPr eaLnBrk="1" hangingPunct="1"/>
            <a:r>
              <a:rPr lang="en-US" altLang="en-US" sz="2800" dirty="0"/>
              <a:t>Types of Databases and Database Applications</a:t>
            </a:r>
          </a:p>
        </p:txBody>
      </p:sp>
      <p:sp>
        <p:nvSpPr>
          <p:cNvPr id="6148" name="Rectangle 6"/>
          <p:cNvSpPr>
            <a:spLocks noGrp="1" noChangeArrowheads="1"/>
          </p:cNvSpPr>
          <p:nvPr>
            <p:ph type="body" idx="1"/>
          </p:nvPr>
        </p:nvSpPr>
        <p:spPr/>
        <p:txBody>
          <a:bodyPr>
            <a:normAutofit lnSpcReduction="10000"/>
          </a:bodyPr>
          <a:lstStyle/>
          <a:p>
            <a:pPr eaLnBrk="1" hangingPunct="1"/>
            <a:r>
              <a:rPr lang="en-US" altLang="en-US" dirty="0"/>
              <a:t>Traditional Applications:</a:t>
            </a:r>
          </a:p>
          <a:p>
            <a:pPr lvl="1" eaLnBrk="1" hangingPunct="1"/>
            <a:r>
              <a:rPr lang="en-US" altLang="en-US" sz="2000" dirty="0"/>
              <a:t>Numeric and Textual Databases</a:t>
            </a:r>
          </a:p>
          <a:p>
            <a:pPr lvl="1" eaLnBrk="1" hangingPunct="1"/>
            <a:endParaRPr lang="en-US" altLang="en-US" sz="2000" dirty="0"/>
          </a:p>
          <a:p>
            <a:pPr eaLnBrk="1" hangingPunct="1"/>
            <a:r>
              <a:rPr lang="en-US" altLang="en-US" dirty="0"/>
              <a:t>More Recent Applications:</a:t>
            </a:r>
          </a:p>
          <a:p>
            <a:pPr lvl="1" eaLnBrk="1" hangingPunct="1"/>
            <a:r>
              <a:rPr lang="en-US" altLang="en-US" sz="2000" dirty="0"/>
              <a:t>Multimedia Databases</a:t>
            </a:r>
          </a:p>
          <a:p>
            <a:pPr lvl="1" eaLnBrk="1" hangingPunct="1"/>
            <a:r>
              <a:rPr lang="en-US" altLang="en-US" sz="2000" dirty="0"/>
              <a:t>Geographic Information Systems (GIS)</a:t>
            </a:r>
          </a:p>
          <a:p>
            <a:pPr lvl="1" eaLnBrk="1" hangingPunct="1"/>
            <a:r>
              <a:rPr lang="en-US" altLang="en-US" sz="2000" dirty="0"/>
              <a:t>Biological and Genome Databases</a:t>
            </a:r>
          </a:p>
          <a:p>
            <a:pPr lvl="1" eaLnBrk="1" hangingPunct="1"/>
            <a:r>
              <a:rPr lang="en-US" altLang="en-US" sz="2000" dirty="0"/>
              <a:t>Data Warehouses</a:t>
            </a:r>
          </a:p>
          <a:p>
            <a:pPr lvl="1" eaLnBrk="1" hangingPunct="1"/>
            <a:r>
              <a:rPr lang="en-US" altLang="en-US" sz="2000" dirty="0"/>
              <a:t>Mobile databases</a:t>
            </a:r>
          </a:p>
          <a:p>
            <a:pPr lvl="1" eaLnBrk="1" hangingPunct="1"/>
            <a:r>
              <a:rPr lang="en-US" altLang="en-US" sz="2000" dirty="0"/>
              <a:t>Real-time and Active Databases</a:t>
            </a:r>
          </a:p>
          <a:p>
            <a:pPr lvl="1" eaLnBrk="1" hangingPunct="1"/>
            <a:endParaRPr lang="en-US" altLang="en-US" sz="2000" dirty="0"/>
          </a:p>
          <a:p>
            <a:pPr eaLnBrk="1" hangingPunct="1"/>
            <a:r>
              <a:rPr lang="en-US" altLang="en-US" dirty="0"/>
              <a:t>First part of book focuses on traditional applications</a:t>
            </a:r>
          </a:p>
          <a:p>
            <a:pPr lvl="1"/>
            <a:endParaRPr lang="en-US" altLang="en-US" dirty="0"/>
          </a:p>
          <a:p>
            <a:pPr eaLnBrk="1" hangingPunct="1"/>
            <a:r>
              <a:rPr lang="en-US" altLang="en-US" i="1" strike="sngStrike" dirty="0"/>
              <a:t>A number of recent applications are described later in the book (for example, Chapters 24,25,26,27,28,29)</a:t>
            </a:r>
          </a:p>
        </p:txBody>
      </p:sp>
    </p:spTree>
    <p:extLst>
      <p:ext uri="{BB962C8B-B14F-4D97-AF65-F5344CB8AC3E}">
        <p14:creationId xmlns:p14="http://schemas.microsoft.com/office/powerpoint/2010/main" val="1864576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Recent Developments (1)</a:t>
            </a:r>
          </a:p>
        </p:txBody>
      </p:sp>
      <p:sp>
        <p:nvSpPr>
          <p:cNvPr id="3" name="Content Placeholder 2"/>
          <p:cNvSpPr>
            <a:spLocks noGrp="1"/>
          </p:cNvSpPr>
          <p:nvPr>
            <p:ph idx="1"/>
          </p:nvPr>
        </p:nvSpPr>
        <p:spPr/>
        <p:txBody>
          <a:bodyPr/>
          <a:lstStyle/>
          <a:p>
            <a:pPr>
              <a:lnSpc>
                <a:spcPct val="150000"/>
              </a:lnSpc>
              <a:defRPr/>
            </a:pPr>
            <a:r>
              <a:rPr lang="en-US" dirty="0">
                <a:ea typeface="+mn-ea"/>
              </a:rPr>
              <a:t>Social Networks started </a:t>
            </a:r>
            <a:r>
              <a:rPr lang="en-US" u="sng" dirty="0">
                <a:ea typeface="+mn-ea"/>
              </a:rPr>
              <a:t>capturing a lot of information </a:t>
            </a:r>
            <a:r>
              <a:rPr lang="en-US" dirty="0">
                <a:ea typeface="+mn-ea"/>
              </a:rPr>
              <a:t>about people and about communications among people-posts, tweets, photos, videos in systems such as:</a:t>
            </a:r>
          </a:p>
          <a:p>
            <a:pPr lvl="1">
              <a:lnSpc>
                <a:spcPct val="150000"/>
              </a:lnSpc>
              <a:defRPr/>
            </a:pPr>
            <a:r>
              <a:rPr lang="en-US" dirty="0">
                <a:ea typeface="+mn-ea"/>
              </a:rPr>
              <a:t>Facebook</a:t>
            </a:r>
          </a:p>
          <a:p>
            <a:pPr lvl="1">
              <a:lnSpc>
                <a:spcPct val="150000"/>
              </a:lnSpc>
              <a:defRPr/>
            </a:pPr>
            <a:r>
              <a:rPr lang="en-US" dirty="0">
                <a:ea typeface="+mn-ea"/>
              </a:rPr>
              <a:t>Twitter</a:t>
            </a:r>
          </a:p>
          <a:p>
            <a:pPr lvl="1">
              <a:lnSpc>
                <a:spcPct val="150000"/>
              </a:lnSpc>
              <a:defRPr/>
            </a:pPr>
            <a:r>
              <a:rPr lang="en-US" dirty="0">
                <a:ea typeface="+mn-ea"/>
              </a:rPr>
              <a:t>Linked-In</a:t>
            </a:r>
          </a:p>
          <a:p>
            <a:pPr>
              <a:lnSpc>
                <a:spcPct val="150000"/>
              </a:lnSpc>
              <a:defRPr/>
            </a:pPr>
            <a:r>
              <a:rPr lang="en-US" dirty="0"/>
              <a:t>All of the above </a:t>
            </a:r>
            <a:r>
              <a:rPr lang="en-US" u="sng" dirty="0"/>
              <a:t>constitutes data</a:t>
            </a:r>
          </a:p>
          <a:p>
            <a:pPr>
              <a:lnSpc>
                <a:spcPct val="150000"/>
              </a:lnSpc>
              <a:defRPr/>
            </a:pPr>
            <a:r>
              <a:rPr lang="en-US" dirty="0"/>
              <a:t>Search Engines- Google, Bing, Yahoo : </a:t>
            </a:r>
            <a:r>
              <a:rPr lang="en-US" u="sng" dirty="0"/>
              <a:t>collect their own repository</a:t>
            </a:r>
            <a:r>
              <a:rPr lang="en-US" dirty="0"/>
              <a:t> of web pages for searching purposes</a:t>
            </a:r>
          </a:p>
        </p:txBody>
      </p:sp>
    </p:spTree>
    <p:extLst>
      <p:ext uri="{BB962C8B-B14F-4D97-AF65-F5344CB8AC3E}">
        <p14:creationId xmlns:p14="http://schemas.microsoft.com/office/powerpoint/2010/main" val="239460352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13618</TotalTime>
  <Words>3058</Words>
  <Application>Microsoft Office PowerPoint</Application>
  <PresentationFormat>화면 슬라이드 쇼(4:3)</PresentationFormat>
  <Paragraphs>369</Paragraphs>
  <Slides>51</Slides>
  <Notes>28</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51</vt:i4>
      </vt:variant>
    </vt:vector>
  </HeadingPairs>
  <TitlesOfParts>
    <vt:vector size="61" baseType="lpstr">
      <vt:lpstr>MS PGothic</vt:lpstr>
      <vt:lpstr>MS PGothic</vt:lpstr>
      <vt:lpstr>굴림</vt:lpstr>
      <vt:lpstr>맑은 고딕</vt:lpstr>
      <vt:lpstr>바탕</vt:lpstr>
      <vt:lpstr>Arial</vt:lpstr>
      <vt:lpstr>Symbol</vt:lpstr>
      <vt:lpstr>Tahoma</vt:lpstr>
      <vt:lpstr>Verdana</vt:lpstr>
      <vt:lpstr>Office 테마</vt:lpstr>
      <vt:lpstr>Database Systems</vt:lpstr>
      <vt:lpstr>Table of Contents</vt:lpstr>
      <vt:lpstr>Table of Contents</vt:lpstr>
      <vt:lpstr>Table of Contents</vt:lpstr>
      <vt:lpstr>CHAPTER 1: Databases and Database Users</vt:lpstr>
      <vt:lpstr>Introduction</vt:lpstr>
      <vt:lpstr>OUTLINE</vt:lpstr>
      <vt:lpstr>Types of Databases and Database Applications</vt:lpstr>
      <vt:lpstr>Recent Developments (1)</vt:lpstr>
      <vt:lpstr>Recent Developments (2)</vt:lpstr>
      <vt:lpstr>Basic Definitions</vt:lpstr>
      <vt:lpstr>Impact of Databases and Database Technology</vt:lpstr>
      <vt:lpstr>Simplified Database System Environment</vt:lpstr>
      <vt:lpstr>Typical DBMS Functionality</vt:lpstr>
      <vt:lpstr>An Example</vt:lpstr>
      <vt:lpstr>Example of a Database (with a Conceptual Data Model)</vt:lpstr>
      <vt:lpstr>Example of a Database (with a Conceptual Data Model)</vt:lpstr>
      <vt:lpstr>Example of a simple database</vt:lpstr>
      <vt:lpstr>Main Characteristics of  the Database Approach</vt:lpstr>
      <vt:lpstr>Main Characteristics of the Database Approach</vt:lpstr>
      <vt:lpstr>Example of a simplified database catalog</vt:lpstr>
      <vt:lpstr>Main Characteristics of the Database Approach</vt:lpstr>
      <vt:lpstr>Main Characteristics of the Database Approach (continued)</vt:lpstr>
      <vt:lpstr>Main Characteristics of the Database Approach (continued)</vt:lpstr>
      <vt:lpstr>Main Characteristics of the Database Approach (continued)</vt:lpstr>
      <vt:lpstr>Actors on the Scene</vt:lpstr>
      <vt:lpstr>Database Users</vt:lpstr>
      <vt:lpstr>Database Users</vt:lpstr>
      <vt:lpstr>Database End Users</vt:lpstr>
      <vt:lpstr>Database End Users (continued)</vt:lpstr>
      <vt:lpstr>Database Users</vt:lpstr>
      <vt:lpstr>Workers behind the Scene</vt:lpstr>
      <vt:lpstr>Workers behind the Scene </vt:lpstr>
      <vt:lpstr>Advantages of using the DBMS Approach</vt:lpstr>
      <vt:lpstr>Advantages of Using the Database Approach</vt:lpstr>
      <vt:lpstr>Advantages of Using the Database Approach</vt:lpstr>
      <vt:lpstr>Advantages of Using the Database Approach  (continued)</vt:lpstr>
      <vt:lpstr>Additional Implications of  Using the Database Approach</vt:lpstr>
      <vt:lpstr>Additional Implications of  Using the Database Approach (continued)</vt:lpstr>
      <vt:lpstr>A Brief History of  Database Applications</vt:lpstr>
      <vt:lpstr>Historical Development of Database Technology</vt:lpstr>
      <vt:lpstr>Historical Development of Database Technology</vt:lpstr>
      <vt:lpstr>Historical Development of Database Technology (continued)</vt:lpstr>
      <vt:lpstr>Historical Development of Database Technology (continued)</vt:lpstr>
      <vt:lpstr>Extending Database Capabilities (1)</vt:lpstr>
      <vt:lpstr>Extending Database Capabilities (2)</vt:lpstr>
      <vt:lpstr>Extending Database Capabilities (3)</vt:lpstr>
      <vt:lpstr>When Not to Use a DBMS</vt:lpstr>
      <vt:lpstr> When not to use a DBMS</vt:lpstr>
      <vt:lpstr> When not to use a DBMS</vt:lpstr>
      <vt:lpstr>Chapter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Seo-Young Noh</dc:creator>
  <cp:lastModifiedBy>CBNU</cp:lastModifiedBy>
  <cp:revision>1726</cp:revision>
  <dcterms:created xsi:type="dcterms:W3CDTF">2019-02-18T07:49:56Z</dcterms:created>
  <dcterms:modified xsi:type="dcterms:W3CDTF">2021-08-30T08:22:53Z</dcterms:modified>
</cp:coreProperties>
</file>