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handoutMasterIdLst>
    <p:handoutMasterId r:id="rId67"/>
  </p:handoutMasterIdLst>
  <p:sldIdLst>
    <p:sldId id="1581" r:id="rId2"/>
    <p:sldId id="1580" r:id="rId3"/>
    <p:sldId id="1583" r:id="rId4"/>
    <p:sldId id="1600" r:id="rId5"/>
    <p:sldId id="1651" r:id="rId6"/>
    <p:sldId id="1601" r:id="rId7"/>
    <p:sldId id="1602" r:id="rId8"/>
    <p:sldId id="1652" r:id="rId9"/>
    <p:sldId id="1604" r:id="rId10"/>
    <p:sldId id="1664" r:id="rId11"/>
    <p:sldId id="1606" r:id="rId12"/>
    <p:sldId id="1607" r:id="rId13"/>
    <p:sldId id="1608" r:id="rId14"/>
    <p:sldId id="1609" r:id="rId15"/>
    <p:sldId id="1653" r:id="rId16"/>
    <p:sldId id="1610" r:id="rId17"/>
    <p:sldId id="1611" r:id="rId18"/>
    <p:sldId id="1612" r:id="rId19"/>
    <p:sldId id="1613" r:id="rId20"/>
    <p:sldId id="1614" r:id="rId21"/>
    <p:sldId id="1615" r:id="rId22"/>
    <p:sldId id="1654" r:id="rId23"/>
    <p:sldId id="1616" r:id="rId24"/>
    <p:sldId id="1617" r:id="rId25"/>
    <p:sldId id="1618" r:id="rId26"/>
    <p:sldId id="1619" r:id="rId27"/>
    <p:sldId id="1620" r:id="rId28"/>
    <p:sldId id="1621" r:id="rId29"/>
    <p:sldId id="1667" r:id="rId30"/>
    <p:sldId id="1655" r:id="rId31"/>
    <p:sldId id="1623" r:id="rId32"/>
    <p:sldId id="1656" r:id="rId33"/>
    <p:sldId id="1657" r:id="rId34"/>
    <p:sldId id="1624" r:id="rId35"/>
    <p:sldId id="1625" r:id="rId36"/>
    <p:sldId id="1626" r:id="rId37"/>
    <p:sldId id="1658" r:id="rId38"/>
    <p:sldId id="1628" r:id="rId39"/>
    <p:sldId id="1629" r:id="rId40"/>
    <p:sldId id="1630" r:id="rId41"/>
    <p:sldId id="1631" r:id="rId42"/>
    <p:sldId id="1632" r:id="rId43"/>
    <p:sldId id="1633" r:id="rId44"/>
    <p:sldId id="1634" r:id="rId45"/>
    <p:sldId id="1659" r:id="rId46"/>
    <p:sldId id="1636" r:id="rId47"/>
    <p:sldId id="1660" r:id="rId48"/>
    <p:sldId id="1661" r:id="rId49"/>
    <p:sldId id="1638" r:id="rId50"/>
    <p:sldId id="1639" r:id="rId51"/>
    <p:sldId id="1640" r:id="rId52"/>
    <p:sldId id="1662" r:id="rId53"/>
    <p:sldId id="1663" r:id="rId54"/>
    <p:sldId id="1642" r:id="rId55"/>
    <p:sldId id="1643" r:id="rId56"/>
    <p:sldId id="1644" r:id="rId57"/>
    <p:sldId id="1665" r:id="rId58"/>
    <p:sldId id="1645" r:id="rId59"/>
    <p:sldId id="1646" r:id="rId60"/>
    <p:sldId id="1647" r:id="rId61"/>
    <p:sldId id="1666" r:id="rId62"/>
    <p:sldId id="1648" r:id="rId63"/>
    <p:sldId id="1649" r:id="rId64"/>
    <p:sldId id="1650" r:id="rId65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498D9"/>
    <a:srgbClr val="0000CC"/>
    <a:srgbClr val="B0D9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87" autoAdjust="0"/>
    <p:restoredTop sz="96720" autoAdjust="0"/>
  </p:normalViewPr>
  <p:slideViewPr>
    <p:cSldViewPr showGuides="1">
      <p:cViewPr varScale="1">
        <p:scale>
          <a:sx n="108" d="100"/>
          <a:sy n="108" d="100"/>
        </p:scale>
        <p:origin x="632" y="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526F4B-D6CE-46A3-A6DC-187A6138CC3B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8AE3E8-E97C-4F40-9931-F3FB220852B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37144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527CF51-007A-43B2-8C39-2E5F6368EC57}" type="datetimeFigureOut">
              <a:rPr lang="ko-KR" altLang="en-US" smtClean="0"/>
              <a:t>2024-09-09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99A816-0A59-41C1-A5E9-D8B6568F2CF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34936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99A816-0A59-41C1-A5E9-D8B6568F2CF0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314158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DB2A25-0E37-4A59-9E05-417E5B60C0EC}" type="slidenum">
              <a:rPr lang="en-CA" altLang="ko-KR" sz="1200">
                <a:latin typeface="Tahoma" panose="020B0604030504040204" pitchFamily="34" charset="0"/>
              </a:rPr>
              <a:pPr/>
              <a:t>17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8081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C557875-2565-4216-A00D-E064333F164E}" type="slidenum">
              <a:rPr lang="en-CA" altLang="ko-KR" sz="1200">
                <a:latin typeface="Tahoma" panose="020B0604030504040204" pitchFamily="34" charset="0"/>
              </a:rPr>
              <a:pPr/>
              <a:t>19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0659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60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887320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188E93-BD62-4FC7-A61B-ED469C18E87B}" type="slidenum">
              <a:rPr lang="en-CA" altLang="ko-KR" sz="1200">
                <a:latin typeface="Tahoma" panose="020B0604030504040204" pitchFamily="34" charset="0"/>
              </a:rPr>
              <a:pPr/>
              <a:t>20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46438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C5D592C-733D-4625-801D-4E436E788150}" type="slidenum">
              <a:rPr lang="en-CA" altLang="ko-KR" sz="1200">
                <a:latin typeface="Tahoma" panose="020B0604030504040204" pitchFamily="34" charset="0"/>
              </a:rPr>
              <a:pPr/>
              <a:t>21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270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96635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5EF1E8A-69A7-4DCE-9B96-CAD45921F1F2}" type="slidenum">
              <a:rPr lang="en-CA" altLang="ko-KR" sz="1200">
                <a:latin typeface="Tahoma" panose="020B0604030504040204" pitchFamily="34" charset="0"/>
              </a:rPr>
              <a:pPr/>
              <a:t>23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06072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792953-7FB2-4141-B3C5-7B7AC8278108}" type="slidenum">
              <a:rPr lang="en-CA" altLang="ko-KR" sz="1200">
                <a:latin typeface="Tahoma" panose="020B0604030504040204" pitchFamily="34" charset="0"/>
              </a:rPr>
              <a:pPr/>
              <a:t>24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55490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71D3A4F-2894-4A36-BD1F-6BBE90022B22}" type="slidenum">
              <a:rPr lang="en-CA" altLang="ko-KR" sz="1200">
                <a:latin typeface="Tahoma" panose="020B0604030504040204" pitchFamily="34" charset="0"/>
              </a:rPr>
              <a:pPr/>
              <a:t>25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911995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C41AABB6-733F-4BF0-8427-D8260AD44C06}" type="slidenum">
              <a:rPr lang="en-CA" altLang="ko-KR" sz="1200">
                <a:latin typeface="Tahoma" panose="020B0604030504040204" pitchFamily="34" charset="0"/>
              </a:rPr>
              <a:pPr/>
              <a:t>26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894726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DD4C4E-DCE5-47E7-AEB2-3F58C5CC16A0}" type="slidenum">
              <a:rPr lang="en-CA" altLang="ko-KR" sz="1200">
                <a:latin typeface="Tahoma" panose="020B0604030504040204" pitchFamily="34" charset="0"/>
              </a:rPr>
              <a:pPr/>
              <a:t>27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80170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E486EB-068C-411A-BDB7-046573EF63B0}" type="slidenum">
              <a:rPr lang="en-CA" altLang="ko-KR" sz="1200">
                <a:latin typeface="Tahoma" panose="020B0604030504040204" pitchFamily="34" charset="0"/>
              </a:rPr>
              <a:pPr/>
              <a:t>28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0503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0DADCD5-DCA9-4A3D-B7D0-6F45CE1CD3D8}" type="slidenum">
              <a:rPr lang="en-CA" altLang="ko-KR" sz="1200">
                <a:latin typeface="Tahoma" panose="020B0604030504040204" pitchFamily="34" charset="0"/>
              </a:rPr>
              <a:pPr/>
              <a:t>4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0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13814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AE486EB-068C-411A-BDB7-046573EF63B0}" type="slidenum">
              <a:rPr lang="en-CA" altLang="ko-KR" sz="1200">
                <a:latin typeface="Tahoma" panose="020B0604030504040204" pitchFamily="34" charset="0"/>
              </a:rPr>
              <a:pPr/>
              <a:t>29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12753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D81C70C-FA60-41B8-B67E-409A87DE9FD9}" type="slidenum">
              <a:rPr lang="en-CA" altLang="ko-KR" sz="1200">
                <a:latin typeface="Tahoma" panose="020B0604030504040204" pitchFamily="34" charset="0"/>
              </a:rPr>
              <a:pPr/>
              <a:t>31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5791160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5CD8D06-B6E4-4530-A4CF-F1724EBFA413}" type="slidenum">
              <a:rPr lang="en-CA" altLang="ko-KR" sz="1200">
                <a:latin typeface="Tahoma" panose="020B0604030504040204" pitchFamily="34" charset="0"/>
              </a:rPr>
              <a:pPr/>
              <a:t>34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425683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D91AE9C5-E1DA-4710-A392-A1DFC379C9EC}" type="slidenum">
              <a:rPr lang="en-CA" altLang="ko-KR" sz="1200">
                <a:latin typeface="Tahoma" panose="020B0604030504040204" pitchFamily="34" charset="0"/>
              </a:rPr>
              <a:pPr/>
              <a:t>35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29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51114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258959-F973-43BC-BAB1-716899D0047C}" type="slidenum">
              <a:rPr lang="en-CA" altLang="ko-KR" sz="1200">
                <a:latin typeface="Tahoma" panose="020B0604030504040204" pitchFamily="34" charset="0"/>
              </a:rPr>
              <a:pPr/>
              <a:t>36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39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2045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3C290B2-12F8-4F12-98CE-D212B50C819E}" type="slidenum">
              <a:rPr lang="en-CA" altLang="ko-KR" sz="1200">
                <a:latin typeface="Tahoma" panose="020B0604030504040204" pitchFamily="34" charset="0"/>
              </a:rPr>
              <a:pPr/>
              <a:t>38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49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49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08674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10F700F-7BAC-4FDD-BA08-B1CEBB8779A8}" type="slidenum">
              <a:rPr lang="en-CA" altLang="ko-KR" sz="1200">
                <a:latin typeface="Tahoma" panose="020B0604030504040204" pitchFamily="34" charset="0"/>
              </a:rPr>
              <a:pPr/>
              <a:t>40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0341383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4B24BFB-9DB4-4CE1-92E3-B577E41B7061}" type="slidenum">
              <a:rPr lang="en-CA" altLang="ko-KR" sz="1200">
                <a:latin typeface="Tahoma" panose="020B0604030504040204" pitchFamily="34" charset="0"/>
              </a:rPr>
              <a:pPr/>
              <a:t>42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942883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EF9263C-7864-400E-A276-4F3CEAE00980}" type="slidenum">
              <a:rPr lang="en-CA" altLang="ko-KR" sz="1200">
                <a:latin typeface="Tahoma" panose="020B0604030504040204" pitchFamily="34" charset="0"/>
              </a:rPr>
              <a:pPr/>
              <a:t>43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7009273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1107903-EC0C-411A-96FB-74D5E716D15F}" type="slidenum">
              <a:rPr lang="en-CA" altLang="ko-KR" sz="1200">
                <a:latin typeface="Tahoma" panose="020B0604030504040204" pitchFamily="34" charset="0"/>
              </a:rPr>
              <a:pPr/>
              <a:t>44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31743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AE30781-CC3D-4710-AA0D-769FEDF3682A}" type="slidenum">
              <a:rPr lang="en-CA" altLang="ko-KR" sz="1200">
                <a:latin typeface="Tahoma" panose="020B0604030504040204" pitchFamily="34" charset="0"/>
              </a:rPr>
              <a:pPr/>
              <a:t>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1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18325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69F2CD8-6033-44A3-A815-6E7D640D3561}" type="slidenum">
              <a:rPr lang="en-CA" altLang="ko-KR" sz="1200">
                <a:latin typeface="Tahoma" panose="020B0604030504040204" pitchFamily="34" charset="0"/>
              </a:rPr>
              <a:pPr/>
              <a:t>49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21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563611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914EDBB1-A809-43B8-857C-6FCB9BF6E86F}" type="slidenum">
              <a:rPr lang="en-CA" altLang="ko-KR" sz="1200">
                <a:latin typeface="Tahoma" panose="020B0604030504040204" pitchFamily="34" charset="0"/>
              </a:rPr>
              <a:pPr/>
              <a:t>50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519514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7E22251-4417-4EE0-888E-90F1885065DC}" type="slidenum">
              <a:rPr lang="en-CA" altLang="ko-KR" sz="1200">
                <a:latin typeface="Tahoma" panose="020B0604030504040204" pitchFamily="34" charset="0"/>
              </a:rPr>
              <a:pPr/>
              <a:t>54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6673964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26EFD54-2F7B-4FE0-BF7C-ABE99339EA57}" type="slidenum">
              <a:rPr lang="en-CA" altLang="ko-KR" sz="1200">
                <a:latin typeface="Tahoma" panose="020B0604030504040204" pitchFamily="34" charset="0"/>
              </a:rPr>
              <a:pPr/>
              <a:t>55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465022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B551713-6E15-413D-A5E2-9064B4D99318}" type="slidenum">
              <a:rPr lang="en-CA" altLang="ko-KR" sz="1200">
                <a:latin typeface="Tahoma" panose="020B0604030504040204" pitchFamily="34" charset="0"/>
              </a:rPr>
              <a:pPr/>
              <a:t>56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24940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6A8CCF-A9EB-49E8-8B51-3BDEA18A9CD2}" type="slidenum">
              <a:rPr lang="en-CA" altLang="en-US" sz="1200">
                <a:latin typeface="Tahoma" panose="020B0604030504040204" pitchFamily="34" charset="0"/>
              </a:rPr>
              <a:pPr/>
              <a:t>57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968325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8D46490-8022-4C2D-AA50-D890709B8F8B}" type="slidenum">
              <a:rPr lang="en-CA" altLang="ko-KR" sz="1200">
                <a:latin typeface="Tahoma" panose="020B0604030504040204" pitchFamily="34" charset="0"/>
              </a:rPr>
              <a:pPr/>
              <a:t>58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755714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806EA18-1FB7-4DED-83DC-EC74426E84EB}" type="slidenum">
              <a:rPr lang="en-CA" altLang="ko-KR" sz="1200">
                <a:latin typeface="Tahoma" panose="020B0604030504040204" pitchFamily="34" charset="0"/>
              </a:rPr>
              <a:pPr/>
              <a:t>59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6907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1DA53A5-0DED-4DE4-B9F7-ECDCED8A79EC}" type="slidenum">
              <a:rPr lang="en-CA" altLang="ko-KR" sz="1200">
                <a:latin typeface="Tahoma" panose="020B0604030504040204" pitchFamily="34" charset="0"/>
              </a:rPr>
              <a:pPr/>
              <a:t>60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503214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C6A8CCF-A9EB-49E8-8B51-3BDEA18A9CD2}" type="slidenum">
              <a:rPr lang="en-CA" altLang="en-US" sz="1200">
                <a:latin typeface="Tahoma" panose="020B0604030504040204" pitchFamily="34" charset="0"/>
              </a:rPr>
              <a:pPr/>
              <a:t>61</a:t>
            </a:fld>
            <a:endParaRPr lang="en-CA" altLang="en-US" sz="1200">
              <a:latin typeface="Tahoma" panose="020B0604030504040204" pitchFamily="34" charset="0"/>
            </a:endParaRPr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4516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59AB019-CB34-40B8-B931-124A8B5527D1}" type="slidenum">
              <a:rPr lang="en-CA" altLang="ko-KR" sz="1200">
                <a:latin typeface="Tahoma" panose="020B0604030504040204" pitchFamily="34" charset="0"/>
              </a:rPr>
              <a:pPr/>
              <a:t>7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2467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92736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72048CB-80A2-48B5-ACCD-13B09F8CC875}" type="slidenum">
              <a:rPr lang="en-CA" altLang="ko-KR" sz="1200">
                <a:latin typeface="Tahoma" panose="020B0604030504040204" pitchFamily="34" charset="0"/>
              </a:rPr>
              <a:pPr/>
              <a:t>62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955722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E80BDC-75C5-4A62-A950-BBA46BCF21EB}" type="slidenum">
              <a:rPr lang="en-CA" altLang="ko-KR" sz="1200">
                <a:latin typeface="Tahoma" panose="020B0604030504040204" pitchFamily="34" charset="0"/>
              </a:rPr>
              <a:pPr/>
              <a:t>63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6813306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7D03D2BF-B4EF-4950-B357-BC8CD5298A79}" type="slidenum">
              <a:rPr lang="en-CA" altLang="ko-KR" sz="1200">
                <a:latin typeface="Tahoma" panose="020B0604030504040204" pitchFamily="34" charset="0"/>
              </a:rPr>
              <a:pPr/>
              <a:t>64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718374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15E05F-65B3-4E9A-9332-56BCCA820860}" type="slidenum">
              <a:rPr lang="en-CA" altLang="ko-KR" sz="1200">
                <a:latin typeface="Tahoma" panose="020B0604030504040204" pitchFamily="34" charset="0"/>
              </a:rPr>
              <a:pPr/>
              <a:t>9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095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915E05F-65B3-4E9A-9332-56BCCA820860}" type="slidenum">
              <a:rPr lang="en-CA" altLang="ko-KR" sz="1200">
                <a:latin typeface="Tahoma" panose="020B0604030504040204" pitchFamily="34" charset="0"/>
              </a:rPr>
              <a:pPr/>
              <a:t>10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4515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4516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092262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403866DF-5694-43CF-A04C-52779B48836B}" type="slidenum">
              <a:rPr lang="en-CA" altLang="ko-KR" sz="1200">
                <a:latin typeface="Tahoma" panose="020B0604030504040204" pitchFamily="34" charset="0"/>
              </a:rPr>
              <a:pPr/>
              <a:t>11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6563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34151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D174544-96D1-4FD5-9947-24F84DF43A2A}" type="slidenum">
              <a:rPr lang="en-CA" altLang="ko-KR" sz="1200">
                <a:latin typeface="Tahoma" panose="020B0604030504040204" pitchFamily="34" charset="0"/>
              </a:rPr>
              <a:pPr/>
              <a:t>12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294882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D70A592-A5C8-465C-B823-9570DB7C89B3}" type="slidenum">
              <a:rPr lang="en-CA" altLang="ko-KR" sz="1200">
                <a:latin typeface="Tahoma" panose="020B0604030504040204" pitchFamily="34" charset="0"/>
              </a:rPr>
              <a:pPr/>
              <a:t>16</a:t>
            </a:fld>
            <a:endParaRPr lang="en-CA" altLang="ko-KR" sz="1200">
              <a:latin typeface="Tahoma" panose="020B0604030504040204" pitchFamily="34" charset="0"/>
            </a:endParaRPr>
          </a:p>
        </p:txBody>
      </p:sp>
      <p:sp>
        <p:nvSpPr>
          <p:cNvPr id="68611" name="Rectangle 1026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2" name="Rectangle 1027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9882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30468493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ea"/>
                <a:ea typeface="+mn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57200" y="1052736"/>
            <a:ext cx="8229600" cy="5328592"/>
          </a:xfrm>
        </p:spPr>
        <p:txBody>
          <a:bodyPr>
            <a:normAutofit/>
          </a:bodyPr>
          <a:lstStyle>
            <a:lvl1pPr algn="l" latinLnBrk="0">
              <a:defRPr sz="2000" b="1">
                <a:latin typeface="+mn-ea"/>
                <a:ea typeface="+mn-ea"/>
              </a:defRPr>
            </a:lvl1pPr>
            <a:lvl2pPr algn="l" latinLnBrk="0">
              <a:defRPr sz="1800">
                <a:latin typeface="+mn-ea"/>
                <a:ea typeface="+mn-ea"/>
              </a:defRPr>
            </a:lvl2pPr>
            <a:lvl3pPr algn="l" latinLnBrk="0">
              <a:defRPr sz="1600">
                <a:latin typeface="+mn-ea"/>
                <a:ea typeface="+mn-ea"/>
              </a:defRPr>
            </a:lvl3pPr>
            <a:lvl4pPr algn="l" latinLnBrk="0">
              <a:defRPr sz="1400">
                <a:latin typeface="+mn-ea"/>
                <a:ea typeface="+mn-ea"/>
              </a:defRPr>
            </a:lvl4pPr>
            <a:lvl5pPr algn="l" latinLnBrk="0">
              <a:defRPr sz="1400">
                <a:latin typeface="+mn-ea"/>
                <a:ea typeface="+mn-ea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467544" y="6411197"/>
            <a:ext cx="135165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50" b="1"/>
              <a:t>Database </a:t>
            </a:r>
            <a:r>
              <a:rPr lang="en-US" altLang="ko-KR" sz="1050" b="1" dirty="0"/>
              <a:t>Systems</a:t>
            </a:r>
            <a:endParaRPr lang="ko-KR" altLang="en-US" sz="1050" b="1" dirty="0"/>
          </a:p>
        </p:txBody>
      </p:sp>
      <p:sp>
        <p:nvSpPr>
          <p:cNvPr id="8" name="TextBox 7"/>
          <p:cNvSpPr txBox="1"/>
          <p:nvPr userDrawn="1"/>
        </p:nvSpPr>
        <p:spPr>
          <a:xfrm>
            <a:off x="8267370" y="6411197"/>
            <a:ext cx="359394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fld id="{AD399CC4-AC93-4802-81E2-39149A8CC6FC}" type="slidenum">
              <a:rPr lang="ko-KR" altLang="en-US" sz="1050" b="1" smtClean="0"/>
              <a:t>‹#›</a:t>
            </a:fld>
            <a:endParaRPr lang="ko-KR" altLang="en-US" sz="1050" b="1"/>
          </a:p>
        </p:txBody>
      </p:sp>
    </p:spTree>
    <p:extLst>
      <p:ext uri="{BB962C8B-B14F-4D97-AF65-F5344CB8AC3E}">
        <p14:creationId xmlns:p14="http://schemas.microsoft.com/office/powerpoint/2010/main" val="159045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20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980728"/>
            <a:ext cx="8229600" cy="5328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선형대수학 </a:t>
            </a:r>
            <a:r>
              <a:rPr lang="en-US" altLang="ko-KR"/>
              <a:t>– 2019</a:t>
            </a:r>
            <a:r>
              <a:rPr lang="ko-KR" altLang="en-US"/>
              <a:t>년 </a:t>
            </a:r>
            <a:r>
              <a:rPr lang="en-US" altLang="ko-KR"/>
              <a:t>1</a:t>
            </a:r>
            <a:r>
              <a:rPr lang="ko-KR" altLang="en-US"/>
              <a:t>학기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ko-KR" altLang="en-US"/>
              <a:t>충북대학교 소프트웨어학과</a:t>
            </a: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77DD6B-22F9-4C43-8EC0-40DD213B4C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4777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algn="l" defTabSz="9144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018655"/>
          </a:xfrm>
        </p:spPr>
        <p:txBody>
          <a:bodyPr/>
          <a:lstStyle/>
          <a:p>
            <a:r>
              <a:rPr lang="en-US" altLang="ko-KR" sz="4400" dirty="0">
                <a:latin typeface="+mn-ea"/>
                <a:ea typeface="+mn-ea"/>
              </a:rPr>
              <a:t>Database Systems</a:t>
            </a:r>
            <a:endParaRPr lang="ko-KR" altLang="en-US" sz="3600" dirty="0">
              <a:latin typeface="+mn-ea"/>
              <a:ea typeface="+mn-ea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801031" y="5781617"/>
            <a:ext cx="180491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>
              <a:spcBef>
                <a:spcPts val="600"/>
              </a:spcBef>
            </a:pPr>
            <a:r>
              <a:rPr lang="en-US" altLang="ko-KR" sz="2000" b="1" dirty="0" smtClean="0">
                <a:latin typeface="+mj-lt"/>
                <a:ea typeface="바탕" pitchFamily="18" charset="-127"/>
              </a:rPr>
              <a:t>Jong Yun LEE</a:t>
            </a:r>
            <a:endParaRPr lang="en-US" altLang="ko-KR" sz="2000" b="1" dirty="0">
              <a:latin typeface="+mj-lt"/>
              <a:ea typeface="바탕" pitchFamily="18" charset="-12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34919" y="5720062"/>
            <a:ext cx="312425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>
                <a:latin typeface="+mj-lt"/>
                <a:ea typeface="바탕" pitchFamily="18" charset="-127"/>
              </a:rPr>
              <a:t>Department of Computer Science</a:t>
            </a:r>
          </a:p>
          <a:p>
            <a:r>
              <a:rPr lang="en-US" altLang="ko-KR" sz="1400" b="1" dirty="0" err="1">
                <a:latin typeface="+mj-lt"/>
                <a:ea typeface="바탕" pitchFamily="18" charset="-127"/>
              </a:rPr>
              <a:t>Chungbuk</a:t>
            </a:r>
            <a:r>
              <a:rPr lang="en-US" altLang="ko-KR" sz="1400" b="1" dirty="0">
                <a:latin typeface="+mj-lt"/>
                <a:ea typeface="바탕" pitchFamily="18" charset="-127"/>
              </a:rPr>
              <a:t> National University</a:t>
            </a: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07" y="5613882"/>
            <a:ext cx="735581" cy="735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61676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Schemas versus Instances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Schema Construct: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 </a:t>
            </a:r>
            <a:r>
              <a:rPr lang="en-US" b="1" i="1" dirty="0"/>
              <a:t>component</a:t>
            </a:r>
            <a:r>
              <a:rPr lang="en-US" dirty="0"/>
              <a:t> of the schema or an object within the schema, e.g., </a:t>
            </a:r>
            <a:r>
              <a:rPr lang="en-US" dirty="0">
                <a:latin typeface="Consolas" panose="020B0609020204030204" pitchFamily="49" charset="0"/>
              </a:rPr>
              <a:t>STUDENT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COURSE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altLang="ko-KR" dirty="0"/>
              <a:t>Database State: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The actual data stored in a database at </a:t>
            </a:r>
            <a:r>
              <a:rPr lang="en-US" altLang="ko-KR" u="sng" dirty="0"/>
              <a:t>a </a:t>
            </a:r>
            <a:r>
              <a:rPr lang="en-US" altLang="ko-KR" b="1" i="1" u="sng" dirty="0"/>
              <a:t>particular moment in time</a:t>
            </a:r>
            <a:r>
              <a:rPr lang="en-US" altLang="ko-KR" dirty="0"/>
              <a:t>. This includes the collection of all the data in the database.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Also called </a:t>
            </a:r>
            <a:r>
              <a:rPr lang="en-US" altLang="ko-KR" u="sng" dirty="0"/>
              <a:t>database instance (or occurrence or snapshot)</a:t>
            </a:r>
            <a:r>
              <a:rPr lang="en-US" altLang="ko-KR" dirty="0"/>
              <a:t>.</a:t>
            </a:r>
          </a:p>
          <a:p>
            <a:pPr lvl="2">
              <a:lnSpc>
                <a:spcPct val="150000"/>
              </a:lnSpc>
            </a:pPr>
            <a:r>
              <a:rPr lang="en-US" altLang="ko-KR" dirty="0"/>
              <a:t>The term </a:t>
            </a:r>
            <a:r>
              <a:rPr lang="en-US" altLang="ko-KR" i="1" dirty="0"/>
              <a:t>instance </a:t>
            </a:r>
            <a:r>
              <a:rPr lang="en-US" altLang="ko-KR" dirty="0"/>
              <a:t> is also applied to individual database components, e.g. </a:t>
            </a:r>
            <a:r>
              <a:rPr lang="en-US" altLang="ko-KR" i="1" dirty="0"/>
              <a:t>record instance, table instance, entity instance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63005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Schema vs. Database State</a:t>
            </a:r>
          </a:p>
        </p:txBody>
      </p:sp>
      <p:sp>
        <p:nvSpPr>
          <p:cNvPr id="1126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Database State: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Refers to the </a:t>
            </a:r>
            <a:r>
              <a:rPr lang="en-US" b="1" i="1" dirty="0">
                <a:solidFill>
                  <a:srgbClr val="0000FF"/>
                </a:solidFill>
              </a:rPr>
              <a:t>content</a:t>
            </a:r>
            <a:r>
              <a:rPr lang="en-US" dirty="0">
                <a:solidFill>
                  <a:srgbClr val="0000FF"/>
                </a:solidFill>
              </a:rPr>
              <a:t> </a:t>
            </a:r>
            <a:r>
              <a:rPr lang="en-US" dirty="0"/>
              <a:t>of a database </a:t>
            </a:r>
            <a:r>
              <a:rPr lang="en-US" u="sng" dirty="0"/>
              <a:t>at a moment in time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Initial Database State: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Refers to the database state when it is initially loaded into the system.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Valid State: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 state that </a:t>
            </a:r>
            <a:r>
              <a:rPr lang="en-US" u="sng" dirty="0"/>
              <a:t>satisfies the </a:t>
            </a:r>
            <a:r>
              <a:rPr lang="en-US" u="sng" dirty="0">
                <a:solidFill>
                  <a:srgbClr val="0000FF"/>
                </a:solidFill>
              </a:rPr>
              <a:t>structure</a:t>
            </a:r>
            <a:r>
              <a:rPr lang="en-US" u="sng" dirty="0"/>
              <a:t> and </a:t>
            </a:r>
            <a:r>
              <a:rPr lang="en-US" u="sng" dirty="0">
                <a:solidFill>
                  <a:srgbClr val="0000FF"/>
                </a:solidFill>
              </a:rPr>
              <a:t>constraints</a:t>
            </a:r>
            <a:r>
              <a:rPr lang="en-US" u="sng" dirty="0"/>
              <a:t> of the database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035094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Database Schema vs. Database State </a:t>
            </a:r>
            <a:br>
              <a:rPr lang="en-US" dirty="0"/>
            </a:br>
            <a:r>
              <a:rPr lang="en-US" sz="2000" dirty="0"/>
              <a:t>(continued)</a:t>
            </a:r>
          </a:p>
        </p:txBody>
      </p:sp>
      <p:sp>
        <p:nvSpPr>
          <p:cNvPr id="1229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Distinction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i="1" dirty="0"/>
              <a:t>database schema</a:t>
            </a:r>
            <a:r>
              <a:rPr lang="en-US" dirty="0"/>
              <a:t> changes </a:t>
            </a:r>
            <a:r>
              <a:rPr lang="en-US" u="sng" dirty="0">
                <a:solidFill>
                  <a:srgbClr val="0000FF"/>
                </a:solidFill>
              </a:rPr>
              <a:t>very infrequently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 </a:t>
            </a:r>
            <a:r>
              <a:rPr lang="en-US" b="1" i="1" dirty="0"/>
              <a:t>database state</a:t>
            </a:r>
            <a:r>
              <a:rPr lang="en-US" dirty="0"/>
              <a:t> changes </a:t>
            </a:r>
            <a:r>
              <a:rPr lang="en-US" u="sng" dirty="0"/>
              <a:t>every time the database is updated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b="1" dirty="0"/>
              <a:t>Schema</a:t>
            </a:r>
            <a:r>
              <a:rPr lang="en-US" dirty="0"/>
              <a:t> is also called </a:t>
            </a:r>
            <a:r>
              <a:rPr lang="en-US" b="1" dirty="0"/>
              <a:t>intension</a:t>
            </a:r>
            <a:r>
              <a:rPr lang="en-US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b="1" dirty="0"/>
              <a:t>State</a:t>
            </a:r>
            <a:r>
              <a:rPr lang="en-US" dirty="0"/>
              <a:t> is also called </a:t>
            </a:r>
            <a:r>
              <a:rPr lang="en-US" b="1" dirty="0"/>
              <a:t>extension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940112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 Database Schema</a:t>
            </a:r>
          </a:p>
        </p:txBody>
      </p:sp>
      <p:pic>
        <p:nvPicPr>
          <p:cNvPr id="13316" name="Picture 6" descr="fig02_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1484784"/>
            <a:ext cx="7772400" cy="420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355814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Example of a database state</a:t>
            </a:r>
          </a:p>
        </p:txBody>
      </p:sp>
      <p:pic>
        <p:nvPicPr>
          <p:cNvPr id="14340" name="Picture 4" descr="fig01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5" y="1052736"/>
            <a:ext cx="4397375" cy="5060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63320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Three-Schema Architecture and </a:t>
            </a:r>
            <a:br>
              <a:rPr lang="en-US" altLang="ko-KR" dirty="0"/>
            </a:br>
            <a:r>
              <a:rPr lang="en-US" altLang="ko-KR" dirty="0"/>
              <a:t>Data Independence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53030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Three-Schema Architecture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Proposed to support DBMS characteristics of: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>
                <a:solidFill>
                  <a:srgbClr val="0070C0"/>
                </a:solidFill>
              </a:rPr>
              <a:t>Program-data independence</a:t>
            </a:r>
            <a:r>
              <a:rPr lang="en-US" b="1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Support of </a:t>
            </a:r>
            <a:r>
              <a:rPr lang="en-US" b="1" dirty="0">
                <a:solidFill>
                  <a:srgbClr val="0070C0"/>
                </a:solidFill>
              </a:rPr>
              <a:t>multiple views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of the data.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Not explicitly used in commercial DBMS products, but has been useful in explaining database system organization</a:t>
            </a:r>
          </a:p>
        </p:txBody>
      </p:sp>
    </p:spTree>
    <p:extLst>
      <p:ext uri="{BB962C8B-B14F-4D97-AF65-F5344CB8AC3E}">
        <p14:creationId xmlns:p14="http://schemas.microsoft.com/office/powerpoint/2010/main" val="31471276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Three-Schema Architecture</a:t>
            </a:r>
          </a:p>
        </p:txBody>
      </p:sp>
      <p:sp>
        <p:nvSpPr>
          <p:cNvPr id="1638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Defines DBMS schemas at </a:t>
            </a:r>
            <a:r>
              <a:rPr lang="en-US" b="1" i="1" dirty="0"/>
              <a:t>three</a:t>
            </a:r>
            <a:r>
              <a:rPr lang="en-US" dirty="0"/>
              <a:t> levels: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/>
              <a:t>Internal schema</a:t>
            </a:r>
            <a:r>
              <a:rPr lang="en-US" dirty="0"/>
              <a:t> at the internal level to describe physical storage structures and access paths (</a:t>
            </a:r>
            <a:r>
              <a:rPr lang="en-US" dirty="0" err="1"/>
              <a:t>e.g</a:t>
            </a:r>
            <a:r>
              <a:rPr lang="en-US" dirty="0"/>
              <a:t> indexes).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Typically uses a </a:t>
            </a:r>
            <a:r>
              <a:rPr lang="en-US" b="1" dirty="0"/>
              <a:t>physical</a:t>
            </a:r>
            <a:r>
              <a:rPr lang="en-US" dirty="0"/>
              <a:t> data model.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/>
              <a:t>Conceptual schema</a:t>
            </a:r>
            <a:r>
              <a:rPr lang="en-US" dirty="0"/>
              <a:t> at the conceptual level to describe the structure and constraints for the whole database for a community of users.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Uses a </a:t>
            </a:r>
            <a:r>
              <a:rPr lang="en-US" b="1" dirty="0"/>
              <a:t>conceptual</a:t>
            </a:r>
            <a:r>
              <a:rPr lang="en-US" dirty="0"/>
              <a:t> or an </a:t>
            </a:r>
            <a:r>
              <a:rPr lang="en-US" b="1" dirty="0"/>
              <a:t>implementation</a:t>
            </a:r>
            <a:r>
              <a:rPr lang="en-US" dirty="0"/>
              <a:t> data model.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/>
              <a:t>External schemas</a:t>
            </a:r>
            <a:r>
              <a:rPr lang="en-US" dirty="0"/>
              <a:t> at the external level to describe the various user views.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Usually uses the same data model as the conceptual schema.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8100559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prstClr val="black"/>
                </a:solidFill>
                <a:latin typeface=""/>
              </a:rPr>
              <a:t>Three-Schema Architecture</a:t>
            </a:r>
            <a:endParaRPr lang="en-US" dirty="0"/>
          </a:p>
        </p:txBody>
      </p:sp>
      <p:pic>
        <p:nvPicPr>
          <p:cNvPr id="17412" name="Picture 4" descr="fig02_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1463005"/>
            <a:ext cx="7010400" cy="4486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600618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Three-Schema Architecture</a:t>
            </a:r>
          </a:p>
        </p:txBody>
      </p:sp>
      <p:sp>
        <p:nvSpPr>
          <p:cNvPr id="1843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Mappings among schema levels are </a:t>
            </a:r>
            <a:r>
              <a:rPr lang="en-US" u="sng" dirty="0"/>
              <a:t>needed to transform requests and data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Programs refer to an external schema, and are mapped by the DBMS to the internal schema for execution.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Data extracted from the internal DBMS level is reformatted to match the user</a:t>
            </a:r>
            <a:r>
              <a:rPr lang="en-US" altLang="en-US" dirty="0"/>
              <a:t>’</a:t>
            </a:r>
            <a:r>
              <a:rPr lang="en-US" dirty="0"/>
              <a:t>s external view (e.g. formatting the results of an SQL query for display in a Web page)</a:t>
            </a:r>
          </a:p>
        </p:txBody>
      </p:sp>
    </p:spTree>
    <p:extLst>
      <p:ext uri="{BB962C8B-B14F-4D97-AF65-F5344CB8AC3E}">
        <p14:creationId xmlns:p14="http://schemas.microsoft.com/office/powerpoint/2010/main" val="28644213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56792"/>
            <a:ext cx="7772400" cy="2018655"/>
          </a:xfrm>
        </p:spPr>
        <p:txBody>
          <a:bodyPr/>
          <a:lstStyle/>
          <a:p>
            <a:pPr algn="l"/>
            <a:r>
              <a:rPr lang="en-US" altLang="ko-KR" sz="4000" dirty="0">
                <a:solidFill>
                  <a:srgbClr val="6498D9"/>
                </a:solidFill>
              </a:rPr>
              <a:t>CHAPTER 2:</a:t>
            </a:r>
            <a:r>
              <a:rPr lang="en-US" altLang="ko-KR" sz="4000" dirty="0"/>
              <a:t/>
            </a:r>
            <a:br>
              <a:rPr lang="en-US" altLang="ko-KR" sz="4000" dirty="0"/>
            </a:br>
            <a:r>
              <a:rPr lang="en-US" altLang="ko-KR" sz="4000" dirty="0"/>
              <a:t>Database System Concepts </a:t>
            </a:r>
            <a:br>
              <a:rPr lang="en-US" altLang="ko-KR" sz="4000" dirty="0"/>
            </a:br>
            <a:r>
              <a:rPr lang="en-US" altLang="ko-KR" sz="4000" dirty="0"/>
              <a:t>and Architecture</a:t>
            </a:r>
          </a:p>
        </p:txBody>
      </p:sp>
      <p:pic>
        <p:nvPicPr>
          <p:cNvPr id="6" name="Picture 11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4581128"/>
            <a:ext cx="1456153" cy="180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641805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Independence</a:t>
            </a:r>
          </a:p>
        </p:txBody>
      </p:sp>
      <p:sp>
        <p:nvSpPr>
          <p:cNvPr id="1946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Logical Data Independence: </a:t>
            </a:r>
          </a:p>
          <a:p>
            <a:pPr lvl="1" eaLnBrk="1" hangingPunct="1"/>
            <a:r>
              <a:rPr lang="en-US" dirty="0"/>
              <a:t>The capacity to </a:t>
            </a:r>
            <a:r>
              <a:rPr lang="en-US" u="sng" dirty="0"/>
              <a:t>change the conceptual schema without having to change the external schemas </a:t>
            </a:r>
            <a:r>
              <a:rPr lang="en-US" dirty="0"/>
              <a:t>and their associated application programs.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/>
              <a:t>Physical Data Independence:</a:t>
            </a:r>
          </a:p>
          <a:p>
            <a:pPr lvl="1" eaLnBrk="1" hangingPunct="1"/>
            <a:r>
              <a:rPr lang="en-US" dirty="0"/>
              <a:t>The capacity to </a:t>
            </a:r>
            <a:r>
              <a:rPr lang="en-US" u="sng" dirty="0"/>
              <a:t>change the internal schema without having to change the conceptual schema</a:t>
            </a:r>
            <a:r>
              <a:rPr lang="en-US" dirty="0"/>
              <a:t>.</a:t>
            </a:r>
          </a:p>
          <a:p>
            <a:pPr lvl="1" eaLnBrk="1" hangingPunct="1"/>
            <a:r>
              <a:rPr lang="en-US" dirty="0"/>
              <a:t>For example, the internal schema may be changed when certain file structures are reorganized or new indexes are created to improve database performance</a:t>
            </a:r>
          </a:p>
        </p:txBody>
      </p:sp>
      <p:pic>
        <p:nvPicPr>
          <p:cNvPr id="4" name="Picture 4" descr="fig02_0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4365104"/>
            <a:ext cx="3636404" cy="23271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94919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Independence (continued)</a:t>
            </a:r>
          </a:p>
        </p:txBody>
      </p:sp>
      <p:sp>
        <p:nvSpPr>
          <p:cNvPr id="2048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When a schema at a lower level is changed, </a:t>
            </a:r>
            <a:r>
              <a:rPr lang="en-US" u="sng" dirty="0"/>
              <a:t>only the </a:t>
            </a:r>
            <a:r>
              <a:rPr lang="en-US" b="1" u="sng" dirty="0"/>
              <a:t>mappings</a:t>
            </a:r>
            <a:r>
              <a:rPr lang="en-US" u="sng" dirty="0"/>
              <a:t> </a:t>
            </a:r>
            <a:r>
              <a:rPr lang="en-US" dirty="0"/>
              <a:t>between this schema and higher-level schemas </a:t>
            </a:r>
            <a:r>
              <a:rPr lang="en-US" u="sng" dirty="0">
                <a:solidFill>
                  <a:srgbClr val="0000FF"/>
                </a:solidFill>
              </a:rPr>
              <a:t>need to be changed in a DBMS </a:t>
            </a:r>
            <a:r>
              <a:rPr lang="en-US" dirty="0"/>
              <a:t>that fully supports data independence.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The higher-level schemas themselves are </a:t>
            </a:r>
            <a:r>
              <a:rPr lang="en-US" b="1" dirty="0"/>
              <a:t>unchanged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Hence, the application programs need not be changed since they refer to the external schemas.</a:t>
            </a:r>
          </a:p>
        </p:txBody>
      </p:sp>
    </p:spTree>
    <p:extLst>
      <p:ext uri="{BB962C8B-B14F-4D97-AF65-F5344CB8AC3E}">
        <p14:creationId xmlns:p14="http://schemas.microsoft.com/office/powerpoint/2010/main" val="30465013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Database Languages and Interfaces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028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DBMS Languages</a:t>
            </a:r>
          </a:p>
        </p:txBody>
      </p:sp>
      <p:sp>
        <p:nvSpPr>
          <p:cNvPr id="2150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Data </a:t>
            </a:r>
            <a:r>
              <a:rPr lang="en-US" dirty="0">
                <a:solidFill>
                  <a:srgbClr val="0000FF"/>
                </a:solidFill>
              </a:rPr>
              <a:t>Definition</a:t>
            </a:r>
            <a:r>
              <a:rPr lang="en-US" dirty="0"/>
              <a:t> Language (DDL)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Data </a:t>
            </a:r>
            <a:r>
              <a:rPr lang="en-US" dirty="0">
                <a:solidFill>
                  <a:srgbClr val="0000FF"/>
                </a:solidFill>
              </a:rPr>
              <a:t>Manipulation</a:t>
            </a:r>
            <a:r>
              <a:rPr lang="en-US" dirty="0"/>
              <a:t> Language (DML)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High-Level or </a:t>
            </a:r>
            <a:r>
              <a:rPr lang="en-US" sz="2000" dirty="0">
                <a:solidFill>
                  <a:srgbClr val="0000FF"/>
                </a:solidFill>
              </a:rPr>
              <a:t>Non-procedural </a:t>
            </a:r>
            <a:r>
              <a:rPr lang="en-US" dirty="0"/>
              <a:t>Languages: These include the relational language </a:t>
            </a:r>
            <a:r>
              <a:rPr lang="en-US" dirty="0" smtClean="0"/>
              <a:t>SQL: (Interactive Query Language)</a:t>
            </a:r>
            <a:endParaRPr lang="en-US" dirty="0"/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May be </a:t>
            </a:r>
            <a:r>
              <a:rPr lang="en-US" u="sng" dirty="0"/>
              <a:t>used in a standalone way </a:t>
            </a:r>
            <a:r>
              <a:rPr lang="en-US" dirty="0"/>
              <a:t>or may be </a:t>
            </a:r>
            <a:r>
              <a:rPr lang="en-US" u="sng" dirty="0"/>
              <a:t>embedded in a programming language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Low Level or </a:t>
            </a:r>
            <a:r>
              <a:rPr lang="en-US" sz="2000" dirty="0">
                <a:solidFill>
                  <a:srgbClr val="0000FF"/>
                </a:solidFill>
              </a:rPr>
              <a:t>Procedural </a:t>
            </a:r>
            <a:r>
              <a:rPr lang="en-US" dirty="0"/>
              <a:t>Languages</a:t>
            </a:r>
            <a:r>
              <a:rPr lang="en-US" dirty="0" smtClean="0"/>
              <a:t>: (Embedded Language)</a:t>
            </a:r>
            <a:endParaRPr lang="en-US" dirty="0"/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These must be embedded in a programming language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36435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DBMS Languages</a:t>
            </a:r>
          </a:p>
        </p:txBody>
      </p:sp>
      <p:sp>
        <p:nvSpPr>
          <p:cNvPr id="22532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dirty="0"/>
              <a:t>Data Definition Language (DDL):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Used by the DBA and database designers to </a:t>
            </a:r>
            <a:r>
              <a:rPr lang="en-US" u="sng" dirty="0"/>
              <a:t>specify the conceptual schema of a database.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In many DBMSs, the DDL is also used to define internal and external schemas (views).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In some DBMSs, separate </a:t>
            </a:r>
            <a:r>
              <a:rPr lang="en-US" b="1" dirty="0"/>
              <a:t>storage definition language (SDL) </a:t>
            </a:r>
            <a:r>
              <a:rPr lang="en-US" dirty="0"/>
              <a:t>and</a:t>
            </a:r>
            <a:r>
              <a:rPr lang="en-US" b="1" dirty="0"/>
              <a:t> view definition language (VDL)</a:t>
            </a:r>
            <a:r>
              <a:rPr lang="en-US" dirty="0"/>
              <a:t> are used to define internal and external schemas.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SDL is typically realized via DBMS commands provided to the DBA and database designers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37445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DBMS Languages</a:t>
            </a:r>
          </a:p>
        </p:txBody>
      </p:sp>
      <p:sp>
        <p:nvSpPr>
          <p:cNvPr id="2355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dirty="0"/>
              <a:t>Data Manipulation Language (DML):</a:t>
            </a:r>
            <a:endParaRPr lang="en-US" dirty="0"/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Used to specify </a:t>
            </a:r>
            <a:r>
              <a:rPr lang="en-US" u="sng" dirty="0"/>
              <a:t>database retrievals and updates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DML commands (data sublanguage) can be </a:t>
            </a:r>
            <a:r>
              <a:rPr lang="en-US" i="1" dirty="0"/>
              <a:t>embedded</a:t>
            </a:r>
            <a:r>
              <a:rPr lang="en-US" dirty="0"/>
              <a:t> in a general-purpose programming language (host language), such as COBOL, C, </a:t>
            </a:r>
            <a:br>
              <a:rPr lang="en-US" dirty="0"/>
            </a:br>
            <a:r>
              <a:rPr lang="en-US" dirty="0"/>
              <a:t>C++, or Java.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A library of functions can also be provided to access the DBMS from a programming language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Alternatively, stand-alone DML commands can be applied directly (called a </a:t>
            </a:r>
            <a:r>
              <a:rPr lang="en-US" i="1" dirty="0"/>
              <a:t>query language</a:t>
            </a:r>
            <a:r>
              <a:rPr lang="en-US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837564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Types of DML</a:t>
            </a:r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High Level </a:t>
            </a:r>
            <a:r>
              <a:rPr lang="en-US" b="1" dirty="0"/>
              <a:t>or </a:t>
            </a:r>
            <a:r>
              <a:rPr lang="en-US" dirty="0">
                <a:solidFill>
                  <a:srgbClr val="0000FF"/>
                </a:solidFill>
              </a:rPr>
              <a:t>Non-procedural</a:t>
            </a:r>
            <a:r>
              <a:rPr lang="en-US" b="1" dirty="0"/>
              <a:t> Language: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For example, the SQL relational language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Are </a:t>
            </a:r>
            <a:r>
              <a:rPr lang="en-US" altLang="en-US" u="sng" dirty="0"/>
              <a:t>“</a:t>
            </a:r>
            <a:r>
              <a:rPr lang="en-US" u="sng" dirty="0"/>
              <a:t>set</a:t>
            </a:r>
            <a:r>
              <a:rPr lang="en-US" altLang="en-US" u="sng" dirty="0"/>
              <a:t>”</a:t>
            </a:r>
            <a:r>
              <a:rPr lang="en-US" u="sng" dirty="0"/>
              <a:t>-oriented and specify what data to retrieve rather than how to retrieve it</a:t>
            </a:r>
            <a:r>
              <a:rPr lang="en-US" dirty="0"/>
              <a:t>.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Also called </a:t>
            </a:r>
            <a:r>
              <a:rPr lang="en-US" b="1" dirty="0"/>
              <a:t>declarative</a:t>
            </a:r>
            <a:r>
              <a:rPr lang="en-US" dirty="0"/>
              <a:t> languages.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b="1" dirty="0">
                <a:solidFill>
                  <a:srgbClr val="0000FF"/>
                </a:solidFill>
              </a:rPr>
              <a:t>Low Level </a:t>
            </a:r>
            <a:r>
              <a:rPr lang="en-US" b="1" dirty="0"/>
              <a:t>or </a:t>
            </a:r>
            <a:r>
              <a:rPr lang="en-US" dirty="0">
                <a:solidFill>
                  <a:srgbClr val="0000FF"/>
                </a:solidFill>
              </a:rPr>
              <a:t>Procedural</a:t>
            </a:r>
            <a:r>
              <a:rPr lang="en-US" b="1" dirty="0"/>
              <a:t> Language: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u="sng" dirty="0"/>
              <a:t>Retrieve data one record-at-a-time</a:t>
            </a:r>
            <a:r>
              <a:rPr lang="en-US" dirty="0"/>
              <a:t>; 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Constructs such as looping are needed to retrieve multiple records, along with positioning pointers.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948264" y="4005064"/>
            <a:ext cx="1194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dirty="0">
                <a:solidFill>
                  <a:srgbClr val="0000FF"/>
                </a:solidFill>
              </a:rPr>
              <a:t>iterator</a:t>
            </a:r>
            <a:endParaRPr lang="ko-KR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14110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DBMS Interfaces</a:t>
            </a:r>
          </a:p>
        </p:txBody>
      </p:sp>
      <p:sp>
        <p:nvSpPr>
          <p:cNvPr id="2560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10000"/>
              </a:lnSpc>
            </a:pPr>
            <a:r>
              <a:rPr lang="en-US" dirty="0"/>
              <a:t>Stand-alone query language interfaces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Example: Entering SQL queries at the DBMS interactive SQL interface (e.g. SQL*Plus in ORACLE)</a:t>
            </a:r>
          </a:p>
          <a:p>
            <a:pPr lvl="1" eaLnBrk="1" hangingPunct="1">
              <a:lnSpc>
                <a:spcPct val="110000"/>
              </a:lnSpc>
            </a:pP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Programmer interfaces for embedding DML in programming languages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User-friendly interfaces</a:t>
            </a:r>
          </a:p>
          <a:p>
            <a:pPr lvl="1" eaLnBrk="1" hangingPunct="1">
              <a:lnSpc>
                <a:spcPct val="110000"/>
              </a:lnSpc>
            </a:pPr>
            <a:r>
              <a:rPr lang="en-US" dirty="0"/>
              <a:t>Menu-based, forms-based, graphics-based, etc.</a:t>
            </a:r>
          </a:p>
          <a:p>
            <a:pPr lvl="1">
              <a:lnSpc>
                <a:spcPct val="110000"/>
              </a:lnSpc>
            </a:pPr>
            <a:endParaRPr lang="en-US" dirty="0"/>
          </a:p>
          <a:p>
            <a:pPr eaLnBrk="1" hangingPunct="1">
              <a:lnSpc>
                <a:spcPct val="110000"/>
              </a:lnSpc>
            </a:pPr>
            <a:r>
              <a:rPr lang="en-US" dirty="0"/>
              <a:t>Mobile Interfaces: interfaces allowing users to perform transactions using mobile apps</a:t>
            </a: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2160" y="274638"/>
            <a:ext cx="2960192" cy="1112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327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DBMS Programming Language Interfaces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Embedded Approach</a:t>
            </a:r>
            <a:r>
              <a:rPr lang="en-US" dirty="0"/>
              <a:t>: </a:t>
            </a:r>
            <a:r>
              <a:rPr lang="en-US" dirty="0" err="1"/>
              <a:t>e.g</a:t>
            </a:r>
            <a:r>
              <a:rPr lang="en-US" dirty="0"/>
              <a:t> embedded SQL (for C, C++, etc.), SQLJ (for Java)</a:t>
            </a:r>
          </a:p>
          <a:p>
            <a:pPr lvl="1" eaLnBrk="1" hangingPunct="1"/>
            <a:endParaRPr lang="en-US" dirty="0"/>
          </a:p>
          <a:p>
            <a:r>
              <a:rPr lang="en-US" b="1" dirty="0"/>
              <a:t>Procedure Call Approach</a:t>
            </a:r>
            <a:r>
              <a:rPr lang="en-US" dirty="0"/>
              <a:t>: e.g. </a:t>
            </a:r>
            <a:r>
              <a:rPr lang="en-US" dirty="0">
                <a:solidFill>
                  <a:srgbClr val="0000FF"/>
                </a:solidFill>
              </a:rPr>
              <a:t>JDBC</a:t>
            </a:r>
            <a:r>
              <a:rPr lang="en-US" u="sng" dirty="0"/>
              <a:t> for Java, </a:t>
            </a:r>
            <a:r>
              <a:rPr lang="en-US" dirty="0">
                <a:solidFill>
                  <a:srgbClr val="0000FF"/>
                </a:solidFill>
              </a:rPr>
              <a:t>ODBC</a:t>
            </a:r>
            <a:r>
              <a:rPr lang="en-US" u="sng" dirty="0"/>
              <a:t> (Open Database Connectivity) for other programming languages as API</a:t>
            </a:r>
            <a:r>
              <a:rPr lang="en-US" altLang="en-US" u="sng" dirty="0"/>
              <a:t>’</a:t>
            </a:r>
            <a:r>
              <a:rPr lang="en-US" u="sng" dirty="0"/>
              <a:t>s (application programming interfaces)</a:t>
            </a:r>
          </a:p>
          <a:p>
            <a:pPr lvl="1" eaLnBrk="1" hangingPunct="1"/>
            <a:endParaRPr 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4" y="3101731"/>
            <a:ext cx="7740352" cy="32795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6462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DBMS Programming Language Interfaces</a:t>
            </a:r>
          </a:p>
        </p:txBody>
      </p:sp>
      <p:sp>
        <p:nvSpPr>
          <p:cNvPr id="26628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2592288"/>
          </a:xfrm>
        </p:spPr>
        <p:txBody>
          <a:bodyPr/>
          <a:lstStyle/>
          <a:p>
            <a:r>
              <a:rPr lang="en-US" b="1" dirty="0"/>
              <a:t>Database Programming Language Approach</a:t>
            </a:r>
            <a:r>
              <a:rPr lang="en-US" dirty="0"/>
              <a:t>: e.g. ORACLE has </a:t>
            </a:r>
            <a:r>
              <a:rPr lang="en-US" dirty="0">
                <a:solidFill>
                  <a:srgbClr val="0000FF"/>
                </a:solidFill>
              </a:rPr>
              <a:t>PL/SQL</a:t>
            </a:r>
            <a:r>
              <a:rPr lang="en-US" dirty="0"/>
              <a:t>, a programming language based on SQL; language incorporates SQL and its data types as integral components</a:t>
            </a:r>
          </a:p>
          <a:p>
            <a:pPr lvl="1" eaLnBrk="1" hangingPunct="1"/>
            <a:endParaRPr lang="en-US" dirty="0"/>
          </a:p>
          <a:p>
            <a:r>
              <a:rPr lang="en-US" b="1" dirty="0"/>
              <a:t>Scripting Languages: </a:t>
            </a:r>
            <a:r>
              <a:rPr lang="en-US" dirty="0">
                <a:solidFill>
                  <a:srgbClr val="0000FF"/>
                </a:solidFill>
              </a:rPr>
              <a:t>PHP</a:t>
            </a:r>
            <a:r>
              <a:rPr lang="en-US" dirty="0"/>
              <a:t> (client-side scripting) and </a:t>
            </a:r>
            <a:r>
              <a:rPr lang="en-US" dirty="0">
                <a:solidFill>
                  <a:srgbClr val="0000FF"/>
                </a:solidFill>
              </a:rPr>
              <a:t>Python</a:t>
            </a:r>
            <a:r>
              <a:rPr lang="en-US" dirty="0"/>
              <a:t> (server-side scripting) are used to write database programs.</a:t>
            </a:r>
          </a:p>
          <a:p>
            <a:pPr eaLnBrk="1" hangingPunct="1"/>
            <a:endParaRPr lang="en-US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1824" y="3356992"/>
            <a:ext cx="7740352" cy="2696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508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5269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User-Friendly DBMS Interfaces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Menu-based (Web-based), popular for browsing on the web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Forms-based, designed for naïve users used to filling in entries on a form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Graphics-based 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Point and Click, Drag and Drop, etc.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Specifying a query on a schema diagram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Natural language: requests in written English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Combinations of the above: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For example, both menus and forms used extensively in Web database interfaces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527477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DBMS Interfaces</a:t>
            </a:r>
          </a:p>
        </p:txBody>
      </p:sp>
      <p:sp>
        <p:nvSpPr>
          <p:cNvPr id="2867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Natural language: free text as a query</a:t>
            </a:r>
          </a:p>
          <a:p>
            <a:pPr lvl="1"/>
            <a:endParaRPr lang="en-US" dirty="0"/>
          </a:p>
          <a:p>
            <a:r>
              <a:rPr lang="en-US" dirty="0"/>
              <a:t>Speech : Input query and Output response</a:t>
            </a:r>
          </a:p>
          <a:p>
            <a:pPr lvl="1"/>
            <a:endParaRPr lang="en-US" dirty="0"/>
          </a:p>
          <a:p>
            <a:r>
              <a:rPr lang="en-US" dirty="0"/>
              <a:t>Web Browser with keyword search</a:t>
            </a:r>
          </a:p>
          <a:p>
            <a:pPr lvl="1"/>
            <a:endParaRPr lang="en-US" dirty="0"/>
          </a:p>
          <a:p>
            <a:r>
              <a:rPr lang="en-US" dirty="0"/>
              <a:t>Parametric interfaces, e.g., bank tellers using function keys.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rgbClr val="0000FF"/>
                </a:solidFill>
              </a:rPr>
              <a:t>Interfaces for the DBA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Creating user accounts, granting authorizations</a:t>
            </a:r>
          </a:p>
          <a:p>
            <a:pPr lvl="1"/>
            <a:r>
              <a:rPr lang="en-US" dirty="0"/>
              <a:t>Setting system parameters</a:t>
            </a:r>
          </a:p>
          <a:p>
            <a:pPr lvl="1"/>
            <a:r>
              <a:rPr lang="en-US" dirty="0"/>
              <a:t>Changing schemas or access paths</a:t>
            </a:r>
          </a:p>
        </p:txBody>
      </p:sp>
    </p:spTree>
    <p:extLst>
      <p:ext uri="{BB962C8B-B14F-4D97-AF65-F5344CB8AC3E}">
        <p14:creationId xmlns:p14="http://schemas.microsoft.com/office/powerpoint/2010/main" val="35450547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The Database System Environment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0629478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Typical DBMS Component Modules</a:t>
            </a:r>
          </a:p>
        </p:txBody>
      </p:sp>
      <p:pic>
        <p:nvPicPr>
          <p:cNvPr id="32772" name="Picture 4" descr="fig02_0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980728"/>
            <a:ext cx="5383237" cy="53920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7452320" y="3305172"/>
            <a:ext cx="129875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dirty="0" smtClean="0"/>
              <a:t>Runtime Database </a:t>
            </a:r>
          </a:p>
          <a:p>
            <a:r>
              <a:rPr lang="en-US" altLang="ko-KR" sz="1000" dirty="0" smtClean="0"/>
              <a:t>Query Processor</a:t>
            </a:r>
            <a:endParaRPr lang="ko-KR" altLang="en-US" sz="1000" dirty="0"/>
          </a:p>
        </p:txBody>
      </p:sp>
    </p:spTree>
    <p:extLst>
      <p:ext uri="{BB962C8B-B14F-4D97-AF65-F5344CB8AC3E}">
        <p14:creationId xmlns:p14="http://schemas.microsoft.com/office/powerpoint/2010/main" val="19955420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Database System Utilities</a:t>
            </a:r>
          </a:p>
        </p:txBody>
      </p:sp>
      <p:sp>
        <p:nvSpPr>
          <p:cNvPr id="29700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To perform certain functions such as: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Loading data </a:t>
            </a:r>
            <a:r>
              <a:rPr lang="en-US" dirty="0"/>
              <a:t>stored in files into a database. Includes data conversion tools.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Backing up </a:t>
            </a:r>
            <a:r>
              <a:rPr lang="en-US" dirty="0"/>
              <a:t>the database periodically on tape.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Reorganizing database file structures.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>
                <a:solidFill>
                  <a:srgbClr val="0070C0"/>
                </a:solidFill>
              </a:rPr>
              <a:t>Performance monitoring utilities</a:t>
            </a:r>
            <a:r>
              <a:rPr lang="en-US" dirty="0"/>
              <a:t>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Report generation utilities.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Other functions, such as sorting, user monitoring, data compression, etc.</a:t>
            </a:r>
          </a:p>
        </p:txBody>
      </p:sp>
    </p:spTree>
    <p:extLst>
      <p:ext uri="{BB962C8B-B14F-4D97-AF65-F5344CB8AC3E}">
        <p14:creationId xmlns:p14="http://schemas.microsoft.com/office/powerpoint/2010/main" val="226399887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Tools</a:t>
            </a:r>
          </a:p>
        </p:txBody>
      </p:sp>
      <p:sp>
        <p:nvSpPr>
          <p:cNvPr id="307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Data dictionary / repository: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Used to store schema descriptions and other information such as design decisions, application program descriptions, user information, usage standards, etc.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/>
              <a:t>Active data dictionary</a:t>
            </a:r>
            <a:r>
              <a:rPr lang="en-US" dirty="0"/>
              <a:t> is accessed by DBMS software and users/DBA.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b="1" dirty="0"/>
              <a:t>Passive data dictionary</a:t>
            </a:r>
            <a:r>
              <a:rPr lang="en-US" dirty="0"/>
              <a:t> is accessed by users/DBA only.</a:t>
            </a:r>
          </a:p>
        </p:txBody>
      </p:sp>
    </p:spTree>
    <p:extLst>
      <p:ext uri="{BB962C8B-B14F-4D97-AF65-F5344CB8AC3E}">
        <p14:creationId xmlns:p14="http://schemas.microsoft.com/office/powerpoint/2010/main" val="20075230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Other Tools</a:t>
            </a:r>
          </a:p>
        </p:txBody>
      </p:sp>
      <p:sp>
        <p:nvSpPr>
          <p:cNvPr id="317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Application Development Environments and CASE (computer-aided software engineering) tools: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Examples: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PowerBuilder (Sybase)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err="1"/>
              <a:t>JBuilder</a:t>
            </a:r>
            <a:r>
              <a:rPr lang="en-US" dirty="0"/>
              <a:t> (Borland)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 err="1"/>
              <a:t>JDeveloper</a:t>
            </a:r>
            <a:r>
              <a:rPr lang="en-US" dirty="0"/>
              <a:t> 10G (Oracle)</a:t>
            </a:r>
          </a:p>
        </p:txBody>
      </p:sp>
    </p:spTree>
    <p:extLst>
      <p:ext uri="{BB962C8B-B14F-4D97-AF65-F5344CB8AC3E}">
        <p14:creationId xmlns:p14="http://schemas.microsoft.com/office/powerpoint/2010/main" val="81193285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Centralized and Client/Server Architectures for DBMS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062985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Centralized and </a:t>
            </a:r>
            <a:br>
              <a:rPr lang="en-US" sz="2800" dirty="0"/>
            </a:br>
            <a:r>
              <a:rPr lang="en-US" sz="2800" dirty="0"/>
              <a:t>Client-Server DBMS Architectures </a:t>
            </a:r>
          </a:p>
        </p:txBody>
      </p:sp>
      <p:sp>
        <p:nvSpPr>
          <p:cNvPr id="3379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Centralized DBMS: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Combines </a:t>
            </a:r>
            <a:r>
              <a:rPr lang="en-US" u="sng" dirty="0">
                <a:solidFill>
                  <a:srgbClr val="0000FF"/>
                </a:solidFill>
              </a:rPr>
              <a:t>everything into single system </a:t>
            </a:r>
            <a:r>
              <a:rPr lang="en-US" dirty="0"/>
              <a:t>including- DBMS software, hardware, application programs, and user interface processing software.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User can still connect through a remote terminal – however, all processing is done at centralized site.</a:t>
            </a:r>
          </a:p>
        </p:txBody>
      </p:sp>
    </p:spTree>
    <p:extLst>
      <p:ext uri="{BB962C8B-B14F-4D97-AF65-F5344CB8AC3E}">
        <p14:creationId xmlns:p14="http://schemas.microsoft.com/office/powerpoint/2010/main" val="4749386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A Physical Centralized Architecture</a:t>
            </a:r>
          </a:p>
        </p:txBody>
      </p:sp>
      <p:pic>
        <p:nvPicPr>
          <p:cNvPr id="34820" name="Picture 4" descr="fig02_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3500" y="1412776"/>
            <a:ext cx="6477000" cy="4475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80974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Outline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Data Models and Their Categories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History of Data Models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Schemas, Instances, and States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Three-Schema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Data Independence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DBMS Languages and Interfaces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Database System Utilities and Tools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Centralized and Client-Server Architectures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Classification of DBMSs</a:t>
            </a:r>
          </a:p>
        </p:txBody>
      </p:sp>
    </p:spTree>
    <p:extLst>
      <p:ext uri="{BB962C8B-B14F-4D97-AF65-F5344CB8AC3E}">
        <p14:creationId xmlns:p14="http://schemas.microsoft.com/office/powerpoint/2010/main" val="35869839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Basic 2-tier Client-Server Architectures</a:t>
            </a:r>
          </a:p>
        </p:txBody>
      </p:sp>
      <p:sp>
        <p:nvSpPr>
          <p:cNvPr id="35844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Specialized </a:t>
            </a:r>
            <a:r>
              <a:rPr lang="en-US" dirty="0">
                <a:solidFill>
                  <a:srgbClr val="0070C0"/>
                </a:solidFill>
              </a:rPr>
              <a:t>Servers</a:t>
            </a:r>
            <a:r>
              <a:rPr lang="en-US" dirty="0"/>
              <a:t> with Specialized functions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Print server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File server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DBMS server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Web server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Email server</a:t>
            </a:r>
          </a:p>
          <a:p>
            <a:pPr lvl="1" eaLnBrk="1" hangingPunct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Clients can access the specialized servers as needed</a:t>
            </a:r>
          </a:p>
        </p:txBody>
      </p:sp>
    </p:spTree>
    <p:extLst>
      <p:ext uri="{BB962C8B-B14F-4D97-AF65-F5344CB8AC3E}">
        <p14:creationId xmlns:p14="http://schemas.microsoft.com/office/powerpoint/2010/main" val="104203518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 dirty="0"/>
              <a:t>Logical two-tier client server architecture</a:t>
            </a:r>
          </a:p>
        </p:txBody>
      </p:sp>
      <p:pic>
        <p:nvPicPr>
          <p:cNvPr id="36868" name="Picture 4" descr="fig02_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2563812"/>
            <a:ext cx="7810500" cy="173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직사각형 1"/>
          <p:cNvSpPr/>
          <p:nvPr/>
        </p:nvSpPr>
        <p:spPr>
          <a:xfrm>
            <a:off x="7668344" y="3645024"/>
            <a:ext cx="1018456" cy="64916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/>
          <p:cNvSpPr txBox="1"/>
          <p:nvPr/>
        </p:nvSpPr>
        <p:spPr>
          <a:xfrm>
            <a:off x="7757168" y="3647857"/>
            <a:ext cx="8408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 smtClean="0"/>
              <a:t>Web </a:t>
            </a:r>
          </a:p>
          <a:p>
            <a:pPr algn="ctr"/>
            <a:r>
              <a:rPr lang="en-US" altLang="ko-KR" dirty="0" smtClean="0"/>
              <a:t>Server</a:t>
            </a:r>
            <a:endParaRPr lang="ko-KR" altLang="en-US" dirty="0"/>
          </a:p>
        </p:txBody>
      </p:sp>
      <p:cxnSp>
        <p:nvCxnSpPr>
          <p:cNvPr id="5" name="직선 연결선 4"/>
          <p:cNvCxnSpPr/>
          <p:nvPr/>
        </p:nvCxnSpPr>
        <p:spPr>
          <a:xfrm>
            <a:off x="7884368" y="3284984"/>
            <a:ext cx="0" cy="36004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595991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Clients</a:t>
            </a:r>
          </a:p>
        </p:txBody>
      </p:sp>
      <p:sp>
        <p:nvSpPr>
          <p:cNvPr id="37892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Provide appropriate interfaces </a:t>
            </a:r>
            <a:r>
              <a:rPr lang="en-US" dirty="0">
                <a:solidFill>
                  <a:srgbClr val="0070C0"/>
                </a:solidFill>
              </a:rPr>
              <a:t>through a client software </a:t>
            </a:r>
            <a:r>
              <a:rPr lang="en-US" dirty="0"/>
              <a:t>module to access and utilize the various server resources. 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Clients may be diskless machines or PCs or Workstations with disks with only the client software installed.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Connected to the servers via some form of a network.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(LAN: local area network, wireless network, etc.)</a:t>
            </a:r>
          </a:p>
        </p:txBody>
      </p:sp>
    </p:spTree>
    <p:extLst>
      <p:ext uri="{BB962C8B-B14F-4D97-AF65-F5344CB8AC3E}">
        <p14:creationId xmlns:p14="http://schemas.microsoft.com/office/powerpoint/2010/main" val="408031985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DBMS Server</a:t>
            </a:r>
          </a:p>
        </p:txBody>
      </p:sp>
      <p:sp>
        <p:nvSpPr>
          <p:cNvPr id="38916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Provides database query and transaction services to the clients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Relational DBMS servers are often called SQL servers, query servers, or transaction servers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Applications running on clients utilize an Application Program Interface (</a:t>
            </a:r>
            <a:r>
              <a:rPr lang="en-US" b="1" dirty="0"/>
              <a:t>API</a:t>
            </a:r>
            <a:r>
              <a:rPr lang="en-US" dirty="0"/>
              <a:t>) to access server databases via standard interface such as: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ODBC: Open Database Connectivity standard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JDBC: for Java programming access</a:t>
            </a:r>
          </a:p>
        </p:txBody>
      </p:sp>
    </p:spTree>
    <p:extLst>
      <p:ext uri="{BB962C8B-B14F-4D97-AF65-F5344CB8AC3E}">
        <p14:creationId xmlns:p14="http://schemas.microsoft.com/office/powerpoint/2010/main" val="1723101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Two Tier Client-Server Architecture</a:t>
            </a:r>
          </a:p>
        </p:txBody>
      </p:sp>
      <p:sp>
        <p:nvSpPr>
          <p:cNvPr id="39940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Client and server must install appropriate client module and server module software for ODBC or JDBC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A client program may connect to several DBMSs, sometimes called the data sources.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In general, data sources can be files or other non-DBMS software that manages data.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 eaLnBrk="1" hangingPunct="1">
              <a:lnSpc>
                <a:spcPct val="150000"/>
              </a:lnSpc>
            </a:pPr>
            <a:r>
              <a:rPr lang="en-US" dirty="0"/>
              <a:t>See Chapter 10 for details on Database Programming</a:t>
            </a:r>
          </a:p>
        </p:txBody>
      </p:sp>
    </p:spTree>
    <p:extLst>
      <p:ext uri="{BB962C8B-B14F-4D97-AF65-F5344CB8AC3E}">
        <p14:creationId xmlns:p14="http://schemas.microsoft.com/office/powerpoint/2010/main" val="35256164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Three Tier Client-Server Architecture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solidFill>
                  <a:srgbClr val="0070C0"/>
                </a:solidFill>
              </a:rPr>
              <a:t>Common for Web applications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Intermediate Layer called Application Server or </a:t>
            </a:r>
            <a:r>
              <a:rPr lang="en-US" altLang="ko-KR" dirty="0">
                <a:solidFill>
                  <a:srgbClr val="0070C0"/>
                </a:solidFill>
              </a:rPr>
              <a:t>Web Server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Stores the web connectivity software and the business logic part of the application used to access the corresponding data from the database server</a:t>
            </a:r>
          </a:p>
          <a:p>
            <a:pPr lvl="1"/>
            <a:r>
              <a:rPr lang="en-US" altLang="ko-KR" dirty="0"/>
              <a:t>Acts like a conduit for sending partially processed data between the database server and the client.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Three-tier Architecture Can </a:t>
            </a:r>
            <a:r>
              <a:rPr lang="en-US" altLang="ko-KR" dirty="0">
                <a:solidFill>
                  <a:srgbClr val="0070C0"/>
                </a:solidFill>
              </a:rPr>
              <a:t>Enhance Security</a:t>
            </a:r>
            <a:r>
              <a:rPr lang="en-US" altLang="ko-KR" dirty="0"/>
              <a:t>: </a:t>
            </a:r>
          </a:p>
          <a:p>
            <a:pPr lvl="1"/>
            <a:r>
              <a:rPr lang="en-US" altLang="ko-KR" dirty="0"/>
              <a:t>Database server only accessible via middle tier</a:t>
            </a:r>
          </a:p>
          <a:p>
            <a:pPr lvl="1"/>
            <a:r>
              <a:rPr lang="en-US" altLang="ko-KR" dirty="0"/>
              <a:t>Clients cannot directly access database server</a:t>
            </a:r>
          </a:p>
          <a:p>
            <a:pPr lvl="1"/>
            <a:r>
              <a:rPr lang="en-US" altLang="ko-KR" dirty="0"/>
              <a:t>Clients contain user interfaces and Web browsers</a:t>
            </a:r>
          </a:p>
          <a:p>
            <a:pPr lvl="1"/>
            <a:r>
              <a:rPr lang="en-US" altLang="ko-KR" dirty="0"/>
              <a:t>The client is typically a PC or a mobile device connected to the Web</a:t>
            </a:r>
          </a:p>
          <a:p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759797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Three-tier client-server architecture</a:t>
            </a:r>
          </a:p>
        </p:txBody>
      </p:sp>
      <p:pic>
        <p:nvPicPr>
          <p:cNvPr id="41988" name="Picture 4" descr="fig02_0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4663" y="1476722"/>
            <a:ext cx="8194675" cy="4400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타원 2"/>
          <p:cNvSpPr/>
          <p:nvPr/>
        </p:nvSpPr>
        <p:spPr>
          <a:xfrm>
            <a:off x="2987824" y="4581128"/>
            <a:ext cx="172819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타원 5"/>
          <p:cNvSpPr/>
          <p:nvPr/>
        </p:nvSpPr>
        <p:spPr>
          <a:xfrm>
            <a:off x="2973594" y="3323519"/>
            <a:ext cx="1728192" cy="648072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8224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Classification of Database Management Systems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178313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Classification of DBMSs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Based on the data model used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Legacy: Network, Hierarchical.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Currently Used: </a:t>
            </a:r>
            <a:r>
              <a:rPr lang="en-US" altLang="ko-KR" b="1" u="sng" dirty="0">
                <a:solidFill>
                  <a:srgbClr val="0000FF"/>
                </a:solidFill>
              </a:rPr>
              <a:t>Relational</a:t>
            </a:r>
            <a:r>
              <a:rPr lang="en-US" altLang="ko-KR" dirty="0"/>
              <a:t>, </a:t>
            </a:r>
            <a:r>
              <a:rPr lang="en-US" altLang="ko-KR" b="1" u="sng" dirty="0">
                <a:solidFill>
                  <a:srgbClr val="0000FF"/>
                </a:solidFill>
              </a:rPr>
              <a:t>Object-oriented</a:t>
            </a:r>
            <a:r>
              <a:rPr lang="en-US" altLang="ko-KR" dirty="0"/>
              <a:t>, Object-relational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Recent Technologies: Key-value storage systems, </a:t>
            </a:r>
            <a:r>
              <a:rPr lang="en-US" altLang="ko-KR" b="1" u="sng" dirty="0">
                <a:solidFill>
                  <a:srgbClr val="0000FF"/>
                </a:solidFill>
              </a:rPr>
              <a:t>NOSQL systems</a:t>
            </a:r>
            <a:r>
              <a:rPr lang="en-US" altLang="ko-KR" dirty="0"/>
              <a:t>: document based, column-based, graph-based and key-value based. Native XML DBMSs.</a:t>
            </a:r>
          </a:p>
          <a:p>
            <a:pPr lvl="1"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Other classifications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Single-user (typically used with personal computers)</a:t>
            </a:r>
            <a:br>
              <a:rPr lang="en-US" altLang="ko-KR" dirty="0"/>
            </a:br>
            <a:r>
              <a:rPr lang="en-US" altLang="ko-KR" dirty="0"/>
              <a:t>vs. multi-user (most DBMSs).</a:t>
            </a:r>
          </a:p>
          <a:p>
            <a:pPr lvl="1">
              <a:lnSpc>
                <a:spcPct val="150000"/>
              </a:lnSpc>
            </a:pPr>
            <a:r>
              <a:rPr lang="en-US" altLang="ko-KR" dirty="0"/>
              <a:t>Centralized (uses a single computer with one database) vs. </a:t>
            </a:r>
            <a:r>
              <a:rPr lang="en-US" altLang="ko-KR" dirty="0">
                <a:solidFill>
                  <a:srgbClr val="0070C0"/>
                </a:solidFill>
              </a:rPr>
              <a:t>distributed</a:t>
            </a:r>
            <a:r>
              <a:rPr lang="en-US" altLang="ko-KR" dirty="0"/>
              <a:t> (multiple computers, multiple DBs) 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126027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2800" dirty="0"/>
              <a:t>Variations of Distributed DBMSs (DDBMSs)</a:t>
            </a:r>
          </a:p>
        </p:txBody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Homogeneous DDBMS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Heterogeneous DDBMS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Federated or </a:t>
            </a:r>
            <a:r>
              <a:rPr lang="en-US" dirty="0" err="1"/>
              <a:t>Multidatabase</a:t>
            </a:r>
            <a:r>
              <a:rPr lang="en-US" dirty="0"/>
              <a:t> Systems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Participating Databases are loosely coupled </a:t>
            </a:r>
            <a:r>
              <a:rPr lang="en-US" u="sng" dirty="0"/>
              <a:t>with high degree of autonomy</a:t>
            </a:r>
            <a:r>
              <a:rPr lang="en-US" dirty="0"/>
              <a:t>.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Distributed Database Systems have now come to be known as client-server based database systems because: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They do not support a totally distributed environment, but rather a set of database servers supporting a set of clients.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16748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Data Models, Schemas, and Instances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22861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Cost considerations for DBMSs</a:t>
            </a:r>
          </a:p>
        </p:txBody>
      </p:sp>
      <p:sp>
        <p:nvSpPr>
          <p:cNvPr id="4506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Cost Range: from free open-source systems to configurations costing millions of dollars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Examples of free relational DBMSs: </a:t>
            </a:r>
            <a:r>
              <a:rPr lang="en-US" dirty="0">
                <a:solidFill>
                  <a:srgbClr val="0070C0"/>
                </a:solidFill>
              </a:rPr>
              <a:t>MySQL</a:t>
            </a:r>
            <a:r>
              <a:rPr lang="en-US" dirty="0"/>
              <a:t>, </a:t>
            </a:r>
            <a:r>
              <a:rPr lang="en-US" dirty="0" err="1">
                <a:solidFill>
                  <a:srgbClr val="0070C0"/>
                </a:solidFill>
              </a:rPr>
              <a:t>PostgreSQL</a:t>
            </a:r>
            <a:r>
              <a:rPr lang="en-US" dirty="0"/>
              <a:t>, others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Commercial DBMS offer additional specialized modules, e.g. time-series module, spatial data module, document module, XML module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These offer additional specialized functionality when purchased separately</a:t>
            </a:r>
          </a:p>
          <a:p>
            <a:pPr lvl="1" eaLnBrk="1" hangingPunct="1">
              <a:lnSpc>
                <a:spcPct val="90000"/>
              </a:lnSpc>
            </a:pPr>
            <a:r>
              <a:rPr lang="en-US" dirty="0"/>
              <a:t>Sometimes called cartridges (e.g., in Oracle) or blades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dirty="0"/>
              <a:t>Different licensing options: site license, maximum number of concurrent users (seat license), single user, etc.</a:t>
            </a:r>
          </a:p>
        </p:txBody>
      </p:sp>
    </p:spTree>
    <p:extLst>
      <p:ext uri="{BB962C8B-B14F-4D97-AF65-F5344CB8AC3E}">
        <p14:creationId xmlns:p14="http://schemas.microsoft.com/office/powerpoint/2010/main" val="185128768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Other Considerations</a:t>
            </a:r>
          </a:p>
        </p:txBody>
      </p:sp>
      <p:sp>
        <p:nvSpPr>
          <p:cNvPr id="4608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dirty="0"/>
              <a:t>Type of access paths within database system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E.g.- inverted indexing based (ADABAS is one such system).Fully indexed databases provide access by any keyword (used in search engines)</a:t>
            </a:r>
          </a:p>
          <a:p>
            <a:pPr lvl="1">
              <a:lnSpc>
                <a:spcPct val="150000"/>
              </a:lnSpc>
            </a:pPr>
            <a:endParaRPr lang="en-US" dirty="0"/>
          </a:p>
          <a:p>
            <a:pPr>
              <a:lnSpc>
                <a:spcPct val="150000"/>
              </a:lnSpc>
            </a:pPr>
            <a:r>
              <a:rPr lang="en-US" dirty="0"/>
              <a:t>General Purpose vs. Special Purpose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E.g.- Airline Reservation systems or many others-reservation systems for hotel/car etc.  Are special purpose OLTP (Online Transaction Processing Systems)</a:t>
            </a:r>
          </a:p>
        </p:txBody>
      </p:sp>
    </p:spTree>
    <p:extLst>
      <p:ext uri="{BB962C8B-B14F-4D97-AF65-F5344CB8AC3E}">
        <p14:creationId xmlns:p14="http://schemas.microsoft.com/office/powerpoint/2010/main" val="36617153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History of Data Model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9470415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2800" dirty="0"/>
              <a:t>History of Data Models (Additional Material)</a:t>
            </a:r>
            <a:endParaRPr lang="ko-KR" altLang="en-US" sz="2800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/>
              <a:t>Network Model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Hierarchical Model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Relational Model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solidFill>
                  <a:srgbClr val="0070C0"/>
                </a:solidFill>
              </a:rPr>
              <a:t>Object-oriented Data Models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Object-Relational Models</a:t>
            </a:r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3951405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Network Model</a:t>
            </a:r>
          </a:p>
        </p:txBody>
      </p:sp>
      <p:sp>
        <p:nvSpPr>
          <p:cNvPr id="48132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first network DBMS was implemented by Honeywell in 1964-65 (IDS System).</a:t>
            </a:r>
          </a:p>
          <a:p>
            <a:pPr lvl="1"/>
            <a:endParaRPr lang="en-US" dirty="0"/>
          </a:p>
          <a:p>
            <a:r>
              <a:rPr lang="en-US" dirty="0"/>
              <a:t>Adopted heavily due to the support by CODASYL (Conference on Data Systems Languages) (CODASYL - DBTG report of 1971).</a:t>
            </a:r>
          </a:p>
          <a:p>
            <a:pPr lvl="1"/>
            <a:endParaRPr lang="en-US" dirty="0"/>
          </a:p>
          <a:p>
            <a:r>
              <a:rPr lang="en-US" dirty="0"/>
              <a:t>Later implemented in a large variety of systems - IDMS (</a:t>
            </a:r>
            <a:r>
              <a:rPr lang="en-US" dirty="0" err="1"/>
              <a:t>Cullinet</a:t>
            </a:r>
            <a:r>
              <a:rPr lang="en-US" dirty="0"/>
              <a:t> - now Computer Associates), DMS 1100 (Unisys), IMAGE (H.P. (Hewlett-Packard)), VAX -DBMS (Digital Equipment Corp., next COMPAQ, now H.P.).</a:t>
            </a:r>
          </a:p>
        </p:txBody>
      </p:sp>
    </p:spTree>
    <p:extLst>
      <p:ext uri="{BB962C8B-B14F-4D97-AF65-F5344CB8AC3E}">
        <p14:creationId xmlns:p14="http://schemas.microsoft.com/office/powerpoint/2010/main" val="3316109531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Model</a:t>
            </a:r>
          </a:p>
        </p:txBody>
      </p:sp>
      <p:sp>
        <p:nvSpPr>
          <p:cNvPr id="4915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Advantages: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Network Model is able to model complex relationships and represents semantics of add/delete on the relationships.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Can handle most situations for modeling using record types and relationship types.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Language is navigational; uses constructs like FIND, FIND member, FIND owner, FIND NEXT within set, GET, etc. 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Programmers can do optimal navigation through the database.</a:t>
            </a:r>
          </a:p>
        </p:txBody>
      </p:sp>
    </p:spTree>
    <p:extLst>
      <p:ext uri="{BB962C8B-B14F-4D97-AF65-F5344CB8AC3E}">
        <p14:creationId xmlns:p14="http://schemas.microsoft.com/office/powerpoint/2010/main" val="39919998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Network Model</a:t>
            </a:r>
          </a:p>
        </p:txBody>
      </p:sp>
      <p:sp>
        <p:nvSpPr>
          <p:cNvPr id="50180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Disadvantages: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Navigational and procedural nature of processing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Database contains a complex array of pointers that thread through a set of records.</a:t>
            </a:r>
          </a:p>
          <a:p>
            <a:pPr lvl="2" eaLnBrk="1" hangingPunct="1">
              <a:lnSpc>
                <a:spcPct val="150000"/>
              </a:lnSpc>
            </a:pPr>
            <a:r>
              <a:rPr lang="en-US" dirty="0"/>
              <a:t>Little scope for automated </a:t>
            </a:r>
            <a:r>
              <a:rPr lang="en-US" altLang="en-US" dirty="0"/>
              <a:t>“</a:t>
            </a:r>
            <a:r>
              <a:rPr lang="en-US" dirty="0"/>
              <a:t>query optimization</a:t>
            </a:r>
            <a:r>
              <a:rPr lang="en-US" altLang="en-US" dirty="0"/>
              <a:t>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5516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Historical Development of Database Technology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2520280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Early Database Applications: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The </a:t>
            </a:r>
            <a:r>
              <a:rPr lang="en-US" altLang="en-US" u="sng" dirty="0"/>
              <a:t>Hierarchical and Network Models were introduced in mid 1960s </a:t>
            </a:r>
            <a:r>
              <a:rPr lang="en-US" altLang="en-US" dirty="0"/>
              <a:t>and dominated during the seventies.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A bulk of the worldwide database processing still occurs using these models, particularly, the hierarchical model using IBM’s IMS system.</a:t>
            </a:r>
          </a:p>
          <a:p>
            <a:pPr lvl="1" eaLnBrk="1" hangingPunct="1">
              <a:lnSpc>
                <a:spcPct val="150000"/>
              </a:lnSpc>
            </a:pPr>
            <a:endParaRPr lang="en-US" altLang="en-US" dirty="0"/>
          </a:p>
        </p:txBody>
      </p:sp>
      <p:sp>
        <p:nvSpPr>
          <p:cNvPr id="2" name="직사각형 1"/>
          <p:cNvSpPr/>
          <p:nvPr/>
        </p:nvSpPr>
        <p:spPr>
          <a:xfrm>
            <a:off x="467544" y="5559623"/>
            <a:ext cx="294332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a top-down structure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supports one-to-one and 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one-to-many relationships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544" y="3698054"/>
            <a:ext cx="3528392" cy="1458954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52469" y="3486244"/>
            <a:ext cx="2204344" cy="1656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71600" y="5281370"/>
            <a:ext cx="1799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Hierarchical Model</a:t>
            </a:r>
            <a:endParaRPr lang="ko-KR" altLang="en-US" sz="1400" b="1" dirty="0"/>
          </a:p>
        </p:txBody>
      </p:sp>
      <p:sp>
        <p:nvSpPr>
          <p:cNvPr id="8" name="TextBox 7"/>
          <p:cNvSpPr txBox="1"/>
          <p:nvPr/>
        </p:nvSpPr>
        <p:spPr>
          <a:xfrm>
            <a:off x="4662198" y="5281370"/>
            <a:ext cx="15254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 b="1" dirty="0"/>
              <a:t>Network Model</a:t>
            </a:r>
            <a:endParaRPr lang="ko-KR" altLang="en-US" sz="1400" b="1" dirty="0"/>
          </a:p>
        </p:txBody>
      </p:sp>
      <p:sp>
        <p:nvSpPr>
          <p:cNvPr id="9" name="직사각형 8"/>
          <p:cNvSpPr/>
          <p:nvPr/>
        </p:nvSpPr>
        <p:spPr>
          <a:xfrm>
            <a:off x="4139952" y="5559623"/>
            <a:ext cx="403244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Tx/>
              <a:buChar char="-"/>
            </a:pPr>
            <a:r>
              <a:rPr lang="en-US" altLang="ko-KR" sz="1200" dirty="0"/>
              <a:t>supports one-to-one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one-to-many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and many-to-many relationships</a:t>
            </a:r>
          </a:p>
          <a:p>
            <a:pPr marL="171450" indent="-171450">
              <a:buFontTx/>
              <a:buChar char="-"/>
            </a:pPr>
            <a:r>
              <a:rPr lang="en-US" altLang="ko-KR" sz="1200" dirty="0"/>
              <a:t>problem was the inability to support ad hoc queries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8903" y="4106504"/>
            <a:ext cx="1287587" cy="1968577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6217813" y="3395515"/>
            <a:ext cx="289069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b="1" dirty="0"/>
              <a:t>Charles William Bachman </a:t>
            </a:r>
            <a:r>
              <a:rPr lang="en-US" altLang="ko-KR" sz="1200" dirty="0"/>
              <a:t>III (Born on December 11, 1924 – July 13, 2017) was an American computer scientist.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401076434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Hierarchical Data Model</a:t>
            </a:r>
            <a:endParaRPr lang="en-US" dirty="0"/>
          </a:p>
        </p:txBody>
      </p:sp>
      <p:sp>
        <p:nvSpPr>
          <p:cNvPr id="5120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Initially implemented in a joint effort by IBM and North American Rockwell around 1965. Resulted in the IMS family of systems.</a:t>
            </a:r>
          </a:p>
          <a:p>
            <a:pPr lvl="1"/>
            <a:endParaRPr lang="en-US" dirty="0"/>
          </a:p>
          <a:p>
            <a:r>
              <a:rPr lang="en-US" dirty="0"/>
              <a:t>IBM</a:t>
            </a:r>
            <a:r>
              <a:rPr lang="en-US" altLang="en-US" dirty="0"/>
              <a:t>’</a:t>
            </a:r>
            <a:r>
              <a:rPr lang="en-US" dirty="0"/>
              <a:t>s IMS product had (and still has) a very large customer base worldwide</a:t>
            </a:r>
          </a:p>
          <a:p>
            <a:pPr lvl="1"/>
            <a:endParaRPr lang="en-US" dirty="0"/>
          </a:p>
          <a:p>
            <a:r>
              <a:rPr lang="en-US" dirty="0"/>
              <a:t>Hierarchical model was formalized based on the IMS system</a:t>
            </a:r>
          </a:p>
          <a:p>
            <a:pPr lvl="1"/>
            <a:endParaRPr lang="en-US" dirty="0"/>
          </a:p>
          <a:p>
            <a:r>
              <a:rPr lang="en-US" dirty="0"/>
              <a:t>Other systems based on this model: System 2k (SAS </a:t>
            </a:r>
            <a:r>
              <a:rPr lang="en-US" dirty="0" err="1"/>
              <a:t>inc.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1310228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Hierarchical Model</a:t>
            </a:r>
          </a:p>
        </p:txBody>
      </p:sp>
      <p:sp>
        <p:nvSpPr>
          <p:cNvPr id="52228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Advantages:</a:t>
            </a:r>
          </a:p>
          <a:p>
            <a:pPr lvl="1" eaLnBrk="1" hangingPunct="1"/>
            <a:r>
              <a:rPr lang="en-US" dirty="0"/>
              <a:t>Simple to construct and operate</a:t>
            </a:r>
          </a:p>
          <a:p>
            <a:pPr lvl="1" eaLnBrk="1" hangingPunct="1"/>
            <a:r>
              <a:rPr lang="en-US" dirty="0"/>
              <a:t>Corresponds to a number of natural hierarchically organized domains, e.g., organization (</a:t>
            </a:r>
            <a:r>
              <a:rPr lang="en-US" altLang="en-US" dirty="0"/>
              <a:t>“</a:t>
            </a:r>
            <a:r>
              <a:rPr lang="en-US" dirty="0"/>
              <a:t>org</a:t>
            </a:r>
            <a:r>
              <a:rPr lang="en-US" altLang="en-US" dirty="0"/>
              <a:t>”</a:t>
            </a:r>
            <a:r>
              <a:rPr lang="en-US" dirty="0"/>
              <a:t>) chart</a:t>
            </a:r>
          </a:p>
          <a:p>
            <a:pPr lvl="1" eaLnBrk="1" hangingPunct="1"/>
            <a:r>
              <a:rPr lang="en-US" dirty="0"/>
              <a:t>Language is simple: </a:t>
            </a:r>
          </a:p>
          <a:p>
            <a:pPr lvl="2" eaLnBrk="1" hangingPunct="1"/>
            <a:r>
              <a:rPr lang="en-US" dirty="0"/>
              <a:t>Uses constructs like GET, GET UNIQUE, GET NEXT, GET NEXT WITHIN PARENT, etc.</a:t>
            </a:r>
          </a:p>
          <a:p>
            <a:pPr lvl="2" eaLnBrk="1" hangingPunct="1"/>
            <a:endParaRPr lang="en-US" dirty="0"/>
          </a:p>
          <a:p>
            <a:pPr eaLnBrk="1" hangingPunct="1"/>
            <a:r>
              <a:rPr lang="en-US" dirty="0"/>
              <a:t>Disadvantages:</a:t>
            </a:r>
          </a:p>
          <a:p>
            <a:pPr lvl="1" eaLnBrk="1" hangingPunct="1"/>
            <a:r>
              <a:rPr lang="en-US" dirty="0"/>
              <a:t>Navigational and procedural nature of processing</a:t>
            </a:r>
          </a:p>
          <a:p>
            <a:pPr lvl="1" eaLnBrk="1" hangingPunct="1"/>
            <a:r>
              <a:rPr lang="en-US" dirty="0"/>
              <a:t>Database is visualized as a linear arrangement of records</a:t>
            </a:r>
          </a:p>
          <a:p>
            <a:pPr lvl="1" eaLnBrk="1" hangingPunct="1"/>
            <a:r>
              <a:rPr lang="en-US" dirty="0"/>
              <a:t>Little scope for "query optimization"</a:t>
            </a:r>
          </a:p>
        </p:txBody>
      </p:sp>
    </p:spTree>
    <p:extLst>
      <p:ext uri="{BB962C8B-B14F-4D97-AF65-F5344CB8AC3E}">
        <p14:creationId xmlns:p14="http://schemas.microsoft.com/office/powerpoint/2010/main" val="16550337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Models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b="1" dirty="0"/>
              <a:t>Data Model:</a:t>
            </a:r>
          </a:p>
          <a:p>
            <a:pPr lvl="1" eaLnBrk="1" hangingPunct="1"/>
            <a:r>
              <a:rPr lang="en-US" u="sng" dirty="0"/>
              <a:t>A set of concepts </a:t>
            </a:r>
            <a:r>
              <a:rPr lang="en-US" dirty="0"/>
              <a:t>to describe the </a:t>
            </a:r>
            <a:r>
              <a:rPr lang="en-US" b="1" i="1" dirty="0"/>
              <a:t>structure</a:t>
            </a:r>
            <a:r>
              <a:rPr lang="en-US" dirty="0"/>
              <a:t> of a database, the </a:t>
            </a:r>
            <a:r>
              <a:rPr lang="en-US" b="1" i="1" dirty="0"/>
              <a:t>operations </a:t>
            </a:r>
            <a:r>
              <a:rPr lang="en-US" dirty="0"/>
              <a:t>for manipulating these structures, and certain </a:t>
            </a:r>
            <a:r>
              <a:rPr lang="en-US" b="1" i="1" dirty="0"/>
              <a:t>constraints</a:t>
            </a:r>
            <a:r>
              <a:rPr lang="en-US" dirty="0"/>
              <a:t> that the database should obey.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b="1" dirty="0"/>
              <a:t>Data Model Structure and Constraints:</a:t>
            </a:r>
          </a:p>
          <a:p>
            <a:pPr lvl="1" eaLnBrk="1" hangingPunct="1"/>
            <a:r>
              <a:rPr lang="en-US" dirty="0"/>
              <a:t>Constructs are used to define the database structure</a:t>
            </a:r>
          </a:p>
          <a:p>
            <a:pPr lvl="1" eaLnBrk="1" hangingPunct="1"/>
            <a:r>
              <a:rPr lang="en-US" dirty="0"/>
              <a:t>Constructs typically include </a:t>
            </a:r>
            <a:r>
              <a:rPr lang="en-US" b="1" i="1" dirty="0"/>
              <a:t>elements </a:t>
            </a:r>
            <a:r>
              <a:rPr lang="en-US" dirty="0"/>
              <a:t>(and their </a:t>
            </a:r>
            <a:r>
              <a:rPr lang="en-US" b="1" i="1" dirty="0"/>
              <a:t>data types</a:t>
            </a:r>
            <a:r>
              <a:rPr lang="en-US" dirty="0"/>
              <a:t>) as well as groups of elements (e.g. </a:t>
            </a:r>
            <a:r>
              <a:rPr lang="en-US" b="1" i="1" dirty="0"/>
              <a:t>entity, record, table</a:t>
            </a:r>
            <a:r>
              <a:rPr lang="en-US" dirty="0"/>
              <a:t>), and </a:t>
            </a:r>
            <a:r>
              <a:rPr lang="en-US" b="1" i="1" dirty="0"/>
              <a:t>relationships</a:t>
            </a:r>
            <a:r>
              <a:rPr lang="en-US" dirty="0"/>
              <a:t> among such groups</a:t>
            </a:r>
          </a:p>
          <a:p>
            <a:pPr lvl="1" eaLnBrk="1" hangingPunct="1"/>
            <a:r>
              <a:rPr lang="en-US" u="sng" dirty="0"/>
              <a:t>Constraints specify some restrictions on valid data</a:t>
            </a:r>
            <a:r>
              <a:rPr lang="en-US" dirty="0"/>
              <a:t>; these constraints must be enforced at all times</a:t>
            </a:r>
          </a:p>
        </p:txBody>
      </p:sp>
    </p:spTree>
    <p:extLst>
      <p:ext uri="{BB962C8B-B14F-4D97-AF65-F5344CB8AC3E}">
        <p14:creationId xmlns:p14="http://schemas.microsoft.com/office/powerpoint/2010/main" val="41753583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Relational Model</a:t>
            </a:r>
          </a:p>
        </p:txBody>
      </p:sp>
      <p:sp>
        <p:nvSpPr>
          <p:cNvPr id="5325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Proposed in 1970 by E.F. </a:t>
            </a:r>
            <a:r>
              <a:rPr lang="en-US" dirty="0" err="1"/>
              <a:t>Codd</a:t>
            </a:r>
            <a:r>
              <a:rPr lang="en-US" dirty="0"/>
              <a:t> (IBM), first commercial system in 1981-82.</a:t>
            </a:r>
          </a:p>
          <a:p>
            <a:pPr lvl="1"/>
            <a:endParaRPr lang="en-US" dirty="0"/>
          </a:p>
          <a:p>
            <a:r>
              <a:rPr lang="en-US" dirty="0"/>
              <a:t>Now in several commercial products (e.g. DB2, ORACLE, MS SQL Server, SYBASE, INFORMIX).</a:t>
            </a:r>
          </a:p>
          <a:p>
            <a:pPr lvl="1"/>
            <a:endParaRPr lang="en-US" dirty="0"/>
          </a:p>
          <a:p>
            <a:r>
              <a:rPr lang="en-US" dirty="0"/>
              <a:t>Several free open source implementations, e.g. MySQL, </a:t>
            </a:r>
            <a:r>
              <a:rPr lang="en-US" dirty="0" err="1"/>
              <a:t>PostgreSQL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Currently most dominant for developing database applications.</a:t>
            </a:r>
          </a:p>
          <a:p>
            <a:pPr lvl="1"/>
            <a:endParaRPr lang="en-US" dirty="0"/>
          </a:p>
          <a:p>
            <a:r>
              <a:rPr lang="en-US" dirty="0"/>
              <a:t>SQL relational standards: SQL-89 (SQL1), SQL-92 (SQL2), SQL-99, SQL3, …</a:t>
            </a:r>
          </a:p>
          <a:p>
            <a:pPr lvl="1"/>
            <a:endParaRPr lang="en-US" dirty="0"/>
          </a:p>
          <a:p>
            <a:r>
              <a:rPr lang="en-US" dirty="0"/>
              <a:t>Chapters 5 through 11 describe this model in detail</a:t>
            </a:r>
          </a:p>
        </p:txBody>
      </p:sp>
    </p:spTree>
    <p:extLst>
      <p:ext uri="{BB962C8B-B14F-4D97-AF65-F5344CB8AC3E}">
        <p14:creationId xmlns:p14="http://schemas.microsoft.com/office/powerpoint/2010/main" val="254771696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435280" cy="562074"/>
          </a:xfrm>
        </p:spPr>
        <p:txBody>
          <a:bodyPr/>
          <a:lstStyle/>
          <a:p>
            <a:pPr eaLnBrk="1" hangingPunct="1"/>
            <a:r>
              <a:rPr lang="en-US" altLang="en-US" sz="2800" dirty="0"/>
              <a:t>Historical Development of Database Technology</a:t>
            </a:r>
          </a:p>
        </p:txBody>
      </p:sp>
      <p:sp>
        <p:nvSpPr>
          <p:cNvPr id="32772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2592288"/>
          </a:xfrm>
        </p:spPr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</a:pPr>
            <a:r>
              <a:rPr lang="en-US" altLang="en-US" dirty="0"/>
              <a:t>Relational Model based Systems: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Relational model was originally introduced in 1970, was heavily researched and experimented within IBM Research and several universities.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altLang="en-US" dirty="0"/>
              <a:t>Relational DBMS Products emerged in the early 1980s.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672" y="3560196"/>
            <a:ext cx="2547938" cy="2486025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6296" y="3212976"/>
            <a:ext cx="1567383" cy="2228507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4499992" y="5513456"/>
            <a:ext cx="4572000" cy="101566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200" b="1" dirty="0"/>
              <a:t>Edgar Frank "Ted" </a:t>
            </a:r>
            <a:r>
              <a:rPr lang="en-US" altLang="ko-KR" sz="1200" b="1" dirty="0" err="1"/>
              <a:t>Codd</a:t>
            </a:r>
            <a:r>
              <a:rPr lang="en-US" altLang="ko-KR" sz="1200" b="1" dirty="0"/>
              <a:t> </a:t>
            </a:r>
            <a:r>
              <a:rPr lang="en-US" altLang="ko-KR" sz="1200" dirty="0"/>
              <a:t>(19 August 1923 – 18 April 2003) was an English computer scientist who, </a:t>
            </a:r>
            <a:r>
              <a:rPr lang="en-US" altLang="ko-KR" sz="1200" u="sng" dirty="0">
                <a:solidFill>
                  <a:srgbClr val="0000FF"/>
                </a:solidFill>
              </a:rPr>
              <a:t>while working for IBM, invented the relational model for database management</a:t>
            </a:r>
            <a:r>
              <a:rPr lang="en-US" altLang="ko-KR" sz="1200" dirty="0"/>
              <a:t>, the theoretical basis for relational databases and relational database management systems. </a:t>
            </a:r>
            <a:endParaRPr lang="ko-KR" altLang="en-US" sz="1200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27984" y="3716997"/>
            <a:ext cx="2192834" cy="135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75893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Object-oriented Data Models</a:t>
            </a:r>
          </a:p>
        </p:txBody>
      </p:sp>
      <p:sp>
        <p:nvSpPr>
          <p:cNvPr id="54276" name="Rectangle 1027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Several models have been proposed for implementing in a database system. </a:t>
            </a:r>
          </a:p>
          <a:p>
            <a:pPr lvl="1"/>
            <a:endParaRPr lang="en-US" dirty="0"/>
          </a:p>
          <a:p>
            <a:r>
              <a:rPr lang="en-US" dirty="0"/>
              <a:t>One set comprises models of persistent O-O Programming Languages such as C++ (e.g., in </a:t>
            </a:r>
            <a:r>
              <a:rPr lang="en-US" dirty="0">
                <a:solidFill>
                  <a:srgbClr val="0070C0"/>
                </a:solidFill>
              </a:rPr>
              <a:t>OBJECTSTORE</a:t>
            </a:r>
            <a:r>
              <a:rPr lang="en-US" dirty="0"/>
              <a:t> or VERSANT), and Smalltalk (e.g., in GEMSTONE).</a:t>
            </a:r>
          </a:p>
          <a:p>
            <a:pPr lvl="1"/>
            <a:endParaRPr lang="en-US" dirty="0"/>
          </a:p>
          <a:p>
            <a:r>
              <a:rPr lang="en-US" dirty="0"/>
              <a:t>Additionally, systems like O2, ORION (at MCC - then ITASCA), IRIS (at H.P.- used in Open OODB).</a:t>
            </a:r>
          </a:p>
          <a:p>
            <a:pPr lvl="1"/>
            <a:endParaRPr lang="en-US" dirty="0"/>
          </a:p>
          <a:p>
            <a:r>
              <a:rPr lang="en-US" dirty="0"/>
              <a:t>Object Database Standard: ODMG-93, ODMG-version 2.0, ODMG-version 3.0.</a:t>
            </a:r>
          </a:p>
          <a:p>
            <a:pPr lvl="1"/>
            <a:endParaRPr lang="en-US" dirty="0"/>
          </a:p>
          <a:p>
            <a:r>
              <a:rPr lang="en-US" dirty="0"/>
              <a:t>Chapter 12 describes this model.</a:t>
            </a:r>
          </a:p>
        </p:txBody>
      </p:sp>
    </p:spTree>
    <p:extLst>
      <p:ext uri="{BB962C8B-B14F-4D97-AF65-F5344CB8AC3E}">
        <p14:creationId xmlns:p14="http://schemas.microsoft.com/office/powerpoint/2010/main" val="3004479784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Object-Relational Models</a:t>
            </a:r>
          </a:p>
        </p:txBody>
      </p:sp>
      <p:sp>
        <p:nvSpPr>
          <p:cNvPr id="5530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The trend to mix object models with relational was started with Informix Universal Server.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Relational systems incorporated concepts from object databases leading to object-relational.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Exemplified in the versions of Oracle, DB2, and SQL Server and other DBMSs.</a:t>
            </a:r>
          </a:p>
          <a:p>
            <a:pPr lvl="1"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Current trend by Relational DBMS vendors is to extend relational DBMSs with capability to process XML, Text and other data types.</a:t>
            </a:r>
          </a:p>
          <a:p>
            <a:pPr>
              <a:lnSpc>
                <a:spcPct val="120000"/>
              </a:lnSpc>
            </a:pP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The term </a:t>
            </a:r>
            <a:r>
              <a:rPr lang="en-US" altLang="en-US" dirty="0"/>
              <a:t>“</a:t>
            </a:r>
            <a:r>
              <a:rPr lang="en-US" dirty="0"/>
              <a:t>Object-relational</a:t>
            </a:r>
            <a:r>
              <a:rPr lang="en-US" altLang="en-US" dirty="0"/>
              <a:t>”</a:t>
            </a:r>
            <a:r>
              <a:rPr lang="en-US" dirty="0"/>
              <a:t> is receding in the marketplace.</a:t>
            </a:r>
          </a:p>
        </p:txBody>
      </p:sp>
    </p:spTree>
    <p:extLst>
      <p:ext uri="{BB962C8B-B14F-4D97-AF65-F5344CB8AC3E}">
        <p14:creationId xmlns:p14="http://schemas.microsoft.com/office/powerpoint/2010/main" val="1682289629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10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Chapter Summary</a:t>
            </a:r>
          </a:p>
        </p:txBody>
      </p:sp>
      <p:sp>
        <p:nvSpPr>
          <p:cNvPr id="56324" name="Rectangle 1029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dirty="0"/>
              <a:t>Data Models and Their Categories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Schemas, Instances, and States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Three-Schema Architecture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Data Independence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DBMS Languages and Interfaces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Database System Utilities and Tools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Database System Environment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Centralized and Client-Server Architectures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Classification of DBMSs</a:t>
            </a:r>
          </a:p>
          <a:p>
            <a:pPr eaLnBrk="1" hangingPunct="1">
              <a:lnSpc>
                <a:spcPct val="150000"/>
              </a:lnSpc>
            </a:pPr>
            <a:r>
              <a:rPr lang="en-US" dirty="0"/>
              <a:t>History of Data Models</a:t>
            </a:r>
          </a:p>
          <a:p>
            <a:pPr eaLnBrk="1" hangingPunct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165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Data Models (continued)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150000"/>
              </a:lnSpc>
            </a:pPr>
            <a:r>
              <a:rPr lang="en-US" b="1" dirty="0"/>
              <a:t>Data Model Operations: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These operations are used for specifying database </a:t>
            </a:r>
            <a:r>
              <a:rPr lang="en-US" i="1" u="sng" dirty="0"/>
              <a:t>retrievals</a:t>
            </a:r>
            <a:r>
              <a:rPr lang="en-US" u="sng" dirty="0"/>
              <a:t> and </a:t>
            </a:r>
            <a:r>
              <a:rPr lang="en-US" i="1" u="sng" dirty="0"/>
              <a:t>updates</a:t>
            </a:r>
            <a:r>
              <a:rPr lang="en-US" dirty="0"/>
              <a:t> by referring to the constructs of the data model.</a:t>
            </a:r>
          </a:p>
          <a:p>
            <a:pPr lvl="1" eaLnBrk="1" hangingPunct="1">
              <a:lnSpc>
                <a:spcPct val="150000"/>
              </a:lnSpc>
            </a:pPr>
            <a:r>
              <a:rPr lang="en-US" dirty="0"/>
              <a:t>Operations on the data model may include </a:t>
            </a:r>
            <a:r>
              <a:rPr lang="en-US" b="1" i="1" dirty="0"/>
              <a:t>basic model operations </a:t>
            </a:r>
            <a:r>
              <a:rPr lang="en-US" dirty="0"/>
              <a:t>(e.g. generic insert, delete, update) and</a:t>
            </a:r>
            <a:r>
              <a:rPr lang="en-US" b="1" i="1" dirty="0"/>
              <a:t> user-defined operations </a:t>
            </a:r>
            <a:r>
              <a:rPr lang="en-US" dirty="0"/>
              <a:t>(e.g. </a:t>
            </a:r>
            <a:r>
              <a:rPr lang="en-US" dirty="0" err="1"/>
              <a:t>compute_student_gpa</a:t>
            </a:r>
            <a:r>
              <a:rPr lang="en-US" dirty="0"/>
              <a:t>, </a:t>
            </a:r>
            <a:r>
              <a:rPr lang="en-US" dirty="0" err="1"/>
              <a:t>update_inventory</a:t>
            </a:r>
            <a:r>
              <a:rPr lang="en-US" dirty="0"/>
              <a:t>)</a:t>
            </a:r>
            <a:endParaRPr lang="en-US" b="1" i="1" dirty="0"/>
          </a:p>
        </p:txBody>
      </p:sp>
    </p:spTree>
    <p:extLst>
      <p:ext uri="{BB962C8B-B14F-4D97-AF65-F5344CB8AC3E}">
        <p14:creationId xmlns:p14="http://schemas.microsoft.com/office/powerpoint/2010/main" val="36666631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Categories of Data Models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ko-KR" dirty="0"/>
              <a:t>Conceptual (high-level, semantic) data models: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Provide concepts that are </a:t>
            </a:r>
            <a:r>
              <a:rPr lang="en-US" altLang="ko-KR" u="sng" dirty="0"/>
              <a:t>close to the way many users perceive data</a:t>
            </a:r>
            <a:r>
              <a:rPr lang="en-US" altLang="ko-KR" dirty="0"/>
              <a:t>. </a:t>
            </a:r>
          </a:p>
          <a:p>
            <a:pPr lvl="2">
              <a:lnSpc>
                <a:spcPct val="110000"/>
              </a:lnSpc>
            </a:pPr>
            <a:r>
              <a:rPr lang="en-US" altLang="ko-KR" dirty="0"/>
              <a:t>(Also called entity-based or object-based data models.)</a:t>
            </a:r>
          </a:p>
          <a:p>
            <a:pPr lvl="2"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Physical (low-level, internal) data models: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Provide concepts that describe </a:t>
            </a:r>
            <a:r>
              <a:rPr lang="en-US" altLang="ko-KR" u="sng" dirty="0"/>
              <a:t>details of how data is stored in the computer</a:t>
            </a:r>
            <a:r>
              <a:rPr lang="en-US" altLang="ko-KR" dirty="0"/>
              <a:t>. These are usually specified in an ad-hoc manner through DBMS design and administration manuals</a:t>
            </a:r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Implementation (representational) data models: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Provide concepts that </a:t>
            </a:r>
            <a:r>
              <a:rPr lang="en-US" altLang="ko-KR" u="sng" dirty="0"/>
              <a:t>fall between the above two, used by many commercial DBMS implementations</a:t>
            </a:r>
            <a:r>
              <a:rPr lang="en-US" altLang="ko-KR" dirty="0"/>
              <a:t> (e.g. relational data models used in many commercial systems).</a:t>
            </a:r>
          </a:p>
          <a:p>
            <a:pPr lvl="1">
              <a:lnSpc>
                <a:spcPct val="110000"/>
              </a:lnSpc>
            </a:pPr>
            <a:endParaRPr lang="en-US" altLang="ko-KR" dirty="0"/>
          </a:p>
          <a:p>
            <a:pPr>
              <a:lnSpc>
                <a:spcPct val="110000"/>
              </a:lnSpc>
            </a:pPr>
            <a:r>
              <a:rPr lang="en-US" altLang="ko-KR" dirty="0"/>
              <a:t>Self-Describing Data Models:</a:t>
            </a:r>
          </a:p>
          <a:p>
            <a:pPr lvl="1">
              <a:lnSpc>
                <a:spcPct val="110000"/>
              </a:lnSpc>
            </a:pPr>
            <a:r>
              <a:rPr lang="en-US" altLang="ko-KR" u="sng" dirty="0"/>
              <a:t>Combine the description of data with the data values</a:t>
            </a:r>
            <a:r>
              <a:rPr lang="en-US" altLang="ko-KR" dirty="0"/>
              <a:t>. Examples include XML, key-value stores and some NOSQL systems.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41110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Schemas versus Instances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type="body" idx="1"/>
          </p:nvPr>
        </p:nvSpPr>
        <p:spPr>
          <a:xfrm>
            <a:off x="457200" y="1052736"/>
            <a:ext cx="8229600" cy="2520280"/>
          </a:xfrm>
        </p:spPr>
        <p:txBody>
          <a:bodyPr/>
          <a:lstStyle/>
          <a:p>
            <a:pPr eaLnBrk="1" hangingPunct="1"/>
            <a:r>
              <a:rPr lang="en-US" dirty="0"/>
              <a:t>Database Schema:</a:t>
            </a:r>
          </a:p>
          <a:p>
            <a:pPr lvl="1" eaLnBrk="1" hangingPunct="1"/>
            <a:r>
              <a:rPr lang="en-US" dirty="0"/>
              <a:t>The </a:t>
            </a:r>
            <a:r>
              <a:rPr lang="en-US" b="1" i="1" dirty="0"/>
              <a:t>description</a:t>
            </a:r>
            <a:r>
              <a:rPr lang="en-US" dirty="0"/>
              <a:t> of a database.</a:t>
            </a:r>
          </a:p>
          <a:p>
            <a:pPr lvl="1" eaLnBrk="1" hangingPunct="1"/>
            <a:r>
              <a:rPr lang="en-US" dirty="0"/>
              <a:t>Includes </a:t>
            </a:r>
            <a:r>
              <a:rPr lang="en-US" u="sng" dirty="0"/>
              <a:t>descriptions of the database structure, data types, and the constraints on the database</a:t>
            </a:r>
            <a:r>
              <a:rPr lang="en-US" dirty="0"/>
              <a:t>.</a:t>
            </a:r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Schema Diagram:</a:t>
            </a:r>
          </a:p>
          <a:p>
            <a:pPr lvl="1" eaLnBrk="1" hangingPunct="1"/>
            <a:r>
              <a:rPr lang="en-US" dirty="0"/>
              <a:t>An </a:t>
            </a:r>
            <a:r>
              <a:rPr lang="en-US" b="1" i="1" dirty="0"/>
              <a:t>illustrative</a:t>
            </a:r>
            <a:r>
              <a:rPr lang="en-US" dirty="0"/>
              <a:t> display of (most aspects of) a database schema.</a:t>
            </a: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704" y="3583089"/>
            <a:ext cx="3812288" cy="2582215"/>
          </a:xfrm>
          <a:prstGeom prst="rect">
            <a:avLst/>
          </a:prstGeom>
        </p:spPr>
      </p:pic>
      <p:sp>
        <p:nvSpPr>
          <p:cNvPr id="4" name="직사각형 3"/>
          <p:cNvSpPr/>
          <p:nvPr/>
        </p:nvSpPr>
        <p:spPr>
          <a:xfrm>
            <a:off x="1259632" y="6208968"/>
            <a:ext cx="230425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/>
              <a:t>Schema diagram for the database</a:t>
            </a:r>
            <a:endParaRPr lang="ko-KR" altLang="en-US" sz="105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6096" y="3429000"/>
            <a:ext cx="1820624" cy="3182235"/>
          </a:xfrm>
          <a:prstGeom prst="rect">
            <a:avLst/>
          </a:prstGeom>
        </p:spPr>
      </p:pic>
      <p:sp>
        <p:nvSpPr>
          <p:cNvPr id="6" name="직사각형 5"/>
          <p:cNvSpPr/>
          <p:nvPr/>
        </p:nvSpPr>
        <p:spPr>
          <a:xfrm>
            <a:off x="6732240" y="6055080"/>
            <a:ext cx="231793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50" dirty="0">
                <a:latin typeface="Verdana" panose="020B0604030504040204" pitchFamily="34" charset="0"/>
              </a:rPr>
              <a:t>A database that stores student and course information</a:t>
            </a:r>
            <a:endParaRPr lang="ko-KR" altLang="en-US" sz="1050" dirty="0"/>
          </a:p>
        </p:txBody>
      </p:sp>
    </p:spTree>
    <p:extLst>
      <p:ext uri="{BB962C8B-B14F-4D97-AF65-F5344CB8AC3E}">
        <p14:creationId xmlns:p14="http://schemas.microsoft.com/office/powerpoint/2010/main" val="2089525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13481</TotalTime>
  <Words>3184</Words>
  <Application>Microsoft Office PowerPoint</Application>
  <PresentationFormat>화면 슬라이드 쇼(4:3)</PresentationFormat>
  <Paragraphs>437</Paragraphs>
  <Slides>64</Slides>
  <Notes>42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64</vt:i4>
      </vt:variant>
    </vt:vector>
  </HeadingPairs>
  <TitlesOfParts>
    <vt:vector size="72" baseType="lpstr">
      <vt:lpstr>MS PGothic</vt:lpstr>
      <vt:lpstr>맑은 고딕</vt:lpstr>
      <vt:lpstr>바탕</vt:lpstr>
      <vt:lpstr>Arial</vt:lpstr>
      <vt:lpstr>Consolas</vt:lpstr>
      <vt:lpstr>Tahoma</vt:lpstr>
      <vt:lpstr>Verdana</vt:lpstr>
      <vt:lpstr>Office 테마</vt:lpstr>
      <vt:lpstr>Database Systems</vt:lpstr>
      <vt:lpstr>CHAPTER 2: Database System Concepts  and Architecture</vt:lpstr>
      <vt:lpstr>Introduction</vt:lpstr>
      <vt:lpstr>Outline</vt:lpstr>
      <vt:lpstr>Data Models, Schemas, and Instances</vt:lpstr>
      <vt:lpstr>Data Models</vt:lpstr>
      <vt:lpstr>Data Models (continued)</vt:lpstr>
      <vt:lpstr>Categories of Data Models</vt:lpstr>
      <vt:lpstr>Schemas versus Instances</vt:lpstr>
      <vt:lpstr>Schemas versus Instances</vt:lpstr>
      <vt:lpstr>Database Schema vs. Database State</vt:lpstr>
      <vt:lpstr>Database Schema vs. Database State  (continued)</vt:lpstr>
      <vt:lpstr>Example of a Database Schema</vt:lpstr>
      <vt:lpstr>Example of a database state</vt:lpstr>
      <vt:lpstr>Three-Schema Architecture and  Data Independence</vt:lpstr>
      <vt:lpstr>Three-Schema Architecture</vt:lpstr>
      <vt:lpstr>Three-Schema Architecture</vt:lpstr>
      <vt:lpstr>Three-Schema Architecture</vt:lpstr>
      <vt:lpstr>Three-Schema Architecture</vt:lpstr>
      <vt:lpstr>Data Independence</vt:lpstr>
      <vt:lpstr>Data Independence (continued)</vt:lpstr>
      <vt:lpstr>Database Languages and Interfaces</vt:lpstr>
      <vt:lpstr>DBMS Languages</vt:lpstr>
      <vt:lpstr>DBMS Languages</vt:lpstr>
      <vt:lpstr>DBMS Languages</vt:lpstr>
      <vt:lpstr>Types of DML</vt:lpstr>
      <vt:lpstr>DBMS Interfaces</vt:lpstr>
      <vt:lpstr>DBMS Programming Language Interfaces</vt:lpstr>
      <vt:lpstr>DBMS Programming Language Interfaces</vt:lpstr>
      <vt:lpstr>User-Friendly DBMS Interfaces</vt:lpstr>
      <vt:lpstr>Other DBMS Interfaces</vt:lpstr>
      <vt:lpstr>The Database System Environment</vt:lpstr>
      <vt:lpstr>Typical DBMS Component Modules</vt:lpstr>
      <vt:lpstr>Database System Utilities</vt:lpstr>
      <vt:lpstr>Other Tools</vt:lpstr>
      <vt:lpstr>Other Tools</vt:lpstr>
      <vt:lpstr>Centralized and Client/Server Architectures for DBMS</vt:lpstr>
      <vt:lpstr>Centralized and  Client-Server DBMS Architectures </vt:lpstr>
      <vt:lpstr>A Physical Centralized Architecture</vt:lpstr>
      <vt:lpstr>Basic 2-tier Client-Server Architectures</vt:lpstr>
      <vt:lpstr>Logical two-tier client server architecture</vt:lpstr>
      <vt:lpstr>Clients</vt:lpstr>
      <vt:lpstr>DBMS Server</vt:lpstr>
      <vt:lpstr>Two Tier Client-Server Architecture</vt:lpstr>
      <vt:lpstr>Three Tier Client-Server Architecture</vt:lpstr>
      <vt:lpstr>Three-tier client-server architecture</vt:lpstr>
      <vt:lpstr>Classification of Database Management Systems</vt:lpstr>
      <vt:lpstr>Classification of DBMSs</vt:lpstr>
      <vt:lpstr>Variations of Distributed DBMSs (DDBMSs)</vt:lpstr>
      <vt:lpstr>Cost considerations for DBMSs</vt:lpstr>
      <vt:lpstr>Other Considerations</vt:lpstr>
      <vt:lpstr>History of Data Model</vt:lpstr>
      <vt:lpstr>History of Data Models (Additional Material)</vt:lpstr>
      <vt:lpstr>Network Model</vt:lpstr>
      <vt:lpstr>Network Model</vt:lpstr>
      <vt:lpstr>Network Model</vt:lpstr>
      <vt:lpstr>Historical Development of Database Technology</vt:lpstr>
      <vt:lpstr>Hierarchical Data Model</vt:lpstr>
      <vt:lpstr>Hierarchical Model</vt:lpstr>
      <vt:lpstr>Relational Model</vt:lpstr>
      <vt:lpstr>Historical Development of Database Technology</vt:lpstr>
      <vt:lpstr>Object-oriented Data Models</vt:lpstr>
      <vt:lpstr>Object-Relational Models</vt:lpstr>
      <vt:lpstr>Chapter 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Seo-Young Noh</dc:creator>
  <cp:lastModifiedBy>CBNU</cp:lastModifiedBy>
  <cp:revision>1708</cp:revision>
  <dcterms:created xsi:type="dcterms:W3CDTF">2019-02-18T07:49:56Z</dcterms:created>
  <dcterms:modified xsi:type="dcterms:W3CDTF">2024-09-09T05:43:15Z</dcterms:modified>
</cp:coreProperties>
</file>