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handoutMasterIdLst>
    <p:handoutMasterId r:id="rId80"/>
  </p:handoutMasterIdLst>
  <p:sldIdLst>
    <p:sldId id="1581" r:id="rId2"/>
    <p:sldId id="1580" r:id="rId3"/>
    <p:sldId id="1666" r:id="rId4"/>
    <p:sldId id="1726" r:id="rId5"/>
    <p:sldId id="1667" r:id="rId6"/>
    <p:sldId id="1751" r:id="rId7"/>
    <p:sldId id="1668" r:id="rId8"/>
    <p:sldId id="1669" r:id="rId9"/>
    <p:sldId id="1766" r:id="rId10"/>
    <p:sldId id="1727" r:id="rId11"/>
    <p:sldId id="1670" r:id="rId12"/>
    <p:sldId id="1728" r:id="rId13"/>
    <p:sldId id="1752" r:id="rId14"/>
    <p:sldId id="1729" r:id="rId15"/>
    <p:sldId id="1672" r:id="rId16"/>
    <p:sldId id="1753" r:id="rId17"/>
    <p:sldId id="1673" r:id="rId18"/>
    <p:sldId id="1674" r:id="rId19"/>
    <p:sldId id="1755" r:id="rId20"/>
    <p:sldId id="1677" r:id="rId21"/>
    <p:sldId id="1757" r:id="rId22"/>
    <p:sldId id="1756" r:id="rId23"/>
    <p:sldId id="1730" r:id="rId24"/>
    <p:sldId id="1758" r:id="rId25"/>
    <p:sldId id="1679" r:id="rId26"/>
    <p:sldId id="1681" r:id="rId27"/>
    <p:sldId id="1682" r:id="rId28"/>
    <p:sldId id="1684" r:id="rId29"/>
    <p:sldId id="1685" r:id="rId30"/>
    <p:sldId id="1731" r:id="rId31"/>
    <p:sldId id="1686" r:id="rId32"/>
    <p:sldId id="1687" r:id="rId33"/>
    <p:sldId id="1732" r:id="rId34"/>
    <p:sldId id="1733" r:id="rId35"/>
    <p:sldId id="1690" r:id="rId36"/>
    <p:sldId id="1691" r:id="rId37"/>
    <p:sldId id="1692" r:id="rId38"/>
    <p:sldId id="1734" r:id="rId39"/>
    <p:sldId id="1694" r:id="rId40"/>
    <p:sldId id="1695" r:id="rId41"/>
    <p:sldId id="1735" r:id="rId42"/>
    <p:sldId id="1760" r:id="rId43"/>
    <p:sldId id="1736" r:id="rId44"/>
    <p:sldId id="1762" r:id="rId45"/>
    <p:sldId id="1759" r:id="rId46"/>
    <p:sldId id="1698" r:id="rId47"/>
    <p:sldId id="1699" r:id="rId48"/>
    <p:sldId id="1737" r:id="rId49"/>
    <p:sldId id="1738" r:id="rId50"/>
    <p:sldId id="1739" r:id="rId51"/>
    <p:sldId id="1702" r:id="rId52"/>
    <p:sldId id="1761" r:id="rId53"/>
    <p:sldId id="1703" r:id="rId54"/>
    <p:sldId id="1740" r:id="rId55"/>
    <p:sldId id="1705" r:id="rId56"/>
    <p:sldId id="1741" r:id="rId57"/>
    <p:sldId id="1749" r:id="rId58"/>
    <p:sldId id="1707" r:id="rId59"/>
    <p:sldId id="1708" r:id="rId60"/>
    <p:sldId id="1742" r:id="rId61"/>
    <p:sldId id="1709" r:id="rId62"/>
    <p:sldId id="1750" r:id="rId63"/>
    <p:sldId id="1712" r:id="rId64"/>
    <p:sldId id="1713" r:id="rId65"/>
    <p:sldId id="1744" r:id="rId66"/>
    <p:sldId id="1714" r:id="rId67"/>
    <p:sldId id="1763" r:id="rId68"/>
    <p:sldId id="1715" r:id="rId69"/>
    <p:sldId id="1764" r:id="rId70"/>
    <p:sldId id="1718" r:id="rId71"/>
    <p:sldId id="1765" r:id="rId72"/>
    <p:sldId id="1746" r:id="rId73"/>
    <p:sldId id="1720" r:id="rId74"/>
    <p:sldId id="1747" r:id="rId75"/>
    <p:sldId id="1722" r:id="rId76"/>
    <p:sldId id="1723" r:id="rId77"/>
    <p:sldId id="1748" r:id="rId7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498D9"/>
    <a:srgbClr val="0000CC"/>
    <a:srgbClr val="B0D9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87" autoAdjust="0"/>
    <p:restoredTop sz="96720" autoAdjust="0"/>
  </p:normalViewPr>
  <p:slideViewPr>
    <p:cSldViewPr showGuides="1">
      <p:cViewPr varScale="1">
        <p:scale>
          <a:sx n="108" d="100"/>
          <a:sy n="108" d="100"/>
        </p:scale>
        <p:origin x="1408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26F4B-D6CE-46A3-A6DC-187A6138CC3B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AE3E8-E97C-4F40-9931-F3FB22085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714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7CF51-007A-43B2-8C39-2E5F6368EC57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9A816-0A59-41C1-A5E9-D8B6568F2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493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9A816-0A59-41C1-A5E9-D8B6568F2C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141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903D02F-D293-4A5F-A243-3F47C1B61C61}" type="slidenum">
              <a:rPr lang="en-CA" altLang="ko-KR" sz="1200">
                <a:latin typeface="Tahoma" panose="020B0604030504040204" pitchFamily="34" charset="0"/>
              </a:rPr>
              <a:pPr/>
              <a:t>21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768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139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903D02F-D293-4A5F-A243-3F47C1B61C61}" type="slidenum">
              <a:rPr lang="en-CA" altLang="ko-KR" sz="1200">
                <a:latin typeface="Tahoma" panose="020B0604030504040204" pitchFamily="34" charset="0"/>
              </a:rPr>
              <a:pPr/>
              <a:t>22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768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72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D298971-463D-42C4-A4E7-9CE60D26A9BB}" type="slidenum">
              <a:rPr lang="en-CA" altLang="ko-KR" sz="1200">
                <a:latin typeface="Tahoma" panose="020B0604030504040204" pitchFamily="34" charset="0"/>
              </a:rPr>
              <a:pPr/>
              <a:t>32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9007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70095FE-5783-4CFB-9601-9A08220493BC}" type="slidenum">
              <a:rPr lang="en-CA" altLang="ko-KR" sz="1200">
                <a:latin typeface="Tahoma" panose="020B0604030504040204" pitchFamily="34" charset="0"/>
              </a:rPr>
              <a:pPr/>
              <a:t>39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643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1F3EE16-19F0-4EE0-8728-9433015B235F}" type="slidenum">
              <a:rPr lang="en-CA" altLang="ko-KR" sz="1200">
                <a:latin typeface="Tahoma" panose="020B0604030504040204" pitchFamily="34" charset="0"/>
              </a:rPr>
              <a:pPr/>
              <a:t>40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090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4A4861-6607-4472-80B1-60005D864250}" type="slidenum">
              <a:rPr lang="en-CA" altLang="ko-KR" sz="1200">
                <a:latin typeface="Tahoma" panose="020B0604030504040204" pitchFamily="34" charset="0"/>
              </a:rPr>
              <a:pPr/>
              <a:t>46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7883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F8AEBF4-F01C-4A73-8DC1-A298B4868152}" type="slidenum">
              <a:rPr lang="en-CA" altLang="ko-KR" sz="1200">
                <a:latin typeface="Tahoma" panose="020B0604030504040204" pitchFamily="34" charset="0"/>
              </a:rPr>
              <a:pPr/>
              <a:t>47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3555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6416079-76A0-49CE-A3B5-8931DB93563A}" type="slidenum">
              <a:rPr lang="en-CA" altLang="ko-KR" sz="1200">
                <a:latin typeface="Tahoma" panose="020B0604030504040204" pitchFamily="34" charset="0"/>
              </a:rPr>
              <a:pPr/>
              <a:t>51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85021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6416079-76A0-49CE-A3B5-8931DB93563A}" type="slidenum">
              <a:rPr lang="en-CA" altLang="ko-KR" sz="1200">
                <a:latin typeface="Tahoma" panose="020B0604030504040204" pitchFamily="34" charset="0"/>
              </a:rPr>
              <a:pPr/>
              <a:t>52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0358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E05054E-FF4A-4270-965C-5505193D3612}" type="slidenum">
              <a:rPr lang="en-CA" altLang="ko-KR" sz="1200">
                <a:latin typeface="Tahoma" panose="020B0604030504040204" pitchFamily="34" charset="0"/>
              </a:rPr>
              <a:pPr/>
              <a:t>53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9113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577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841F428-E87B-47C1-B712-895DEA45BEE2}" type="slidenum">
              <a:rPr lang="en-CA" altLang="ko-KR" sz="1200">
                <a:latin typeface="Tahoma" panose="020B0604030504040204" pitchFamily="34" charset="0"/>
              </a:rPr>
              <a:pPr/>
              <a:t>3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2633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BBB8DA4-27A8-4438-8185-6467E5C02C1A}" type="slidenum">
              <a:rPr lang="en-CA" altLang="ko-KR" sz="1200">
                <a:latin typeface="Tahoma" panose="020B0604030504040204" pitchFamily="34" charset="0"/>
              </a:rPr>
              <a:pPr/>
              <a:t>55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7632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F963C05-D5E1-43C7-9917-0F41DC7DDCBA}" type="slidenum">
              <a:rPr lang="en-CA" altLang="ko-KR" sz="1200">
                <a:latin typeface="Tahoma" panose="020B0604030504040204" pitchFamily="34" charset="0"/>
              </a:rPr>
              <a:pPr/>
              <a:t>58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4984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16991A0-DF62-4299-A0E3-1838DC7101CA}" type="slidenum">
              <a:rPr lang="en-CA" altLang="ko-KR" sz="1200">
                <a:latin typeface="Tahoma" panose="020B0604030504040204" pitchFamily="34" charset="0"/>
              </a:rPr>
              <a:pPr/>
              <a:t>59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489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A36D970-9ED7-4210-A8A3-65675C090EB4}" type="slidenum">
              <a:rPr lang="en-CA" altLang="ko-KR" sz="1200">
                <a:latin typeface="Tahoma" panose="020B0604030504040204" pitchFamily="34" charset="0"/>
              </a:rPr>
              <a:pPr/>
              <a:t>66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6271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9E9EEB8-C187-4C43-843D-9C993C216989}" type="slidenum">
              <a:rPr lang="en-CA" altLang="ko-KR" sz="1200">
                <a:latin typeface="Tahoma" panose="020B0604030504040204" pitchFamily="34" charset="0"/>
              </a:rPr>
              <a:pPr/>
              <a:t>75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983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7284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C75C41A-5031-4DD1-B6FF-FEE284F9ED90}" type="slidenum">
              <a:rPr lang="en-CA" altLang="ko-KR" sz="1200">
                <a:latin typeface="Tahoma" panose="020B0604030504040204" pitchFamily="34" charset="0"/>
              </a:rPr>
              <a:pPr/>
              <a:t>76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9933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109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AFB675A-C562-402B-8BB4-E33D32678AFE}" type="slidenum">
              <a:rPr lang="en-CA" altLang="ko-KR" sz="1200">
                <a:latin typeface="Tahoma" panose="020B0604030504040204" pitchFamily="34" charset="0"/>
              </a:rPr>
              <a:pPr/>
              <a:t>11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828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F2188BE-2293-4B6A-B65C-37F87E81EDD7}" type="slidenum">
              <a:rPr lang="en-CA" altLang="ko-KR" sz="1200">
                <a:latin typeface="Tahoma" panose="020B0604030504040204" pitchFamily="34" charset="0"/>
              </a:rPr>
              <a:pPr/>
              <a:t>15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418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F2188BE-2293-4B6A-B65C-37F87E81EDD7}" type="slidenum">
              <a:rPr lang="en-CA" altLang="ko-KR" sz="1200">
                <a:latin typeface="Tahoma" panose="020B0604030504040204" pitchFamily="34" charset="0"/>
              </a:rPr>
              <a:pPr/>
              <a:t>16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6686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FA5A86C-65F6-4DAB-B640-050CAB9C35FB}" type="slidenum">
              <a:rPr lang="en-CA" altLang="ko-KR" sz="1200">
                <a:latin typeface="Tahoma" panose="020B0604030504040204" pitchFamily="34" charset="0"/>
              </a:rPr>
              <a:pPr/>
              <a:t>17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087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639A166-E912-43D8-902C-7B102482ADE0}" type="slidenum">
              <a:rPr lang="en-CA" altLang="ko-KR" sz="1200">
                <a:latin typeface="Tahoma" panose="020B0604030504040204" pitchFamily="34" charset="0"/>
              </a:rPr>
              <a:pPr/>
              <a:t>18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082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28E109-1502-4E04-94C3-C8953C134A8E}" type="slidenum">
              <a:rPr lang="en-CA" altLang="ko-KR" sz="1200">
                <a:latin typeface="Tahoma" panose="020B0604030504040204" pitchFamily="34" charset="0"/>
              </a:rPr>
              <a:pPr/>
              <a:t>19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4332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903D02F-D293-4A5F-A243-3F47C1B61C61}" type="slidenum">
              <a:rPr lang="en-CA" altLang="ko-KR" sz="1200">
                <a:latin typeface="Tahoma" panose="020B0604030504040204" pitchFamily="34" charset="0"/>
              </a:rPr>
              <a:pPr/>
              <a:t>20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7680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456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4684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 b="1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328592"/>
          </a:xfrm>
        </p:spPr>
        <p:txBody>
          <a:bodyPr>
            <a:normAutofit/>
          </a:bodyPr>
          <a:lstStyle>
            <a:lvl1pPr algn="l" latinLnBrk="0">
              <a:defRPr sz="2000" b="1">
                <a:latin typeface="+mn-ea"/>
                <a:ea typeface="+mn-ea"/>
              </a:defRPr>
            </a:lvl1pPr>
            <a:lvl2pPr algn="l" latinLnBrk="0">
              <a:defRPr sz="1800">
                <a:latin typeface="+mn-ea"/>
                <a:ea typeface="+mn-ea"/>
              </a:defRPr>
            </a:lvl2pPr>
            <a:lvl3pPr algn="l" latinLnBrk="0">
              <a:defRPr sz="1600">
                <a:latin typeface="+mn-ea"/>
                <a:ea typeface="+mn-ea"/>
              </a:defRPr>
            </a:lvl3pPr>
            <a:lvl4pPr algn="l" latinLnBrk="0">
              <a:defRPr sz="1400">
                <a:latin typeface="+mn-ea"/>
                <a:ea typeface="+mn-ea"/>
              </a:defRPr>
            </a:lvl4pPr>
            <a:lvl5pPr algn="l" latinLnBrk="0"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67544" y="6411197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 dirty="0"/>
              <a:t>Database Systems</a:t>
            </a:r>
            <a:endParaRPr lang="ko-KR" altLang="en-US" sz="105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267370" y="6411197"/>
            <a:ext cx="3593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D399CC4-AC93-4802-81E2-39149A8CC6FC}" type="slidenum">
              <a:rPr lang="ko-KR" altLang="en-US" sz="1050" b="1" smtClean="0"/>
              <a:t>‹#›</a:t>
            </a:fld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159045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선형대수학 </a:t>
            </a:r>
            <a:r>
              <a:rPr lang="en-US" altLang="ko-KR"/>
              <a:t>– 2019</a:t>
            </a:r>
            <a:r>
              <a:rPr lang="ko-KR" altLang="en-US"/>
              <a:t>년 </a:t>
            </a:r>
            <a:r>
              <a:rPr lang="en-US" altLang="ko-KR"/>
              <a:t>1</a:t>
            </a:r>
            <a:r>
              <a:rPr lang="ko-KR" altLang="en-US"/>
              <a:t>학기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충북대학교 소프트웨어학과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7DD6B-22F9-4C43-8EC0-40DD213B4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7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2018655"/>
          </a:xfrm>
        </p:spPr>
        <p:txBody>
          <a:bodyPr/>
          <a:lstStyle/>
          <a:p>
            <a:r>
              <a:rPr lang="en-US" altLang="ko-KR" sz="4400" dirty="0">
                <a:latin typeface="+mn-ea"/>
                <a:ea typeface="+mn-ea"/>
              </a:rPr>
              <a:t>Database Systems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500180" y="5781617"/>
            <a:ext cx="2105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altLang="ko-KR" sz="2000" b="1" dirty="0">
                <a:latin typeface="+mj-lt"/>
                <a:ea typeface="바탕" pitchFamily="18" charset="-127"/>
              </a:rPr>
              <a:t>Seo-Young Noh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34919" y="5720062"/>
            <a:ext cx="3124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j-lt"/>
                <a:ea typeface="바탕" pitchFamily="18" charset="-127"/>
              </a:rPr>
              <a:t>Department of Computer Science</a:t>
            </a:r>
          </a:p>
          <a:p>
            <a:r>
              <a:rPr lang="en-US" altLang="ko-KR" sz="1400" b="1" dirty="0" err="1">
                <a:latin typeface="+mj-lt"/>
                <a:ea typeface="바탕" pitchFamily="18" charset="-127"/>
              </a:rPr>
              <a:t>Chungbuk</a:t>
            </a:r>
            <a:r>
              <a:rPr lang="en-US" altLang="ko-KR" sz="1400" b="1" dirty="0">
                <a:latin typeface="+mj-lt"/>
                <a:ea typeface="바탕" pitchFamily="18" charset="-127"/>
              </a:rPr>
              <a:t> National University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07" y="5613882"/>
            <a:ext cx="735581" cy="73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67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 Sample Database Application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253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Example </a:t>
            </a:r>
            <a:r>
              <a:rPr lang="en-US" dirty="0">
                <a:latin typeface="Consolas" panose="020B0609020204030204" pitchFamily="49" charset="0"/>
              </a:rPr>
              <a:t>COMPANY</a:t>
            </a:r>
            <a:r>
              <a:rPr lang="en-US" dirty="0"/>
              <a:t> Database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We need </a:t>
            </a:r>
            <a:r>
              <a:rPr lang="en-US" u="sng" dirty="0"/>
              <a:t>to create a database schema design </a:t>
            </a:r>
            <a:r>
              <a:rPr lang="en-US" dirty="0"/>
              <a:t>based on the following (simplified) </a:t>
            </a:r>
            <a:r>
              <a:rPr lang="en-US" b="1" dirty="0"/>
              <a:t>requirements</a:t>
            </a:r>
            <a:r>
              <a:rPr lang="en-US" dirty="0"/>
              <a:t> of the </a:t>
            </a:r>
            <a:r>
              <a:rPr lang="en-US" dirty="0">
                <a:latin typeface="Consolas" panose="020B0609020204030204" pitchFamily="49" charset="0"/>
              </a:rPr>
              <a:t>COMPANY</a:t>
            </a:r>
            <a:r>
              <a:rPr lang="en-US" dirty="0"/>
              <a:t> Database: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The company is organized into </a:t>
            </a:r>
            <a:r>
              <a:rPr lang="en-US" dirty="0">
                <a:latin typeface="Consolas" panose="020B0609020204030204" pitchFamily="49" charset="0"/>
              </a:rPr>
              <a:t>DEPARTMENT</a:t>
            </a:r>
            <a:r>
              <a:rPr lang="en-US" dirty="0"/>
              <a:t>s.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Each department has a name, number and an employee who </a:t>
            </a:r>
            <a:r>
              <a:rPr lang="en-US" i="1" dirty="0"/>
              <a:t>manages</a:t>
            </a:r>
            <a:r>
              <a:rPr lang="en-US" dirty="0"/>
              <a:t> the department.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We </a:t>
            </a:r>
            <a:r>
              <a:rPr lang="en-US" u="sng" dirty="0"/>
              <a:t>keep track of the start date </a:t>
            </a:r>
            <a:r>
              <a:rPr lang="en-US" dirty="0"/>
              <a:t>of the department manager.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A department may have several locations.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Each department </a:t>
            </a:r>
            <a:r>
              <a:rPr lang="en-US" i="1" u="sng" dirty="0">
                <a:solidFill>
                  <a:srgbClr val="0000FF"/>
                </a:solidFill>
              </a:rPr>
              <a:t>controls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a number of </a:t>
            </a:r>
            <a:r>
              <a:rPr lang="en-US" dirty="0">
                <a:latin typeface="Consolas" panose="020B0609020204030204" pitchFamily="49" charset="0"/>
              </a:rPr>
              <a:t>PROJECT</a:t>
            </a:r>
            <a:r>
              <a:rPr lang="en-US" dirty="0"/>
              <a:t>s. Each project has a unique name, unique number and is located at a single location.</a:t>
            </a:r>
          </a:p>
        </p:txBody>
      </p:sp>
    </p:spTree>
    <p:extLst>
      <p:ext uri="{BB962C8B-B14F-4D97-AF65-F5344CB8AC3E}">
        <p14:creationId xmlns:p14="http://schemas.microsoft.com/office/powerpoint/2010/main" val="804671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</a:t>
            </a:r>
            <a:r>
              <a:rPr lang="en-US" altLang="ko-KR" dirty="0">
                <a:latin typeface="Consolas" panose="020B0609020204030204" pitchFamily="49" charset="0"/>
              </a:rPr>
              <a:t>COMPANY</a:t>
            </a:r>
            <a:r>
              <a:rPr lang="en-US" altLang="ko-KR" dirty="0"/>
              <a:t> Database </a:t>
            </a:r>
            <a:r>
              <a:rPr lang="en-US" altLang="ko-KR" sz="2800" dirty="0"/>
              <a:t>(Continued)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r>
              <a:rPr lang="en-US" altLang="ko-KR" dirty="0"/>
              <a:t>The database will </a:t>
            </a:r>
            <a:r>
              <a:rPr lang="en-US" altLang="ko-KR" dirty="0">
                <a:solidFill>
                  <a:srgbClr val="0000FF"/>
                </a:solidFill>
              </a:rPr>
              <a:t>store</a:t>
            </a:r>
            <a:r>
              <a:rPr lang="en-US" altLang="ko-KR" dirty="0"/>
              <a:t> each </a:t>
            </a:r>
            <a:r>
              <a:rPr lang="en-US" altLang="ko-KR" dirty="0">
                <a:latin typeface="Consolas" panose="020B0609020204030204" pitchFamily="49" charset="0"/>
              </a:rPr>
              <a:t>EMPLOYEE</a:t>
            </a:r>
            <a:r>
              <a:rPr lang="en-US" altLang="en-US" dirty="0"/>
              <a:t>’</a:t>
            </a:r>
            <a:r>
              <a:rPr lang="en-US" altLang="ko-KR" dirty="0"/>
              <a:t>s </a:t>
            </a:r>
            <a:r>
              <a:rPr lang="en-US" altLang="ko-KR" u="sng" dirty="0"/>
              <a:t>social security number</a:t>
            </a:r>
            <a:r>
              <a:rPr lang="en-US" altLang="ko-KR" dirty="0"/>
              <a:t>, </a:t>
            </a:r>
            <a:r>
              <a:rPr lang="en-US" altLang="ko-KR" u="sng" dirty="0"/>
              <a:t>address, salary, sex, and birthdate</a:t>
            </a:r>
            <a:r>
              <a:rPr lang="en-US" altLang="ko-KR" dirty="0"/>
              <a:t>. 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Each employee </a:t>
            </a:r>
            <a:r>
              <a:rPr lang="en-US" altLang="ko-KR" i="1" u="sng" dirty="0">
                <a:solidFill>
                  <a:srgbClr val="0000FF"/>
                </a:solidFill>
              </a:rPr>
              <a:t>works</a:t>
            </a:r>
            <a:r>
              <a:rPr lang="en-US" altLang="ko-KR" i="1" dirty="0"/>
              <a:t> for</a:t>
            </a:r>
            <a:r>
              <a:rPr lang="en-US" altLang="ko-KR" dirty="0"/>
              <a:t> one department but </a:t>
            </a:r>
            <a:r>
              <a:rPr lang="en-US" altLang="ko-KR" dirty="0">
                <a:solidFill>
                  <a:srgbClr val="0000FF"/>
                </a:solidFill>
              </a:rPr>
              <a:t>may </a:t>
            </a:r>
            <a:r>
              <a:rPr lang="en-US" altLang="ko-KR" i="1" dirty="0">
                <a:solidFill>
                  <a:srgbClr val="0000FF"/>
                </a:solidFill>
              </a:rPr>
              <a:t>work on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/>
              <a:t>several projects.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The DB will </a:t>
            </a:r>
            <a:r>
              <a:rPr lang="en-US" altLang="ko-KR" u="sng" dirty="0"/>
              <a:t>keep track of the number of hours per week </a:t>
            </a:r>
            <a:r>
              <a:rPr lang="en-US" altLang="ko-KR" dirty="0"/>
              <a:t>that an employee currently works on each project.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It is required to keep track of the </a:t>
            </a:r>
            <a:r>
              <a:rPr lang="en-US" altLang="ko-KR" i="1" u="sng" dirty="0">
                <a:solidFill>
                  <a:srgbClr val="0000FF"/>
                </a:solidFill>
              </a:rPr>
              <a:t>direct supervisor</a:t>
            </a:r>
            <a:r>
              <a:rPr lang="en-US" altLang="ko-KR" u="sng" dirty="0">
                <a:solidFill>
                  <a:srgbClr val="0000FF"/>
                </a:solidFill>
              </a:rPr>
              <a:t> </a:t>
            </a:r>
            <a:r>
              <a:rPr lang="en-US" altLang="ko-KR" dirty="0"/>
              <a:t>of each employee.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Each employee may </a:t>
            </a:r>
            <a:r>
              <a:rPr lang="en-US" altLang="ko-KR" i="1" u="sng" dirty="0">
                <a:solidFill>
                  <a:srgbClr val="0000FF"/>
                </a:solidFill>
              </a:rPr>
              <a:t>have</a:t>
            </a:r>
            <a:r>
              <a:rPr lang="en-US" altLang="ko-KR" dirty="0">
                <a:solidFill>
                  <a:srgbClr val="0000FF"/>
                </a:solidFill>
              </a:rPr>
              <a:t> </a:t>
            </a:r>
            <a:r>
              <a:rPr lang="en-US" altLang="ko-KR" dirty="0"/>
              <a:t>a number of </a:t>
            </a:r>
            <a:r>
              <a:rPr lang="en-US" altLang="ko-KR" dirty="0">
                <a:latin typeface="Consolas" panose="020B0609020204030204" pitchFamily="49" charset="0"/>
              </a:rPr>
              <a:t>DEPENDENT</a:t>
            </a:r>
            <a:r>
              <a:rPr lang="en-US" altLang="ko-KR" dirty="0"/>
              <a:t>s.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For each dependent, the DB keeps a record of name, sex, birthdate, and relationship to the employee.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5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fig03_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124744"/>
            <a:ext cx="57372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Example </a:t>
            </a:r>
            <a:r>
              <a:rPr lang="en-US" altLang="ko-KR" dirty="0">
                <a:latin typeface="Consolas" panose="020B0609020204030204" pitchFamily="49" charset="0"/>
              </a:rPr>
              <a:t>COMPANY</a:t>
            </a:r>
            <a:r>
              <a:rPr lang="en-US" altLang="ko-KR" dirty="0"/>
              <a:t> Database </a:t>
            </a:r>
            <a:r>
              <a:rPr lang="en-US" altLang="ko-KR" sz="2800" dirty="0"/>
              <a:t>(Continued)</a:t>
            </a:r>
            <a:endParaRPr lang="ko-KR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79512" y="4941168"/>
            <a:ext cx="4104456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000000"/>
                </a:solidFill>
                <a:effectLst/>
                <a:latin typeface="Verdana"/>
                <a:ea typeface="+mj-ea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atinLnBrk="0"/>
            <a:r>
              <a:rPr lang="en-US" altLang="ko-KR" b="1" kern="0" dirty="0">
                <a:latin typeface="Verdana" panose="020B0604030504040204" pitchFamily="34" charset="0"/>
              </a:rPr>
              <a:t>Figure 3.2</a:t>
            </a:r>
            <a:r>
              <a:rPr lang="en-US" altLang="ko-KR" kern="0" dirty="0">
                <a:latin typeface="Verdana" panose="020B0604030504040204" pitchFamily="34" charset="0"/>
              </a:rPr>
              <a:t>   An ER schema diagram for the COMPANY database. The diagrammatic notation is introduced gradually throughout this chapter and is summarized in Figure 3.14.</a:t>
            </a:r>
          </a:p>
        </p:txBody>
      </p:sp>
    </p:spTree>
    <p:extLst>
      <p:ext uri="{BB962C8B-B14F-4D97-AF65-F5344CB8AC3E}">
        <p14:creationId xmlns:p14="http://schemas.microsoft.com/office/powerpoint/2010/main" val="1158944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Entity Types, Entity Sets, </a:t>
            </a:r>
            <a:br>
              <a:rPr lang="en-US" altLang="ko-KR" dirty="0"/>
            </a:br>
            <a:r>
              <a:rPr lang="en-US" altLang="ko-KR" dirty="0"/>
              <a:t>Attributes, and Keys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105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ER Model Concepts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288032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Entities and Attributes</a:t>
            </a:r>
          </a:p>
          <a:p>
            <a:pPr lvl="1" eaLnBrk="1" hangingPunct="1"/>
            <a:r>
              <a:rPr lang="en-US" dirty="0"/>
              <a:t>Entity is a basic concept for the ER model. </a:t>
            </a:r>
            <a:r>
              <a:rPr lang="en-US" u="sng" dirty="0">
                <a:solidFill>
                  <a:srgbClr val="0000FF"/>
                </a:solidFill>
              </a:rPr>
              <a:t>Entities are specific things or objects in the mini-world </a:t>
            </a:r>
            <a:r>
              <a:rPr lang="en-US" dirty="0"/>
              <a:t>that are represented in the database.</a:t>
            </a:r>
          </a:p>
          <a:p>
            <a:pPr lvl="2" eaLnBrk="1" hangingPunct="1"/>
            <a:r>
              <a:rPr lang="en-US" dirty="0"/>
              <a:t>For example the </a:t>
            </a:r>
            <a:r>
              <a:rPr lang="en-US" dirty="0">
                <a:latin typeface="Consolas" panose="020B0609020204030204" pitchFamily="49" charset="0"/>
              </a:rPr>
              <a:t>EMPLOYEE</a:t>
            </a:r>
            <a:r>
              <a:rPr lang="en-US" dirty="0"/>
              <a:t> John Smith, the Research </a:t>
            </a:r>
            <a:r>
              <a:rPr lang="en-US" dirty="0">
                <a:latin typeface="Consolas" panose="020B0609020204030204" pitchFamily="49" charset="0"/>
              </a:rPr>
              <a:t>DEPARTMENT</a:t>
            </a:r>
            <a:r>
              <a:rPr lang="en-US" dirty="0"/>
              <a:t>, the </a:t>
            </a:r>
            <a:r>
              <a:rPr lang="en-US" dirty="0" err="1"/>
              <a:t>ProductX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PROJECT</a:t>
            </a:r>
          </a:p>
          <a:p>
            <a:pPr lvl="2" eaLnBrk="1" hangingPunct="1"/>
            <a:endParaRPr lang="en-US" dirty="0"/>
          </a:p>
          <a:p>
            <a:pPr lvl="1" eaLnBrk="1" hangingPunct="1"/>
            <a:r>
              <a:rPr lang="en-US" u="sng" dirty="0">
                <a:solidFill>
                  <a:srgbClr val="0000FF"/>
                </a:solidFill>
              </a:rPr>
              <a:t>Attributes are properties </a:t>
            </a:r>
            <a:r>
              <a:rPr lang="en-US" dirty="0"/>
              <a:t>used to describe an entity.</a:t>
            </a:r>
          </a:p>
          <a:p>
            <a:pPr lvl="2" eaLnBrk="1" hangingPunct="1"/>
            <a:r>
              <a:rPr lang="en-US" dirty="0"/>
              <a:t>For example an </a:t>
            </a:r>
            <a:r>
              <a:rPr lang="en-US" dirty="0">
                <a:latin typeface="Consolas" panose="020B0609020204030204" pitchFamily="49" charset="0"/>
              </a:rPr>
              <a:t>EMPLOYEE</a:t>
            </a:r>
            <a:r>
              <a:rPr lang="en-US" dirty="0"/>
              <a:t> entity may have the attributes </a:t>
            </a:r>
            <a:r>
              <a:rPr lang="en-US" dirty="0">
                <a:latin typeface="Consolas" panose="020B0609020204030204" pitchFamily="49" charset="0"/>
              </a:rPr>
              <a:t>Name, SSN, Address, Sex, </a:t>
            </a:r>
            <a:r>
              <a:rPr lang="en-US" dirty="0" err="1">
                <a:latin typeface="Consolas" panose="020B0609020204030204" pitchFamily="49" charset="0"/>
              </a:rPr>
              <a:t>BirthDate</a:t>
            </a:r>
            <a:endParaRPr lang="en-US" dirty="0">
              <a:latin typeface="Consolas" panose="020B0609020204030204" pitchFamily="49" charset="0"/>
            </a:endParaRPr>
          </a:p>
          <a:p>
            <a:pPr lvl="2" eaLnBrk="1" hangingPunct="1"/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322" y="3946707"/>
            <a:ext cx="5915357" cy="195864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1511660" y="6021288"/>
            <a:ext cx="6120680" cy="481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000000"/>
                </a:solidFill>
                <a:effectLst/>
                <a:latin typeface="Verdana"/>
                <a:ea typeface="+mj-ea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 latinLnBrk="0"/>
            <a:r>
              <a:rPr lang="en-US" altLang="ko-KR" b="1" kern="0">
                <a:latin typeface="Verdana" panose="020B0604030504040204" pitchFamily="34" charset="0"/>
              </a:rPr>
              <a:t>Figure 3.3</a:t>
            </a:r>
            <a:r>
              <a:rPr lang="en-US" altLang="ko-KR" kern="0">
                <a:latin typeface="Verdana" panose="020B0604030504040204" pitchFamily="34" charset="0"/>
              </a:rPr>
              <a:t>   Two entities, EMPLOYEE </a:t>
            </a:r>
            <a:r>
              <a:rPr lang="en-US" altLang="ko-KR" i="1" kern="0">
                <a:latin typeface="Verdana" panose="020B0604030504040204" pitchFamily="34" charset="0"/>
              </a:rPr>
              <a:t>e</a:t>
            </a:r>
            <a:r>
              <a:rPr lang="en-US" altLang="ko-KR" kern="0" baseline="-25000">
                <a:latin typeface="Verdana" panose="020B0604030504040204" pitchFamily="34" charset="0"/>
              </a:rPr>
              <a:t>1</a:t>
            </a:r>
            <a:r>
              <a:rPr lang="en-US" altLang="ko-KR" kern="0">
                <a:latin typeface="Verdana" panose="020B0604030504040204" pitchFamily="34" charset="0"/>
              </a:rPr>
              <a:t>, and COMPANY </a:t>
            </a:r>
            <a:r>
              <a:rPr lang="en-US" altLang="ko-KR" i="1" kern="0">
                <a:latin typeface="Verdana" panose="020B0604030504040204" pitchFamily="34" charset="0"/>
              </a:rPr>
              <a:t>c</a:t>
            </a:r>
            <a:r>
              <a:rPr lang="en-US" altLang="ko-KR" kern="0" baseline="-25000">
                <a:latin typeface="Verdana" panose="020B0604030504040204" pitchFamily="34" charset="0"/>
              </a:rPr>
              <a:t>1</a:t>
            </a:r>
            <a:r>
              <a:rPr lang="en-US" altLang="ko-KR" kern="0">
                <a:latin typeface="Verdana" panose="020B0604030504040204" pitchFamily="34" charset="0"/>
              </a:rPr>
              <a:t>, and their attributes.</a:t>
            </a:r>
          </a:p>
        </p:txBody>
      </p:sp>
    </p:spTree>
    <p:extLst>
      <p:ext uri="{BB962C8B-B14F-4D97-AF65-F5344CB8AC3E}">
        <p14:creationId xmlns:p14="http://schemas.microsoft.com/office/powerpoint/2010/main" val="308054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ER Model Concepts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eaLnBrk="1" hangingPunct="1">
              <a:lnSpc>
                <a:spcPct val="150000"/>
              </a:lnSpc>
            </a:pPr>
            <a:r>
              <a:rPr lang="en-US" dirty="0"/>
              <a:t>A specific entity will have a value for each of its attributes.</a:t>
            </a:r>
          </a:p>
          <a:p>
            <a:pPr lvl="2" eaLnBrk="1" hangingPunct="1">
              <a:lnSpc>
                <a:spcPct val="150000"/>
              </a:lnSpc>
            </a:pPr>
            <a:r>
              <a:rPr lang="en-US" dirty="0"/>
              <a:t>For example a specific employee entity may have </a:t>
            </a:r>
            <a:r>
              <a:rPr lang="en-US" dirty="0">
                <a:latin typeface="Consolas" panose="020B0609020204030204" pitchFamily="49" charset="0"/>
              </a:rPr>
              <a:t>Name='John Smith', SSN=‘123456789’, Address =‘731, </a:t>
            </a:r>
            <a:r>
              <a:rPr lang="en-US" dirty="0" err="1">
                <a:latin typeface="Consolas" panose="020B0609020204030204" pitchFamily="49" charset="0"/>
              </a:rPr>
              <a:t>Fondren</a:t>
            </a:r>
            <a:r>
              <a:rPr lang="en-US" dirty="0">
                <a:latin typeface="Consolas" panose="020B0609020204030204" pitchFamily="49" charset="0"/>
              </a:rPr>
              <a:t>, Houston, TX’, Sex=‘M’, </a:t>
            </a:r>
            <a:r>
              <a:rPr lang="en-US" dirty="0" err="1">
                <a:latin typeface="Consolas" panose="020B0609020204030204" pitchFamily="49" charset="0"/>
              </a:rPr>
              <a:t>BirthDate</a:t>
            </a:r>
            <a:r>
              <a:rPr lang="en-US" dirty="0">
                <a:latin typeface="Consolas" panose="020B0609020204030204" pitchFamily="49" charset="0"/>
              </a:rPr>
              <a:t>=‘09-JAN-55’</a:t>
            </a:r>
            <a:endParaRPr lang="en-US" altLang="en-US" dirty="0">
              <a:latin typeface="Consolas" panose="020B0609020204030204" pitchFamily="49" charset="0"/>
            </a:endParaRPr>
          </a:p>
          <a:p>
            <a:pPr lvl="2" eaLnBrk="1" hangingPunct="1">
              <a:lnSpc>
                <a:spcPct val="150000"/>
              </a:lnSpc>
            </a:pPr>
            <a:endParaRPr lang="en-US" dirty="0"/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Each attribute has a </a:t>
            </a:r>
            <a:r>
              <a:rPr lang="en-US" i="1" u="sng" dirty="0">
                <a:solidFill>
                  <a:srgbClr val="0000FF"/>
                </a:solidFill>
              </a:rPr>
              <a:t>value set</a:t>
            </a:r>
            <a:r>
              <a:rPr lang="en-US" u="sng" dirty="0">
                <a:solidFill>
                  <a:srgbClr val="0000FF"/>
                </a:solidFill>
              </a:rPr>
              <a:t> </a:t>
            </a:r>
            <a:r>
              <a:rPr lang="en-US" dirty="0"/>
              <a:t>(or data type) associated with it – e.g. integer, string, date, enumerated type, …</a:t>
            </a:r>
          </a:p>
        </p:txBody>
      </p:sp>
    </p:spTree>
    <p:extLst>
      <p:ext uri="{BB962C8B-B14F-4D97-AF65-F5344CB8AC3E}">
        <p14:creationId xmlns:p14="http://schemas.microsoft.com/office/powerpoint/2010/main" val="1419227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Types of Attributes (1)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4176464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Simple (</a:t>
            </a:r>
            <a:r>
              <a:rPr lang="ko-KR" altLang="en-US" dirty="0" smtClean="0"/>
              <a:t>단순</a:t>
            </a:r>
            <a:r>
              <a:rPr lang="en-US" altLang="ko-KR" dirty="0" smtClean="0"/>
              <a:t>)</a:t>
            </a:r>
            <a:endParaRPr lang="en-US" dirty="0"/>
          </a:p>
          <a:p>
            <a:pPr lvl="1" eaLnBrk="1" hangingPunct="1"/>
            <a:r>
              <a:rPr lang="en-US" dirty="0"/>
              <a:t>Each entity has </a:t>
            </a:r>
            <a:r>
              <a:rPr lang="en-US" u="sng" dirty="0"/>
              <a:t>a single atomic value for the attribute</a:t>
            </a:r>
            <a:r>
              <a:rPr lang="en-US" dirty="0"/>
              <a:t>. For example, </a:t>
            </a:r>
            <a:r>
              <a:rPr lang="en-US" dirty="0">
                <a:latin typeface="Consolas" panose="020B0609020204030204" pitchFamily="49" charset="0"/>
              </a:rPr>
              <a:t>SSN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Sex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eaLnBrk="1" hangingPunct="1"/>
            <a:r>
              <a:rPr lang="en-US" dirty="0" smtClean="0"/>
              <a:t>Composite (</a:t>
            </a:r>
            <a:r>
              <a:rPr lang="ko-KR" altLang="en-US" dirty="0" smtClean="0"/>
              <a:t>복합</a:t>
            </a:r>
            <a:r>
              <a:rPr lang="en-US" altLang="ko-KR" dirty="0" smtClean="0"/>
              <a:t>)</a:t>
            </a:r>
            <a:endParaRPr lang="en-US" dirty="0"/>
          </a:p>
          <a:p>
            <a:pPr lvl="1" eaLnBrk="1" hangingPunct="1"/>
            <a:r>
              <a:rPr lang="en-US" dirty="0"/>
              <a:t>The attribute may </a:t>
            </a:r>
            <a:r>
              <a:rPr lang="en-US" u="sng" dirty="0"/>
              <a:t>be composed of several components</a:t>
            </a:r>
            <a:r>
              <a:rPr lang="en-US" dirty="0"/>
              <a:t>. For example:</a:t>
            </a:r>
          </a:p>
          <a:p>
            <a:pPr lvl="2" eaLnBrk="1" hangingPunct="1"/>
            <a:r>
              <a:rPr lang="en-US" dirty="0">
                <a:latin typeface="Consolas" panose="020B0609020204030204" pitchFamily="49" charset="0"/>
              </a:rPr>
              <a:t>Address(Apt#, House#, Street, City, State, </a:t>
            </a:r>
            <a:r>
              <a:rPr lang="en-US" dirty="0" err="1">
                <a:latin typeface="Consolas" panose="020B0609020204030204" pitchFamily="49" charset="0"/>
              </a:rPr>
              <a:t>ZipCode</a:t>
            </a:r>
            <a:r>
              <a:rPr lang="en-US" dirty="0">
                <a:latin typeface="Consolas" panose="020B0609020204030204" pitchFamily="49" charset="0"/>
              </a:rPr>
              <a:t>, Country)</a:t>
            </a:r>
            <a:endParaRPr lang="en-US" dirty="0"/>
          </a:p>
          <a:p>
            <a:pPr lvl="2" eaLnBrk="1" hangingPunct="1"/>
            <a:r>
              <a:rPr lang="en-US" dirty="0">
                <a:latin typeface="Consolas" panose="020B0609020204030204" pitchFamily="49" charset="0"/>
              </a:rPr>
              <a:t>Name(</a:t>
            </a:r>
            <a:r>
              <a:rPr lang="en-US" dirty="0" err="1">
                <a:latin typeface="Consolas" panose="020B0609020204030204" pitchFamily="49" charset="0"/>
              </a:rPr>
              <a:t>FirstName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MiddleName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LastName</a:t>
            </a:r>
            <a:r>
              <a:rPr lang="en-US" dirty="0">
                <a:latin typeface="Consolas" panose="020B0609020204030204" pitchFamily="49" charset="0"/>
              </a:rPr>
              <a:t>).</a:t>
            </a:r>
          </a:p>
          <a:p>
            <a:pPr lvl="2"/>
            <a:r>
              <a:rPr lang="en-US" altLang="ko-KR" dirty="0"/>
              <a:t>Composition may form a hierarchy where </a:t>
            </a:r>
            <a:r>
              <a:rPr lang="en-US" altLang="ko-KR" u="sng" dirty="0"/>
              <a:t>some components are themselves composite</a:t>
            </a:r>
            <a:r>
              <a:rPr lang="en-US" altLang="ko-KR" dirty="0"/>
              <a:t>.</a:t>
            </a:r>
            <a:endParaRPr lang="en-US" dirty="0">
              <a:latin typeface="Consolas" panose="020B0609020204030204" pitchFamily="49" charset="0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259" y="4222082"/>
            <a:ext cx="3971141" cy="230326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 bwMode="auto">
          <a:xfrm>
            <a:off x="601216" y="5301208"/>
            <a:ext cx="4042792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000000"/>
                </a:solidFill>
                <a:effectLst/>
                <a:latin typeface="Verdana"/>
                <a:ea typeface="+mj-ea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atinLnBrk="0"/>
            <a:r>
              <a:rPr lang="en-US" altLang="ko-KR" b="1" kern="0">
                <a:latin typeface="Verdana" panose="020B0604030504040204" pitchFamily="34" charset="0"/>
              </a:rPr>
              <a:t>Figure</a:t>
            </a:r>
            <a:r>
              <a:rPr lang="en-US" altLang="ko-KR" kern="0">
                <a:latin typeface="Verdana" panose="020B0604030504040204" pitchFamily="34" charset="0"/>
              </a:rPr>
              <a:t> </a:t>
            </a:r>
            <a:r>
              <a:rPr lang="en-US" altLang="ko-KR" b="1" kern="0">
                <a:latin typeface="Verdana" panose="020B0604030504040204" pitchFamily="34" charset="0"/>
              </a:rPr>
              <a:t>3.4</a:t>
            </a:r>
            <a:r>
              <a:rPr lang="en-US" altLang="ko-KR" kern="0">
                <a:latin typeface="Verdana" panose="020B0604030504040204" pitchFamily="34" charset="0"/>
              </a:rPr>
              <a:t>   A hierarchy of composite attributes.</a:t>
            </a:r>
            <a:endParaRPr lang="en-US" altLang="ko-KR" kern="0" dirty="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526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Types of Attributes (2)</a:t>
            </a:r>
          </a:p>
        </p:txBody>
      </p:sp>
      <p:sp>
        <p:nvSpPr>
          <p:cNvPr id="1331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Multi-valued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An entity </a:t>
            </a:r>
            <a:r>
              <a:rPr lang="en-US" altLang="ko-KR" u="sng" dirty="0"/>
              <a:t>may have multiple values for that attribute</a:t>
            </a:r>
            <a:r>
              <a:rPr lang="en-US" altLang="ko-KR" dirty="0"/>
              <a:t>. For example, </a:t>
            </a:r>
            <a:r>
              <a:rPr lang="en-US" altLang="ko-KR" dirty="0">
                <a:latin typeface="Consolas" panose="020B0609020204030204" pitchFamily="49" charset="0"/>
              </a:rPr>
              <a:t>Color</a:t>
            </a:r>
            <a:r>
              <a:rPr lang="en-US" altLang="ko-KR" dirty="0"/>
              <a:t> of a </a:t>
            </a:r>
            <a:r>
              <a:rPr lang="en-US" altLang="ko-KR" dirty="0">
                <a:latin typeface="Consolas" panose="020B0609020204030204" pitchFamily="49" charset="0"/>
              </a:rPr>
              <a:t>CAR</a:t>
            </a:r>
            <a:r>
              <a:rPr lang="en-US" altLang="ko-KR" dirty="0"/>
              <a:t> or </a:t>
            </a:r>
            <a:r>
              <a:rPr lang="en-US" altLang="ko-KR" dirty="0" err="1">
                <a:latin typeface="Consolas" panose="020B0609020204030204" pitchFamily="49" charset="0"/>
              </a:rPr>
              <a:t>PreviousDegrees</a:t>
            </a:r>
            <a:r>
              <a:rPr lang="en-US" altLang="ko-KR" dirty="0"/>
              <a:t> of a </a:t>
            </a:r>
            <a:r>
              <a:rPr lang="en-US" altLang="ko-KR" dirty="0">
                <a:latin typeface="Consolas" panose="020B0609020204030204" pitchFamily="49" charset="0"/>
              </a:rPr>
              <a:t>STUDENT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Denoted as </a:t>
            </a:r>
            <a:r>
              <a:rPr lang="en-US" altLang="ko-KR" dirty="0">
                <a:solidFill>
                  <a:srgbClr val="0000FF"/>
                </a:solidFill>
              </a:rPr>
              <a:t>{Color} </a:t>
            </a:r>
            <a:r>
              <a:rPr lang="en-US" altLang="ko-KR" dirty="0"/>
              <a:t>or </a:t>
            </a:r>
            <a:r>
              <a:rPr lang="en-US" altLang="ko-KR" dirty="0">
                <a:solidFill>
                  <a:srgbClr val="0000FF"/>
                </a:solidFill>
              </a:rPr>
              <a:t>{</a:t>
            </a:r>
            <a:r>
              <a:rPr lang="en-US" altLang="ko-KR" dirty="0" err="1">
                <a:solidFill>
                  <a:srgbClr val="0000FF"/>
                </a:solidFill>
              </a:rPr>
              <a:t>PreviousDegrees</a:t>
            </a:r>
            <a:r>
              <a:rPr lang="en-US" altLang="ko-KR" dirty="0">
                <a:solidFill>
                  <a:srgbClr val="0000FF"/>
                </a:solidFill>
              </a:rPr>
              <a:t>}</a:t>
            </a:r>
          </a:p>
          <a:p>
            <a:pPr lvl="2">
              <a:lnSpc>
                <a:spcPct val="150000"/>
              </a:lnSpc>
            </a:pPr>
            <a:endParaRPr lang="en-US" dirty="0"/>
          </a:p>
          <a:p>
            <a:pPr eaLnBrk="1" hangingPunct="1">
              <a:lnSpc>
                <a:spcPct val="150000"/>
              </a:lnSpc>
            </a:pPr>
            <a:r>
              <a:rPr lang="en-US" dirty="0"/>
              <a:t>In general, composite and multi-valued attributes may be nested arbitrarily to any number of levels, although this is rare.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For example, </a:t>
            </a:r>
            <a:r>
              <a:rPr lang="en-US" dirty="0" err="1">
                <a:latin typeface="Consolas" panose="020B0609020204030204" pitchFamily="49" charset="0"/>
              </a:rPr>
              <a:t>PreviousDegrees</a:t>
            </a:r>
            <a:r>
              <a:rPr lang="en-US" dirty="0"/>
              <a:t> of a </a:t>
            </a:r>
            <a:r>
              <a:rPr lang="en-US" dirty="0">
                <a:latin typeface="Consolas" panose="020B0609020204030204" pitchFamily="49" charset="0"/>
              </a:rPr>
              <a:t>STUDENT</a:t>
            </a:r>
            <a:r>
              <a:rPr lang="en-US" dirty="0"/>
              <a:t> is </a:t>
            </a:r>
            <a:r>
              <a:rPr lang="en-US" u="sng" dirty="0"/>
              <a:t>a composite multi-valued attribute</a:t>
            </a:r>
            <a:r>
              <a:rPr lang="en-US" dirty="0"/>
              <a:t> denoted by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r>
              <a:rPr lang="en-US" dirty="0" err="1">
                <a:latin typeface="Consolas" panose="020B0609020204030204" pitchFamily="49" charset="0"/>
              </a:rPr>
              <a:t>PreviousDegrees</a:t>
            </a:r>
            <a:r>
              <a:rPr lang="en-US" dirty="0">
                <a:latin typeface="Consolas" panose="020B0609020204030204" pitchFamily="49" charset="0"/>
              </a:rPr>
              <a:t> (College, Year, Degree, Field)}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Multiple </a:t>
            </a:r>
            <a:r>
              <a:rPr lang="en-US" dirty="0" err="1">
                <a:latin typeface="Consolas" panose="020B0609020204030204" pitchFamily="49" charset="0"/>
              </a:rPr>
              <a:t>PreviousDegrees</a:t>
            </a:r>
            <a:r>
              <a:rPr lang="en-US" dirty="0"/>
              <a:t> values can exist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Each has four subcomponent attributes:</a:t>
            </a:r>
          </a:p>
          <a:p>
            <a:pPr lvl="2" eaLnBrk="1" hangingPunct="1"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College, Year, Degree, Field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20272" y="1988840"/>
            <a:ext cx="1221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two tone car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822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Entity Types and Key Attributes (1)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u="sng" dirty="0"/>
              <a:t>Entities with the same basic attributes </a:t>
            </a:r>
            <a:r>
              <a:rPr lang="en-US" dirty="0"/>
              <a:t>are grouped or typed into an </a:t>
            </a:r>
            <a:r>
              <a:rPr lang="en-US" dirty="0">
                <a:solidFill>
                  <a:srgbClr val="0070C0"/>
                </a:solidFill>
              </a:rPr>
              <a:t>entity type</a:t>
            </a:r>
            <a:r>
              <a:rPr lang="en-US" dirty="0"/>
              <a:t>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For example, the entity type </a:t>
            </a:r>
            <a:r>
              <a:rPr lang="en-US" dirty="0">
                <a:latin typeface="Consolas" panose="020B0609020204030204" pitchFamily="49" charset="0"/>
              </a:rPr>
              <a:t>EMPLOYEE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PROJECT</a:t>
            </a:r>
            <a:r>
              <a:rPr lang="en-US" dirty="0"/>
              <a:t>.</a:t>
            </a:r>
          </a:p>
          <a:p>
            <a:pPr lvl="1" eaLnBrk="1" hangingPunct="1"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344" y="2866618"/>
            <a:ext cx="5081312" cy="3082662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1079612" y="5949280"/>
            <a:ext cx="698477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000000"/>
                </a:solidFill>
                <a:effectLst/>
                <a:latin typeface="Verdana"/>
                <a:ea typeface="+mj-ea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 latinLnBrk="0"/>
            <a:r>
              <a:rPr lang="en-US" altLang="ko-KR" b="1" kern="0">
                <a:latin typeface="Verdana" panose="020B0604030504040204" pitchFamily="34" charset="0"/>
              </a:rPr>
              <a:t>Figure 3.6   </a:t>
            </a:r>
            <a:r>
              <a:rPr lang="en-US" altLang="ko-KR" kern="0">
                <a:latin typeface="Verdana" panose="020B0604030504040204" pitchFamily="34" charset="0"/>
              </a:rPr>
              <a:t>Two entity types, EMPLOYEE and COMPANY, and some member entities of each.</a:t>
            </a:r>
            <a:endParaRPr lang="en-US" altLang="ko-KR" kern="0" dirty="0">
              <a:latin typeface="Verdana" panose="020B0604030504040204" pitchFamily="34" charset="0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771800" y="2866618"/>
            <a:ext cx="360040" cy="1892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761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2018655"/>
          </a:xfrm>
        </p:spPr>
        <p:txBody>
          <a:bodyPr/>
          <a:lstStyle/>
          <a:p>
            <a:pPr algn="l"/>
            <a:r>
              <a:rPr lang="en-US" altLang="ko-KR" sz="4000" dirty="0">
                <a:solidFill>
                  <a:srgbClr val="6498D9"/>
                </a:solidFill>
              </a:rPr>
              <a:t>CHAPTER 3: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4000" dirty="0"/>
              <a:t>Data Modeling Using the </a:t>
            </a:r>
            <a:br>
              <a:rPr lang="en-US" altLang="ko-KR" sz="4000" dirty="0"/>
            </a:br>
            <a:r>
              <a:rPr lang="en-US" altLang="ko-KR" sz="4000" dirty="0"/>
              <a:t>Entity-Relationship (ER) Model</a:t>
            </a:r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81128"/>
            <a:ext cx="1456153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4180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Entity Types and Key Attributes (2)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An attribute of an entity type for which </a:t>
            </a:r>
            <a:r>
              <a:rPr lang="en-US" altLang="ko-KR" u="sng" dirty="0"/>
              <a:t>each entity must have a unique value is called </a:t>
            </a:r>
            <a:r>
              <a:rPr lang="en-US" altLang="ko-KR" u="sng" dirty="0">
                <a:solidFill>
                  <a:srgbClr val="0000FF"/>
                </a:solidFill>
              </a:rPr>
              <a:t>a key attribute of the entity type</a:t>
            </a:r>
            <a:r>
              <a:rPr lang="en-US" altLang="ko-KR" dirty="0"/>
              <a:t>. 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For example, </a:t>
            </a:r>
            <a:r>
              <a:rPr lang="en-US" altLang="ko-KR" dirty="0">
                <a:latin typeface="Consolas" panose="020B0609020204030204" pitchFamily="49" charset="0"/>
              </a:rPr>
              <a:t>SSN</a:t>
            </a:r>
            <a:r>
              <a:rPr lang="en-US" altLang="ko-KR" dirty="0"/>
              <a:t> of </a:t>
            </a:r>
            <a:r>
              <a:rPr lang="en-US" altLang="ko-KR" dirty="0">
                <a:latin typeface="Consolas" panose="020B0609020204030204" pitchFamily="49" charset="0"/>
              </a:rPr>
              <a:t>EMPLOYEE</a:t>
            </a:r>
            <a:r>
              <a:rPr lang="en-US" altLang="ko-KR" dirty="0"/>
              <a:t>.</a:t>
            </a:r>
          </a:p>
          <a:p>
            <a:pPr eaLnBrk="1" hangingPunct="1">
              <a:lnSpc>
                <a:spcPct val="150000"/>
              </a:lnSpc>
            </a:pPr>
            <a:endParaRPr lang="en-US" dirty="0"/>
          </a:p>
          <a:p>
            <a:pPr eaLnBrk="1" hangingPunct="1">
              <a:lnSpc>
                <a:spcPct val="150000"/>
              </a:lnSpc>
            </a:pPr>
            <a:r>
              <a:rPr lang="en-US" dirty="0"/>
              <a:t>A key attribute may be composite.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err="1">
                <a:latin typeface="Consolas" panose="020B0609020204030204" pitchFamily="49" charset="0"/>
              </a:rPr>
              <a:t>VehicleTagNumber</a:t>
            </a:r>
            <a:r>
              <a:rPr lang="en-US" dirty="0"/>
              <a:t> is a key of the </a:t>
            </a:r>
            <a:r>
              <a:rPr lang="en-US" dirty="0">
                <a:latin typeface="Consolas" panose="020B0609020204030204" pitchFamily="49" charset="0"/>
              </a:rPr>
              <a:t>CAR</a:t>
            </a:r>
            <a:r>
              <a:rPr lang="en-US" dirty="0"/>
              <a:t> entity type with components </a:t>
            </a:r>
            <a:r>
              <a:rPr lang="en-US" dirty="0">
                <a:latin typeface="Consolas" panose="020B0609020204030204" pitchFamily="49" charset="0"/>
              </a:rPr>
              <a:t>(Number, State)</a:t>
            </a:r>
            <a:r>
              <a:rPr lang="en-US" dirty="0"/>
              <a:t>.</a:t>
            </a:r>
          </a:p>
          <a:p>
            <a:pPr lvl="1" eaLnBrk="1" hangingPunct="1">
              <a:lnSpc>
                <a:spcPct val="150000"/>
              </a:lnSpc>
            </a:pPr>
            <a:endParaRPr lang="en-US" dirty="0"/>
          </a:p>
          <a:p>
            <a:pPr eaLnBrk="1" hangingPunct="1">
              <a:lnSpc>
                <a:spcPct val="150000"/>
              </a:lnSpc>
            </a:pPr>
            <a:r>
              <a:rPr lang="en-US" u="sng" dirty="0"/>
              <a:t>Each key </a:t>
            </a:r>
            <a:r>
              <a:rPr lang="en-US" dirty="0"/>
              <a:t>is </a:t>
            </a:r>
            <a:r>
              <a:rPr lang="en-US" u="sng" dirty="0"/>
              <a:t>underlined </a:t>
            </a:r>
            <a:r>
              <a:rPr lang="en-US" dirty="0"/>
              <a:t>(Note: this is different from the relational schema where only one </a:t>
            </a:r>
            <a:r>
              <a:rPr lang="en-US" altLang="en-US" dirty="0"/>
              <a:t>“</a:t>
            </a:r>
            <a:r>
              <a:rPr lang="en-US" dirty="0"/>
              <a:t>primary key is underlined).</a:t>
            </a:r>
          </a:p>
        </p:txBody>
      </p:sp>
    </p:spTree>
    <p:extLst>
      <p:ext uri="{BB962C8B-B14F-4D97-AF65-F5344CB8AC3E}">
        <p14:creationId xmlns:p14="http://schemas.microsoft.com/office/powerpoint/2010/main" val="608408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fig03_0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4427" y="1124744"/>
            <a:ext cx="5655146" cy="475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Entity Types and Key Attributes (3)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1367644" y="5872658"/>
            <a:ext cx="6408712" cy="580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000000"/>
                </a:solidFill>
                <a:effectLst/>
                <a:latin typeface="Verdana"/>
                <a:ea typeface="+mj-ea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latinLnBrk="0"/>
            <a:r>
              <a:rPr lang="en-US" altLang="ko-KR" b="1" kern="0" dirty="0">
                <a:latin typeface="Verdana" panose="020B0604030504040204" pitchFamily="34" charset="0"/>
              </a:rPr>
              <a:t>Figure 3.7</a:t>
            </a:r>
            <a:r>
              <a:rPr lang="en-US" altLang="ko-KR" kern="0" dirty="0">
                <a:latin typeface="Verdana" panose="020B0604030504040204" pitchFamily="34" charset="0"/>
              </a:rPr>
              <a:t>   The CAR entity type with two key attributes, Registration and </a:t>
            </a:r>
            <a:r>
              <a:rPr lang="en-US" altLang="ko-KR" kern="0" dirty="0" err="1">
                <a:latin typeface="Verdana" panose="020B0604030504040204" pitchFamily="34" charset="0"/>
              </a:rPr>
              <a:t>Vehicle_id</a:t>
            </a:r>
            <a:r>
              <a:rPr lang="en-US" altLang="ko-KR" kern="0" dirty="0">
                <a:latin typeface="Verdana" panose="020B0604030504040204" pitchFamily="34" charset="0"/>
              </a:rPr>
              <a:t>. (a) ER diagram notation. (b) Entity set with three entities.</a:t>
            </a:r>
          </a:p>
        </p:txBody>
      </p:sp>
    </p:spTree>
    <p:extLst>
      <p:ext uri="{BB962C8B-B14F-4D97-AF65-F5344CB8AC3E}">
        <p14:creationId xmlns:p14="http://schemas.microsoft.com/office/powerpoint/2010/main" val="2763599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Entity Types and Key Attributes (4)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An entity type may have more than one key.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CAR</a:t>
            </a:r>
            <a:r>
              <a:rPr lang="en-US" dirty="0"/>
              <a:t> entity type may have two keys:</a:t>
            </a:r>
          </a:p>
          <a:p>
            <a:pPr lvl="2" eaLnBrk="1" hangingPunct="1">
              <a:lnSpc>
                <a:spcPct val="150000"/>
              </a:lnSpc>
            </a:pPr>
            <a:r>
              <a:rPr lang="en-US" dirty="0" err="1">
                <a:latin typeface="Consolas" panose="020B0609020204030204" pitchFamily="49" charset="0"/>
              </a:rPr>
              <a:t>VehicleIdentificationNumber</a:t>
            </a:r>
            <a:r>
              <a:rPr lang="en-US" dirty="0"/>
              <a:t> (popularly called VIN)</a:t>
            </a:r>
          </a:p>
          <a:p>
            <a:pPr lvl="2" eaLnBrk="1" hangingPunct="1">
              <a:lnSpc>
                <a:spcPct val="150000"/>
              </a:lnSpc>
            </a:pPr>
            <a:r>
              <a:rPr lang="en-US" dirty="0" err="1">
                <a:latin typeface="Consolas" panose="020B0609020204030204" pitchFamily="49" charset="0"/>
              </a:rPr>
              <a:t>VehicleTagNumber</a:t>
            </a:r>
            <a:r>
              <a:rPr lang="en-US" dirty="0"/>
              <a:t> (Number, State), aka license plate number.</a:t>
            </a:r>
          </a:p>
          <a:p>
            <a:pPr lvl="2" eaLnBrk="1" hangingPunct="1">
              <a:lnSpc>
                <a:spcPct val="150000"/>
              </a:lnSpc>
            </a:pP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756" y="3284984"/>
            <a:ext cx="4392488" cy="2229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193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Entity Set (1)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2376264"/>
          </a:xfrm>
        </p:spPr>
        <p:txBody>
          <a:bodyPr/>
          <a:lstStyle/>
          <a:p>
            <a:r>
              <a:rPr lang="en-US" altLang="ko-KR" dirty="0"/>
              <a:t>Each entity type will </a:t>
            </a:r>
            <a:r>
              <a:rPr lang="en-US" altLang="ko-KR" u="sng" dirty="0"/>
              <a:t>have a collection of entities </a:t>
            </a:r>
            <a:r>
              <a:rPr lang="en-US" altLang="ko-KR" dirty="0"/>
              <a:t>stored in the database</a:t>
            </a:r>
          </a:p>
          <a:p>
            <a:pPr lvl="1"/>
            <a:r>
              <a:rPr lang="en-US" altLang="ko-KR" dirty="0"/>
              <a:t>Called the </a:t>
            </a:r>
            <a:r>
              <a:rPr lang="en-US" altLang="ko-KR" b="1" dirty="0"/>
              <a:t>entity set </a:t>
            </a:r>
            <a:r>
              <a:rPr lang="en-US" altLang="ko-KR" dirty="0"/>
              <a:t>or sometimes </a:t>
            </a:r>
            <a:r>
              <a:rPr lang="en-US" altLang="ko-KR" b="1" dirty="0"/>
              <a:t>entity collection</a:t>
            </a:r>
          </a:p>
          <a:p>
            <a:pPr lvl="1"/>
            <a:endParaRPr lang="en-US" altLang="ko-KR" b="1" dirty="0"/>
          </a:p>
          <a:p>
            <a:r>
              <a:rPr lang="en-US" altLang="ko-KR" u="sng" dirty="0"/>
              <a:t>Same name (</a:t>
            </a:r>
            <a:r>
              <a:rPr lang="en-US" altLang="ko-KR" u="sng" dirty="0">
                <a:latin typeface="Consolas" panose="020B0609020204030204" pitchFamily="49" charset="0"/>
              </a:rPr>
              <a:t>CAR</a:t>
            </a:r>
            <a:r>
              <a:rPr lang="en-US" altLang="ko-KR" u="sng" dirty="0"/>
              <a:t>) used to </a:t>
            </a:r>
            <a:r>
              <a:rPr lang="en-US" altLang="ko-KR" u="sng" dirty="0">
                <a:solidFill>
                  <a:srgbClr val="0000FF"/>
                </a:solidFill>
              </a:rPr>
              <a:t>refer to both the entity type and the entity set</a:t>
            </a:r>
            <a:endParaRPr lang="en-US" altLang="ko-KR" dirty="0">
              <a:solidFill>
                <a:srgbClr val="0000FF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3212976"/>
            <a:ext cx="5472608" cy="287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3087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Entity Set (2)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However, entity type and entity set may be given different names</a:t>
            </a:r>
          </a:p>
          <a:p>
            <a:pPr lvl="1"/>
            <a:endParaRPr lang="en-US" altLang="ko-KR" dirty="0"/>
          </a:p>
          <a:p>
            <a:r>
              <a:rPr lang="en-US" altLang="ko-KR" u="sng" dirty="0"/>
              <a:t>Entity set is the </a:t>
            </a:r>
            <a:r>
              <a:rPr lang="en-US" altLang="ko-KR" u="sng" dirty="0">
                <a:solidFill>
                  <a:srgbClr val="0000FF"/>
                </a:solidFill>
              </a:rPr>
              <a:t>current </a:t>
            </a:r>
            <a:r>
              <a:rPr lang="en-US" altLang="ko-KR" i="1" u="sng" dirty="0">
                <a:solidFill>
                  <a:srgbClr val="0000FF"/>
                </a:solidFill>
              </a:rPr>
              <a:t>state</a:t>
            </a:r>
            <a:r>
              <a:rPr lang="en-US" altLang="ko-KR" u="sng" dirty="0">
                <a:solidFill>
                  <a:srgbClr val="0000FF"/>
                </a:solidFill>
              </a:rPr>
              <a:t> </a:t>
            </a:r>
            <a:r>
              <a:rPr lang="en-US" altLang="ko-KR" u="sng" dirty="0"/>
              <a:t>of the entities </a:t>
            </a:r>
            <a:r>
              <a:rPr lang="en-US" altLang="ko-KR" dirty="0"/>
              <a:t>of that type that are stored in the database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87990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Sets (</a:t>
            </a:r>
            <a:r>
              <a:rPr lang="en-US" dirty="0">
                <a:solidFill>
                  <a:srgbClr val="0070C0"/>
                </a:solidFill>
              </a:rPr>
              <a:t>Domains</a:t>
            </a:r>
            <a:r>
              <a:rPr lang="en-US" dirty="0"/>
              <a:t>) of Attributes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simple attribute is associated with a value set</a:t>
            </a:r>
          </a:p>
          <a:p>
            <a:pPr lvl="1"/>
            <a:r>
              <a:rPr lang="en-US" dirty="0"/>
              <a:t>E.g., </a:t>
            </a:r>
            <a:r>
              <a:rPr lang="en-US" dirty="0" err="1">
                <a:latin typeface="Consolas" panose="020B0609020204030204" pitchFamily="49" charset="0"/>
              </a:rPr>
              <a:t>Lastname</a:t>
            </a:r>
            <a:r>
              <a:rPr lang="en-US" dirty="0"/>
              <a:t> has a value which is a character string of </a:t>
            </a:r>
            <a:r>
              <a:rPr lang="en-US" dirty="0" err="1"/>
              <a:t>upto</a:t>
            </a:r>
            <a:r>
              <a:rPr lang="en-US" dirty="0"/>
              <a:t> 15 characters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Date</a:t>
            </a:r>
            <a:r>
              <a:rPr lang="en-US" dirty="0"/>
              <a:t> has a value consisting of </a:t>
            </a:r>
            <a:r>
              <a:rPr lang="en-US" dirty="0">
                <a:latin typeface="Consolas" panose="020B0609020204030204" pitchFamily="49" charset="0"/>
              </a:rPr>
              <a:t>MM-DD-YYYY</a:t>
            </a:r>
            <a:r>
              <a:rPr lang="en-US" dirty="0"/>
              <a:t> where each letter is an integer</a:t>
            </a:r>
          </a:p>
          <a:p>
            <a:pPr lvl="2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A </a:t>
            </a:r>
            <a:r>
              <a:rPr lang="en-US" b="1" dirty="0">
                <a:solidFill>
                  <a:srgbClr val="0000FF"/>
                </a:solidFill>
              </a:rPr>
              <a:t>value set </a:t>
            </a:r>
            <a:r>
              <a:rPr lang="en-US" dirty="0"/>
              <a:t>specifies the set of values associated with an attribute. </a:t>
            </a:r>
            <a:r>
              <a:rPr lang="en-US" u="sng" dirty="0"/>
              <a:t>Value set = domain of values</a:t>
            </a:r>
          </a:p>
          <a:p>
            <a:pPr lvl="1"/>
            <a:endParaRPr lang="en-US" u="sng" dirty="0"/>
          </a:p>
          <a:p>
            <a:r>
              <a:rPr lang="en-US" altLang="ko-KR" dirty="0"/>
              <a:t>Value sets are similar to data types in most programming languages – e.g., integer, character (n), real, bit 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8689563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Displaying an Entity type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In ER diagrams, </a:t>
            </a:r>
            <a:r>
              <a:rPr lang="en-US" u="sng" dirty="0">
                <a:solidFill>
                  <a:srgbClr val="0070C0"/>
                </a:solidFill>
              </a:rPr>
              <a:t>an entity type </a:t>
            </a:r>
            <a:r>
              <a:rPr lang="en-US" u="sng" dirty="0"/>
              <a:t>is displayed in </a:t>
            </a:r>
            <a:r>
              <a:rPr lang="en-US" u="sng" dirty="0">
                <a:solidFill>
                  <a:srgbClr val="0000FF"/>
                </a:solidFill>
              </a:rPr>
              <a:t>a rectangular box</a:t>
            </a:r>
          </a:p>
          <a:p>
            <a:pPr eaLnBrk="1" hangingPunct="1">
              <a:lnSpc>
                <a:spcPct val="150000"/>
              </a:lnSpc>
            </a:pPr>
            <a:r>
              <a:rPr lang="en-US" u="sng" dirty="0">
                <a:solidFill>
                  <a:srgbClr val="0070C0"/>
                </a:solidFill>
              </a:rPr>
              <a:t>Attributes</a:t>
            </a:r>
            <a:r>
              <a:rPr lang="en-US" u="sng" dirty="0"/>
              <a:t> are displayed in </a:t>
            </a:r>
            <a:r>
              <a:rPr lang="en-US" u="sng" dirty="0">
                <a:solidFill>
                  <a:srgbClr val="0000FF"/>
                </a:solidFill>
              </a:rPr>
              <a:t>ovals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Each attribute is connected to its entity type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Components of a composite attribute are connected to the oval representing the composite attribute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</a:rPr>
              <a:t>Each key attribute is </a:t>
            </a:r>
            <a:r>
              <a:rPr lang="en-US" dirty="0">
                <a:solidFill>
                  <a:srgbClr val="0000FF"/>
                </a:solidFill>
              </a:rPr>
              <a:t>underlined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Multivalued attributes displayed in </a:t>
            </a:r>
            <a:r>
              <a:rPr lang="en-US" dirty="0">
                <a:solidFill>
                  <a:srgbClr val="0000FF"/>
                </a:solidFill>
              </a:rPr>
              <a:t>double ovals</a:t>
            </a:r>
          </a:p>
          <a:p>
            <a:pPr lvl="1" eaLnBrk="1" hangingPunct="1">
              <a:lnSpc>
                <a:spcPct val="150000"/>
              </a:lnSpc>
            </a:pP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4437112"/>
            <a:ext cx="3966961" cy="201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62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NOTATION for ER diagrams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8220" y="2861902"/>
            <a:ext cx="4434260" cy="314023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628800"/>
            <a:ext cx="4392488" cy="324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710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Initial Conceptual Design of Entity Types for the </a:t>
            </a:r>
            <a:r>
              <a:rPr lang="en-US" sz="2800" dirty="0">
                <a:latin typeface="Consolas" panose="020B0609020204030204" pitchFamily="49" charset="0"/>
              </a:rPr>
              <a:t>COMPANY</a:t>
            </a:r>
            <a:r>
              <a:rPr lang="en-US" sz="2800" dirty="0"/>
              <a:t> Database Schema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Based on the requirements, we can identify four initial entity types in the </a:t>
            </a:r>
            <a:r>
              <a:rPr lang="en-US" dirty="0">
                <a:latin typeface="Consolas" panose="020B0609020204030204" pitchFamily="49" charset="0"/>
              </a:rPr>
              <a:t>COMPANY</a:t>
            </a:r>
            <a:r>
              <a:rPr lang="en-US" dirty="0"/>
              <a:t> database: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DEPARTMENT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PROJECT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EMPLOYEE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>
                <a:latin typeface="Consolas" panose="020B0609020204030204" pitchFamily="49" charset="0"/>
              </a:rPr>
              <a:t>DEPENDENT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Their initial conceptual design is shown on the following slide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The initial attributes shown are derived from the requirements description</a:t>
            </a:r>
          </a:p>
        </p:txBody>
      </p:sp>
    </p:spTree>
    <p:extLst>
      <p:ext uri="{BB962C8B-B14F-4D97-AF65-F5344CB8AC3E}">
        <p14:creationId xmlns:p14="http://schemas.microsoft.com/office/powerpoint/2010/main" val="1456341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Initial Design of Entity Types:</a:t>
            </a:r>
            <a:br>
              <a:rPr lang="en-US" sz="2800" dirty="0"/>
            </a:br>
            <a:r>
              <a:rPr lang="en-US" sz="2000" dirty="0">
                <a:latin typeface="Consolas" panose="020B0609020204030204" pitchFamily="49" charset="0"/>
              </a:rPr>
              <a:t>EMPLOYEE, DEPARTMENT, PROJECT, DEPENDENT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12776"/>
            <a:ext cx="3888432" cy="256455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3609341"/>
            <a:ext cx="5433988" cy="262797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35896" y="1195466"/>
            <a:ext cx="1551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relationship type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6" name="직선 화살표 연결선 5"/>
          <p:cNvCxnSpPr>
            <a:stCxn id="4" idx="2"/>
          </p:cNvCxnSpPr>
          <p:nvPr/>
        </p:nvCxnSpPr>
        <p:spPr>
          <a:xfrm flipH="1">
            <a:off x="3779912" y="1503243"/>
            <a:ext cx="631517" cy="3095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02794" y="3609341"/>
            <a:ext cx="1551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relationship type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0" name="직선 화살표 연결선 9"/>
          <p:cNvCxnSpPr>
            <a:stCxn id="9" idx="2"/>
          </p:cNvCxnSpPr>
          <p:nvPr/>
        </p:nvCxnSpPr>
        <p:spPr>
          <a:xfrm flipH="1">
            <a:off x="6948265" y="3917118"/>
            <a:ext cx="1130062" cy="303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15616" y="4509120"/>
            <a:ext cx="1977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refinement required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en-US" altLang="ko-KR" sz="1400" u="sng" dirty="0">
                <a:solidFill>
                  <a:srgbClr val="FF0000"/>
                </a:solidFill>
              </a:rPr>
              <a:t>implicit relationships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cxnSp>
        <p:nvCxnSpPr>
          <p:cNvPr id="14" name="직선 화살표 연결선 13"/>
          <p:cNvCxnSpPr>
            <a:stCxn id="13" idx="3"/>
          </p:cNvCxnSpPr>
          <p:nvPr/>
        </p:nvCxnSpPr>
        <p:spPr>
          <a:xfrm flipV="1">
            <a:off x="3093080" y="4585446"/>
            <a:ext cx="830848" cy="1852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7056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Outline</a:t>
            </a:r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Overview of Database Design Process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Example Database Application (</a:t>
            </a:r>
            <a:r>
              <a:rPr lang="en-US" dirty="0">
                <a:latin typeface="Consolas" panose="020B0609020204030204" pitchFamily="49" charset="0"/>
              </a:rPr>
              <a:t>COMPANY</a:t>
            </a:r>
            <a:r>
              <a:rPr lang="en-US" dirty="0"/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ER Model Concepts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Entities and Attributes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Entity Types, Value Sets, and Key Attributes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Relationships and Relationship Types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Weak Entity Types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Roles and Attributes in Relationship Types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ER Diagrams - Notation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ER Diagram for </a:t>
            </a:r>
            <a:r>
              <a:rPr lang="en-US" dirty="0">
                <a:latin typeface="Consolas" panose="020B0609020204030204" pitchFamily="49" charset="0"/>
              </a:rPr>
              <a:t>COMPANY</a:t>
            </a:r>
            <a:r>
              <a:rPr lang="en-US" dirty="0"/>
              <a:t> Schema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Alternative Notations – UML class diagrams, others</a:t>
            </a:r>
            <a:endParaRPr lang="en-US" dirty="0"/>
          </a:p>
          <a:p>
            <a:pPr eaLnBrk="1" hangingPunct="1">
              <a:lnSpc>
                <a:spcPct val="150000"/>
              </a:lnSpc>
            </a:pPr>
            <a:r>
              <a:rPr lang="en-US" dirty="0"/>
              <a:t>Relationships of Higher Degree</a:t>
            </a:r>
          </a:p>
        </p:txBody>
      </p:sp>
    </p:spTree>
    <p:extLst>
      <p:ext uri="{BB962C8B-B14F-4D97-AF65-F5344CB8AC3E}">
        <p14:creationId xmlns:p14="http://schemas.microsoft.com/office/powerpoint/2010/main" val="3081363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Relationship Types, Relationship Sets, Roles, and Structural Constraints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6493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Refining the initial design by introducing </a:t>
            </a:r>
            <a:r>
              <a:rPr lang="en-US" sz="2800" b="1" dirty="0"/>
              <a:t>relationships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u="sng" dirty="0"/>
              <a:t>The initial design is typically not complete</a:t>
            </a:r>
          </a:p>
          <a:p>
            <a:pPr lvl="1">
              <a:lnSpc>
                <a:spcPct val="150000"/>
              </a:lnSpc>
            </a:pPr>
            <a:endParaRPr lang="en-US" u="sng" dirty="0"/>
          </a:p>
          <a:p>
            <a:pPr eaLnBrk="1" hangingPunct="1">
              <a:lnSpc>
                <a:spcPct val="150000"/>
              </a:lnSpc>
            </a:pPr>
            <a:r>
              <a:rPr lang="en-US" u="sng" dirty="0"/>
              <a:t>Some aspects in the requirements will be represented as </a:t>
            </a:r>
            <a:r>
              <a:rPr lang="en-US" b="1" u="sng" dirty="0"/>
              <a:t>relationships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eaLnBrk="1" hangingPunct="1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</a:rPr>
              <a:t>ER model </a:t>
            </a:r>
            <a:r>
              <a:rPr lang="en-US" dirty="0"/>
              <a:t>has three main concepts: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</a:rPr>
              <a:t>Entities</a:t>
            </a:r>
            <a:r>
              <a:rPr lang="en-US" dirty="0"/>
              <a:t> (and their entity types and entity sets)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</a:rPr>
              <a:t>Attributes</a:t>
            </a:r>
            <a:r>
              <a:rPr lang="en-US" dirty="0"/>
              <a:t> (simple, composite, multivalued)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</a:rPr>
              <a:t>Relationships</a:t>
            </a:r>
            <a:r>
              <a:rPr lang="en-US" dirty="0"/>
              <a:t> (and their relationship types and relationship sets)</a:t>
            </a:r>
          </a:p>
          <a:p>
            <a:pPr lvl="2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32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Relationships and Relationship Types (1)</a:t>
            </a: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u="sng" dirty="0"/>
              <a:t>A </a:t>
            </a:r>
            <a:r>
              <a:rPr lang="en-US" b="1" u="sng" dirty="0"/>
              <a:t>relationship</a:t>
            </a:r>
            <a:r>
              <a:rPr lang="en-US" u="sng" dirty="0"/>
              <a:t> </a:t>
            </a:r>
            <a:r>
              <a:rPr lang="en-US" u="sng" dirty="0">
                <a:solidFill>
                  <a:srgbClr val="0000FF"/>
                </a:solidFill>
              </a:rPr>
              <a:t>relates</a:t>
            </a:r>
            <a:r>
              <a:rPr lang="en-US" u="sng" dirty="0"/>
              <a:t> two or more distinct entities </a:t>
            </a:r>
            <a:r>
              <a:rPr lang="en-US" dirty="0"/>
              <a:t>with a specific meaning.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For example, </a:t>
            </a:r>
            <a:r>
              <a:rPr lang="en-US" dirty="0">
                <a:latin typeface="Consolas" panose="020B0609020204030204" pitchFamily="49" charset="0"/>
              </a:rPr>
              <a:t>EMPLOYEE John Smith</a:t>
            </a:r>
            <a:r>
              <a:rPr lang="en-US" dirty="0"/>
              <a:t> </a:t>
            </a:r>
            <a:r>
              <a:rPr lang="en-US" i="1" dirty="0">
                <a:solidFill>
                  <a:srgbClr val="0000FF"/>
                </a:solidFill>
              </a:rPr>
              <a:t>works on</a:t>
            </a:r>
            <a:r>
              <a:rPr lang="en-US" dirty="0"/>
              <a:t> the </a:t>
            </a:r>
            <a:r>
              <a:rPr lang="en-US" dirty="0" err="1">
                <a:latin typeface="Consolas" panose="020B0609020204030204" pitchFamily="49" charset="0"/>
              </a:rPr>
              <a:t>ProductX</a:t>
            </a:r>
            <a:r>
              <a:rPr lang="en-US" dirty="0">
                <a:latin typeface="Consolas" panose="020B0609020204030204" pitchFamily="49" charset="0"/>
              </a:rPr>
              <a:t> PROJECT</a:t>
            </a:r>
            <a:r>
              <a:rPr lang="en-US" dirty="0"/>
              <a:t>, or </a:t>
            </a:r>
            <a:r>
              <a:rPr lang="en-US" dirty="0">
                <a:latin typeface="Consolas" panose="020B0609020204030204" pitchFamily="49" charset="0"/>
              </a:rPr>
              <a:t>EMPLOYEE Franklin Wong</a:t>
            </a:r>
            <a:r>
              <a:rPr lang="en-US" dirty="0"/>
              <a:t> </a:t>
            </a:r>
            <a:r>
              <a:rPr lang="en-US" i="1" dirty="0">
                <a:solidFill>
                  <a:srgbClr val="0000FF"/>
                </a:solidFill>
              </a:rPr>
              <a:t>manages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Research DEPARTMENT</a:t>
            </a:r>
            <a:r>
              <a:rPr lang="en-US" dirty="0"/>
              <a:t>.</a:t>
            </a:r>
          </a:p>
          <a:p>
            <a:pPr lvl="1" eaLnBrk="1" hangingPunct="1">
              <a:lnSpc>
                <a:spcPct val="110000"/>
              </a:lnSpc>
            </a:pPr>
            <a:endParaRPr lang="en-US" dirty="0"/>
          </a:p>
          <a:p>
            <a:pPr eaLnBrk="1" hangingPunct="1">
              <a:lnSpc>
                <a:spcPct val="110000"/>
              </a:lnSpc>
            </a:pPr>
            <a:r>
              <a:rPr lang="en-US" dirty="0"/>
              <a:t>Relationships of </a:t>
            </a:r>
            <a:r>
              <a:rPr lang="en-US" u="sng" dirty="0"/>
              <a:t>the same type are grouped </a:t>
            </a:r>
            <a:r>
              <a:rPr lang="en-US" dirty="0"/>
              <a:t>or typed into a </a:t>
            </a:r>
            <a:r>
              <a:rPr lang="en-US" b="1" dirty="0"/>
              <a:t>relationship type</a:t>
            </a:r>
            <a:r>
              <a:rPr lang="en-US" dirty="0"/>
              <a:t>.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For example, the </a:t>
            </a:r>
            <a:r>
              <a:rPr lang="en-US" dirty="0">
                <a:latin typeface="Consolas" panose="020B0609020204030204" pitchFamily="49" charset="0"/>
              </a:rPr>
              <a:t>WORKS_ON</a:t>
            </a:r>
            <a:r>
              <a:rPr lang="en-US" dirty="0"/>
              <a:t> relationship type in which </a:t>
            </a:r>
            <a:r>
              <a:rPr lang="en-US" dirty="0">
                <a:latin typeface="Consolas" panose="020B0609020204030204" pitchFamily="49" charset="0"/>
              </a:rPr>
              <a:t>EMPLOYEE</a:t>
            </a:r>
            <a:r>
              <a:rPr lang="en-US" dirty="0"/>
              <a:t>s and </a:t>
            </a:r>
            <a:r>
              <a:rPr lang="en-US" dirty="0">
                <a:latin typeface="Consolas" panose="020B0609020204030204" pitchFamily="49" charset="0"/>
              </a:rPr>
              <a:t>PROJECT</a:t>
            </a:r>
            <a:r>
              <a:rPr lang="en-US" dirty="0"/>
              <a:t>s participate, or the </a:t>
            </a:r>
            <a:r>
              <a:rPr lang="en-US" dirty="0">
                <a:latin typeface="Consolas" panose="020B0609020204030204" pitchFamily="49" charset="0"/>
              </a:rPr>
              <a:t>MANAGES</a:t>
            </a:r>
            <a:r>
              <a:rPr lang="en-US" dirty="0"/>
              <a:t> relationship type in which </a:t>
            </a:r>
            <a:r>
              <a:rPr lang="en-US" dirty="0">
                <a:latin typeface="Consolas" panose="020B0609020204030204" pitchFamily="49" charset="0"/>
              </a:rPr>
              <a:t>EMPLOYEE</a:t>
            </a:r>
            <a:r>
              <a:rPr lang="en-US" dirty="0"/>
              <a:t>s and </a:t>
            </a:r>
            <a:r>
              <a:rPr lang="en-US" dirty="0">
                <a:latin typeface="Consolas" panose="020B0609020204030204" pitchFamily="49" charset="0"/>
              </a:rPr>
              <a:t>DEPARTMENT</a:t>
            </a:r>
            <a:r>
              <a:rPr lang="en-US" dirty="0"/>
              <a:t>s participate.</a:t>
            </a:r>
          </a:p>
          <a:p>
            <a:pPr lvl="1" eaLnBrk="1" hangingPunct="1">
              <a:lnSpc>
                <a:spcPct val="110000"/>
              </a:lnSpc>
            </a:pPr>
            <a:endParaRPr lang="en-US" dirty="0"/>
          </a:p>
          <a:p>
            <a:pPr eaLnBrk="1" hangingPunct="1">
              <a:lnSpc>
                <a:spcPct val="110000"/>
              </a:lnSpc>
            </a:pPr>
            <a:r>
              <a:rPr lang="en-US" u="sng" dirty="0"/>
              <a:t>The degree of a relationship type </a:t>
            </a:r>
            <a:r>
              <a:rPr lang="en-US" dirty="0"/>
              <a:t>is the number of participating entity types.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Both </a:t>
            </a:r>
            <a:r>
              <a:rPr lang="en-US" dirty="0">
                <a:latin typeface="Consolas" panose="020B0609020204030204" pitchFamily="49" charset="0"/>
              </a:rPr>
              <a:t>MANAGES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WORKS_ON</a:t>
            </a:r>
            <a:r>
              <a:rPr lang="en-US" dirty="0"/>
              <a:t> are </a:t>
            </a:r>
            <a:r>
              <a:rPr lang="en-US" i="1" u="sng" dirty="0">
                <a:solidFill>
                  <a:srgbClr val="0000FF"/>
                </a:solidFill>
              </a:rPr>
              <a:t>binary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relationships.</a:t>
            </a:r>
          </a:p>
        </p:txBody>
      </p:sp>
    </p:spTree>
    <p:extLst>
      <p:ext uri="{BB962C8B-B14F-4D97-AF65-F5344CB8AC3E}">
        <p14:creationId xmlns:p14="http://schemas.microsoft.com/office/powerpoint/2010/main" val="40706454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N:1 Relationship: </a:t>
            </a:r>
            <a:r>
              <a:rPr lang="en-US" altLang="ko-KR" sz="2800" dirty="0">
                <a:latin typeface="Consolas" panose="020B0609020204030204" pitchFamily="49" charset="0"/>
              </a:rPr>
              <a:t>EMPLOYEE</a:t>
            </a:r>
            <a:r>
              <a:rPr lang="en-US" altLang="ko-KR" sz="2800" dirty="0"/>
              <a:t> and </a:t>
            </a:r>
            <a:r>
              <a:rPr lang="en-US" altLang="ko-KR" sz="2800" dirty="0">
                <a:latin typeface="Consolas" panose="020B0609020204030204" pitchFamily="49" charset="0"/>
              </a:rPr>
              <a:t>DEPARTMENT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4" name="Picture 31" descr="fig03_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56" y="1503040"/>
            <a:ext cx="79248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580753" y="1771327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entity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6" name="직선 화살표 연결선 5"/>
          <p:cNvCxnSpPr>
            <a:stCxn id="5" idx="2"/>
          </p:cNvCxnSpPr>
          <p:nvPr/>
        </p:nvCxnSpPr>
        <p:spPr>
          <a:xfrm flipH="1">
            <a:off x="6226227" y="2079104"/>
            <a:ext cx="676089" cy="303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018312" y="2683494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entity set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8" name="직선 화살표 연결선 7"/>
          <p:cNvCxnSpPr>
            <a:stCxn id="7" idx="2"/>
          </p:cNvCxnSpPr>
          <p:nvPr/>
        </p:nvCxnSpPr>
        <p:spPr>
          <a:xfrm flipH="1">
            <a:off x="6580754" y="2991271"/>
            <a:ext cx="909002" cy="1679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02288" y="1070692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entity type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2" name="직선 화살표 연결선 11"/>
          <p:cNvCxnSpPr>
            <a:stCxn id="11" idx="2"/>
          </p:cNvCxnSpPr>
          <p:nvPr/>
        </p:nvCxnSpPr>
        <p:spPr>
          <a:xfrm flipH="1">
            <a:off x="6640472" y="1378469"/>
            <a:ext cx="691769" cy="2542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714056" y="5607496"/>
            <a:ext cx="14340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relationship set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6" name="직선 화살표 연결선 15"/>
          <p:cNvCxnSpPr>
            <a:stCxn id="15" idx="0"/>
          </p:cNvCxnSpPr>
          <p:nvPr/>
        </p:nvCxnSpPr>
        <p:spPr>
          <a:xfrm flipH="1" flipV="1">
            <a:off x="4786064" y="5231489"/>
            <a:ext cx="645016" cy="3760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22" idx="0"/>
          </p:cNvCxnSpPr>
          <p:nvPr/>
        </p:nvCxnSpPr>
        <p:spPr>
          <a:xfrm flipV="1">
            <a:off x="2622347" y="5463482"/>
            <a:ext cx="1155605" cy="6100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89720" y="6073551"/>
            <a:ext cx="18652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relationship instance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10531" y="1041375"/>
            <a:ext cx="1551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relationship type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26" name="직선 화살표 연결선 25"/>
          <p:cNvCxnSpPr>
            <a:stCxn id="24" idx="2"/>
          </p:cNvCxnSpPr>
          <p:nvPr/>
        </p:nvCxnSpPr>
        <p:spPr>
          <a:xfrm flipH="1">
            <a:off x="4498032" y="1349152"/>
            <a:ext cx="288032" cy="2542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2288397" y="1041375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entity type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31" name="직선 화살표 연결선 30"/>
          <p:cNvCxnSpPr>
            <a:stCxn id="30" idx="2"/>
          </p:cNvCxnSpPr>
          <p:nvPr/>
        </p:nvCxnSpPr>
        <p:spPr>
          <a:xfrm flipH="1">
            <a:off x="2126581" y="1349152"/>
            <a:ext cx="691769" cy="2542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30093" y="1863080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entity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33" name="직선 화살표 연결선 32"/>
          <p:cNvCxnSpPr>
            <a:stCxn id="32" idx="2"/>
          </p:cNvCxnSpPr>
          <p:nvPr/>
        </p:nvCxnSpPr>
        <p:spPr>
          <a:xfrm>
            <a:off x="751656" y="2170857"/>
            <a:ext cx="506016" cy="2122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88595" y="5607496"/>
            <a:ext cx="942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entity set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36" name="직선 화살표 연결선 35"/>
          <p:cNvCxnSpPr>
            <a:stCxn id="35" idx="0"/>
          </p:cNvCxnSpPr>
          <p:nvPr/>
        </p:nvCxnSpPr>
        <p:spPr>
          <a:xfrm flipV="1">
            <a:off x="760039" y="5319464"/>
            <a:ext cx="425625" cy="2880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279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M:N Relationship:</a:t>
            </a:r>
            <a:r>
              <a:rPr lang="en-US" altLang="ko-KR" sz="2800" dirty="0"/>
              <a:t> </a:t>
            </a:r>
            <a:r>
              <a:rPr lang="en-US" altLang="ko-KR" sz="2800" dirty="0">
                <a:latin typeface="Consolas" panose="020B0609020204030204" pitchFamily="49" charset="0"/>
              </a:rPr>
              <a:t>EMPLOYEE</a:t>
            </a:r>
            <a:r>
              <a:rPr lang="en-US" altLang="ko-KR" sz="2800" dirty="0"/>
              <a:t> and </a:t>
            </a:r>
            <a:r>
              <a:rPr lang="en-US" altLang="ko-KR" sz="2800" dirty="0">
                <a:latin typeface="Consolas" panose="020B0609020204030204" pitchFamily="49" charset="0"/>
              </a:rPr>
              <a:t>PROJECT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pic>
        <p:nvPicPr>
          <p:cNvPr id="5" name="Picture 38" descr="fig03_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113" y="1340768"/>
            <a:ext cx="6948487" cy="4783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31503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Relationship type vs. relationship set (1)</a:t>
            </a:r>
          </a:p>
        </p:txBody>
      </p:sp>
      <p:sp>
        <p:nvSpPr>
          <p:cNvPr id="29700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Relationship Type: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u="sng" dirty="0"/>
              <a:t>Is the schema description of a relationship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Identifies the relationship name and the participating entity types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Also identifies certain relationship constraints</a:t>
            </a:r>
          </a:p>
          <a:p>
            <a:pPr lvl="1" eaLnBrk="1" hangingPunct="1">
              <a:lnSpc>
                <a:spcPct val="150000"/>
              </a:lnSpc>
            </a:pPr>
            <a:endParaRPr lang="en-US" dirty="0"/>
          </a:p>
          <a:p>
            <a:pPr eaLnBrk="1" hangingPunct="1">
              <a:lnSpc>
                <a:spcPct val="150000"/>
              </a:lnSpc>
            </a:pPr>
            <a:r>
              <a:rPr lang="en-US" dirty="0"/>
              <a:t>Relationship Set: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u="sng" dirty="0"/>
              <a:t>The current set of relationship instances </a:t>
            </a:r>
            <a:r>
              <a:rPr lang="en-US" dirty="0"/>
              <a:t>represented in the database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u="sng" dirty="0"/>
              <a:t>The current </a:t>
            </a:r>
            <a:r>
              <a:rPr lang="en-US" i="1" u="sng" dirty="0"/>
              <a:t>state</a:t>
            </a:r>
            <a:r>
              <a:rPr lang="en-US" u="sng" dirty="0"/>
              <a:t> of a relationship type</a:t>
            </a:r>
          </a:p>
        </p:txBody>
      </p:sp>
    </p:spTree>
    <p:extLst>
      <p:ext uri="{BB962C8B-B14F-4D97-AF65-F5344CB8AC3E}">
        <p14:creationId xmlns:p14="http://schemas.microsoft.com/office/powerpoint/2010/main" val="19834936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Relationship type vs. relationship set (2)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Each instance in the set relates individual participating entities – one from each participating entity type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eaLnBrk="1" hangingPunct="1">
              <a:lnSpc>
                <a:spcPct val="150000"/>
              </a:lnSpc>
            </a:pPr>
            <a:r>
              <a:rPr lang="en-US" dirty="0"/>
              <a:t>In ER diagrams, we represent the </a:t>
            </a:r>
            <a:r>
              <a:rPr lang="en-US" i="1" dirty="0">
                <a:solidFill>
                  <a:srgbClr val="0000FF"/>
                </a:solidFill>
              </a:rPr>
              <a:t>relationship type </a:t>
            </a:r>
            <a:r>
              <a:rPr lang="en-US" dirty="0"/>
              <a:t>as follows: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u="sng" dirty="0">
                <a:solidFill>
                  <a:srgbClr val="0000FF"/>
                </a:solidFill>
              </a:rPr>
              <a:t>Diamond-shaped box </a:t>
            </a:r>
            <a:r>
              <a:rPr lang="en-US" dirty="0"/>
              <a:t>is used to display a relationship type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Connected to the participating entity types via </a:t>
            </a:r>
            <a:r>
              <a:rPr lang="en-US" u="sng" dirty="0"/>
              <a:t>straight lines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Note that the relationship type is not shown with an arrow. The name should be typically </a:t>
            </a:r>
            <a:r>
              <a:rPr lang="en-US" u="sng" dirty="0">
                <a:solidFill>
                  <a:srgbClr val="0000FF"/>
                </a:solidFill>
              </a:rPr>
              <a:t>be readable from left to right and top to bottom</a:t>
            </a:r>
            <a:r>
              <a:rPr lang="en-US" dirty="0"/>
              <a:t>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06746" y="5157192"/>
            <a:ext cx="37305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EMPLOYEE </a:t>
            </a:r>
            <a:r>
              <a:rPr lang="en-US" altLang="ko-KR" dirty="0" err="1">
                <a:latin typeface="Consolas" panose="020B0609020204030204" pitchFamily="49" charset="0"/>
              </a:rPr>
              <a:t>WORK_ON</a:t>
            </a:r>
            <a:r>
              <a:rPr lang="en-US" altLang="ko-KR" dirty="0">
                <a:latin typeface="Consolas" panose="020B0609020204030204" pitchFamily="49" charset="0"/>
              </a:rPr>
              <a:t> PROJECT</a:t>
            </a:r>
          </a:p>
          <a:p>
            <a:endParaRPr lang="en-US" altLang="ko-KR" dirty="0">
              <a:latin typeface="Consolas" panose="020B0609020204030204" pitchFamily="49" charset="0"/>
            </a:endParaRPr>
          </a:p>
          <a:p>
            <a:r>
              <a:rPr lang="en-US" altLang="ko-KR" dirty="0">
                <a:latin typeface="Consolas" panose="020B0609020204030204" pitchFamily="49" charset="0"/>
              </a:rPr>
              <a:t>EMPLOYEE </a:t>
            </a:r>
            <a:r>
              <a:rPr lang="en-US" altLang="ko-KR" dirty="0" err="1">
                <a:latin typeface="Consolas" panose="020B0609020204030204" pitchFamily="49" charset="0"/>
              </a:rPr>
              <a:t>WORK_FOR</a:t>
            </a:r>
            <a:r>
              <a:rPr lang="en-US" altLang="ko-KR" dirty="0">
                <a:latin typeface="Consolas" panose="020B0609020204030204" pitchFamily="49" charset="0"/>
              </a:rPr>
              <a:t> DEPARTMENT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3344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Refining the </a:t>
            </a:r>
            <a:r>
              <a:rPr lang="en-US" sz="2800" dirty="0">
                <a:latin typeface="Consolas" panose="020B0609020204030204" pitchFamily="49" charset="0"/>
              </a:rPr>
              <a:t>COMPANY</a:t>
            </a:r>
            <a:r>
              <a:rPr lang="en-US" sz="2800" dirty="0"/>
              <a:t> database schema by introducing relationships</a:t>
            </a:r>
          </a:p>
        </p:txBody>
      </p:sp>
      <p:sp>
        <p:nvSpPr>
          <p:cNvPr id="31748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By examining the requirements, six relationship types are identified</a:t>
            </a:r>
          </a:p>
          <a:p>
            <a:pPr lvl="1"/>
            <a:endParaRPr lang="en-US" dirty="0"/>
          </a:p>
          <a:p>
            <a:pPr eaLnBrk="1" hangingPunct="1"/>
            <a:r>
              <a:rPr lang="en-US" dirty="0"/>
              <a:t>All are </a:t>
            </a:r>
            <a:r>
              <a:rPr lang="en-US" i="1" dirty="0"/>
              <a:t>binary</a:t>
            </a:r>
            <a:r>
              <a:rPr lang="en-US" dirty="0"/>
              <a:t> relationships(degree 2)</a:t>
            </a:r>
          </a:p>
          <a:p>
            <a:pPr lvl="1"/>
            <a:endParaRPr lang="en-US" dirty="0"/>
          </a:p>
          <a:p>
            <a:pPr eaLnBrk="1" hangingPunct="1"/>
            <a:r>
              <a:rPr lang="en-US" dirty="0"/>
              <a:t>Listed below with their participating entity types:</a:t>
            </a:r>
          </a:p>
          <a:p>
            <a:pPr lvl="1" eaLnBrk="1" hangingPunct="1"/>
            <a:r>
              <a:rPr lang="en-US" dirty="0">
                <a:latin typeface="Consolas" panose="020B0609020204030204" pitchFamily="49" charset="0"/>
              </a:rPr>
              <a:t>WORKS_FOR (between EMPLOYEE, DEPARTMENT)</a:t>
            </a:r>
          </a:p>
          <a:p>
            <a:pPr lvl="1" eaLnBrk="1" hangingPunct="1"/>
            <a:r>
              <a:rPr lang="en-US" dirty="0">
                <a:latin typeface="Consolas" panose="020B0609020204030204" pitchFamily="49" charset="0"/>
              </a:rPr>
              <a:t>MANAGES (also between EMPLOYEE, DEPARTMENT)</a:t>
            </a:r>
          </a:p>
          <a:p>
            <a:pPr lvl="1" eaLnBrk="1" hangingPunct="1"/>
            <a:r>
              <a:rPr lang="en-US" dirty="0">
                <a:latin typeface="Consolas" panose="020B0609020204030204" pitchFamily="49" charset="0"/>
              </a:rPr>
              <a:t>CONTROLS (between DEPARTMENT, PROJECT)</a:t>
            </a:r>
          </a:p>
          <a:p>
            <a:pPr lvl="1" eaLnBrk="1" hangingPunct="1"/>
            <a:r>
              <a:rPr lang="en-US" dirty="0">
                <a:latin typeface="Consolas" panose="020B0609020204030204" pitchFamily="49" charset="0"/>
              </a:rPr>
              <a:t>WORKS_ON (between EMPLOYEE, PROJECT)</a:t>
            </a:r>
          </a:p>
          <a:p>
            <a:pPr lvl="1" eaLnBrk="1" hangingPunct="1"/>
            <a:r>
              <a:rPr lang="en-US" dirty="0">
                <a:latin typeface="Consolas" panose="020B0609020204030204" pitchFamily="49" charset="0"/>
              </a:rPr>
              <a:t>SUPERVISION (between EMPLOYEE (as subordinate), EMPLOYEE (as supervisor))</a:t>
            </a:r>
          </a:p>
          <a:p>
            <a:pPr lvl="1" eaLnBrk="1" hangingPunct="1"/>
            <a:r>
              <a:rPr lang="en-US" dirty="0">
                <a:latin typeface="Consolas" panose="020B0609020204030204" pitchFamily="49" charset="0"/>
              </a:rPr>
              <a:t>DEPENDENTS_OF (between EMPLOYEE, DEPENDENT)</a:t>
            </a:r>
          </a:p>
          <a:p>
            <a:pPr lvl="1" eaLnBrk="1" hangingPunct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79212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 DIAGRAM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3178696" cy="3672408"/>
          </a:xfrm>
        </p:spPr>
        <p:txBody>
          <a:bodyPr>
            <a:normAutofit/>
          </a:bodyPr>
          <a:lstStyle/>
          <a:p>
            <a:r>
              <a:rPr lang="en-US" altLang="ko-KR" dirty="0"/>
              <a:t>Relationship Types: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WORKS_FOR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MANAGES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WORKS_ON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CONTROLS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SUPERVISION</a:t>
            </a:r>
          </a:p>
          <a:p>
            <a:pPr lvl="1"/>
            <a:r>
              <a:rPr lang="en-US" altLang="ko-KR" dirty="0">
                <a:latin typeface="Consolas" panose="020B0609020204030204" pitchFamily="49" charset="0"/>
              </a:rPr>
              <a:t>DEPENDENTS_OF</a:t>
            </a:r>
            <a:endParaRPr lang="ko-KR" altLang="en-US" dirty="0">
              <a:latin typeface="Consolas" panose="020B0609020204030204" pitchFamily="49" charset="0"/>
            </a:endParaRPr>
          </a:p>
        </p:txBody>
      </p:sp>
      <p:pic>
        <p:nvPicPr>
          <p:cNvPr id="4" name="Picture 4" descr="fig03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1171029"/>
            <a:ext cx="5181600" cy="499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18880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Discussion on Relationship Types</a:t>
            </a:r>
          </a:p>
        </p:txBody>
      </p:sp>
      <p:sp>
        <p:nvSpPr>
          <p:cNvPr id="337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In the refined design, some attributes from the initial entity types are refined into relationships:</a:t>
            </a:r>
          </a:p>
          <a:p>
            <a:pPr lvl="1" eaLnBrk="1" hangingPunct="1"/>
            <a:r>
              <a:rPr lang="en-US" dirty="0"/>
              <a:t>Manager of </a:t>
            </a:r>
            <a:r>
              <a:rPr lang="en-US" dirty="0">
                <a:latin typeface="Consolas" panose="020B0609020204030204" pitchFamily="49" charset="0"/>
              </a:rPr>
              <a:t>DEPARTMENT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MANAGES</a:t>
            </a:r>
          </a:p>
          <a:p>
            <a:pPr lvl="1" eaLnBrk="1" hangingPunct="1"/>
            <a:r>
              <a:rPr lang="en-US" dirty="0" err="1"/>
              <a:t>Works_on</a:t>
            </a:r>
            <a:r>
              <a:rPr lang="en-US" dirty="0"/>
              <a:t> of </a:t>
            </a:r>
            <a:r>
              <a:rPr lang="en-US" dirty="0">
                <a:latin typeface="Consolas" panose="020B0609020204030204" pitchFamily="49" charset="0"/>
              </a:rPr>
              <a:t>EMPLOYEE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WORKS_ON</a:t>
            </a:r>
          </a:p>
          <a:p>
            <a:pPr lvl="1" eaLnBrk="1" hangingPunct="1"/>
            <a:r>
              <a:rPr lang="en-US" dirty="0"/>
              <a:t>Department of </a:t>
            </a:r>
            <a:r>
              <a:rPr lang="en-US" dirty="0">
                <a:latin typeface="Consolas" panose="020B0609020204030204" pitchFamily="49" charset="0"/>
              </a:rPr>
              <a:t>EMPLOYEE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WORKS_FOR</a:t>
            </a:r>
          </a:p>
          <a:p>
            <a:pPr lvl="1" eaLnBrk="1" hangingPunct="1"/>
            <a:r>
              <a:rPr lang="en-US" dirty="0" err="1"/>
              <a:t>etc</a:t>
            </a:r>
            <a:endParaRPr lang="en-US" dirty="0"/>
          </a:p>
          <a:p>
            <a:pPr lvl="1" eaLnBrk="1" hangingPunct="1"/>
            <a:endParaRPr lang="en-US" sz="2000" dirty="0"/>
          </a:p>
          <a:p>
            <a:pPr eaLnBrk="1" hangingPunct="1"/>
            <a:r>
              <a:rPr lang="en-US" dirty="0"/>
              <a:t>In general, </a:t>
            </a:r>
            <a:r>
              <a:rPr lang="en-US" u="sng" dirty="0"/>
              <a:t>more than one relationship type can exist between the same participating entity types </a:t>
            </a:r>
          </a:p>
          <a:p>
            <a:pPr lvl="1" eaLnBrk="1" hangingPunct="1"/>
            <a:r>
              <a:rPr lang="en-US" dirty="0">
                <a:latin typeface="Consolas" panose="020B0609020204030204" pitchFamily="49" charset="0"/>
              </a:rPr>
              <a:t>MANAGES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WORKS_FOR</a:t>
            </a:r>
            <a:r>
              <a:rPr lang="en-US" dirty="0"/>
              <a:t> are distinct relationship types between </a:t>
            </a:r>
            <a:r>
              <a:rPr lang="en-US" dirty="0">
                <a:latin typeface="Consolas" panose="020B0609020204030204" pitchFamily="49" charset="0"/>
              </a:rPr>
              <a:t>EMPLOYEE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DEPARTMENT</a:t>
            </a:r>
          </a:p>
          <a:p>
            <a:pPr lvl="1" eaLnBrk="1" hangingPunct="1"/>
            <a:r>
              <a:rPr lang="en-US" dirty="0"/>
              <a:t>Different meanings and different relationship instances.</a:t>
            </a:r>
          </a:p>
        </p:txBody>
      </p:sp>
    </p:spTree>
    <p:extLst>
      <p:ext uri="{BB962C8B-B14F-4D97-AF65-F5344CB8AC3E}">
        <p14:creationId xmlns:p14="http://schemas.microsoft.com/office/powerpoint/2010/main" val="62679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Using High-Level Conceptual Data Models for Database Design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5600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Constraints on Relationships</a:t>
            </a:r>
          </a:p>
        </p:txBody>
      </p:sp>
      <p:sp>
        <p:nvSpPr>
          <p:cNvPr id="34820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Constraints on Relationship Types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(Also known as ratio constraints)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b="1" u="sng" dirty="0">
                <a:solidFill>
                  <a:srgbClr val="0070C0"/>
                </a:solidFill>
              </a:rPr>
              <a:t>Cardinality Ratio </a:t>
            </a:r>
            <a:r>
              <a:rPr lang="en-US" dirty="0"/>
              <a:t>(specifies </a:t>
            </a:r>
            <a:r>
              <a:rPr lang="en-US" i="1" dirty="0"/>
              <a:t>maximum</a:t>
            </a:r>
            <a:r>
              <a:rPr lang="en-US" dirty="0"/>
              <a:t> participation) </a:t>
            </a:r>
          </a:p>
          <a:p>
            <a:pPr lvl="2" eaLnBrk="1" hangingPunct="1">
              <a:lnSpc>
                <a:spcPct val="150000"/>
              </a:lnSpc>
            </a:pPr>
            <a:r>
              <a:rPr lang="en-US" dirty="0"/>
              <a:t>One-to-one (1:1)</a:t>
            </a:r>
          </a:p>
          <a:p>
            <a:pPr lvl="2" eaLnBrk="1" hangingPunct="1">
              <a:lnSpc>
                <a:spcPct val="150000"/>
              </a:lnSpc>
            </a:pPr>
            <a:r>
              <a:rPr lang="en-US" dirty="0"/>
              <a:t>One-to-many (1:N) or Many-to-one (N:1)</a:t>
            </a:r>
          </a:p>
          <a:p>
            <a:pPr lvl="2" eaLnBrk="1" hangingPunct="1">
              <a:lnSpc>
                <a:spcPct val="150000"/>
              </a:lnSpc>
            </a:pPr>
            <a:r>
              <a:rPr lang="en-US" dirty="0"/>
              <a:t>Many-to-many (M:N)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u="sng" dirty="0"/>
              <a:t>Existence Dependency Constraint </a:t>
            </a:r>
            <a:r>
              <a:rPr lang="en-US" dirty="0"/>
              <a:t>(specifies </a:t>
            </a:r>
            <a:r>
              <a:rPr lang="en-US" i="1" dirty="0"/>
              <a:t>minimum</a:t>
            </a:r>
            <a:r>
              <a:rPr lang="en-US" dirty="0"/>
              <a:t> participation) (also called participation constraint</a:t>
            </a:r>
            <a:r>
              <a:rPr lang="en-US" dirty="0" smtClean="0"/>
              <a:t>) </a:t>
            </a:r>
            <a:r>
              <a:rPr lang="en-US" dirty="0" smtClean="0"/>
              <a:t>ex. </a:t>
            </a:r>
            <a:r>
              <a:rPr lang="en-US" dirty="0" smtClean="0">
                <a:solidFill>
                  <a:srgbClr val="0070C0"/>
                </a:solidFill>
              </a:rPr>
              <a:t>Dependents </a:t>
            </a:r>
            <a:endParaRPr lang="en-US" dirty="0">
              <a:solidFill>
                <a:srgbClr val="0070C0"/>
              </a:solidFill>
            </a:endParaRPr>
          </a:p>
          <a:p>
            <a:pPr lvl="2" eaLnBrk="1" hangingPunct="1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</a:rPr>
              <a:t>zero</a:t>
            </a:r>
            <a:r>
              <a:rPr lang="en-US" dirty="0"/>
              <a:t> (optional participation, not existence-dependent)</a:t>
            </a:r>
          </a:p>
          <a:p>
            <a:pPr lvl="2" eaLnBrk="1" hangingPunct="1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</a:rPr>
              <a:t>one or more </a:t>
            </a:r>
            <a:r>
              <a:rPr lang="en-US" dirty="0"/>
              <a:t>(mandatory participation, existence-dependent)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939351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fig03_12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072" y="1374676"/>
            <a:ext cx="6033856" cy="430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one-to-one (1:1) Relationship</a:t>
            </a:r>
            <a:endParaRPr lang="ko-KR" alt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519772" y="5667028"/>
            <a:ext cx="4104456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000000"/>
                </a:solidFill>
                <a:effectLst/>
                <a:latin typeface="Verdana"/>
                <a:ea typeface="+mj-ea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 latinLnBrk="0"/>
            <a:r>
              <a:rPr lang="en-US" altLang="ko-KR" b="1" kern="0" dirty="0">
                <a:latin typeface="Verdana" panose="020B0604030504040204" pitchFamily="34" charset="0"/>
              </a:rPr>
              <a:t>Figure 3.12</a:t>
            </a:r>
            <a:r>
              <a:rPr lang="en-US" altLang="ko-KR" kern="0" dirty="0">
                <a:latin typeface="Verdana" panose="020B0604030504040204" pitchFamily="34" charset="0"/>
              </a:rPr>
              <a:t>   A 1:1 relationship, MANAGES.</a:t>
            </a:r>
          </a:p>
        </p:txBody>
      </p:sp>
    </p:spTree>
    <p:extLst>
      <p:ext uri="{BB962C8B-B14F-4D97-AF65-F5344CB8AC3E}">
        <p14:creationId xmlns:p14="http://schemas.microsoft.com/office/powerpoint/2010/main" val="34757516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Many-to-one (N:1) Relationship</a:t>
            </a:r>
            <a:endParaRPr lang="ko-KR" altLang="en-US" dirty="0"/>
          </a:p>
        </p:txBody>
      </p:sp>
      <p:pic>
        <p:nvPicPr>
          <p:cNvPr id="4" name="Picture 1054" descr="fig03_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340768"/>
            <a:ext cx="7772400" cy="463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66478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Many-to-many (M:N) Relationship</a:t>
            </a:r>
            <a:endParaRPr lang="ko-KR" altLang="en-US" dirty="0"/>
          </a:p>
        </p:txBody>
      </p:sp>
      <p:pic>
        <p:nvPicPr>
          <p:cNvPr id="4" name="Picture 1062" descr="fig03_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100" y="1340768"/>
            <a:ext cx="6781800" cy="466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227042" y="1527756"/>
            <a:ext cx="1459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</a:rPr>
              <a:t>one-to-many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27041" y="1938318"/>
            <a:ext cx="1459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>
                <a:solidFill>
                  <a:srgbClr val="0000FF"/>
                </a:solidFill>
              </a:rPr>
              <a:t>many-to-one</a:t>
            </a:r>
            <a:endParaRPr lang="ko-KR" altLang="en-US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00938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Many-to-many (M:N) Relationship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501008"/>
            <a:ext cx="6930093" cy="2304256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851920" y="5949280"/>
            <a:ext cx="4572000" cy="2308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900" dirty="0"/>
              <a:t>https://en.wikipedia.org/wiki/File:Databases-ManyToManyWJunction.jpg</a:t>
            </a:r>
            <a:endParaRPr lang="ko-KR" altLang="en-US" sz="900" dirty="0"/>
          </a:p>
        </p:txBody>
      </p:sp>
      <p:sp>
        <p:nvSpPr>
          <p:cNvPr id="9" name="직사각형 8"/>
          <p:cNvSpPr/>
          <p:nvPr/>
        </p:nvSpPr>
        <p:spPr>
          <a:xfrm>
            <a:off x="1907704" y="1412776"/>
            <a:ext cx="122413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Books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580112" y="1412776"/>
            <a:ext cx="1224136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Authors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cxnSp>
        <p:nvCxnSpPr>
          <p:cNvPr id="12" name="직선 연결선 11"/>
          <p:cNvCxnSpPr>
            <a:stCxn id="9" idx="3"/>
            <a:endCxn id="10" idx="1"/>
          </p:cNvCxnSpPr>
          <p:nvPr/>
        </p:nvCxnSpPr>
        <p:spPr>
          <a:xfrm>
            <a:off x="3131840" y="1869976"/>
            <a:ext cx="24482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3131840" y="1700808"/>
            <a:ext cx="216024" cy="169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 flipV="1">
            <a:off x="3131840" y="1869976"/>
            <a:ext cx="216024" cy="1908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V="1">
            <a:off x="5292080" y="1700808"/>
            <a:ext cx="288032" cy="16916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5292080" y="1869976"/>
            <a:ext cx="288032" cy="1908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601741" y="2204864"/>
            <a:ext cx="1812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many-to-many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915816" y="2987660"/>
            <a:ext cx="3476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0000FF"/>
                </a:solidFill>
              </a:rPr>
              <a:t>one-to-many &amp; many-to-one</a:t>
            </a:r>
            <a:endParaRPr lang="ko-KR" altLang="en-US" b="1" dirty="0">
              <a:solidFill>
                <a:srgbClr val="0000FF"/>
              </a:solidFill>
            </a:endParaRPr>
          </a:p>
        </p:txBody>
      </p:sp>
      <p:sp>
        <p:nvSpPr>
          <p:cNvPr id="26" name="아래쪽 화살표 25"/>
          <p:cNvSpPr/>
          <p:nvPr/>
        </p:nvSpPr>
        <p:spPr>
          <a:xfrm>
            <a:off x="2195736" y="2738624"/>
            <a:ext cx="484632" cy="978408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6236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ig03_1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8650" y="1052736"/>
            <a:ext cx="53467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Ternary Relationship</a:t>
            </a:r>
            <a:endParaRPr lang="ko-KR" altLang="en-US" dirty="0"/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413061" y="5839544"/>
            <a:ext cx="631787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rgbClr val="000000"/>
                </a:solidFill>
                <a:effectLst/>
                <a:latin typeface="Verdana"/>
                <a:ea typeface="+mj-ea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rgbClr val="51B94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ＭＳ Ｐゴシック" charset="-128"/>
                <a:cs typeface="ＭＳ Ｐゴシック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bg1"/>
                </a:solidFill>
                <a:latin typeface="Arial" charset="0"/>
                <a:ea typeface="ＭＳ Ｐゴシック" charset="-128"/>
                <a:cs typeface="ＭＳ Ｐゴシック" charset="-128"/>
              </a:defRPr>
            </a:lvl9pPr>
          </a:lstStyle>
          <a:p>
            <a:pPr algn="ctr" latinLnBrk="0"/>
            <a:r>
              <a:rPr lang="en-US" altLang="ko-KR" b="1" kern="0" dirty="0">
                <a:latin typeface="Verdana" panose="020B0604030504040204" pitchFamily="34" charset="0"/>
              </a:rPr>
              <a:t>Figure 3.10</a:t>
            </a:r>
            <a:r>
              <a:rPr lang="en-US" altLang="ko-KR" kern="0" dirty="0">
                <a:latin typeface="Verdana" panose="020B0604030504040204" pitchFamily="34" charset="0"/>
              </a:rPr>
              <a:t>   Some relationship instances in the SUPPLY ternary relationship set.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08104" y="5026804"/>
            <a:ext cx="3341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i="1" dirty="0">
                <a:solidFill>
                  <a:srgbClr val="0000FF"/>
                </a:solidFill>
              </a:rPr>
              <a:t>s</a:t>
            </a:r>
            <a:r>
              <a:rPr lang="en-US" altLang="ko-KR" b="1" dirty="0">
                <a:solidFill>
                  <a:srgbClr val="0000FF"/>
                </a:solidFill>
              </a:rPr>
              <a:t> supplies part</a:t>
            </a:r>
            <a:r>
              <a:rPr lang="en-US" altLang="ko-KR" b="1" i="1" dirty="0">
                <a:solidFill>
                  <a:srgbClr val="0000FF"/>
                </a:solidFill>
              </a:rPr>
              <a:t> p </a:t>
            </a:r>
            <a:r>
              <a:rPr lang="en-US" altLang="ko-KR" b="1" dirty="0">
                <a:solidFill>
                  <a:srgbClr val="0000FF"/>
                </a:solidFill>
              </a:rPr>
              <a:t>to project </a:t>
            </a:r>
            <a:r>
              <a:rPr lang="en-US" altLang="ko-KR" b="1" i="1" dirty="0">
                <a:solidFill>
                  <a:srgbClr val="0000FF"/>
                </a:solidFill>
              </a:rPr>
              <a:t>j</a:t>
            </a:r>
            <a:endParaRPr lang="ko-KR" altLang="en-US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7230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Recursive Relationship Type</a:t>
            </a:r>
          </a:p>
        </p:txBody>
      </p:sp>
      <p:sp>
        <p:nvSpPr>
          <p:cNvPr id="37892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u="sng" dirty="0"/>
              <a:t>A relationship type </a:t>
            </a:r>
            <a:r>
              <a:rPr lang="en-US" u="sng" dirty="0">
                <a:solidFill>
                  <a:srgbClr val="0000FF"/>
                </a:solidFill>
              </a:rPr>
              <a:t>between the same participating entity type </a:t>
            </a:r>
            <a:r>
              <a:rPr lang="en-US" u="sng" dirty="0"/>
              <a:t>in </a:t>
            </a:r>
            <a:r>
              <a:rPr lang="en-US" b="1" u="sng" dirty="0"/>
              <a:t>distinct roles</a:t>
            </a:r>
          </a:p>
          <a:p>
            <a:pPr lvl="1"/>
            <a:endParaRPr lang="en-US" b="1" dirty="0"/>
          </a:p>
          <a:p>
            <a:pPr eaLnBrk="1" hangingPunct="1"/>
            <a:r>
              <a:rPr lang="en-US" dirty="0"/>
              <a:t>Also </a:t>
            </a:r>
            <a:r>
              <a:rPr lang="en-US" u="sng" dirty="0"/>
              <a:t>called </a:t>
            </a:r>
            <a:r>
              <a:rPr lang="en-US" u="sng" dirty="0">
                <a:solidFill>
                  <a:srgbClr val="0070C0"/>
                </a:solidFill>
              </a:rPr>
              <a:t>a</a:t>
            </a:r>
            <a:r>
              <a:rPr lang="en-US" b="1" u="sng" dirty="0">
                <a:solidFill>
                  <a:srgbClr val="0070C0"/>
                </a:solidFill>
              </a:rPr>
              <a:t> self-referencing </a:t>
            </a:r>
            <a:r>
              <a:rPr lang="en-US" u="sng" dirty="0">
                <a:solidFill>
                  <a:srgbClr val="0070C0"/>
                </a:solidFill>
              </a:rPr>
              <a:t>relationship type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eaLnBrk="1" hangingPunct="1"/>
            <a:r>
              <a:rPr lang="en-US" dirty="0"/>
              <a:t>Example: the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SUPERVISION</a:t>
            </a:r>
            <a:r>
              <a:rPr lang="en-US" dirty="0"/>
              <a:t> </a:t>
            </a:r>
            <a:r>
              <a:rPr lang="en-US" dirty="0" smtClean="0"/>
              <a:t>relationship </a:t>
            </a:r>
          </a:p>
          <a:p>
            <a:pPr marL="0" indent="0" eaLnBrk="1" hangingPunct="1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</a:t>
            </a:r>
            <a:r>
              <a:rPr lang="en-US" dirty="0" smtClean="0">
                <a:solidFill>
                  <a:srgbClr val="0070C0"/>
                </a:solidFill>
                <a:latin typeface="Consolas" panose="020B0609020204030204" pitchFamily="49" charset="0"/>
              </a:rPr>
              <a:t>PREREQUISITE 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lvl="1"/>
            <a:endParaRPr lang="en-US" dirty="0"/>
          </a:p>
          <a:p>
            <a:pPr eaLnBrk="1" hangingPunct="1"/>
            <a:r>
              <a:rPr lang="en-US" dirty="0">
                <a:latin typeface="Consolas" panose="020B0609020204030204" pitchFamily="49" charset="0"/>
              </a:rPr>
              <a:t>EMPLOYEE</a:t>
            </a:r>
            <a:r>
              <a:rPr lang="en-US" dirty="0"/>
              <a:t> participates twice in two distinct roles:</a:t>
            </a:r>
          </a:p>
          <a:p>
            <a:pPr lvl="1" eaLnBrk="1" hangingPunct="1"/>
            <a:r>
              <a:rPr lang="en-US" dirty="0"/>
              <a:t>supervisor (or boss) role</a:t>
            </a:r>
          </a:p>
          <a:p>
            <a:pPr lvl="1" eaLnBrk="1" hangingPunct="1"/>
            <a:r>
              <a:rPr lang="en-US" dirty="0"/>
              <a:t>supervisee (or subordinate) role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Each relationship instance relates two distinct </a:t>
            </a:r>
            <a:r>
              <a:rPr lang="en-US" dirty="0">
                <a:latin typeface="Consolas" panose="020B0609020204030204" pitchFamily="49" charset="0"/>
              </a:rPr>
              <a:t>EMPLOYEE</a:t>
            </a:r>
            <a:r>
              <a:rPr lang="en-US" dirty="0"/>
              <a:t> entities:</a:t>
            </a:r>
          </a:p>
          <a:p>
            <a:pPr lvl="1" eaLnBrk="1" hangingPunct="1"/>
            <a:r>
              <a:rPr lang="en-US" dirty="0"/>
              <a:t>One employee in </a:t>
            </a:r>
            <a:r>
              <a:rPr lang="en-US" i="1" dirty="0"/>
              <a:t>supervisor</a:t>
            </a:r>
            <a:r>
              <a:rPr lang="en-US" dirty="0"/>
              <a:t> role</a:t>
            </a:r>
          </a:p>
          <a:p>
            <a:pPr lvl="1" eaLnBrk="1" hangingPunct="1"/>
            <a:r>
              <a:rPr lang="en-US" dirty="0"/>
              <a:t>One employee in </a:t>
            </a:r>
            <a:r>
              <a:rPr lang="en-US" i="1" dirty="0"/>
              <a:t>supervisee</a:t>
            </a:r>
            <a:r>
              <a:rPr lang="en-US" dirty="0"/>
              <a:t> role</a:t>
            </a:r>
          </a:p>
        </p:txBody>
      </p:sp>
    </p:spTree>
    <p:extLst>
      <p:ext uri="{BB962C8B-B14F-4D97-AF65-F5344CB8AC3E}">
        <p14:creationId xmlns:p14="http://schemas.microsoft.com/office/powerpoint/2010/main" val="3821223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102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dirty="0"/>
              <a:t>Displaying a recursive relationship</a:t>
            </a:r>
          </a:p>
        </p:txBody>
      </p:sp>
      <p:sp>
        <p:nvSpPr>
          <p:cNvPr id="38916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In a recursive relationship type.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Both participations are </a:t>
            </a:r>
            <a:r>
              <a:rPr lang="en-US" dirty="0" smtClean="0"/>
              <a:t>the same </a:t>
            </a:r>
            <a:r>
              <a:rPr lang="en-US" dirty="0"/>
              <a:t>entity type in different roles.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For example, </a:t>
            </a:r>
            <a:r>
              <a:rPr lang="en-US" dirty="0">
                <a:latin typeface="Consolas" panose="020B0609020204030204" pitchFamily="49" charset="0"/>
              </a:rPr>
              <a:t>SUPERVISION</a:t>
            </a:r>
            <a:r>
              <a:rPr lang="en-US" dirty="0"/>
              <a:t> relationships between </a:t>
            </a:r>
            <a:r>
              <a:rPr lang="en-US" dirty="0">
                <a:latin typeface="Consolas" panose="020B0609020204030204" pitchFamily="49" charset="0"/>
              </a:rPr>
              <a:t>EMPLOYEE</a:t>
            </a:r>
            <a:r>
              <a:rPr lang="en-US" dirty="0"/>
              <a:t> (in role of supervisor or boss) and (another) </a:t>
            </a:r>
            <a:r>
              <a:rPr lang="en-US" dirty="0">
                <a:latin typeface="Consolas" panose="020B0609020204030204" pitchFamily="49" charset="0"/>
              </a:rPr>
              <a:t>EMPLOYEE</a:t>
            </a:r>
            <a:r>
              <a:rPr lang="en-US" dirty="0"/>
              <a:t> (in role of subordinate or worker).</a:t>
            </a:r>
          </a:p>
          <a:p>
            <a:pPr lvl="2">
              <a:lnSpc>
                <a:spcPct val="150000"/>
              </a:lnSpc>
            </a:pPr>
            <a:endParaRPr lang="en-US" dirty="0"/>
          </a:p>
          <a:p>
            <a:pPr eaLnBrk="1" hangingPunct="1">
              <a:lnSpc>
                <a:spcPct val="150000"/>
              </a:lnSpc>
            </a:pPr>
            <a:r>
              <a:rPr lang="en-US" dirty="0"/>
              <a:t>In following figure, first role participation labeled with 1 and second role participation labeled with 2.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eaLnBrk="1" hangingPunct="1">
              <a:lnSpc>
                <a:spcPct val="150000"/>
              </a:lnSpc>
            </a:pPr>
            <a:r>
              <a:rPr lang="en-US" dirty="0"/>
              <a:t>In ER diagram, </a:t>
            </a:r>
            <a:r>
              <a:rPr lang="en-US" u="sng" dirty="0"/>
              <a:t>need to display role names to distinguish participations.</a:t>
            </a:r>
          </a:p>
        </p:txBody>
      </p:sp>
    </p:spTree>
    <p:extLst>
      <p:ext uri="{BB962C8B-B14F-4D97-AF65-F5344CB8AC3E}">
        <p14:creationId xmlns:p14="http://schemas.microsoft.com/office/powerpoint/2010/main" val="63011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 Recursive Relationship Supervision</a:t>
            </a:r>
            <a:endParaRPr lang="ko-KR" altLang="en-US" dirty="0"/>
          </a:p>
        </p:txBody>
      </p:sp>
      <p:pic>
        <p:nvPicPr>
          <p:cNvPr id="4" name="Picture 1074" descr="fig03_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532" y="1412776"/>
            <a:ext cx="7754937" cy="4576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293656" y="1249015"/>
            <a:ext cx="1059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supervisee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6" name="직선 화살표 연결선 5"/>
          <p:cNvCxnSpPr>
            <a:stCxn id="5" idx="2"/>
          </p:cNvCxnSpPr>
          <p:nvPr/>
        </p:nvCxnSpPr>
        <p:spPr>
          <a:xfrm flipH="1">
            <a:off x="3563889" y="1556792"/>
            <a:ext cx="259720" cy="5040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23728" y="1654931"/>
            <a:ext cx="1059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supervisor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8" name="직선 화살표 연결선 7"/>
          <p:cNvCxnSpPr>
            <a:stCxn id="7" idx="2"/>
          </p:cNvCxnSpPr>
          <p:nvPr/>
        </p:nvCxnSpPr>
        <p:spPr>
          <a:xfrm>
            <a:off x="2653681" y="1962708"/>
            <a:ext cx="262135" cy="3861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61940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Recursive Relationship Type is: </a:t>
            </a:r>
            <a:r>
              <a:rPr lang="en-US" altLang="ko-KR" sz="2800" dirty="0">
                <a:latin typeface="Consolas" panose="020B0609020204030204" pitchFamily="49" charset="0"/>
              </a:rPr>
              <a:t>SUPERVISION</a:t>
            </a:r>
            <a:r>
              <a:rPr lang="en-US" altLang="ko-KR" sz="2800" dirty="0"/>
              <a:t/>
            </a:r>
            <a:br>
              <a:rPr lang="en-US" altLang="ko-KR" sz="2800" dirty="0"/>
            </a:br>
            <a:r>
              <a:rPr lang="en-US" altLang="ko-KR" sz="2800" dirty="0"/>
              <a:t>(participation role names are shown)</a:t>
            </a:r>
            <a:endParaRPr lang="ko-KR" altLang="en-US" sz="2800" dirty="0"/>
          </a:p>
        </p:txBody>
      </p:sp>
      <p:pic>
        <p:nvPicPr>
          <p:cNvPr id="4" name="Picture 4" descr="fig03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3900" y="1196752"/>
            <a:ext cx="5156200" cy="497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854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Overview of Database Design Process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</a:rPr>
              <a:t>Two main activities</a:t>
            </a:r>
            <a:r>
              <a:rPr lang="en-US" dirty="0"/>
              <a:t>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Database design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Applications design</a:t>
            </a:r>
          </a:p>
          <a:p>
            <a:pPr lvl="1" eaLnBrk="1" hangingPunct="1">
              <a:lnSpc>
                <a:spcPct val="150000"/>
              </a:lnSpc>
            </a:pPr>
            <a:endParaRPr lang="en-US" dirty="0"/>
          </a:p>
          <a:p>
            <a:pPr eaLnBrk="1" hangingPunct="1">
              <a:lnSpc>
                <a:spcPct val="150000"/>
              </a:lnSpc>
            </a:pPr>
            <a:r>
              <a:rPr lang="en-US" dirty="0"/>
              <a:t>Focus in this chapter on </a:t>
            </a:r>
            <a:r>
              <a:rPr lang="en-US" u="sng" dirty="0">
                <a:solidFill>
                  <a:srgbClr val="0070C0"/>
                </a:solidFill>
              </a:rPr>
              <a:t>conceptual database design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To design the conceptual schema for a database application</a:t>
            </a:r>
          </a:p>
          <a:p>
            <a:pPr lvl="1" eaLnBrk="1" hangingPunct="1">
              <a:lnSpc>
                <a:spcPct val="150000"/>
              </a:lnSpc>
            </a:pPr>
            <a:endParaRPr lang="en-US" dirty="0"/>
          </a:p>
          <a:p>
            <a:pPr eaLnBrk="1" hangingPunct="1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</a:rPr>
              <a:t>Applications design focuses on the programs and interfaces </a:t>
            </a:r>
            <a:r>
              <a:rPr lang="en-US" dirty="0"/>
              <a:t>that access the database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Generally considered part of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211172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Weak Entity Types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78400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Weak Entity Types</a:t>
            </a:r>
          </a:p>
        </p:txBody>
      </p:sp>
      <p:sp>
        <p:nvSpPr>
          <p:cNvPr id="41988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u="sng" dirty="0"/>
              <a:t>An entity that does not have </a:t>
            </a:r>
            <a:r>
              <a:rPr lang="en-US" sz="2000" u="sng" dirty="0">
                <a:solidFill>
                  <a:srgbClr val="0000FF"/>
                </a:solidFill>
              </a:rPr>
              <a:t>a key attribute </a:t>
            </a:r>
            <a:r>
              <a:rPr lang="en-US" sz="2000" dirty="0"/>
              <a:t>and that is identification-dependent on another entity type.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A weak entity must participate in </a:t>
            </a:r>
            <a:r>
              <a:rPr lang="en-US" sz="2000" u="sng" dirty="0">
                <a:solidFill>
                  <a:srgbClr val="0000FF"/>
                </a:solidFill>
              </a:rPr>
              <a:t>an identifying relationship type with an owner or identifying entity type</a:t>
            </a:r>
          </a:p>
          <a:p>
            <a:pPr lvl="1">
              <a:lnSpc>
                <a:spcPct val="90000"/>
              </a:lnSpc>
            </a:pPr>
            <a:endParaRPr lang="en-US" sz="1800" dirty="0"/>
          </a:p>
          <a:p>
            <a:pPr eaLnBrk="1" hangingPunct="1">
              <a:lnSpc>
                <a:spcPct val="90000"/>
              </a:lnSpc>
            </a:pPr>
            <a:r>
              <a:rPr lang="en-US" sz="2000" u="sng" dirty="0"/>
              <a:t>Entities are identified </a:t>
            </a:r>
            <a:r>
              <a:rPr lang="en-US" sz="2000" dirty="0"/>
              <a:t>by the combination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u="sng" dirty="0">
                <a:solidFill>
                  <a:srgbClr val="0000FF"/>
                </a:solidFill>
              </a:rPr>
              <a:t>A partial key </a:t>
            </a:r>
            <a:r>
              <a:rPr lang="en-US" dirty="0"/>
              <a:t>of the weak entity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u="sng" dirty="0">
                <a:solidFill>
                  <a:srgbClr val="0000FF"/>
                </a:solidFill>
              </a:rPr>
              <a:t>particular entity </a:t>
            </a:r>
            <a:r>
              <a:rPr lang="en-US" dirty="0"/>
              <a:t>they are related to in the identifying relationship  type</a:t>
            </a:r>
          </a:p>
          <a:p>
            <a:pPr lvl="2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sz="2000" b="1" dirty="0"/>
              <a:t>Example: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A </a:t>
            </a:r>
            <a:r>
              <a:rPr lang="en-US" dirty="0">
                <a:latin typeface="Consolas" panose="020B0609020204030204" pitchFamily="49" charset="0"/>
              </a:rPr>
              <a:t>DEPENDENT</a:t>
            </a:r>
            <a:r>
              <a:rPr lang="en-US" dirty="0"/>
              <a:t> entity is identified by the dependent</a:t>
            </a:r>
            <a:r>
              <a:rPr lang="en-US" altLang="en-US" dirty="0"/>
              <a:t>’</a:t>
            </a:r>
            <a:r>
              <a:rPr lang="en-US" dirty="0"/>
              <a:t>s first name, </a:t>
            </a:r>
            <a:r>
              <a:rPr lang="en-US" i="1" dirty="0"/>
              <a:t>and</a:t>
            </a:r>
            <a:r>
              <a:rPr lang="en-US" dirty="0"/>
              <a:t> the specific </a:t>
            </a:r>
            <a:r>
              <a:rPr lang="en-US" dirty="0">
                <a:latin typeface="Consolas" panose="020B0609020204030204" pitchFamily="49" charset="0"/>
              </a:rPr>
              <a:t>EMPLOYEE</a:t>
            </a:r>
            <a:r>
              <a:rPr lang="en-US" dirty="0"/>
              <a:t> with whom the dependent is related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Name of </a:t>
            </a:r>
            <a:r>
              <a:rPr lang="en-US" dirty="0">
                <a:latin typeface="Consolas" panose="020B0609020204030204" pitchFamily="49" charset="0"/>
              </a:rPr>
              <a:t>DEPENDENT</a:t>
            </a:r>
            <a:r>
              <a:rPr lang="en-US" dirty="0"/>
              <a:t> is the </a:t>
            </a:r>
            <a:r>
              <a:rPr lang="en-US" i="1" dirty="0">
                <a:solidFill>
                  <a:srgbClr val="0000FF"/>
                </a:solidFill>
              </a:rPr>
              <a:t>partial key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onsolas" panose="020B0609020204030204" pitchFamily="49" charset="0"/>
              </a:rPr>
              <a:t>DEPENDENT</a:t>
            </a:r>
            <a:r>
              <a:rPr lang="en-US" dirty="0"/>
              <a:t> is a </a:t>
            </a:r>
            <a:r>
              <a:rPr lang="en-US" i="1" dirty="0">
                <a:solidFill>
                  <a:srgbClr val="0000FF"/>
                </a:solidFill>
              </a:rPr>
              <a:t>weak entity type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latin typeface="Consolas" panose="020B0609020204030204" pitchFamily="49" charset="0"/>
              </a:rPr>
              <a:t>EMPLOYEE</a:t>
            </a:r>
            <a:r>
              <a:rPr lang="en-US" dirty="0"/>
              <a:t> is its identifying entity type via the identifying relationship type </a:t>
            </a:r>
            <a:r>
              <a:rPr lang="en-US" dirty="0">
                <a:latin typeface="Consolas" panose="020B0609020204030204" pitchFamily="49" charset="0"/>
              </a:rPr>
              <a:t>DEPENDENT_OF</a:t>
            </a:r>
          </a:p>
        </p:txBody>
      </p:sp>
    </p:spTree>
    <p:extLst>
      <p:ext uri="{BB962C8B-B14F-4D97-AF65-F5344CB8AC3E}">
        <p14:creationId xmlns:p14="http://schemas.microsoft.com/office/powerpoint/2010/main" val="35175237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Weak Entity Types</a:t>
            </a:r>
          </a:p>
        </p:txBody>
      </p:sp>
      <p:pic>
        <p:nvPicPr>
          <p:cNvPr id="5" name="Picture 4" descr="fig03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996" y="1052736"/>
            <a:ext cx="5530428" cy="5331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3635896" y="2276872"/>
            <a:ext cx="1058416" cy="432048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4809728" y="5085184"/>
            <a:ext cx="1346448" cy="360040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다이아몬드 3"/>
          <p:cNvSpPr/>
          <p:nvPr/>
        </p:nvSpPr>
        <p:spPr>
          <a:xfrm>
            <a:off x="4499992" y="3833005"/>
            <a:ext cx="1944216" cy="1186823"/>
          </a:xfrm>
          <a:prstGeom prst="diamond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889028" y="5575280"/>
            <a:ext cx="786552" cy="288032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029204" y="5411519"/>
            <a:ext cx="1116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weak entity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2" name="직선 화살표 연결선 11"/>
          <p:cNvCxnSpPr>
            <a:stCxn id="11" idx="1"/>
            <a:endCxn id="7" idx="3"/>
          </p:cNvCxnSpPr>
          <p:nvPr/>
        </p:nvCxnSpPr>
        <p:spPr>
          <a:xfrm flipH="1" flipV="1">
            <a:off x="6156176" y="5265204"/>
            <a:ext cx="873028" cy="3002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113091" y="5053143"/>
            <a:ext cx="10318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partial key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7" name="직선 화살표 연결선 16"/>
          <p:cNvCxnSpPr>
            <a:stCxn id="16" idx="2"/>
            <a:endCxn id="10" idx="0"/>
          </p:cNvCxnSpPr>
          <p:nvPr/>
        </p:nvCxnSpPr>
        <p:spPr>
          <a:xfrm>
            <a:off x="3629034" y="5360920"/>
            <a:ext cx="653270" cy="2143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008707" y="1817280"/>
            <a:ext cx="12272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strong entity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21" name="직선 화살표 연결선 20"/>
          <p:cNvCxnSpPr>
            <a:stCxn id="20" idx="2"/>
            <a:endCxn id="3" idx="1"/>
          </p:cNvCxnSpPr>
          <p:nvPr/>
        </p:nvCxnSpPr>
        <p:spPr>
          <a:xfrm>
            <a:off x="2622337" y="2125057"/>
            <a:ext cx="1013559" cy="3678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51520" y="3284984"/>
            <a:ext cx="273630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Entities belonging to </a:t>
            </a:r>
            <a:r>
              <a:rPr lang="en-US" altLang="ko-KR" sz="1400" u="sng" dirty="0"/>
              <a:t>a weak entity type are identified by being related to specific entities from another entity type in combination with one of their attribute values.</a:t>
            </a:r>
            <a:endParaRPr lang="ko-KR" altLang="en-US" sz="1400" u="sng" dirty="0"/>
          </a:p>
        </p:txBody>
      </p:sp>
      <p:sp>
        <p:nvSpPr>
          <p:cNvPr id="29" name="TextBox 28"/>
          <p:cNvSpPr txBox="1"/>
          <p:nvPr/>
        </p:nvSpPr>
        <p:spPr>
          <a:xfrm>
            <a:off x="1158987" y="2301494"/>
            <a:ext cx="1699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identifying type or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owner entity type</a:t>
            </a:r>
          </a:p>
        </p:txBody>
      </p:sp>
      <p:cxnSp>
        <p:nvCxnSpPr>
          <p:cNvPr id="31" name="직선 화살표 연결선 30"/>
          <p:cNvCxnSpPr>
            <a:stCxn id="29" idx="3"/>
            <a:endCxn id="3" idx="1"/>
          </p:cNvCxnSpPr>
          <p:nvPr/>
        </p:nvCxnSpPr>
        <p:spPr>
          <a:xfrm flipV="1">
            <a:off x="2858427" y="2492896"/>
            <a:ext cx="777469" cy="70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14590" y="4659979"/>
            <a:ext cx="20607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identifying relationship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35" name="직선 화살표 연결선 34"/>
          <p:cNvCxnSpPr>
            <a:stCxn id="34" idx="3"/>
          </p:cNvCxnSpPr>
          <p:nvPr/>
        </p:nvCxnSpPr>
        <p:spPr>
          <a:xfrm flipV="1">
            <a:off x="4075347" y="4659979"/>
            <a:ext cx="699717" cy="1538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5330810" y="4843811"/>
            <a:ext cx="326335" cy="326335"/>
          </a:xfrm>
          <a:prstGeom prst="ellipse">
            <a:avLst/>
          </a:prstGeom>
          <a:noFill/>
          <a:ln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7029204" y="4659979"/>
            <a:ext cx="17867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||</a:t>
            </a:r>
            <a:r>
              <a:rPr lang="en-US" altLang="ko-KR" sz="1400" dirty="0">
                <a:solidFill>
                  <a:srgbClr val="0000FF"/>
                </a:solidFill>
              </a:rPr>
              <a:t> total participation</a:t>
            </a:r>
          </a:p>
          <a:p>
            <a:r>
              <a:rPr lang="en-US" altLang="ko-KR" sz="1400" dirty="0">
                <a:solidFill>
                  <a:srgbClr val="0000FF"/>
                </a:solidFill>
              </a:rPr>
              <a:t>constraint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47" name="직선 화살표 연결선 46"/>
          <p:cNvCxnSpPr>
            <a:stCxn id="45" idx="1"/>
            <a:endCxn id="41" idx="6"/>
          </p:cNvCxnSpPr>
          <p:nvPr/>
        </p:nvCxnSpPr>
        <p:spPr>
          <a:xfrm flipH="1">
            <a:off x="5657145" y="4921589"/>
            <a:ext cx="1372059" cy="853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91307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Attributes of Relationship types</a:t>
            </a:r>
          </a:p>
        </p:txBody>
      </p:sp>
      <p:sp>
        <p:nvSpPr>
          <p:cNvPr id="4301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A relationship type can have attributes: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For example, </a:t>
            </a:r>
            <a:r>
              <a:rPr lang="en-US" dirty="0" err="1">
                <a:latin typeface="Consolas" panose="020B0609020204030204" pitchFamily="49" charset="0"/>
              </a:rPr>
              <a:t>HoursPerWeek</a:t>
            </a:r>
            <a:r>
              <a:rPr lang="en-US" dirty="0"/>
              <a:t> of </a:t>
            </a:r>
            <a:r>
              <a:rPr lang="en-US" dirty="0">
                <a:latin typeface="Consolas" panose="020B0609020204030204" pitchFamily="49" charset="0"/>
              </a:rPr>
              <a:t>WORKS_ON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Its value for each relationship instance describes the number of hours per week that an </a:t>
            </a:r>
            <a:r>
              <a:rPr lang="en-US" dirty="0">
                <a:latin typeface="Consolas" panose="020B0609020204030204" pitchFamily="49" charset="0"/>
              </a:rPr>
              <a:t>EMPLOYEE</a:t>
            </a:r>
            <a:r>
              <a:rPr lang="en-US" dirty="0"/>
              <a:t> works on a </a:t>
            </a:r>
            <a:r>
              <a:rPr lang="en-US" dirty="0">
                <a:latin typeface="Consolas" panose="020B0609020204030204" pitchFamily="49" charset="0"/>
              </a:rPr>
              <a:t>PROJECT</a:t>
            </a:r>
            <a:r>
              <a:rPr lang="en-US" dirty="0"/>
              <a:t>.</a:t>
            </a:r>
          </a:p>
          <a:p>
            <a:pPr lvl="2" eaLnBrk="1" hangingPunct="1">
              <a:lnSpc>
                <a:spcPct val="150000"/>
              </a:lnSpc>
            </a:pPr>
            <a:r>
              <a:rPr lang="en-US" dirty="0"/>
              <a:t>A value of </a:t>
            </a:r>
            <a:r>
              <a:rPr lang="en-US" dirty="0" err="1">
                <a:latin typeface="Consolas" panose="020B0609020204030204" pitchFamily="49" charset="0"/>
              </a:rPr>
              <a:t>HoursPerWeek</a:t>
            </a:r>
            <a:r>
              <a:rPr lang="en-US" dirty="0"/>
              <a:t> depends on a particular (employee, project) combination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u="sng" dirty="0"/>
              <a:t>Most relationship attributes are used with </a:t>
            </a:r>
            <a:r>
              <a:rPr lang="en-US" u="sng" dirty="0">
                <a:solidFill>
                  <a:srgbClr val="0070C0"/>
                </a:solidFill>
                <a:latin typeface="Consolas" panose="020B0609020204030204" pitchFamily="49" charset="0"/>
              </a:rPr>
              <a:t>M:N</a:t>
            </a:r>
            <a:r>
              <a:rPr lang="en-US" u="sng" dirty="0"/>
              <a:t> relationships</a:t>
            </a:r>
          </a:p>
          <a:p>
            <a:pPr lvl="2" eaLnBrk="1" hangingPunct="1">
              <a:lnSpc>
                <a:spcPct val="150000"/>
              </a:lnSpc>
            </a:pPr>
            <a:r>
              <a:rPr lang="en-US" dirty="0"/>
              <a:t>In </a:t>
            </a:r>
            <a:r>
              <a:rPr lang="en-US" dirty="0">
                <a:latin typeface="Consolas" panose="020B0609020204030204" pitchFamily="49" charset="0"/>
              </a:rPr>
              <a:t>1:N</a:t>
            </a:r>
            <a:r>
              <a:rPr lang="en-US" dirty="0"/>
              <a:t> relationships, they can be transferred to the entity type on the N-side of the relationship</a:t>
            </a:r>
          </a:p>
        </p:txBody>
      </p:sp>
    </p:spTree>
    <p:extLst>
      <p:ext uri="{BB962C8B-B14F-4D97-AF65-F5344CB8AC3E}">
        <p14:creationId xmlns:p14="http://schemas.microsoft.com/office/powerpoint/2010/main" val="16055653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Example Attribute of a Relationship Type: </a:t>
            </a:r>
            <a:br>
              <a:rPr lang="en-US" altLang="ko-KR" sz="2800" dirty="0"/>
            </a:br>
            <a:r>
              <a:rPr lang="en-US" altLang="ko-KR" sz="2800" dirty="0">
                <a:latin typeface="Consolas" panose="020B0609020204030204" pitchFamily="49" charset="0"/>
              </a:rPr>
              <a:t>Hours</a:t>
            </a:r>
            <a:r>
              <a:rPr lang="en-US" altLang="ko-KR" sz="2800" dirty="0"/>
              <a:t> of </a:t>
            </a:r>
            <a:r>
              <a:rPr lang="en-US" altLang="ko-KR" sz="2800" dirty="0">
                <a:latin typeface="Consolas" panose="020B0609020204030204" pitchFamily="49" charset="0"/>
              </a:rPr>
              <a:t>WORKS_ON</a:t>
            </a:r>
            <a:endParaRPr lang="ko-KR" altLang="en-US" sz="2800" dirty="0">
              <a:latin typeface="Consolas" panose="020B0609020204030204" pitchFamily="49" charset="0"/>
            </a:endParaRPr>
          </a:p>
        </p:txBody>
      </p:sp>
      <p:pic>
        <p:nvPicPr>
          <p:cNvPr id="4" name="Picture 4" descr="fig03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0" y="1268760"/>
            <a:ext cx="5080000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21731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Notation for Constraints on Relationships</a:t>
            </a:r>
          </a:p>
        </p:txBody>
      </p:sp>
      <p:sp>
        <p:nvSpPr>
          <p:cNvPr id="450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Cardinality ratio (of a binary relationship): </a:t>
            </a:r>
            <a:r>
              <a:rPr lang="en-US" dirty="0">
                <a:latin typeface="Consolas" panose="020B0609020204030204" pitchFamily="49" charset="0"/>
              </a:rPr>
              <a:t>1:1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1:N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N:1</a:t>
            </a:r>
            <a:r>
              <a:rPr lang="en-US" dirty="0"/>
              <a:t>, or </a:t>
            </a:r>
            <a:r>
              <a:rPr lang="en-US" dirty="0">
                <a:latin typeface="Consolas" panose="020B0609020204030204" pitchFamily="49" charset="0"/>
              </a:rPr>
              <a:t>M:N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Shown by placing appropriate numbers on the relationship edges.</a:t>
            </a:r>
          </a:p>
          <a:p>
            <a:pPr lvl="1" eaLnBrk="1" hangingPunct="1">
              <a:lnSpc>
                <a:spcPct val="150000"/>
              </a:lnSpc>
            </a:pPr>
            <a:endParaRPr lang="en-US" dirty="0"/>
          </a:p>
          <a:p>
            <a:pPr eaLnBrk="1" hangingPunct="1">
              <a:lnSpc>
                <a:spcPct val="150000"/>
              </a:lnSpc>
            </a:pPr>
            <a:r>
              <a:rPr lang="en-US" dirty="0"/>
              <a:t>Participation constraint (on each participating entity type): </a:t>
            </a:r>
            <a:r>
              <a:rPr lang="en-US" dirty="0">
                <a:solidFill>
                  <a:srgbClr val="FF0000"/>
                </a:solidFill>
              </a:rPr>
              <a:t>total</a:t>
            </a:r>
            <a:r>
              <a:rPr lang="en-US" dirty="0"/>
              <a:t> (called existence dependency) or </a:t>
            </a:r>
            <a:r>
              <a:rPr lang="en-US" dirty="0">
                <a:solidFill>
                  <a:srgbClr val="FF0000"/>
                </a:solidFill>
              </a:rPr>
              <a:t>partial</a:t>
            </a:r>
            <a:r>
              <a:rPr lang="en-US" dirty="0"/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u="sng" dirty="0">
                <a:solidFill>
                  <a:srgbClr val="0000FF"/>
                </a:solidFill>
              </a:rPr>
              <a:t>Total shown by double line, partial by single line</a:t>
            </a:r>
            <a:r>
              <a:rPr lang="en-US" dirty="0"/>
              <a:t>.</a:t>
            </a:r>
          </a:p>
          <a:p>
            <a:pPr lvl="1" eaLnBrk="1" hangingPunct="1">
              <a:lnSpc>
                <a:spcPct val="150000"/>
              </a:lnSpc>
            </a:pPr>
            <a:endParaRPr lang="en-US" dirty="0"/>
          </a:p>
          <a:p>
            <a:pPr eaLnBrk="1" hangingPunct="1">
              <a:lnSpc>
                <a:spcPct val="150000"/>
              </a:lnSpc>
            </a:pPr>
            <a:r>
              <a:rPr lang="en-US" dirty="0"/>
              <a:t>NOTE: These are easy to specify for Binary Relationship Types.</a:t>
            </a:r>
          </a:p>
        </p:txBody>
      </p:sp>
    </p:spTree>
    <p:extLst>
      <p:ext uri="{BB962C8B-B14F-4D97-AF65-F5344CB8AC3E}">
        <p14:creationId xmlns:p14="http://schemas.microsoft.com/office/powerpoint/2010/main" val="17424288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Alternative (min, max) notation for relationship structural constraints: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Specified on each participation of an entity type E in a relationship type R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Specifies that each entity e in E participates in at least </a:t>
            </a:r>
            <a:r>
              <a:rPr lang="en-US" altLang="ko-KR" i="1" dirty="0"/>
              <a:t>min</a:t>
            </a:r>
            <a:r>
              <a:rPr lang="en-US" altLang="ko-KR" dirty="0"/>
              <a:t> and at most </a:t>
            </a:r>
            <a:r>
              <a:rPr lang="en-US" altLang="ko-KR" i="1" dirty="0"/>
              <a:t>max</a:t>
            </a:r>
            <a:r>
              <a:rPr lang="en-US" altLang="ko-KR" dirty="0"/>
              <a:t> relationship instances in R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Default(no constraint): min</a:t>
            </a:r>
            <a:r>
              <a:rPr lang="en-US" altLang="ko-KR" dirty="0">
                <a:sym typeface="Symbol" panose="05050102010706020507" pitchFamily="18" charset="2"/>
              </a:rPr>
              <a:t>=0, max=n (signifying no limit)</a:t>
            </a:r>
          </a:p>
          <a:p>
            <a:pPr lvl="1"/>
            <a:endParaRPr lang="en-US" altLang="ko-KR" dirty="0">
              <a:sym typeface="Symbol" panose="05050102010706020507" pitchFamily="18" charset="2"/>
            </a:endParaRPr>
          </a:p>
          <a:p>
            <a:r>
              <a:rPr lang="en-US" altLang="ko-KR" dirty="0">
                <a:sym typeface="Symbol" panose="05050102010706020507" pitchFamily="18" charset="2"/>
              </a:rPr>
              <a:t>Must have min  max, min  0, max  1</a:t>
            </a:r>
          </a:p>
          <a:p>
            <a:pPr lvl="1"/>
            <a:endParaRPr lang="en-US" altLang="ko-KR" dirty="0">
              <a:sym typeface="Symbol" panose="05050102010706020507" pitchFamily="18" charset="2"/>
            </a:endParaRPr>
          </a:p>
          <a:p>
            <a:endParaRPr lang="en-US" altLang="ko-KR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6377690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Alternative (min, max) notation for relationship structural constraints: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ym typeface="Symbol" panose="05050102010706020507" pitchFamily="18" charset="2"/>
              </a:rPr>
              <a:t>Derived from the knowledge of mini-world constraints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ym typeface="Symbol" panose="05050102010706020507" pitchFamily="18" charset="2"/>
              </a:rPr>
              <a:t>Examples: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ym typeface="Symbol" panose="05050102010706020507" pitchFamily="18" charset="2"/>
              </a:rPr>
              <a:t>A department has exactly one manager and an employee can manage at most one department.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sym typeface="Symbol" panose="05050102010706020507" pitchFamily="18" charset="2"/>
              </a:rPr>
              <a:t>Specify (0,1) for participation of </a:t>
            </a:r>
            <a:r>
              <a:rPr lang="en-US" altLang="ko-KR" dirty="0">
                <a:latin typeface="Consolas" panose="020B0609020204030204" pitchFamily="49" charset="0"/>
                <a:sym typeface="Symbol" panose="05050102010706020507" pitchFamily="18" charset="2"/>
              </a:rPr>
              <a:t>EMPLOYEE</a:t>
            </a:r>
            <a:r>
              <a:rPr lang="en-US" altLang="ko-KR" dirty="0">
                <a:sym typeface="Symbol" panose="05050102010706020507" pitchFamily="18" charset="2"/>
              </a:rPr>
              <a:t> in </a:t>
            </a:r>
            <a:r>
              <a:rPr lang="en-US" altLang="ko-KR" dirty="0">
                <a:latin typeface="Consolas" panose="020B0609020204030204" pitchFamily="49" charset="0"/>
                <a:sym typeface="Symbol" panose="05050102010706020507" pitchFamily="18" charset="2"/>
              </a:rPr>
              <a:t>MANAGES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sym typeface="Symbol" panose="05050102010706020507" pitchFamily="18" charset="2"/>
              </a:rPr>
              <a:t>Specify (1,1) for participation of </a:t>
            </a:r>
            <a:r>
              <a:rPr lang="en-US" altLang="ko-KR" dirty="0">
                <a:latin typeface="Consolas" panose="020B0609020204030204" pitchFamily="49" charset="0"/>
                <a:sym typeface="Symbol" panose="05050102010706020507" pitchFamily="18" charset="2"/>
              </a:rPr>
              <a:t>DEPARTMENT</a:t>
            </a:r>
            <a:r>
              <a:rPr lang="en-US" altLang="ko-KR" dirty="0">
                <a:sym typeface="Symbol" panose="05050102010706020507" pitchFamily="18" charset="2"/>
              </a:rPr>
              <a:t> in </a:t>
            </a:r>
            <a:r>
              <a:rPr lang="en-US" altLang="ko-KR" dirty="0">
                <a:latin typeface="Consolas" panose="020B0609020204030204" pitchFamily="49" charset="0"/>
                <a:sym typeface="Symbol" panose="05050102010706020507" pitchFamily="18" charset="2"/>
              </a:rPr>
              <a:t>MANAGES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ym typeface="Symbol" panose="05050102010706020507" pitchFamily="18" charset="2"/>
              </a:rPr>
              <a:t>An employee can work for exactly one department but a department can have any number of employees.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sym typeface="Symbol" panose="05050102010706020507" pitchFamily="18" charset="2"/>
              </a:rPr>
              <a:t>Specify (1,1) for participation of </a:t>
            </a:r>
            <a:r>
              <a:rPr lang="en-US" altLang="ko-KR" dirty="0">
                <a:latin typeface="Consolas" panose="020B0609020204030204" pitchFamily="49" charset="0"/>
                <a:sym typeface="Symbol" panose="05050102010706020507" pitchFamily="18" charset="2"/>
              </a:rPr>
              <a:t>EMPLOYEE</a:t>
            </a:r>
            <a:r>
              <a:rPr lang="en-US" altLang="ko-KR" dirty="0">
                <a:sym typeface="Symbol" panose="05050102010706020507" pitchFamily="18" charset="2"/>
              </a:rPr>
              <a:t> in </a:t>
            </a:r>
            <a:r>
              <a:rPr lang="en-US" altLang="ko-KR" dirty="0">
                <a:latin typeface="Consolas" panose="020B0609020204030204" pitchFamily="49" charset="0"/>
                <a:sym typeface="Symbol" panose="05050102010706020507" pitchFamily="18" charset="2"/>
              </a:rPr>
              <a:t>WORKS_FOR</a:t>
            </a:r>
          </a:p>
          <a:p>
            <a:pPr lvl="2">
              <a:lnSpc>
                <a:spcPct val="150000"/>
              </a:lnSpc>
            </a:pPr>
            <a:r>
              <a:rPr lang="en-US" altLang="ko-KR" dirty="0">
                <a:sym typeface="Symbol" panose="05050102010706020507" pitchFamily="18" charset="2"/>
              </a:rPr>
              <a:t>Specify (0,n) for participation of </a:t>
            </a:r>
            <a:r>
              <a:rPr lang="en-US" altLang="ko-KR" dirty="0">
                <a:latin typeface="Consolas" panose="020B0609020204030204" pitchFamily="49" charset="0"/>
                <a:sym typeface="Symbol" panose="05050102010706020507" pitchFamily="18" charset="2"/>
              </a:rPr>
              <a:t>DEPARTMENT</a:t>
            </a:r>
            <a:r>
              <a:rPr lang="en-US" altLang="ko-KR" dirty="0">
                <a:sym typeface="Symbol" panose="05050102010706020507" pitchFamily="18" charset="2"/>
              </a:rPr>
              <a:t> in </a:t>
            </a:r>
            <a:r>
              <a:rPr lang="en-US" altLang="ko-KR" dirty="0">
                <a:latin typeface="Consolas" panose="020B0609020204030204" pitchFamily="49" charset="0"/>
                <a:sym typeface="Symbol" panose="05050102010706020507" pitchFamily="18" charset="2"/>
              </a:rPr>
              <a:t>WORKS_FOR</a:t>
            </a:r>
            <a:endParaRPr lang="ko-KR" alt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4022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sz="2800" dirty="0"/>
              <a:t>The (min, max) notation for </a:t>
            </a:r>
            <a:br>
              <a:rPr lang="en-US" sz="2800" dirty="0"/>
            </a:br>
            <a:r>
              <a:rPr lang="en-US" sz="2800" dirty="0"/>
              <a:t>relationship constraints</a:t>
            </a:r>
          </a:p>
        </p:txBody>
      </p:sp>
      <p:pic>
        <p:nvPicPr>
          <p:cNvPr id="47108" name="Picture 27" descr="Slide3-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1628800"/>
            <a:ext cx="7773987" cy="286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9" name="Text Box 28" descr="Pink tissue paper"/>
          <p:cNvSpPr txBox="1">
            <a:spLocks noChangeArrowheads="1"/>
          </p:cNvSpPr>
          <p:nvPr/>
        </p:nvSpPr>
        <p:spPr bwMode="auto">
          <a:xfrm>
            <a:off x="1205508" y="4869160"/>
            <a:ext cx="673298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latinLnBrk="0" hangingPunct="1">
              <a:lnSpc>
                <a:spcPct val="150000"/>
              </a:lnSpc>
              <a:spcBef>
                <a:spcPct val="50000"/>
              </a:spcBef>
            </a:pPr>
            <a:r>
              <a:rPr lang="en-US" sz="2000" dirty="0">
                <a:latin typeface="+mj-ea"/>
                <a:ea typeface="+mj-ea"/>
              </a:rPr>
              <a:t>Read the min, max numbers next to the entity type</a:t>
            </a:r>
          </a:p>
        </p:txBody>
      </p:sp>
    </p:spTree>
    <p:extLst>
      <p:ext uri="{BB962C8B-B14F-4D97-AF65-F5344CB8AC3E}">
        <p14:creationId xmlns:p14="http://schemas.microsoft.com/office/powerpoint/2010/main" val="2125616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303213"/>
            <a:ext cx="8534400" cy="842962"/>
          </a:xfrm>
          <a:noFill/>
        </p:spPr>
        <p:txBody>
          <a:bodyPr/>
          <a:lstStyle/>
          <a:p>
            <a:pPr eaLnBrk="1" hangingPunct="1"/>
            <a:r>
              <a:rPr lang="en-US" sz="3200" dirty="0">
                <a:latin typeface="Consolas" panose="020B0609020204030204" pitchFamily="49" charset="0"/>
              </a:rPr>
              <a:t>COMPANY</a:t>
            </a:r>
            <a:r>
              <a:rPr lang="en-US" sz="3200" dirty="0"/>
              <a:t> ER Schema Diagram using </a:t>
            </a:r>
            <a:br>
              <a:rPr lang="en-US" sz="3200" dirty="0"/>
            </a:br>
            <a:r>
              <a:rPr lang="en-US" sz="3200" dirty="0"/>
              <a:t>(min, max) notation</a:t>
            </a:r>
          </a:p>
        </p:txBody>
      </p:sp>
      <p:pic>
        <p:nvPicPr>
          <p:cNvPr id="48132" name="Picture 4" descr="fig03_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760" y="1268760"/>
            <a:ext cx="4856480" cy="5148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34285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Terminologies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797085"/>
              </p:ext>
            </p:extLst>
          </p:nvPr>
        </p:nvGraphicFramePr>
        <p:xfrm>
          <a:off x="899592" y="2348880"/>
          <a:ext cx="7416825" cy="216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 err="1">
                          <a:solidFill>
                            <a:schemeClr val="tx1"/>
                          </a:solidFill>
                        </a:rPr>
                        <a:t>릴레이션</a:t>
                      </a: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 용어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같은 의미로 통용되는 용어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파일 시스템 용어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릴레이션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(relation)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테이블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(table)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파일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(file)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스키마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(schema)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내포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(intension)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헤더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(header)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인스턴스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(instance)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외연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(extension)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데이터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(data)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>
                          <a:latin typeface="+mn-ea"/>
                          <a:ea typeface="+mn-ea"/>
                        </a:rPr>
                        <a:t>튜</a:t>
                      </a:r>
                      <a:r>
                        <a:rPr lang="ko-KR" altLang="en-US" sz="1400" dirty="0" err="1" smtClean="0">
                          <a:latin typeface="+mn-ea"/>
                          <a:ea typeface="+mn-ea"/>
                        </a:rPr>
                        <a:t>플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(tuple</a:t>
                      </a:r>
                      <a:r>
                        <a:rPr lang="en-US" altLang="ko-KR" sz="1400" dirty="0" smtClean="0">
                          <a:latin typeface="+mn-ea"/>
                          <a:ea typeface="+mn-ea"/>
                        </a:rPr>
                        <a:t>) or</a:t>
                      </a:r>
                      <a:r>
                        <a:rPr lang="en-US" altLang="ko-KR" sz="1400" baseline="0" dirty="0" smtClean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400" baseline="0" dirty="0" smtClean="0">
                          <a:latin typeface="+mn-ea"/>
                          <a:ea typeface="+mn-ea"/>
                        </a:rPr>
                        <a:t>레코드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행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(row)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레코드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(record)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속성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(attribute)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열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(column)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</a:rPr>
                        <a:t>필드</a:t>
                      </a:r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(field)</a:t>
                      </a:r>
                      <a:endParaRPr lang="ko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61046" y="4581128"/>
            <a:ext cx="20553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MySQL</a:t>
            </a:r>
            <a:r>
              <a:rPr lang="ko-KR" altLang="en-US" sz="1100" dirty="0"/>
              <a:t>로 배우는 개론과 실습</a:t>
            </a:r>
          </a:p>
        </p:txBody>
      </p:sp>
    </p:spTree>
    <p:extLst>
      <p:ext uri="{BB962C8B-B14F-4D97-AF65-F5344CB8AC3E}">
        <p14:creationId xmlns:p14="http://schemas.microsoft.com/office/powerpoint/2010/main" val="25647117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ER Diagrams, Naming Conventions and Design Issues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50919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Alternative diagrammatic notation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>
                <a:solidFill>
                  <a:srgbClr val="0070C0"/>
                </a:solidFill>
              </a:rPr>
              <a:t>ER diagrams</a:t>
            </a:r>
            <a:r>
              <a:rPr lang="en-US" dirty="0"/>
              <a:t> is one popular example for displaying database schemas</a:t>
            </a:r>
          </a:p>
          <a:p>
            <a:pPr lvl="1"/>
            <a:endParaRPr lang="en-US" dirty="0"/>
          </a:p>
          <a:p>
            <a:pPr eaLnBrk="1" hangingPunct="1"/>
            <a:r>
              <a:rPr lang="en-US" dirty="0"/>
              <a:t>Many other notations exist in the literature and in various database design and modeling tools</a:t>
            </a:r>
          </a:p>
          <a:p>
            <a:pPr lvl="1"/>
            <a:endParaRPr lang="en-US" dirty="0"/>
          </a:p>
          <a:p>
            <a:pPr eaLnBrk="1" hangingPunct="1"/>
            <a:r>
              <a:rPr lang="en-US" dirty="0">
                <a:solidFill>
                  <a:srgbClr val="0070C0"/>
                </a:solidFill>
              </a:rPr>
              <a:t>UML class diagrams </a:t>
            </a:r>
            <a:r>
              <a:rPr lang="en-US" dirty="0"/>
              <a:t>is representative of another way of displaying ER concepts that is used in several commercial design tools</a:t>
            </a:r>
          </a:p>
        </p:txBody>
      </p:sp>
    </p:spTree>
    <p:extLst>
      <p:ext uri="{BB962C8B-B14F-4D97-AF65-F5344CB8AC3E}">
        <p14:creationId xmlns:p14="http://schemas.microsoft.com/office/powerpoint/2010/main" val="382523517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Summary of notation for ER diagrams</a:t>
            </a:r>
            <a:endParaRPr lang="en-US" sz="32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628800"/>
            <a:ext cx="4774355" cy="352839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204" y="2708920"/>
            <a:ext cx="4650284" cy="329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29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solidFill>
                  <a:srgbClr val="0070C0"/>
                </a:solidFill>
              </a:rPr>
              <a:t>UML class diagram </a:t>
            </a:r>
            <a:r>
              <a:rPr lang="en-US" sz="2800" dirty="0"/>
              <a:t>for </a:t>
            </a:r>
            <a:br>
              <a:rPr lang="en-US" sz="2800" dirty="0"/>
            </a:br>
            <a:r>
              <a:rPr lang="en-US" sz="2800" dirty="0">
                <a:latin typeface="Consolas" panose="020B0609020204030204" pitchFamily="49" charset="0"/>
              </a:rPr>
              <a:t>COMPANY</a:t>
            </a:r>
            <a:r>
              <a:rPr lang="en-US" sz="2800" dirty="0"/>
              <a:t> database schema</a:t>
            </a:r>
          </a:p>
        </p:txBody>
      </p:sp>
      <p:pic>
        <p:nvPicPr>
          <p:cNvPr id="52228" name="Picture 4" descr="fig03_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87" y="1268760"/>
            <a:ext cx="6854825" cy="489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54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Other alternative diagrammatic notations</a:t>
            </a:r>
          </a:p>
        </p:txBody>
      </p:sp>
      <p:pic>
        <p:nvPicPr>
          <p:cNvPr id="53252" name="Picture 4" descr="figA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1113" y="1052736"/>
            <a:ext cx="4041775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62178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Relationship Types of </a:t>
            </a:r>
            <a:br>
              <a:rPr lang="en-US" altLang="ko-KR" dirty="0"/>
            </a:br>
            <a:r>
              <a:rPr lang="en-US" altLang="ko-KR" dirty="0"/>
              <a:t>Degree Higher than Two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6557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Relationships of Higher Degree</a:t>
            </a:r>
          </a:p>
        </p:txBody>
      </p:sp>
      <p:sp>
        <p:nvSpPr>
          <p:cNvPr id="5427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Relationship types of degree 2 are called binary</a:t>
            </a:r>
          </a:p>
          <a:p>
            <a:pPr lvl="1"/>
            <a:endParaRPr lang="en-US" dirty="0"/>
          </a:p>
          <a:p>
            <a:pPr eaLnBrk="1" hangingPunct="1"/>
            <a:r>
              <a:rPr lang="en-US" dirty="0"/>
              <a:t>Relationship types of degree </a:t>
            </a:r>
            <a:r>
              <a:rPr lang="en-US" u="sng" dirty="0"/>
              <a:t>3 are called ternary and of degree n are called n-</a:t>
            </a:r>
            <a:r>
              <a:rPr lang="en-US" u="sng" dirty="0" err="1"/>
              <a:t>ary</a:t>
            </a:r>
            <a:endParaRPr lang="en-US" u="sng" dirty="0"/>
          </a:p>
          <a:p>
            <a:pPr lvl="1"/>
            <a:endParaRPr lang="en-US" dirty="0"/>
          </a:p>
          <a:p>
            <a:pPr eaLnBrk="1" hangingPunct="1"/>
            <a:r>
              <a:rPr lang="en-US" dirty="0"/>
              <a:t>In general, </a:t>
            </a:r>
            <a:r>
              <a:rPr lang="en-US" u="sng" dirty="0">
                <a:solidFill>
                  <a:srgbClr val="0000FF"/>
                </a:solidFill>
              </a:rPr>
              <a:t>an n-</a:t>
            </a:r>
            <a:r>
              <a:rPr lang="en-US" u="sng" dirty="0" err="1">
                <a:solidFill>
                  <a:srgbClr val="0000FF"/>
                </a:solidFill>
              </a:rPr>
              <a:t>ary</a:t>
            </a:r>
            <a:r>
              <a:rPr lang="en-US" u="sng" dirty="0">
                <a:solidFill>
                  <a:srgbClr val="0000FF"/>
                </a:solidFill>
              </a:rPr>
              <a:t> relationship is not equivalent to n binary relationships</a:t>
            </a:r>
          </a:p>
          <a:p>
            <a:pPr lvl="1"/>
            <a:endParaRPr lang="en-US" dirty="0"/>
          </a:p>
          <a:p>
            <a:pPr eaLnBrk="1" hangingPunct="1"/>
            <a:r>
              <a:rPr lang="en-US" u="sng" dirty="0">
                <a:solidFill>
                  <a:srgbClr val="0000FF"/>
                </a:solidFill>
              </a:rPr>
              <a:t>Constraints are harder to specify for higher-degree relationships (n &gt; 2) than for binary relationships</a:t>
            </a:r>
          </a:p>
        </p:txBody>
      </p:sp>
    </p:spTree>
    <p:extLst>
      <p:ext uri="{BB962C8B-B14F-4D97-AF65-F5344CB8AC3E}">
        <p14:creationId xmlns:p14="http://schemas.microsoft.com/office/powerpoint/2010/main" val="21990750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Discussion of n-</a:t>
            </a:r>
            <a:r>
              <a:rPr lang="en-US" sz="3200" dirty="0" err="1"/>
              <a:t>ary</a:t>
            </a:r>
            <a:r>
              <a:rPr lang="en-US" sz="3200" dirty="0"/>
              <a:t> relationships (n &gt; 2)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1152128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In general, </a:t>
            </a:r>
            <a:r>
              <a:rPr lang="en-US" u="sng" dirty="0"/>
              <a:t>3 binary relationships can represent different information than a single ternary relationship </a:t>
            </a:r>
            <a:r>
              <a:rPr lang="en-US" dirty="0"/>
              <a:t>(see a and b)</a:t>
            </a:r>
          </a:p>
          <a:p>
            <a:pPr lvl="1"/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3142" y="2348880"/>
            <a:ext cx="4693074" cy="331236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10766" y="3145457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(s, j, p)</a:t>
            </a:r>
            <a:endParaRPr lang="ko-KR" alt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2001614"/>
            <a:ext cx="14510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SUPPLIER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PART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p</a:t>
            </a:r>
          </a:p>
          <a:p>
            <a:r>
              <a:rPr lang="en-US" altLang="ko-KR" dirty="0">
                <a:latin typeface="Consolas" panose="020B0609020204030204" pitchFamily="49" charset="0"/>
              </a:rPr>
              <a:t>PROJECT </a:t>
            </a:r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j</a:t>
            </a:r>
            <a:endParaRPr lang="ko-KR" alt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60232" y="4293096"/>
            <a:ext cx="944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(s, j)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(s, p)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(j, p)</a:t>
            </a:r>
            <a:endParaRPr lang="ko-KR" alt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08631" y="5661248"/>
            <a:ext cx="9444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(s, j)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(s, p)</a:t>
            </a:r>
          </a:p>
          <a:p>
            <a:r>
              <a:rPr lang="en-US" altLang="ko-KR" dirty="0">
                <a:solidFill>
                  <a:srgbClr val="0000FF"/>
                </a:solidFill>
                <a:latin typeface="Consolas" panose="020B0609020204030204" pitchFamily="49" charset="0"/>
              </a:rPr>
              <a:t>(j, p)</a:t>
            </a:r>
            <a:endParaRPr lang="ko-KR" alt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61632" y="5941347"/>
            <a:ext cx="2468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</a:rPr>
              <a:t>not imply </a:t>
            </a:r>
            <a:r>
              <a:rPr lang="en-US" altLang="ko-KR" b="1" dirty="0">
                <a:solidFill>
                  <a:srgbClr val="FF0000"/>
                </a:solidFill>
                <a:latin typeface="Consolas" panose="020B0609020204030204" pitchFamily="49" charset="0"/>
              </a:rPr>
              <a:t>(s, j, p)</a:t>
            </a:r>
            <a:endParaRPr lang="ko-KR" alt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0862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Discussion of n-</a:t>
            </a:r>
            <a:r>
              <a:rPr lang="en-US" sz="3200" dirty="0" err="1"/>
              <a:t>ary</a:t>
            </a:r>
            <a:r>
              <a:rPr lang="en-US" sz="3200" dirty="0"/>
              <a:t> relationships (n &gt; 2)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If needed, the binary and n-</a:t>
            </a:r>
            <a:r>
              <a:rPr lang="en-US" dirty="0" err="1"/>
              <a:t>ary</a:t>
            </a:r>
            <a:r>
              <a:rPr lang="en-US" dirty="0"/>
              <a:t> relationships can all be included in the schema design (see Figure 3.17a and b, where all relationships convey different meanings)</a:t>
            </a:r>
          </a:p>
          <a:p>
            <a:pPr lvl="1"/>
            <a:endParaRPr lang="en-US" dirty="0"/>
          </a:p>
          <a:p>
            <a:pPr eaLnBrk="1" hangingPunct="1"/>
            <a:r>
              <a:rPr lang="en-US" dirty="0"/>
              <a:t>In some cases,</a:t>
            </a:r>
            <a:r>
              <a:rPr lang="en-US" u="sng" dirty="0"/>
              <a:t> a ternary relationship can be represented as a weak entity if the data model allows a weak entity type to have multiple identifying relationships </a:t>
            </a:r>
            <a:r>
              <a:rPr lang="en-US" dirty="0"/>
              <a:t>(and hence multiple owner entity types) (see Figure 3.17c)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454" y="3789040"/>
            <a:ext cx="4812010" cy="24467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4099347"/>
            <a:ext cx="3316983" cy="1273869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3791621" y="4365104"/>
            <a:ext cx="337170" cy="48463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5656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029" descr="fig03_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097" y="2060848"/>
            <a:ext cx="6625807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Discussion of n-ary relationships (n &gt; 2)</a:t>
            </a:r>
          </a:p>
        </p:txBody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1008112"/>
          </a:xfrm>
        </p:spPr>
        <p:txBody>
          <a:bodyPr/>
          <a:lstStyle/>
          <a:p>
            <a:pPr eaLnBrk="1" hangingPunct="1"/>
            <a:r>
              <a:rPr lang="en-US" dirty="0"/>
              <a:t>If a particular binary relationship can be derived from a higher-degree relationship at all times, then it is redundant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909936" y="5373216"/>
            <a:ext cx="77768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For example, the </a:t>
            </a:r>
            <a:r>
              <a:rPr lang="en-US" altLang="ko-KR" dirty="0">
                <a:latin typeface="Consolas" panose="020B0609020204030204" pitchFamily="49" charset="0"/>
              </a:rPr>
              <a:t>TAUGHT_DURING</a:t>
            </a:r>
            <a:r>
              <a:rPr lang="en-US" altLang="ko-KR" dirty="0"/>
              <a:t> binary relationship in Figure 3.18 can be derived from the ternary relationship </a:t>
            </a:r>
            <a:r>
              <a:rPr lang="en-US" altLang="ko-KR" dirty="0">
                <a:latin typeface="Consolas" panose="020B0609020204030204" pitchFamily="49" charset="0"/>
              </a:rPr>
              <a:t>OFFERS</a:t>
            </a:r>
            <a:r>
              <a:rPr lang="en-US" altLang="ko-KR" dirty="0"/>
              <a:t> (based on the meaning of the relationships)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5096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Overview of Database Design Process</a:t>
            </a:r>
          </a:p>
        </p:txBody>
      </p:sp>
      <p:pic>
        <p:nvPicPr>
          <p:cNvPr id="7172" name="Picture 4" descr="fig03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929" y="980728"/>
            <a:ext cx="5624143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588224" y="3140968"/>
            <a:ext cx="25202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E-R Model</a:t>
            </a:r>
          </a:p>
          <a:p>
            <a:r>
              <a:rPr lang="en-US" altLang="ko-KR" sz="1400" b="1" dirty="0">
                <a:solidFill>
                  <a:srgbClr val="0000FF"/>
                </a:solidFill>
              </a:rPr>
              <a:t>(Entity types, Constraints,</a:t>
            </a:r>
          </a:p>
          <a:p>
            <a:r>
              <a:rPr lang="en-US" altLang="ko-KR" sz="1400" b="1" dirty="0">
                <a:solidFill>
                  <a:srgbClr val="0000FF"/>
                </a:solidFill>
              </a:rPr>
              <a:t>Relationships)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88224" y="4129335"/>
            <a:ext cx="18256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Relational Model</a:t>
            </a:r>
          </a:p>
          <a:p>
            <a:r>
              <a:rPr lang="en-US" altLang="ko-KR" sz="1400" b="1" dirty="0">
                <a:solidFill>
                  <a:srgbClr val="0000FF"/>
                </a:solidFill>
              </a:rPr>
              <a:t>(Database Schema)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8224" y="5229200"/>
            <a:ext cx="17839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Storage structure, </a:t>
            </a:r>
          </a:p>
          <a:p>
            <a:r>
              <a:rPr lang="en-US" altLang="ko-KR" sz="1400" b="1" dirty="0">
                <a:solidFill>
                  <a:srgbClr val="0000FF"/>
                </a:solidFill>
              </a:rPr>
              <a:t>Index, Access path</a:t>
            </a:r>
          </a:p>
          <a:p>
            <a:r>
              <a:rPr lang="en-US" altLang="ko-KR" sz="1400" b="1" dirty="0">
                <a:solidFill>
                  <a:srgbClr val="0000FF"/>
                </a:solidFill>
              </a:rPr>
              <a:t>Database file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5878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Another example of a ternary relationship</a:t>
            </a:r>
          </a:p>
        </p:txBody>
      </p:sp>
      <p:pic>
        <p:nvPicPr>
          <p:cNvPr id="58372" name="Picture 1029" descr="fig03_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57" y="1196752"/>
            <a:ext cx="7989887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68524" y="3717032"/>
            <a:ext cx="1524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INSTRUCTOR 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SEMESTER s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COURSE c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0983" y="5157192"/>
            <a:ext cx="77820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u="sng" dirty="0">
                <a:latin typeface="+mn-ea"/>
              </a:rPr>
              <a:t>a relationship instance </a:t>
            </a:r>
            <a:r>
              <a:rPr lang="en-US" altLang="ko-KR" sz="1600" u="sng" dirty="0">
                <a:latin typeface="Consolas" panose="020B0609020204030204" pitchFamily="49" charset="0"/>
              </a:rPr>
              <a:t>(</a:t>
            </a:r>
            <a:r>
              <a:rPr lang="en-US" altLang="ko-KR" sz="1600" u="sng" dirty="0" err="1">
                <a:latin typeface="Consolas" panose="020B0609020204030204" pitchFamily="49" charset="0"/>
              </a:rPr>
              <a:t>i</a:t>
            </a:r>
            <a:r>
              <a:rPr lang="en-US" altLang="ko-KR" sz="1600" u="sng" dirty="0">
                <a:latin typeface="Consolas" panose="020B0609020204030204" pitchFamily="49" charset="0"/>
              </a:rPr>
              <a:t>, s, c)</a:t>
            </a:r>
            <a:r>
              <a:rPr lang="en-US" altLang="ko-KR" sz="1600" u="sng" dirty="0">
                <a:latin typeface="+mn-ea"/>
              </a:rPr>
              <a:t> should not exist in </a:t>
            </a:r>
            <a:r>
              <a:rPr lang="en-US" altLang="ko-KR" sz="1600" b="1" u="sng" dirty="0">
                <a:latin typeface="Consolas" panose="020B0609020204030204" pitchFamily="49" charset="0"/>
              </a:rPr>
              <a:t>OFFERS</a:t>
            </a:r>
            <a:r>
              <a:rPr lang="en-US" altLang="ko-KR" sz="1600" dirty="0">
                <a:latin typeface="+mn-ea"/>
              </a:rPr>
              <a:t> </a:t>
            </a:r>
            <a:r>
              <a:rPr lang="en-US" altLang="ko-KR" sz="1600" dirty="0">
                <a:solidFill>
                  <a:srgbClr val="FF0000"/>
                </a:solidFill>
                <a:latin typeface="+mn-ea"/>
              </a:rPr>
              <a:t>unless</a:t>
            </a:r>
            <a:r>
              <a:rPr lang="en-US" altLang="ko-KR" sz="1600" dirty="0">
                <a:latin typeface="+mn-ea"/>
              </a:rPr>
              <a:t> an instance (</a:t>
            </a:r>
            <a:r>
              <a:rPr lang="en-US" altLang="ko-KR" sz="1600" dirty="0" err="1">
                <a:latin typeface="+mn-ea"/>
              </a:rPr>
              <a:t>i</a:t>
            </a:r>
            <a:r>
              <a:rPr lang="en-US" altLang="ko-KR" sz="1600" dirty="0">
                <a:latin typeface="+mn-ea"/>
              </a:rPr>
              <a:t>, s) exists in </a:t>
            </a:r>
            <a:r>
              <a:rPr lang="en-US" altLang="ko-KR" sz="1600" b="1" dirty="0">
                <a:latin typeface="Consolas" panose="020B0609020204030204" pitchFamily="49" charset="0"/>
              </a:rPr>
              <a:t>TAUGHT_DURING</a:t>
            </a:r>
            <a:r>
              <a:rPr lang="en-US" altLang="ko-KR" sz="1600" dirty="0">
                <a:latin typeface="+mn-ea"/>
              </a:rPr>
              <a:t>, and instance </a:t>
            </a:r>
            <a:r>
              <a:rPr lang="en-US" altLang="ko-KR" sz="1600" dirty="0">
                <a:latin typeface="Consolas" panose="020B0609020204030204" pitchFamily="49" charset="0"/>
              </a:rPr>
              <a:t>(s, c)</a:t>
            </a:r>
            <a:r>
              <a:rPr lang="en-US" altLang="ko-KR" sz="1600" dirty="0">
                <a:latin typeface="+mn-ea"/>
              </a:rPr>
              <a:t> exists in </a:t>
            </a:r>
            <a:r>
              <a:rPr lang="en-US" altLang="ko-KR" sz="1600" dirty="0">
                <a:latin typeface="Consolas" panose="020B0609020204030204" pitchFamily="49" charset="0"/>
              </a:rPr>
              <a:t>OFFERED_DURING</a:t>
            </a:r>
            <a:r>
              <a:rPr lang="en-US" altLang="ko-KR" sz="1600" dirty="0">
                <a:latin typeface="+mn-ea"/>
              </a:rPr>
              <a:t>, and an instance </a:t>
            </a:r>
            <a:r>
              <a:rPr lang="en-US" altLang="ko-KR" sz="1600" dirty="0">
                <a:latin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latin typeface="Consolas" panose="020B0609020204030204" pitchFamily="49" charset="0"/>
              </a:rPr>
              <a:t>, c)</a:t>
            </a:r>
            <a:r>
              <a:rPr lang="en-US" altLang="ko-KR" sz="1600" dirty="0">
                <a:latin typeface="+mn-ea"/>
              </a:rPr>
              <a:t> exists in </a:t>
            </a:r>
            <a:r>
              <a:rPr lang="en-US" altLang="ko-KR" sz="1600" dirty="0">
                <a:latin typeface="Consolas" panose="020B0609020204030204" pitchFamily="49" charset="0"/>
              </a:rPr>
              <a:t>CAN_TEACH</a:t>
            </a:r>
            <a:r>
              <a:rPr lang="en-US" altLang="ko-KR" sz="1600" dirty="0">
                <a:latin typeface="+mn-ea"/>
              </a:rPr>
              <a:t>. </a:t>
            </a:r>
            <a:r>
              <a:rPr lang="en-US" altLang="ko-KR" sz="1600" u="sng" dirty="0">
                <a:solidFill>
                  <a:srgbClr val="FF0000"/>
                </a:solidFill>
                <a:latin typeface="+mn-ea"/>
              </a:rPr>
              <a:t>However, the reverse is not always true. </a:t>
            </a:r>
            <a:endParaRPr lang="ko-KR" altLang="en-US" sz="1600" u="sng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424383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Another example of a ternary relationship</a:t>
            </a:r>
          </a:p>
        </p:txBody>
      </p:sp>
      <p:pic>
        <p:nvPicPr>
          <p:cNvPr id="58372" name="Picture 1029" descr="fig03_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57" y="1196752"/>
            <a:ext cx="7989887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68524" y="3717032"/>
            <a:ext cx="1524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onsolas" panose="020B0609020204030204" pitchFamily="49" charset="0"/>
              </a:rPr>
              <a:t>INSTRUCTOR </a:t>
            </a:r>
            <a:r>
              <a:rPr lang="en-US" altLang="ko-KR" sz="1600" dirty="0" err="1">
                <a:latin typeface="Consolas" panose="020B0609020204030204" pitchFamily="49" charset="0"/>
              </a:rPr>
              <a:t>i</a:t>
            </a:r>
            <a:endParaRPr lang="en-US" altLang="ko-KR" sz="1600" dirty="0">
              <a:latin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</a:rPr>
              <a:t>SEMESTER s</a:t>
            </a:r>
          </a:p>
          <a:p>
            <a:r>
              <a:rPr lang="en-US" altLang="ko-KR" sz="1600" dirty="0">
                <a:latin typeface="Consolas" panose="020B0609020204030204" pitchFamily="49" charset="0"/>
              </a:rPr>
              <a:t>COURSE c</a:t>
            </a:r>
            <a:endParaRPr lang="ko-KR" alt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0492" y="5085184"/>
            <a:ext cx="8463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n-ea"/>
              </a:rPr>
              <a:t>We can infer the instances of </a:t>
            </a:r>
            <a:r>
              <a:rPr lang="en-US" altLang="ko-KR" dirty="0">
                <a:latin typeface="Consolas" panose="020B0609020204030204" pitchFamily="49" charset="0"/>
              </a:rPr>
              <a:t>TAUGHT_DURING</a:t>
            </a:r>
            <a:r>
              <a:rPr lang="en-US" altLang="ko-KR" dirty="0">
                <a:latin typeface="+mn-ea"/>
              </a:rPr>
              <a:t> and </a:t>
            </a:r>
            <a:r>
              <a:rPr lang="en-US" altLang="ko-KR" dirty="0">
                <a:latin typeface="Consolas" panose="020B0609020204030204" pitchFamily="49" charset="0"/>
              </a:rPr>
              <a:t>OFFERED_DURING</a:t>
            </a:r>
            <a:r>
              <a:rPr lang="en-US" altLang="ko-KR" dirty="0">
                <a:latin typeface="+mn-ea"/>
              </a:rPr>
              <a:t> from the instances in </a:t>
            </a:r>
            <a:r>
              <a:rPr lang="en-US" altLang="ko-KR" dirty="0">
                <a:latin typeface="Consolas" panose="020B0609020204030204" pitchFamily="49" charset="0"/>
              </a:rPr>
              <a:t>OFFERS</a:t>
            </a:r>
            <a:r>
              <a:rPr lang="en-US" altLang="ko-KR" dirty="0">
                <a:latin typeface="+mn-ea"/>
              </a:rPr>
              <a:t>, but we cannot infer the instances of </a:t>
            </a:r>
            <a:r>
              <a:rPr lang="en-US" altLang="ko-KR" dirty="0">
                <a:latin typeface="Consolas" panose="020B0609020204030204" pitchFamily="49" charset="0"/>
              </a:rPr>
              <a:t>CAN_TEACH</a:t>
            </a:r>
            <a:r>
              <a:rPr lang="en-US" altLang="ko-KR" dirty="0">
                <a:latin typeface="+mn-ea"/>
              </a:rPr>
              <a:t>; </a:t>
            </a:r>
            <a:r>
              <a:rPr lang="en-US" altLang="ko-KR" u="sng" dirty="0">
                <a:latin typeface="+mn-ea"/>
              </a:rPr>
              <a:t>therefore, </a:t>
            </a:r>
            <a:r>
              <a:rPr lang="en-US" altLang="ko-KR" u="sng" dirty="0">
                <a:latin typeface="Consolas" panose="020B0609020204030204" pitchFamily="49" charset="0"/>
              </a:rPr>
              <a:t>TAUGHT_DURING</a:t>
            </a:r>
            <a:r>
              <a:rPr lang="en-US" altLang="ko-KR" u="sng" dirty="0">
                <a:latin typeface="+mn-ea"/>
              </a:rPr>
              <a:t> and </a:t>
            </a:r>
            <a:r>
              <a:rPr lang="en-US" altLang="ko-KR" u="sng" dirty="0">
                <a:latin typeface="Consolas" panose="020B0609020204030204" pitchFamily="49" charset="0"/>
              </a:rPr>
              <a:t>OFFERED_DURING</a:t>
            </a:r>
            <a:r>
              <a:rPr lang="en-US" altLang="ko-KR" u="sng" dirty="0">
                <a:latin typeface="+mn-ea"/>
              </a:rPr>
              <a:t> are redundant and can be left out.</a:t>
            </a:r>
            <a:endParaRPr lang="ko-KR" altLang="en-US" u="sng" dirty="0">
              <a:latin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74412" y="6021288"/>
            <a:ext cx="5795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Not all (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, c) can be inferred from all (</a:t>
            </a:r>
            <a:r>
              <a:rPr lang="en-US" altLang="ko-KR" sz="16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US" altLang="ko-KR" sz="1600" dirty="0">
                <a:solidFill>
                  <a:srgbClr val="FF0000"/>
                </a:solidFill>
                <a:latin typeface="Consolas" panose="020B0609020204030204" pitchFamily="49" charset="0"/>
              </a:rPr>
              <a:t>, s, c).</a:t>
            </a:r>
            <a:endParaRPr lang="ko-KR" alt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39080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Another Example: </a:t>
            </a:r>
            <a:br>
              <a:rPr lang="en-US" altLang="ko-KR" dirty="0"/>
            </a:br>
            <a:r>
              <a:rPr lang="en-US" altLang="ko-KR" dirty="0"/>
              <a:t>A </a:t>
            </a:r>
            <a:r>
              <a:rPr lang="en-US" altLang="ko-KR" dirty="0">
                <a:latin typeface="Consolas" panose="020B0609020204030204" pitchFamily="49" charset="0"/>
              </a:rPr>
              <a:t>UNIVERSITY</a:t>
            </a:r>
            <a:r>
              <a:rPr lang="en-US" altLang="ko-KR" dirty="0"/>
              <a:t> Database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289118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Another Example: A </a:t>
            </a:r>
            <a:r>
              <a:rPr lang="en-US" sz="2800" dirty="0">
                <a:latin typeface="Consolas" panose="020B0609020204030204" pitchFamily="49" charset="0"/>
              </a:rPr>
              <a:t>UNIVERSITY</a:t>
            </a:r>
            <a:r>
              <a:rPr lang="en-US" sz="2800" dirty="0"/>
              <a:t> Database</a:t>
            </a:r>
            <a:r>
              <a:rPr lang="en-US" sz="2000" dirty="0">
                <a:solidFill>
                  <a:srgbClr val="FF0000"/>
                </a:solidFill>
              </a:rPr>
              <a:t>(p122)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04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To keep track of the enrollments in classes and student grades, another database is to be designed.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It keeps track of the </a:t>
            </a:r>
            <a:r>
              <a:rPr lang="en-US" dirty="0">
                <a:latin typeface="Consolas" panose="020B0609020204030204" pitchFamily="49" charset="0"/>
              </a:rPr>
              <a:t>COLLEGE</a:t>
            </a:r>
            <a:r>
              <a:rPr lang="en-US" dirty="0"/>
              <a:t>s, </a:t>
            </a:r>
            <a:r>
              <a:rPr lang="en-US" dirty="0">
                <a:latin typeface="Consolas" panose="020B0609020204030204" pitchFamily="49" charset="0"/>
              </a:rPr>
              <a:t>DEPARTMENT</a:t>
            </a:r>
            <a:r>
              <a:rPr lang="en-US" dirty="0"/>
              <a:t>s within each college, the </a:t>
            </a:r>
            <a:r>
              <a:rPr lang="en-US" dirty="0">
                <a:latin typeface="Consolas" panose="020B0609020204030204" pitchFamily="49" charset="0"/>
              </a:rPr>
              <a:t>COURSE</a:t>
            </a:r>
            <a:r>
              <a:rPr lang="en-US" dirty="0"/>
              <a:t>s offered by departments, and </a:t>
            </a:r>
            <a:r>
              <a:rPr lang="en-US" dirty="0">
                <a:latin typeface="Consolas" panose="020B0609020204030204" pitchFamily="49" charset="0"/>
              </a:rPr>
              <a:t>SECTION</a:t>
            </a:r>
            <a:r>
              <a:rPr lang="en-US" dirty="0"/>
              <a:t>s of courses, </a:t>
            </a:r>
            <a:r>
              <a:rPr lang="en-US" dirty="0">
                <a:latin typeface="Consolas" panose="020B0609020204030204" pitchFamily="49" charset="0"/>
              </a:rPr>
              <a:t>INSTRUCTOR</a:t>
            </a:r>
            <a:r>
              <a:rPr lang="en-US" dirty="0"/>
              <a:t>s who teach the sections etc.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These entity types and the relationships among these entity types are shown on the next slide.</a:t>
            </a:r>
          </a:p>
        </p:txBody>
      </p:sp>
    </p:spTree>
    <p:extLst>
      <p:ext uri="{BB962C8B-B14F-4D97-AF65-F5344CB8AC3E}">
        <p14:creationId xmlns:p14="http://schemas.microsoft.com/office/powerpoint/2010/main" val="303164996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Consolas" panose="020B0609020204030204" pitchFamily="49" charset="0"/>
              </a:rPr>
              <a:t>UNIVERSITY</a:t>
            </a:r>
            <a:r>
              <a:rPr lang="en-US" altLang="ko-KR" sz="2800" dirty="0"/>
              <a:t> database conceptual schema</a:t>
            </a:r>
            <a:endParaRPr lang="ko-KR" altLang="en-US" sz="2800" dirty="0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663" y="980728"/>
            <a:ext cx="5535314" cy="5438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모서리가 둥근 직사각형 2"/>
          <p:cNvSpPr/>
          <p:nvPr/>
        </p:nvSpPr>
        <p:spPr>
          <a:xfrm>
            <a:off x="4533472" y="4842322"/>
            <a:ext cx="576064" cy="288032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4275568" y="3790122"/>
            <a:ext cx="576064" cy="288032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538227" y="2996952"/>
            <a:ext cx="219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trike="sngStrike" dirty="0">
                <a:solidFill>
                  <a:srgbClr val="0000FF"/>
                </a:solidFill>
              </a:rPr>
              <a:t>*(zero or more) students take section</a:t>
            </a:r>
            <a:endParaRPr lang="ko-KR" altLang="en-US" sz="1400" strike="sngStrike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38227" y="4427461"/>
            <a:ext cx="22822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section must have at least 5 students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9" name="직선 화살표 연결선 8"/>
          <p:cNvCxnSpPr>
            <a:stCxn id="7" idx="1"/>
            <a:endCxn id="3" idx="3"/>
          </p:cNvCxnSpPr>
          <p:nvPr/>
        </p:nvCxnSpPr>
        <p:spPr>
          <a:xfrm flipH="1">
            <a:off x="5109536" y="4689071"/>
            <a:ext cx="1428691" cy="2972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>
            <a:stCxn id="20" idx="1"/>
            <a:endCxn id="5" idx="3"/>
          </p:cNvCxnSpPr>
          <p:nvPr/>
        </p:nvCxnSpPr>
        <p:spPr>
          <a:xfrm flipH="1">
            <a:off x="4851632" y="3743454"/>
            <a:ext cx="1686595" cy="1906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4386023" y="1613536"/>
            <a:ext cx="576064" cy="288032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모서리가 둥근 직사각형 16"/>
          <p:cNvSpPr/>
          <p:nvPr/>
        </p:nvSpPr>
        <p:spPr>
          <a:xfrm>
            <a:off x="2687713" y="1606559"/>
            <a:ext cx="576064" cy="288032"/>
          </a:xfrm>
          <a:prstGeom prst="round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6538227" y="1959727"/>
            <a:ext cx="2426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an instructor may or may not be a dean of a college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19" name="직선 화살표 연결선 18"/>
          <p:cNvCxnSpPr>
            <a:stCxn id="18" idx="1"/>
            <a:endCxn id="16" idx="3"/>
          </p:cNvCxnSpPr>
          <p:nvPr/>
        </p:nvCxnSpPr>
        <p:spPr>
          <a:xfrm flipH="1" flipV="1">
            <a:off x="4962087" y="1757552"/>
            <a:ext cx="1576140" cy="4637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09559" y="1995660"/>
            <a:ext cx="1592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a college must have one dean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cxnSp>
        <p:nvCxnSpPr>
          <p:cNvPr id="24" name="직선 화살표 연결선 23"/>
          <p:cNvCxnSpPr>
            <a:stCxn id="23" idx="3"/>
            <a:endCxn id="17" idx="2"/>
          </p:cNvCxnSpPr>
          <p:nvPr/>
        </p:nvCxnSpPr>
        <p:spPr>
          <a:xfrm flipV="1">
            <a:off x="1801962" y="1894591"/>
            <a:ext cx="1173783" cy="3626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538227" y="3481844"/>
            <a:ext cx="2194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</a:rPr>
              <a:t>a students takes *(zero or more) sections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71955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Chapter Summary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ER Model Concepts: Entities, attributes, relationships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Constraints in the ER model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Using ER in step-by-step mode conceptual schema design for the </a:t>
            </a:r>
            <a:r>
              <a:rPr lang="en-US" dirty="0">
                <a:latin typeface="Consolas" panose="020B0609020204030204" pitchFamily="49" charset="0"/>
              </a:rPr>
              <a:t>COMPANY</a:t>
            </a:r>
            <a:r>
              <a:rPr lang="en-US" dirty="0"/>
              <a:t> database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ER Diagrams - Notation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Alternative Notations – UML class diagrams, others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Binary Relationship types and those of higher degree.</a:t>
            </a:r>
          </a:p>
          <a:p>
            <a:pPr eaLnBrk="1" hangingPunct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859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Data Modeling Tools (Additional Material )</a:t>
            </a:r>
          </a:p>
        </p:txBody>
      </p:sp>
      <p:sp>
        <p:nvSpPr>
          <p:cNvPr id="634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A number of popular tools that cover conceptual modeling and mapping into relational schema design.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Examples: </a:t>
            </a:r>
            <a:r>
              <a:rPr lang="en-US" dirty="0" err="1"/>
              <a:t>ERWin</a:t>
            </a:r>
            <a:r>
              <a:rPr lang="en-US" dirty="0"/>
              <a:t>, S- Designer (Enterprise Application Suite), ER- Studio,  etc.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POSITIVES: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Serves as documentation of application requirements, easy user interface - mostly graphics editor support</a:t>
            </a:r>
          </a:p>
          <a:p>
            <a:pPr lvl="1"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NEGATIVES: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Most tools lack a proper distinct notation for relationships with relationship attributes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Mostly represent a relational design in a diagrammatic form rather than a conceptual ER-based design</a:t>
            </a:r>
          </a:p>
        </p:txBody>
      </p:sp>
    </p:spTree>
    <p:extLst>
      <p:ext uri="{BB962C8B-B14F-4D97-AF65-F5344CB8AC3E}">
        <p14:creationId xmlns:p14="http://schemas.microsoft.com/office/powerpoint/2010/main" val="37338589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/>
              <a:t>Some of the Automated Database Design Tools </a:t>
            </a:r>
            <a:br>
              <a:rPr lang="en-US" altLang="ko-KR" sz="2400" dirty="0"/>
            </a:br>
            <a:r>
              <a:rPr lang="en-US" altLang="ko-KR" sz="2400" dirty="0"/>
              <a:t>(Note: Not all may be on the market now)</a:t>
            </a:r>
            <a:br>
              <a:rPr lang="en-US" altLang="ko-KR" sz="2400" dirty="0"/>
            </a:br>
            <a:endParaRPr lang="ko-KR" altLang="en-US" sz="2400" dirty="0"/>
          </a:p>
        </p:txBody>
      </p:sp>
      <p:graphicFrame>
        <p:nvGraphicFramePr>
          <p:cNvPr id="5" name="Group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848181"/>
              </p:ext>
            </p:extLst>
          </p:nvPr>
        </p:nvGraphicFramePr>
        <p:xfrm>
          <a:off x="239713" y="1124744"/>
          <a:ext cx="8664575" cy="5045090"/>
        </p:xfrm>
        <a:graphic>
          <a:graphicData uri="http://schemas.openxmlformats.org/drawingml/2006/table">
            <a:tbl>
              <a:tblPr/>
              <a:tblGrid>
                <a:gridCol w="1446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30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5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COMPANY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TOOL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FUNCTIONALITY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365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Embarcadero Technologies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ER Studio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Database Modeling in ER and IDEF1X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09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DB Artisan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Database administration, space and security management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Oracle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Developer 2000/Designer 2000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Database modeling, application development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0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Popkin Software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System Architect 2001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Data modeling, object modeling, process modeling, structured analysis/design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29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Platinum (Computer Associates) 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Enterprise Modeling Suite: Erwin,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BPWin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, Paradigm Plus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Data, process, and business component modeling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09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Persistence Inc.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Pwertier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itchFamily="34" charset="0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Mapping from O-O to relational model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97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Rational (IBM)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Rational Rose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UML Modeling &amp; application generation in C++/JAVA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819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Resolution Ltd.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Xcase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Conceptual modeling up to code maintenance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Sybase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Enterprise Application Suite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Data modeling, business logic modeling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97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Visio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Visio Enterprise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990033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itchFamily="34" charset="0"/>
                        </a:rPr>
                        <a:t>Data modeling, design/reengineering Visual Basic/C++</a:t>
                      </a: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9463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Modeling Process</a:t>
            </a:r>
            <a:endParaRPr 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Conceptual Modeling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E-R Model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E-R Diagram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Object-Oriented Model </a:t>
            </a:r>
            <a:r>
              <a:rPr lang="en-US" dirty="0" smtClean="0">
                <a:sym typeface="Wingdings" panose="05000000000000000000" pitchFamily="2" charset="2"/>
              </a:rPr>
              <a:t> Class Diagram </a:t>
            </a:r>
            <a:r>
              <a:rPr lang="en-US" dirty="0" smtClean="0"/>
              <a:t> 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Logical Modeling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Oracle, MySQL, SQL Server, DB2, </a:t>
            </a:r>
            <a:r>
              <a:rPr lang="en-US" dirty="0" err="1" smtClean="0"/>
              <a:t>Postgress</a:t>
            </a:r>
            <a:r>
              <a:rPr lang="en-US" dirty="0" smtClean="0"/>
              <a:t>, …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Physical Modeling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Modeling the physical model in storage devices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165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Methodologies for Conceptual Design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00FF"/>
                </a:solidFill>
              </a:rPr>
              <a:t>Entity Relationship (ER) Diagrams </a:t>
            </a:r>
            <a:r>
              <a:rPr lang="en-US" dirty="0"/>
              <a:t>(This Chapter)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strike="sngStrike" dirty="0"/>
              <a:t>Enhanced Entity Relationship (EER) Diagrams (Chapter 4)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Use of Design Tools in industry for designing and documenting large scale designs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UML (Unified Modeling Language) Class Diagrams are popular in industry to document conceptual database designs</a:t>
            </a:r>
          </a:p>
        </p:txBody>
      </p:sp>
    </p:spTree>
    <p:extLst>
      <p:ext uri="{BB962C8B-B14F-4D97-AF65-F5344CB8AC3E}">
        <p14:creationId xmlns:p14="http://schemas.microsoft.com/office/powerpoint/2010/main" val="3105932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14106</TotalTime>
  <Words>3721</Words>
  <Application>Microsoft Office PowerPoint</Application>
  <PresentationFormat>화면 슬라이드 쇼(4:3)</PresentationFormat>
  <Paragraphs>513</Paragraphs>
  <Slides>77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89" baseType="lpstr">
      <vt:lpstr>MS PGothic</vt:lpstr>
      <vt:lpstr>MS PGothic</vt:lpstr>
      <vt:lpstr>맑은 고딕</vt:lpstr>
      <vt:lpstr>바탕</vt:lpstr>
      <vt:lpstr>Arial</vt:lpstr>
      <vt:lpstr>Arial Narrow</vt:lpstr>
      <vt:lpstr>Consolas</vt:lpstr>
      <vt:lpstr>Symbol</vt:lpstr>
      <vt:lpstr>Tahoma</vt:lpstr>
      <vt:lpstr>Verdana</vt:lpstr>
      <vt:lpstr>Wingdings</vt:lpstr>
      <vt:lpstr>Office 테마</vt:lpstr>
      <vt:lpstr>Database Systems</vt:lpstr>
      <vt:lpstr>CHAPTER 3: Data Modeling Using the  Entity-Relationship (ER) Model</vt:lpstr>
      <vt:lpstr>Chapter Outline</vt:lpstr>
      <vt:lpstr>Using High-Level Conceptual Data Models for Database Design</vt:lpstr>
      <vt:lpstr>Overview of Database Design Process</vt:lpstr>
      <vt:lpstr>Terminologies</vt:lpstr>
      <vt:lpstr>Overview of Database Design Process</vt:lpstr>
      <vt:lpstr>Data Modeling Process</vt:lpstr>
      <vt:lpstr>Methodologies for Conceptual Design</vt:lpstr>
      <vt:lpstr>A Sample Database Application</vt:lpstr>
      <vt:lpstr>Example COMPANY Database</vt:lpstr>
      <vt:lpstr>Example COMPANY Database (Continued)</vt:lpstr>
      <vt:lpstr>Example COMPANY Database (Continued)</vt:lpstr>
      <vt:lpstr>Entity Types, Entity Sets,  Attributes, and Keys</vt:lpstr>
      <vt:lpstr>ER Model Concepts</vt:lpstr>
      <vt:lpstr>ER Model Concepts</vt:lpstr>
      <vt:lpstr>Types of Attributes (1)</vt:lpstr>
      <vt:lpstr>Types of Attributes (2)</vt:lpstr>
      <vt:lpstr>Entity Types and Key Attributes (1)</vt:lpstr>
      <vt:lpstr>Entity Types and Key Attributes (2)</vt:lpstr>
      <vt:lpstr>Entity Types and Key Attributes (3)</vt:lpstr>
      <vt:lpstr>Entity Types and Key Attributes (4)</vt:lpstr>
      <vt:lpstr>Entity Set (1)</vt:lpstr>
      <vt:lpstr>Entity Set (2)</vt:lpstr>
      <vt:lpstr>Value Sets (Domains) of Attributes</vt:lpstr>
      <vt:lpstr>Displaying an Entity type</vt:lpstr>
      <vt:lpstr>NOTATION for ER diagrams</vt:lpstr>
      <vt:lpstr>Initial Conceptual Design of Entity Types for the COMPANY Database Schema</vt:lpstr>
      <vt:lpstr>Initial Design of Entity Types: EMPLOYEE, DEPARTMENT, PROJECT, DEPENDENT</vt:lpstr>
      <vt:lpstr>Relationship Types, Relationship Sets, Roles, and Structural Constraints</vt:lpstr>
      <vt:lpstr>Refining the initial design by introducing relationships</vt:lpstr>
      <vt:lpstr>Relationships and Relationship Types (1)</vt:lpstr>
      <vt:lpstr>N:1 Relationship: EMPLOYEE and DEPARTMENT</vt:lpstr>
      <vt:lpstr>M:N Relationship: EMPLOYEE and PROJECT</vt:lpstr>
      <vt:lpstr>Relationship type vs. relationship set (1)</vt:lpstr>
      <vt:lpstr>Relationship type vs. relationship set (2)</vt:lpstr>
      <vt:lpstr>Refining the COMPANY database schema by introducing relationships</vt:lpstr>
      <vt:lpstr>ER DIAGRAM</vt:lpstr>
      <vt:lpstr>Discussion on Relationship Types</vt:lpstr>
      <vt:lpstr>Constraints on Relationships</vt:lpstr>
      <vt:lpstr>one-to-one (1:1) Relationship</vt:lpstr>
      <vt:lpstr>Many-to-one (N:1) Relationship</vt:lpstr>
      <vt:lpstr>Many-to-many (M:N) Relationship</vt:lpstr>
      <vt:lpstr>Many-to-many (M:N) Relationship</vt:lpstr>
      <vt:lpstr>Ternary Relationship</vt:lpstr>
      <vt:lpstr>Recursive Relationship Type</vt:lpstr>
      <vt:lpstr>Displaying a recursive relationship</vt:lpstr>
      <vt:lpstr>A Recursive Relationship Supervision</vt:lpstr>
      <vt:lpstr>Recursive Relationship Type is: SUPERVISION (participation role names are shown)</vt:lpstr>
      <vt:lpstr>Weak Entity Types</vt:lpstr>
      <vt:lpstr>Weak Entity Types</vt:lpstr>
      <vt:lpstr>Weak Entity Types</vt:lpstr>
      <vt:lpstr>Attributes of Relationship types</vt:lpstr>
      <vt:lpstr>Example Attribute of a Relationship Type:  Hours of WORKS_ON</vt:lpstr>
      <vt:lpstr>Notation for Constraints on Relationships</vt:lpstr>
      <vt:lpstr>Alternative (min, max) notation for relationship structural constraints:</vt:lpstr>
      <vt:lpstr>Alternative (min, max) notation for relationship structural constraints:</vt:lpstr>
      <vt:lpstr>The (min, max) notation for  relationship constraints</vt:lpstr>
      <vt:lpstr>COMPANY ER Schema Diagram using  (min, max) notation</vt:lpstr>
      <vt:lpstr>ER Diagrams, Naming Conventions and Design Issues</vt:lpstr>
      <vt:lpstr>Alternative diagrammatic notation</vt:lpstr>
      <vt:lpstr>Summary of notation for ER diagrams</vt:lpstr>
      <vt:lpstr>UML class diagram for  COMPANY database schema</vt:lpstr>
      <vt:lpstr>Other alternative diagrammatic notations</vt:lpstr>
      <vt:lpstr>Relationship Types of  Degree Higher than Two</vt:lpstr>
      <vt:lpstr>Relationships of Higher Degree</vt:lpstr>
      <vt:lpstr>Discussion of n-ary relationships (n &gt; 2)</vt:lpstr>
      <vt:lpstr>Discussion of n-ary relationships (n &gt; 2)</vt:lpstr>
      <vt:lpstr>Discussion of n-ary relationships (n &gt; 2)</vt:lpstr>
      <vt:lpstr>Another example of a ternary relationship</vt:lpstr>
      <vt:lpstr>Another example of a ternary relationship</vt:lpstr>
      <vt:lpstr>Another Example:  A UNIVERSITY Database</vt:lpstr>
      <vt:lpstr>Another Example: A UNIVERSITY Database(p122)</vt:lpstr>
      <vt:lpstr>UNIVERSITY database conceptual schema</vt:lpstr>
      <vt:lpstr>Chapter Summary</vt:lpstr>
      <vt:lpstr>Data Modeling Tools (Additional Material )</vt:lpstr>
      <vt:lpstr>Some of the Automated Database Design Tools  (Note: Not all may be on the market now)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Seo-Young Noh</dc:creator>
  <cp:lastModifiedBy>CBNU</cp:lastModifiedBy>
  <cp:revision>1822</cp:revision>
  <dcterms:created xsi:type="dcterms:W3CDTF">2019-02-18T07:49:56Z</dcterms:created>
  <dcterms:modified xsi:type="dcterms:W3CDTF">2024-09-10T10:39:36Z</dcterms:modified>
</cp:coreProperties>
</file>