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5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A8D71-EA27-4C6D-970A-25B0E0E6A6DE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8D961-D6CF-4199-8CD5-4E8B0D6C7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36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0079-EFF4-43C0-81FE-9AB966AA4A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1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0079-EFF4-43C0-81FE-9AB966AA4A8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2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70079-EFF4-43C0-81FE-9AB966AA4A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93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2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4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72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39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99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3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0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9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7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EEF6-B61D-4343-A569-03D5949A709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3371-967A-450C-B0EF-E95ED723BE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6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6.4 </a:t>
            </a:r>
            <a:r>
              <a:rPr lang="ko-KR" altLang="en-US" b="1" dirty="0"/>
              <a:t>구조적 모델링 </a:t>
            </a:r>
            <a:r>
              <a:rPr lang="en-US" altLang="ko-KR" b="1" dirty="0"/>
              <a:t>- </a:t>
            </a:r>
            <a:r>
              <a:rPr lang="ko-KR" altLang="en-US" b="1" dirty="0"/>
              <a:t>클래스 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클래스 다이어그램 예제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수강 신청 </a:t>
            </a:r>
            <a:r>
              <a:rPr lang="ko-KR" altLang="en-US" b="1" dirty="0" smtClean="0">
                <a:solidFill>
                  <a:srgbClr val="0070C0"/>
                </a:solidFill>
              </a:rPr>
              <a:t>관리시스템 개발 요구사항</a:t>
            </a:r>
            <a:endParaRPr lang="ko-KR" altLang="en-US" dirty="0">
              <a:solidFill>
                <a:srgbClr val="0070C0"/>
              </a:solidFill>
            </a:endParaRPr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7D66-D6C6-444C-A9F7-3968B246EF8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57834" y="2787091"/>
            <a:ext cx="16579017" cy="64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13941" y="3064871"/>
            <a:ext cx="12747245" cy="102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소프트웨어공학 </a:t>
            </a:r>
            <a:r>
              <a:rPr lang="en-US" altLang="ko-KR" smtClean="0"/>
              <a:t>– </a:t>
            </a:r>
            <a:r>
              <a:rPr lang="ko-KR" altLang="en-US" smtClean="0"/>
              <a:t>객체지향 분석 및 설계를 중심으로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EF90-A872-4FB3-9512-907F7D3D5823}" type="datetime1">
              <a:rPr lang="ko-KR" altLang="en-US" smtClean="0"/>
              <a:t>2024-09-23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0649" y="3674925"/>
            <a:ext cx="13089307" cy="47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693" y="24124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231132" y="2279054"/>
          <a:ext cx="4800082" cy="4105847"/>
        </p:xfrm>
        <a:graphic>
          <a:graphicData uri="http://schemas.openxmlformats.org/drawingml/2006/table">
            <a:tbl>
              <a:tblPr/>
              <a:tblGrid>
                <a:gridCol w="840461">
                  <a:extLst>
                    <a:ext uri="{9D8B030D-6E8A-4147-A177-3AD203B41FA5}">
                      <a16:colId xmlns:a16="http://schemas.microsoft.com/office/drawing/2014/main" val="1839006705"/>
                    </a:ext>
                  </a:extLst>
                </a:gridCol>
                <a:gridCol w="3959621">
                  <a:extLst>
                    <a:ext uri="{9D8B030D-6E8A-4147-A177-3AD203B41FA5}">
                      <a16:colId xmlns:a16="http://schemas.microsoft.com/office/drawing/2014/main" val="1257447160"/>
                    </a:ext>
                  </a:extLst>
                </a:gridCol>
              </a:tblGrid>
              <a:tr h="423494">
                <a:tc>
                  <a:txBody>
                    <a:bodyPr/>
                    <a:lstStyle/>
                    <a:p>
                      <a:pPr marL="355600" marR="0" indent="-35560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이해관계자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indent="-35560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주요 요구사항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95458"/>
                  </a:ext>
                </a:extLst>
              </a:tr>
              <a:tr h="33048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공통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모든 사용자는 시스템에 로그인하고 사용한다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589567"/>
                  </a:ext>
                </a:extLst>
              </a:tr>
              <a:tr h="9307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학과는 학과별 학년별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1, 2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학기의 교육과정을 운영하고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학과는 매 학기마다 학년별로 개설교과목을 운영한다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각 학과는 여러 개의 사용 공간을 사용하고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990941"/>
                  </a:ext>
                </a:extLst>
              </a:tr>
              <a:tr h="24211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학생은 개설교과목을 검색하고 수강을 신청한다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학생은 본인의 희망에 따라 부전공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부전공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융합전공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등을 신청하여 이수할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학생은 학기마다 최대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학점까지 수강을 신청하고 강의를 수강할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교과목별로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교직 등의 교과목을 선택하여 수강한다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학생은 수강한 교과목의 강의를 평가한다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433826"/>
                  </a:ext>
                </a:extLst>
              </a:tr>
            </a:tbl>
          </a:graphicData>
        </a:graphic>
      </p:graphicFrame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08175" y="22311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426872" y="22790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269218" y="2287807"/>
          <a:ext cx="5188031" cy="4068543"/>
        </p:xfrm>
        <a:graphic>
          <a:graphicData uri="http://schemas.openxmlformats.org/drawingml/2006/table">
            <a:tbl>
              <a:tblPr/>
              <a:tblGrid>
                <a:gridCol w="725726">
                  <a:extLst>
                    <a:ext uri="{9D8B030D-6E8A-4147-A177-3AD203B41FA5}">
                      <a16:colId xmlns:a16="http://schemas.microsoft.com/office/drawing/2014/main" val="1839006705"/>
                    </a:ext>
                  </a:extLst>
                </a:gridCol>
                <a:gridCol w="4462305">
                  <a:extLst>
                    <a:ext uri="{9D8B030D-6E8A-4147-A177-3AD203B41FA5}">
                      <a16:colId xmlns:a16="http://schemas.microsoft.com/office/drawing/2014/main" val="1257447160"/>
                    </a:ext>
                  </a:extLst>
                </a:gridCol>
              </a:tblGrid>
              <a:tr h="354023">
                <a:tc>
                  <a:txBody>
                    <a:bodyPr/>
                    <a:lstStyle/>
                    <a:p>
                      <a:pPr marL="355600" marR="0" indent="-35560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이해관계자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indent="-355600" algn="ctr" fontAlgn="base" latinLnBrk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주요 요구사항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2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95458"/>
                  </a:ext>
                </a:extLst>
              </a:tr>
              <a:tr h="13219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Noto"/>
                          <a:ea typeface="Noto"/>
                        </a:rPr>
                        <a:t>교수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교수는 한 학기에 여러 교과목을 강의할 수 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교수는 한 학기에 최소 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학점의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책임시수를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강의한다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단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보직교수는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직책에 따라 다소 차이가 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교수는 담당 교과목을 여러 명의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교수자에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의해 </a:t>
                      </a:r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팀티칭할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수 있다</a:t>
                      </a: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교수는 개설교과목에 대해 강의계획서를 입력한다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13775"/>
                  </a:ext>
                </a:extLst>
              </a:tr>
              <a:tr h="7975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Noto"/>
                          <a:ea typeface="Noto"/>
                        </a:rPr>
                        <a:t>교직원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Noto"/>
                        <a:ea typeface="Noto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smtClean="0">
                          <a:solidFill>
                            <a:srgbClr val="000000"/>
                          </a:solidFill>
                          <a:effectLst/>
                          <a:latin typeface="Noto"/>
                          <a:ea typeface="Noto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Noto"/>
                          <a:ea typeface="Noto"/>
                        </a:rPr>
                        <a:t>조교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Noto"/>
                          <a:ea typeface="Noto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조교는 매 학기마다 개설교과목을 시스템에 등록한다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조교는 학기 초에 개설교과목의 출석부를 출력하여 담당 교수에게 전달한다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875164"/>
                  </a:ext>
                </a:extLst>
              </a:tr>
              <a:tr h="7975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Noto"/>
                          <a:ea typeface="Noto"/>
                        </a:rPr>
                        <a:t>교과목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교과목은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전필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전선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교선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직필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직선 등으로 구분된다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171450" marR="0" lvl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교과목은 필요에 따라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계절학기로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 하계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동계 방학 기간에 개설될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426267"/>
                  </a:ext>
                </a:extLst>
              </a:tr>
              <a:tr h="7975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Noto"/>
                          <a:ea typeface="Noto"/>
                        </a:rPr>
                        <a:t>사용 공간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사용 공간은 용도에 따라 강의실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연구실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실습실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회의실 등으로 구분한다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  <a:p>
                      <a:pPr marL="171450" marR="0" indent="-17145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한 강의실 또는 실습실에는 여러 개설교과목을 배정할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+mn-cs"/>
                        </a:rPr>
                        <a:t>.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+mn-cs"/>
                      </a:endParaRPr>
                    </a:p>
                  </a:txBody>
                  <a:tcPr marL="40662" marR="40662" marT="11242" marB="1124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87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6.4 </a:t>
            </a:r>
            <a:r>
              <a:rPr lang="ko-KR" altLang="en-US" b="1" dirty="0"/>
              <a:t>구조적 모델링 </a:t>
            </a:r>
            <a:r>
              <a:rPr lang="en-US" altLang="ko-KR" b="1" dirty="0"/>
              <a:t>- </a:t>
            </a:r>
            <a:r>
              <a:rPr lang="ko-KR" altLang="en-US" b="1" dirty="0"/>
              <a:t>클래스 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클래스 다이어그램 예제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수강 신청 </a:t>
            </a:r>
            <a:r>
              <a:rPr lang="ko-KR" altLang="en-US" b="1" dirty="0" smtClean="0">
                <a:solidFill>
                  <a:srgbClr val="0070C0"/>
                </a:solidFill>
              </a:rPr>
              <a:t>관리시스템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E-R </a:t>
            </a:r>
            <a:r>
              <a:rPr lang="ko-KR" altLang="en-US" b="1" dirty="0" smtClean="0">
                <a:solidFill>
                  <a:srgbClr val="0070C0"/>
                </a:solidFill>
              </a:rPr>
              <a:t>다이어그램</a:t>
            </a:r>
            <a:endParaRPr lang="ko-KR" altLang="en-US" dirty="0">
              <a:solidFill>
                <a:srgbClr val="0070C0"/>
              </a:solidFill>
            </a:endParaRPr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7D66-D6C6-444C-A9F7-3968B246EF8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57834" y="2787091"/>
            <a:ext cx="16579017" cy="64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13941" y="3064871"/>
            <a:ext cx="12747245" cy="102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소프트웨어공학 </a:t>
            </a:r>
            <a:r>
              <a:rPr lang="en-US" altLang="ko-KR" smtClean="0"/>
              <a:t>– </a:t>
            </a:r>
            <a:r>
              <a:rPr lang="ko-KR" altLang="en-US" smtClean="0"/>
              <a:t>객체지향 분석 및 설계를 중심으로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EF90-A872-4FB3-9512-907F7D3D5823}" type="datetime1">
              <a:rPr lang="ko-KR" altLang="en-US" smtClean="0"/>
              <a:t>2024-09-23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0649" y="3674925"/>
            <a:ext cx="13089307" cy="47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693" y="24124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08175" y="22311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426872" y="22790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018" y="2410556"/>
            <a:ext cx="12262775" cy="47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5" name="_x597647456" descr="EMB000039501a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69" y="2867756"/>
            <a:ext cx="3535413" cy="192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49354" y="1913579"/>
            <a:ext cx="14537884" cy="5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1747" name="_x597647888" descr="EMB000039501ae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251" y="2279054"/>
            <a:ext cx="6713547" cy="402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562352" y="4924940"/>
            <a:ext cx="2476247" cy="47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 latinLnBrk="0"/>
            <a:r>
              <a:rPr lang="en-US" altLang="ko-KR" sz="1200" dirty="0" smtClean="0"/>
              <a:t>&lt;</a:t>
            </a:r>
            <a:r>
              <a:rPr lang="ko-KR" altLang="en-US" sz="1200" dirty="0" smtClean="0"/>
              <a:t>수강 </a:t>
            </a:r>
            <a:r>
              <a:rPr lang="ko-KR" altLang="en-US" sz="1200" dirty="0"/>
              <a:t>관리시스템 개발에 필요한 </a:t>
            </a:r>
          </a:p>
          <a:p>
            <a:pPr algn="ctr" fontAlgn="base" latinLnBrk="0"/>
            <a:r>
              <a:rPr lang="ko-KR" altLang="en-US" sz="1200" dirty="0"/>
              <a:t>클래스 </a:t>
            </a:r>
            <a:r>
              <a:rPr lang="ko-KR" altLang="en-US" sz="1200" dirty="0" smtClean="0"/>
              <a:t>추출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35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b="1" dirty="0"/>
              <a:t>6.4 </a:t>
            </a:r>
            <a:r>
              <a:rPr lang="ko-KR" altLang="en-US" b="1" dirty="0"/>
              <a:t>구조적 모델링 </a:t>
            </a:r>
            <a:r>
              <a:rPr lang="en-US" altLang="ko-KR" b="1" dirty="0"/>
              <a:t>- </a:t>
            </a:r>
            <a:r>
              <a:rPr lang="ko-KR" altLang="en-US" b="1" dirty="0"/>
              <a:t>클래스 다이어그램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클래스 다이어그램 예제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수강 신청 </a:t>
            </a:r>
            <a:r>
              <a:rPr lang="ko-KR" altLang="en-US" b="1" dirty="0" smtClean="0">
                <a:solidFill>
                  <a:srgbClr val="0070C0"/>
                </a:solidFill>
              </a:rPr>
              <a:t>관리시스템</a:t>
            </a:r>
            <a:r>
              <a:rPr lang="en-US" altLang="ko-KR" b="1" dirty="0" smtClean="0">
                <a:solidFill>
                  <a:srgbClr val="0070C0"/>
                </a:solidFill>
              </a:rPr>
              <a:t>-</a:t>
            </a:r>
            <a:r>
              <a:rPr lang="ko-KR" altLang="en-US" b="1" dirty="0" smtClean="0">
                <a:solidFill>
                  <a:srgbClr val="0070C0"/>
                </a:solidFill>
              </a:rPr>
              <a:t>클래스</a:t>
            </a:r>
            <a:r>
              <a:rPr lang="en-US" altLang="ko-KR" b="1" dirty="0" smtClean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다이어그램</a:t>
            </a:r>
            <a:endParaRPr lang="ko-KR" altLang="en-US" dirty="0">
              <a:solidFill>
                <a:srgbClr val="0070C0"/>
              </a:solidFill>
            </a:endParaRPr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37D66-D6C6-444C-A9F7-3968B246EF8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57834" y="2787091"/>
            <a:ext cx="16579017" cy="641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13941" y="3064871"/>
            <a:ext cx="12747245" cy="102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소프트웨어공학 </a:t>
            </a:r>
            <a:r>
              <a:rPr lang="en-US" altLang="ko-KR" smtClean="0"/>
              <a:t>– </a:t>
            </a:r>
            <a:r>
              <a:rPr lang="ko-KR" altLang="en-US" smtClean="0"/>
              <a:t>객체지향 분석 및 설계를 중심으로</a:t>
            </a:r>
            <a:endParaRPr lang="ko-KR" altLang="en-US" dirty="0"/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EF90-A872-4FB3-9512-907F7D3D5823}" type="datetime1">
              <a:rPr lang="ko-KR" altLang="en-US" smtClean="0"/>
              <a:t>2024-09-23</a:t>
            </a:fld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660649" y="3674925"/>
            <a:ext cx="13089307" cy="477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693" y="24124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908175" y="223116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426872" y="22790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1018" y="2410556"/>
            <a:ext cx="12262775" cy="476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049354" y="1913579"/>
            <a:ext cx="14537884" cy="5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995386" y="1753632"/>
            <a:ext cx="12217464" cy="59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2769" name="_x910466080" descr="EMB000039501a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47" y="2390220"/>
            <a:ext cx="6586091" cy="39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0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와이드스크린</PresentationFormat>
  <Paragraphs>51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</vt:lpstr>
      <vt:lpstr>맑은 고딕</vt:lpstr>
      <vt:lpstr>함초롬바탕</vt:lpstr>
      <vt:lpstr>Arial</vt:lpstr>
      <vt:lpstr>Office 테마</vt:lpstr>
      <vt:lpstr>6.4 구조적 모델링 - 클래스 다이어그램 </vt:lpstr>
      <vt:lpstr>6.4 구조적 모델링 - 클래스 다이어그램 </vt:lpstr>
      <vt:lpstr>6.4 구조적 모델링 - 클래스 다이어그램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6.4 구조적 모델링 - 클래스 다이어그램 </dc:title>
  <dc:creator>CBNU</dc:creator>
  <cp:lastModifiedBy>CBNU</cp:lastModifiedBy>
  <cp:revision>1</cp:revision>
  <dcterms:created xsi:type="dcterms:W3CDTF">2024-09-23T06:26:39Z</dcterms:created>
  <dcterms:modified xsi:type="dcterms:W3CDTF">2024-09-23T06:27:22Z</dcterms:modified>
</cp:coreProperties>
</file>