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1581" r:id="rId2"/>
    <p:sldId id="1580" r:id="rId3"/>
    <p:sldId id="1751" r:id="rId4"/>
    <p:sldId id="1752" r:id="rId5"/>
    <p:sldId id="1794" r:id="rId6"/>
    <p:sldId id="1753" r:id="rId7"/>
    <p:sldId id="1754" r:id="rId8"/>
    <p:sldId id="1795" r:id="rId9"/>
    <p:sldId id="1756" r:id="rId10"/>
    <p:sldId id="1757" r:id="rId11"/>
    <p:sldId id="1758" r:id="rId12"/>
    <p:sldId id="1759" r:id="rId13"/>
    <p:sldId id="1760" r:id="rId14"/>
    <p:sldId id="1761" r:id="rId15"/>
    <p:sldId id="1762" r:id="rId16"/>
    <p:sldId id="1796" r:id="rId17"/>
    <p:sldId id="1797" r:id="rId18"/>
    <p:sldId id="1765" r:id="rId19"/>
    <p:sldId id="1799" r:id="rId20"/>
    <p:sldId id="1767" r:id="rId21"/>
    <p:sldId id="1768" r:id="rId22"/>
    <p:sldId id="1800" r:id="rId23"/>
    <p:sldId id="1801" r:id="rId24"/>
    <p:sldId id="1770" r:id="rId25"/>
    <p:sldId id="1771" r:id="rId26"/>
    <p:sldId id="1772" r:id="rId27"/>
    <p:sldId id="1810" r:id="rId28"/>
    <p:sldId id="1773" r:id="rId29"/>
    <p:sldId id="1802" r:id="rId30"/>
    <p:sldId id="1775" r:id="rId31"/>
    <p:sldId id="1803" r:id="rId32"/>
    <p:sldId id="1804" r:id="rId33"/>
    <p:sldId id="1778" r:id="rId34"/>
    <p:sldId id="1805" r:id="rId35"/>
    <p:sldId id="1780" r:id="rId36"/>
    <p:sldId id="1781" r:id="rId37"/>
    <p:sldId id="1782" r:id="rId38"/>
    <p:sldId id="1811" r:id="rId39"/>
    <p:sldId id="1783" r:id="rId40"/>
    <p:sldId id="1784" r:id="rId41"/>
    <p:sldId id="1806" r:id="rId42"/>
    <p:sldId id="1807" r:id="rId43"/>
    <p:sldId id="1808" r:id="rId44"/>
    <p:sldId id="1787" r:id="rId45"/>
    <p:sldId id="1788" r:id="rId46"/>
    <p:sldId id="1789" r:id="rId47"/>
    <p:sldId id="1790" r:id="rId48"/>
    <p:sldId id="1791" r:id="rId49"/>
    <p:sldId id="1792" r:id="rId50"/>
    <p:sldId id="1809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498D9"/>
    <a:srgbClr val="0000CC"/>
    <a:srgbClr val="B0D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87" autoAdjust="0"/>
    <p:restoredTop sz="96720" autoAdjust="0"/>
  </p:normalViewPr>
  <p:slideViewPr>
    <p:cSldViewPr showGuides="1">
      <p:cViewPr varScale="1">
        <p:scale>
          <a:sx n="108" d="100"/>
          <a:sy n="108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F4B-D6CE-46A3-A6DC-187A6138CC3B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AE3E8-E97C-4F40-9931-F3FB2208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71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7CF51-007A-43B2-8C39-2E5F6368EC5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9A816-0A59-41C1-A5E9-D8B6568F2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9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A816-0A59-41C1-A5E9-D8B6568F2C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41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A4CCD1-4778-4D27-B534-356A37782FD5}" type="slidenum">
              <a:rPr lang="en-CA" altLang="ko-KR" sz="1200">
                <a:latin typeface="Tahoma" panose="020B0604030504040204" pitchFamily="34" charset="0"/>
              </a:rPr>
              <a:pPr/>
              <a:t>13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7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87EEC7-E6FA-428C-94E0-2255BF113460}" type="slidenum">
              <a:rPr lang="en-CA" altLang="ko-KR" sz="1200">
                <a:latin typeface="Tahoma" panose="020B0604030504040204" pitchFamily="34" charset="0"/>
              </a:rPr>
              <a:pPr/>
              <a:t>14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624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40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209E4A-2A94-443F-82AA-AB1B5B2DBA37}" type="slidenum">
              <a:rPr lang="en-CA" altLang="ko-KR" sz="1200">
                <a:latin typeface="Tahoma" panose="020B0604030504040204" pitchFamily="34" charset="0"/>
              </a:rPr>
              <a:pPr/>
              <a:t>15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29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83C22B-30E4-4DC8-8554-12881AD93B74}" type="slidenum">
              <a:rPr lang="en-CA" altLang="ko-KR" sz="1200">
                <a:latin typeface="Tahoma" panose="020B0604030504040204" pitchFamily="34" charset="0"/>
              </a:rPr>
              <a:pPr/>
              <a:t>18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13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402D59-4EC8-44E3-BD95-B0A1B4371989}" type="slidenum">
              <a:rPr lang="en-CA" altLang="ko-KR" sz="1200">
                <a:latin typeface="Tahoma" panose="020B0604030504040204" pitchFamily="34" charset="0"/>
              </a:rPr>
              <a:pPr/>
              <a:t>20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686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316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C1CF6D9-24D5-456E-A942-AEA27D790E3F}" type="slidenum">
              <a:rPr lang="en-CA" altLang="ko-KR" sz="1200">
                <a:latin typeface="Tahoma" panose="020B0604030504040204" pitchFamily="34" charset="0"/>
              </a:rPr>
              <a:pPr/>
              <a:t>21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66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01B0C3-5205-4B84-B326-C1E6620F4AE1}" type="slidenum">
              <a:rPr lang="en-CA" altLang="ko-KR" sz="1200">
                <a:latin typeface="Tahoma" panose="020B0604030504040204" pitchFamily="34" charset="0"/>
              </a:rPr>
              <a:pPr/>
              <a:t>24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06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55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6EC4C85-0B6C-4F5C-8D97-8FE0BD9876CD}" type="slidenum">
              <a:rPr lang="en-CA" altLang="ko-KR" sz="1200">
                <a:latin typeface="Tahoma" panose="020B0604030504040204" pitchFamily="34" charset="0"/>
              </a:rPr>
              <a:pPr/>
              <a:t>25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477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62E73B-C360-49EC-8F80-EE6C56D1138D}" type="slidenum">
              <a:rPr lang="en-CA" altLang="ko-KR" sz="1200">
                <a:latin typeface="Tahoma" panose="020B0604030504040204" pitchFamily="34" charset="0"/>
              </a:rPr>
              <a:pPr/>
              <a:t>26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2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229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62E73B-C360-49EC-8F80-EE6C56D1138D}" type="slidenum">
              <a:rPr lang="en-CA" altLang="ko-KR" sz="1200">
                <a:latin typeface="Tahoma" panose="020B0604030504040204" pitchFamily="34" charset="0"/>
              </a:rPr>
              <a:pPr/>
              <a:t>27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2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1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D716E6C-945F-46D7-81CA-6DA3CF53ADCB}" type="slidenum">
              <a:rPr lang="en-CA" altLang="ko-KR" sz="1200">
                <a:latin typeface="Tahoma" panose="020B0604030504040204" pitchFamily="34" charset="0"/>
              </a:rPr>
              <a:pPr/>
              <a:t>3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51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065FCE-1C03-4B63-B881-BB333B0DF879}" type="slidenum">
              <a:rPr lang="en-CA" altLang="ko-KR" sz="1200">
                <a:latin typeface="Tahoma" panose="020B0604030504040204" pitchFamily="34" charset="0"/>
              </a:rPr>
              <a:pPr/>
              <a:t>28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73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D0E473-99E9-4F2B-AB8D-D0F3FE0C3CA7}" type="slidenum">
              <a:rPr lang="en-CA" altLang="ko-KR" sz="1200">
                <a:latin typeface="Tahoma" panose="020B0604030504040204" pitchFamily="34" charset="0"/>
              </a:rPr>
              <a:pPr/>
              <a:t>30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43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C54C00-8D03-4AAF-9C74-C2B533CA58D4}" type="slidenum">
              <a:rPr lang="en-CA" altLang="ko-KR" sz="1200">
                <a:latin typeface="Tahoma" panose="020B0604030504040204" pitchFamily="34" charset="0"/>
              </a:rPr>
              <a:pPr/>
              <a:t>35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5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476E7F-E53D-4FDD-B376-2B09FB649DD7}" type="slidenum">
              <a:rPr lang="en-CA" altLang="ko-KR" sz="1200">
                <a:latin typeface="Tahoma" panose="020B0604030504040204" pitchFamily="34" charset="0"/>
              </a:rPr>
              <a:pPr/>
              <a:t>36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21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139211-111D-4E9F-BCD4-C7D37EA0520B}" type="slidenum">
              <a:rPr lang="en-CA" altLang="ko-KR" sz="1200">
                <a:latin typeface="Tahoma" panose="020B0604030504040204" pitchFamily="34" charset="0"/>
              </a:rPr>
              <a:pPr/>
              <a:t>37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32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8B8E70-CB62-4213-B9FB-E3120D7494B6}" type="slidenum">
              <a:rPr lang="en-CA" altLang="ko-KR" sz="1200">
                <a:latin typeface="Tahoma" panose="020B0604030504040204" pitchFamily="34" charset="0"/>
              </a:rPr>
              <a:pPr/>
              <a:t>39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57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19F616-69C7-4865-B1BB-69FC8F8738EF}" type="slidenum">
              <a:rPr lang="en-CA" altLang="ko-KR" sz="1200">
                <a:latin typeface="Tahoma" panose="020B0604030504040204" pitchFamily="34" charset="0"/>
              </a:rPr>
              <a:pPr/>
              <a:t>40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77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9AE01B0-D354-490B-B58A-924EFACE62A8}" type="slidenum">
              <a:rPr lang="en-CA" altLang="ko-KR" sz="1200">
                <a:latin typeface="Tahoma" panose="020B0604030504040204" pitchFamily="34" charset="0"/>
              </a:rPr>
              <a:pPr/>
              <a:t>44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34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B0146E0-D300-4212-B659-FF524709C6E1}" type="slidenum">
              <a:rPr lang="en-CA" altLang="ko-KR" sz="1200">
                <a:latin typeface="Tahoma" panose="020B0604030504040204" pitchFamily="34" charset="0"/>
              </a:rPr>
              <a:pPr/>
              <a:t>45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878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B3E8C11-6E76-4935-BDE5-8702B0836881}" type="slidenum">
              <a:rPr lang="en-CA" altLang="ko-KR" sz="1200">
                <a:latin typeface="Tahoma" panose="020B0604030504040204" pitchFamily="34" charset="0"/>
              </a:rPr>
              <a:pPr/>
              <a:t>49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8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97A450-4E7D-4B5D-BDF2-4CE61FD9D46D}" type="slidenum">
              <a:rPr lang="en-CA" altLang="ko-KR" sz="1200">
                <a:latin typeface="Tahoma" panose="020B0604030504040204" pitchFamily="34" charset="0"/>
              </a:rPr>
              <a:pPr/>
              <a:t>4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71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E86831-242F-457F-AE95-EAB3C1CA082D}" type="slidenum">
              <a:rPr lang="en-CA" altLang="ko-KR" sz="1200">
                <a:latin typeface="Tahoma" panose="020B0604030504040204" pitchFamily="34" charset="0"/>
              </a:rPr>
              <a:pPr/>
              <a:t>6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7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824B95E-D05B-4810-8FC0-0363F58153CE}" type="slidenum">
              <a:rPr lang="en-CA" altLang="ko-KR" sz="1200">
                <a:latin typeface="Tahoma" panose="020B0604030504040204" pitchFamily="34" charset="0"/>
              </a:rPr>
              <a:pPr/>
              <a:t>7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9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DBF0B6-3301-434A-9FC8-BCB7F6243910}" type="slidenum">
              <a:rPr lang="en-CA" altLang="ko-KR" sz="1200">
                <a:latin typeface="Tahoma" panose="020B0604030504040204" pitchFamily="34" charset="0"/>
              </a:rPr>
              <a:pPr/>
              <a:t>9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62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4ADD91-62A5-4253-80AC-050D8C36DC85}" type="slidenum">
              <a:rPr lang="en-CA" altLang="ko-KR" sz="1200">
                <a:latin typeface="Tahoma" panose="020B0604030504040204" pitchFamily="34" charset="0"/>
              </a:rPr>
              <a:pPr/>
              <a:t>10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10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66C0E8-11F8-487E-8ACA-8E0D48ABB779}" type="slidenum">
              <a:rPr lang="en-CA" altLang="ko-KR" sz="1200">
                <a:latin typeface="Tahoma" panose="020B0604030504040204" pitchFamily="34" charset="0"/>
              </a:rPr>
              <a:pPr/>
              <a:t>11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5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6ECB2E-9589-42FE-BD7A-30F14B94B161}" type="slidenum">
              <a:rPr lang="en-CA" altLang="ko-KR" sz="1200">
                <a:latin typeface="Tahoma" panose="020B0604030504040204" pitchFamily="34" charset="0"/>
              </a:rPr>
              <a:pPr/>
              <a:t>12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0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684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/>
          </a:bodyPr>
          <a:lstStyle>
            <a:lvl1pPr algn="l" latinLnBrk="0">
              <a:defRPr sz="2000" b="1">
                <a:latin typeface="+mn-ea"/>
                <a:ea typeface="+mn-ea"/>
              </a:defRPr>
            </a:lvl1pPr>
            <a:lvl2pPr algn="l" latinLnBrk="0">
              <a:defRPr sz="1800">
                <a:latin typeface="+mn-ea"/>
                <a:ea typeface="+mn-ea"/>
              </a:defRPr>
            </a:lvl2pPr>
            <a:lvl3pPr algn="l" latinLnBrk="0">
              <a:defRPr sz="1600">
                <a:latin typeface="+mn-ea"/>
                <a:ea typeface="+mn-ea"/>
              </a:defRPr>
            </a:lvl3pPr>
            <a:lvl4pPr algn="l" latinLnBrk="0">
              <a:defRPr sz="1400">
                <a:latin typeface="+mn-ea"/>
                <a:ea typeface="+mn-ea"/>
              </a:defRPr>
            </a:lvl4pPr>
            <a:lvl5pPr algn="l" latinLnBrk="0"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6411197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Database </a:t>
            </a:r>
            <a:r>
              <a:rPr lang="en-US" altLang="ko-KR" sz="1050" b="1" dirty="0"/>
              <a:t>Systems</a:t>
            </a:r>
            <a:endParaRPr lang="ko-KR" altLang="en-US" sz="105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267370" y="6411197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D399CC4-AC93-4802-81E2-39149A8CC6FC}" type="slidenum">
              <a:rPr lang="ko-KR" altLang="en-US" sz="1050" b="1" smtClean="0"/>
              <a:t>‹#›</a:t>
            </a:fld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159045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선형대수학 </a:t>
            </a:r>
            <a:r>
              <a:rPr lang="en-US" altLang="ko-KR"/>
              <a:t>– 2019</a:t>
            </a:r>
            <a:r>
              <a:rPr lang="ko-KR" altLang="en-US"/>
              <a:t>년 </a:t>
            </a:r>
            <a:r>
              <a:rPr lang="en-US" altLang="ko-KR"/>
              <a:t>1</a:t>
            </a:r>
            <a:r>
              <a:rPr lang="ko-KR" altLang="en-US"/>
              <a:t>학기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충북대학교 소프트웨어학과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7DD6B-22F9-4C43-8EC0-40DD213B4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018655"/>
          </a:xfrm>
        </p:spPr>
        <p:txBody>
          <a:bodyPr/>
          <a:lstStyle/>
          <a:p>
            <a:r>
              <a:rPr lang="en-US" altLang="ko-KR" sz="4400" dirty="0">
                <a:latin typeface="+mn-ea"/>
                <a:ea typeface="+mn-ea"/>
              </a:rPr>
              <a:t>Database Systems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0180" y="5781617"/>
            <a:ext cx="2105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2000" b="1" dirty="0">
                <a:latin typeface="+mj-lt"/>
                <a:ea typeface="바탕" pitchFamily="18" charset="-127"/>
              </a:rPr>
              <a:t>Seo-Young Noh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4919" y="5720062"/>
            <a:ext cx="3124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j-lt"/>
                <a:ea typeface="바탕" pitchFamily="18" charset="-127"/>
              </a:rPr>
              <a:t>Department of Computer Science</a:t>
            </a:r>
          </a:p>
          <a:p>
            <a:r>
              <a:rPr lang="en-US" altLang="ko-KR" sz="1400" b="1" dirty="0" err="1">
                <a:latin typeface="+mj-lt"/>
                <a:ea typeface="바탕" pitchFamily="18" charset="-127"/>
              </a:rPr>
              <a:t>Chungbuk</a:t>
            </a:r>
            <a:r>
              <a:rPr lang="en-US" altLang="ko-KR" sz="1400" b="1" dirty="0">
                <a:latin typeface="+mj-lt"/>
                <a:ea typeface="바탕" pitchFamily="18" charset="-127"/>
              </a:rPr>
              <a:t> National University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07" y="5613882"/>
            <a:ext cx="735581" cy="73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6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Formal Definitions - Schema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(or </a:t>
            </a:r>
            <a:r>
              <a:rPr lang="en-US" u="sng" dirty="0">
                <a:solidFill>
                  <a:srgbClr val="0000FF"/>
                </a:solidFill>
              </a:rPr>
              <a:t>description</a:t>
            </a:r>
            <a:r>
              <a:rPr lang="en-US" dirty="0"/>
              <a:t>) of a Relation:</a:t>
            </a:r>
          </a:p>
          <a:p>
            <a:pPr lvl="1" eaLnBrk="1" hangingPunct="1"/>
            <a:r>
              <a:rPr lang="en-US" dirty="0"/>
              <a:t>Denoted by </a:t>
            </a:r>
            <a:r>
              <a:rPr lang="en-US" dirty="0">
                <a:solidFill>
                  <a:srgbClr val="FF0000"/>
                </a:solidFill>
              </a:rPr>
              <a:t>R(A1, A2, .....An)</a:t>
            </a:r>
          </a:p>
          <a:p>
            <a:pPr lvl="1" eaLnBrk="1" hangingPunct="1"/>
            <a:r>
              <a:rPr lang="en-US" dirty="0"/>
              <a:t>R is the </a:t>
            </a:r>
            <a:r>
              <a:rPr lang="en-US" b="1" u="sng" dirty="0"/>
              <a:t>name</a:t>
            </a:r>
            <a:r>
              <a:rPr lang="en-US" dirty="0"/>
              <a:t> of the relation</a:t>
            </a:r>
          </a:p>
          <a:p>
            <a:pPr lvl="1" eaLnBrk="1" hangingPunct="1"/>
            <a:r>
              <a:rPr lang="en-US" dirty="0"/>
              <a:t>The </a:t>
            </a:r>
            <a:r>
              <a:rPr lang="en-US" b="1" u="sng" dirty="0"/>
              <a:t>attributes</a:t>
            </a:r>
            <a:r>
              <a:rPr lang="en-US" dirty="0"/>
              <a:t> of the relation are A1, A2, ..., An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CUSTOMER (</a:t>
            </a:r>
            <a:r>
              <a:rPr lang="en-US" dirty="0" err="1">
                <a:latin typeface="Consolas" panose="020B0609020204030204" pitchFamily="49" charset="0"/>
              </a:rPr>
              <a:t>Cust</a:t>
            </a:r>
            <a:r>
              <a:rPr lang="en-US" dirty="0">
                <a:latin typeface="Consolas" panose="020B0609020204030204" pitchFamily="49" charset="0"/>
              </a:rPr>
              <a:t>-id, </a:t>
            </a:r>
            <a:r>
              <a:rPr lang="en-US" dirty="0" err="1">
                <a:latin typeface="Consolas" panose="020B0609020204030204" pitchFamily="49" charset="0"/>
              </a:rPr>
              <a:t>Cust</a:t>
            </a:r>
            <a:r>
              <a:rPr lang="en-US" dirty="0">
                <a:latin typeface="Consolas" panose="020B0609020204030204" pitchFamily="49" charset="0"/>
              </a:rPr>
              <a:t>-name, Address, Phone#)</a:t>
            </a:r>
          </a:p>
          <a:p>
            <a:pPr lvl="1" eaLnBrk="1" hangingPunct="1"/>
            <a:r>
              <a:rPr lang="en-US" dirty="0">
                <a:latin typeface="Consolas" panose="020B0609020204030204" pitchFamily="49" charset="0"/>
              </a:rPr>
              <a:t>CUSTOMER</a:t>
            </a:r>
            <a:r>
              <a:rPr lang="en-US" dirty="0"/>
              <a:t> is the relation name</a:t>
            </a:r>
          </a:p>
          <a:p>
            <a:pPr lvl="1" eaLnBrk="1" hangingPunct="1"/>
            <a:r>
              <a:rPr lang="en-US" dirty="0"/>
              <a:t>Defined over the four attributes: </a:t>
            </a:r>
            <a:r>
              <a:rPr lang="en-US" dirty="0" err="1">
                <a:latin typeface="Consolas" panose="020B0609020204030204" pitchFamily="49" charset="0"/>
              </a:rPr>
              <a:t>Cust</a:t>
            </a:r>
            <a:r>
              <a:rPr lang="en-US" dirty="0">
                <a:latin typeface="Consolas" panose="020B0609020204030204" pitchFamily="49" charset="0"/>
              </a:rPr>
              <a:t>-id, </a:t>
            </a:r>
            <a:r>
              <a:rPr lang="en-US" dirty="0" err="1">
                <a:latin typeface="Consolas" panose="020B0609020204030204" pitchFamily="49" charset="0"/>
              </a:rPr>
              <a:t>Cust</a:t>
            </a:r>
            <a:r>
              <a:rPr lang="en-US" dirty="0">
                <a:latin typeface="Consolas" panose="020B0609020204030204" pitchFamily="49" charset="0"/>
              </a:rPr>
              <a:t>-name, Address, Phone#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u="sng" dirty="0"/>
              <a:t>Each attribute has a </a:t>
            </a:r>
            <a:r>
              <a:rPr lang="en-US" b="1" u="sng" dirty="0"/>
              <a:t>domain</a:t>
            </a:r>
            <a:r>
              <a:rPr lang="en-US" u="sng" dirty="0"/>
              <a:t> </a:t>
            </a:r>
            <a:r>
              <a:rPr lang="en-US" dirty="0"/>
              <a:t>or a set of valid values. </a:t>
            </a:r>
          </a:p>
          <a:p>
            <a:pPr lvl="1" eaLnBrk="1" hangingPunct="1"/>
            <a:r>
              <a:rPr lang="en-US" dirty="0"/>
              <a:t>For example, </a:t>
            </a:r>
            <a:r>
              <a:rPr lang="en-US" u="sng" dirty="0"/>
              <a:t>the domain of </a:t>
            </a:r>
            <a:r>
              <a:rPr lang="en-US" u="sng" dirty="0" err="1">
                <a:latin typeface="Consolas" panose="020B0609020204030204" pitchFamily="49" charset="0"/>
              </a:rPr>
              <a:t>Cust</a:t>
            </a:r>
            <a:r>
              <a:rPr lang="en-US" u="sng" dirty="0">
                <a:latin typeface="Consolas" panose="020B0609020204030204" pitchFamily="49" charset="0"/>
              </a:rPr>
              <a:t>-id</a:t>
            </a:r>
            <a:r>
              <a:rPr lang="en-US" u="sng" dirty="0"/>
              <a:t> is 6 digit numbers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996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Formal Definitions - Tuple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u="sng" dirty="0"/>
              <a:t>A </a:t>
            </a:r>
            <a:r>
              <a:rPr lang="en-US" b="1" u="sng" dirty="0">
                <a:solidFill>
                  <a:srgbClr val="0000FF"/>
                </a:solidFill>
              </a:rPr>
              <a:t>tuple</a:t>
            </a:r>
            <a:r>
              <a:rPr lang="en-US" u="sng" dirty="0">
                <a:solidFill>
                  <a:srgbClr val="0000FF"/>
                </a:solidFill>
              </a:rPr>
              <a:t> </a:t>
            </a:r>
            <a:r>
              <a:rPr lang="en-US" u="sng" dirty="0"/>
              <a:t>is an ordered set of values </a:t>
            </a:r>
            <a:r>
              <a:rPr lang="en-US" dirty="0"/>
              <a:t>(enclosed in angled brackets </a:t>
            </a:r>
            <a:r>
              <a:rPr lang="en-US" altLang="en-US" dirty="0"/>
              <a:t>‘</a:t>
            </a:r>
            <a:r>
              <a:rPr lang="en-US" dirty="0"/>
              <a:t>&lt; … &gt;</a:t>
            </a:r>
            <a:r>
              <a:rPr lang="en-US" altLang="en-US" dirty="0"/>
              <a:t>’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Each value is derived from an appropriate </a:t>
            </a:r>
            <a:r>
              <a:rPr lang="en-US" i="1" dirty="0"/>
              <a:t>domain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A row in the </a:t>
            </a:r>
            <a:r>
              <a:rPr lang="en-US" dirty="0">
                <a:latin typeface="Consolas" panose="020B0609020204030204" pitchFamily="49" charset="0"/>
              </a:rPr>
              <a:t>CUSTOMER</a:t>
            </a:r>
            <a:r>
              <a:rPr lang="en-US" dirty="0"/>
              <a:t> relation is </a:t>
            </a:r>
            <a:r>
              <a:rPr lang="en-US" u="sng" dirty="0"/>
              <a:t>a 4-tuple </a:t>
            </a:r>
            <a:r>
              <a:rPr lang="en-US" dirty="0"/>
              <a:t>and would consist of </a:t>
            </a:r>
            <a:r>
              <a:rPr lang="en-US" u="sng" dirty="0"/>
              <a:t>four values</a:t>
            </a:r>
            <a:r>
              <a:rPr lang="en-US" dirty="0"/>
              <a:t>, for example:</a:t>
            </a:r>
          </a:p>
          <a:p>
            <a:pPr lvl="1" eaLnBrk="1" hangingPunct="1"/>
            <a:r>
              <a:rPr lang="en-US" sz="1600" dirty="0"/>
              <a:t>&lt;632895, "John Smith", "101 Main St. Atlanta, GA  30332", "(404) 894-2000"&gt;</a:t>
            </a:r>
          </a:p>
          <a:p>
            <a:pPr lvl="1" eaLnBrk="1" hangingPunct="1"/>
            <a:r>
              <a:rPr lang="en-US" dirty="0"/>
              <a:t>This is </a:t>
            </a:r>
            <a:r>
              <a:rPr lang="en-US" u="sng" dirty="0"/>
              <a:t>called a 4-tuple as it has 4 values</a:t>
            </a:r>
          </a:p>
          <a:p>
            <a:pPr lvl="1" eaLnBrk="1" hangingPunct="1"/>
            <a:r>
              <a:rPr lang="en-US" dirty="0"/>
              <a:t>A tuple (row) in the </a:t>
            </a:r>
            <a:r>
              <a:rPr lang="en-US" dirty="0">
                <a:latin typeface="Consolas" panose="020B0609020204030204" pitchFamily="49" charset="0"/>
              </a:rPr>
              <a:t>CUSTOMER</a:t>
            </a:r>
            <a:r>
              <a:rPr lang="en-US" dirty="0"/>
              <a:t> relation.</a:t>
            </a:r>
          </a:p>
          <a:p>
            <a:pPr lvl="2"/>
            <a:endParaRPr lang="en-US" dirty="0"/>
          </a:p>
          <a:p>
            <a:pPr eaLnBrk="1" hangingPunct="1"/>
            <a:r>
              <a:rPr lang="en-US" u="sng" dirty="0">
                <a:solidFill>
                  <a:srgbClr val="FF0000"/>
                </a:solidFill>
              </a:rPr>
              <a:t>A relation is a </a:t>
            </a:r>
            <a:r>
              <a:rPr lang="en-US" b="1" u="sng" dirty="0">
                <a:solidFill>
                  <a:srgbClr val="FF0000"/>
                </a:solidFill>
              </a:rPr>
              <a:t>set </a:t>
            </a:r>
            <a:r>
              <a:rPr lang="en-US" u="sng" dirty="0">
                <a:solidFill>
                  <a:srgbClr val="FF0000"/>
                </a:solidFill>
              </a:rPr>
              <a:t>of such tuples (rows)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843808" y="2708920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CUSTOMER (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Cust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-id,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Cust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-name, Address, Phone#)</a:t>
            </a:r>
            <a:endParaRPr lang="ko-KR" altLang="en-US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0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Formal Definitions - Domain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 dirty="0"/>
              <a:t>A </a:t>
            </a:r>
            <a:r>
              <a:rPr lang="en-US" sz="2000" b="1" u="sng" dirty="0"/>
              <a:t>domain</a:t>
            </a:r>
            <a:r>
              <a:rPr lang="en-US" sz="2000" u="sng" dirty="0"/>
              <a:t> has a </a:t>
            </a:r>
            <a:r>
              <a:rPr lang="en-US" sz="2000" u="sng" dirty="0">
                <a:solidFill>
                  <a:srgbClr val="0000FF"/>
                </a:solidFill>
              </a:rPr>
              <a:t>logical definition</a:t>
            </a:r>
            <a:r>
              <a:rPr lang="en-US" sz="20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Example: </a:t>
            </a:r>
            <a:r>
              <a:rPr lang="en-US" altLang="en-US" dirty="0"/>
              <a:t>“</a:t>
            </a:r>
            <a:r>
              <a:rPr lang="en-US" dirty="0" err="1">
                <a:latin typeface="Consolas" panose="020B0609020204030204" pitchFamily="49" charset="0"/>
              </a:rPr>
              <a:t>USA_phone_numbers</a:t>
            </a:r>
            <a:r>
              <a:rPr lang="en-US" altLang="en-US" dirty="0"/>
              <a:t>”</a:t>
            </a:r>
            <a:r>
              <a:rPr lang="en-US" dirty="0"/>
              <a:t> are the set of 10 digit phone numbers valid in the U.S.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 domain also has </a:t>
            </a:r>
            <a:r>
              <a:rPr lang="en-US" sz="2000" u="sng" dirty="0"/>
              <a:t>a data-type </a:t>
            </a:r>
            <a:r>
              <a:rPr lang="en-US" sz="2000" dirty="0"/>
              <a:t>or </a:t>
            </a:r>
            <a:r>
              <a:rPr lang="en-US" sz="2000" u="sng" dirty="0">
                <a:solidFill>
                  <a:srgbClr val="0000FF"/>
                </a:solidFill>
              </a:rPr>
              <a:t>a format defined for it</a:t>
            </a:r>
            <a:r>
              <a:rPr lang="en-US" sz="20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USA_phone_numbers</a:t>
            </a:r>
            <a:r>
              <a:rPr lang="en-US" dirty="0"/>
              <a:t> may have a format: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ddd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 err="1">
                <a:latin typeface="Consolas" panose="020B0609020204030204" pitchFamily="49" charset="0"/>
              </a:rPr>
              <a:t>ddd-dddd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where each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/>
              <a:t> is a decimal digit.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Dates have various formats such as year, month, date formatted as </a:t>
            </a:r>
            <a:r>
              <a:rPr lang="en-US" dirty="0" err="1">
                <a:latin typeface="Consolas" panose="020B0609020204030204" pitchFamily="49" charset="0"/>
              </a:rPr>
              <a:t>yyyy</a:t>
            </a:r>
            <a:r>
              <a:rPr lang="en-US" dirty="0">
                <a:latin typeface="Consolas" panose="020B0609020204030204" pitchFamily="49" charset="0"/>
              </a:rPr>
              <a:t>-mm-</a:t>
            </a:r>
            <a:r>
              <a:rPr lang="en-US" dirty="0" err="1">
                <a:latin typeface="Consolas" panose="020B0609020204030204" pitchFamily="49" charset="0"/>
              </a:rPr>
              <a:t>dd</a:t>
            </a:r>
            <a:r>
              <a:rPr lang="en-US" dirty="0"/>
              <a:t>, or as </a:t>
            </a:r>
            <a:r>
              <a:rPr lang="en-US" dirty="0" err="1">
                <a:latin typeface="Consolas" panose="020B0609020204030204" pitchFamily="49" charset="0"/>
              </a:rPr>
              <a:t>dd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mm,yyyy</a:t>
            </a:r>
            <a:r>
              <a:rPr lang="en-US" dirty="0"/>
              <a:t> etc.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The </a:t>
            </a:r>
            <a:r>
              <a:rPr lang="en-US" sz="2000" u="sng" dirty="0"/>
              <a:t>attribute name designates the role played by a domain </a:t>
            </a:r>
            <a:r>
              <a:rPr lang="en-US" sz="2000" dirty="0"/>
              <a:t>in a relation: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Used to interpret the meaning of the data elements corresponding to that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Example: The domain Date may be used to define two attributes named </a:t>
            </a:r>
            <a:r>
              <a:rPr lang="en-US" altLang="en-US" dirty="0"/>
              <a:t>“</a:t>
            </a:r>
            <a:r>
              <a:rPr lang="en-US" dirty="0"/>
              <a:t>Invoice-date</a:t>
            </a:r>
            <a:r>
              <a:rPr lang="en-US" altLang="en-US" dirty="0"/>
              <a:t>”</a:t>
            </a:r>
            <a:r>
              <a:rPr lang="en-US" dirty="0"/>
              <a:t> and </a:t>
            </a:r>
            <a:r>
              <a:rPr lang="en-US" altLang="en-US" dirty="0"/>
              <a:t>“</a:t>
            </a:r>
            <a:r>
              <a:rPr lang="en-US" dirty="0"/>
              <a:t>Payment-date</a:t>
            </a:r>
            <a:r>
              <a:rPr lang="en-US" altLang="en-US" dirty="0"/>
              <a:t>”</a:t>
            </a:r>
            <a:r>
              <a:rPr lang="en-US" dirty="0"/>
              <a:t> with different meanings</a:t>
            </a:r>
          </a:p>
        </p:txBody>
      </p:sp>
    </p:spTree>
    <p:extLst>
      <p:ext uri="{BB962C8B-B14F-4D97-AF65-F5344CB8AC3E}">
        <p14:creationId xmlns:p14="http://schemas.microsoft.com/office/powerpoint/2010/main" val="331116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Formal Definitions - State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u="sng" dirty="0">
                <a:solidFill>
                  <a:srgbClr val="0000FF"/>
                </a:solidFill>
              </a:rPr>
              <a:t>relation state</a:t>
            </a:r>
            <a:r>
              <a:rPr lang="en-US" dirty="0"/>
              <a:t> is a </a:t>
            </a:r>
            <a:r>
              <a:rPr lang="en-US" u="sng" dirty="0">
                <a:solidFill>
                  <a:srgbClr val="FF0000"/>
                </a:solidFill>
              </a:rPr>
              <a:t>subset</a:t>
            </a:r>
            <a:r>
              <a:rPr lang="en-US" u="sng" dirty="0">
                <a:solidFill>
                  <a:srgbClr val="0000FF"/>
                </a:solidFill>
              </a:rPr>
              <a:t> of the Cartesian product </a:t>
            </a:r>
            <a:r>
              <a:rPr lang="en-US" dirty="0"/>
              <a:t>of the domains of its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each domain contains the set of all possible values the attribute can take.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Example: attribute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Cust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-name</a:t>
            </a:r>
            <a:r>
              <a:rPr lang="en-US" dirty="0"/>
              <a:t> is defined over the domain of character strings of maximum length 25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latin typeface="Consolas" panose="020B0609020204030204" pitchFamily="49" charset="0"/>
              </a:rPr>
              <a:t>dom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Cust</a:t>
            </a:r>
            <a:r>
              <a:rPr lang="en-US" dirty="0">
                <a:latin typeface="Consolas" panose="020B0609020204030204" pitchFamily="49" charset="0"/>
              </a:rPr>
              <a:t>-name)</a:t>
            </a:r>
            <a:r>
              <a:rPr lang="en-US" dirty="0"/>
              <a:t> is </a:t>
            </a:r>
            <a:r>
              <a:rPr lang="en-US" dirty="0" err="1">
                <a:latin typeface="Consolas" panose="020B0609020204030204" pitchFamily="49" charset="0"/>
              </a:rPr>
              <a:t>varchar</a:t>
            </a:r>
            <a:r>
              <a:rPr lang="en-US" dirty="0">
                <a:latin typeface="Consolas" panose="020B0609020204030204" pitchFamily="49" charset="0"/>
              </a:rPr>
              <a:t>(25)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u="sng" dirty="0"/>
              <a:t>The role these strings play in the </a:t>
            </a:r>
            <a:r>
              <a:rPr lang="en-US" u="sng" dirty="0">
                <a:latin typeface="Consolas" panose="020B0609020204030204" pitchFamily="49" charset="0"/>
              </a:rPr>
              <a:t>CUSTOMER</a:t>
            </a:r>
            <a:r>
              <a:rPr lang="en-US" u="sng" dirty="0"/>
              <a:t> </a:t>
            </a:r>
            <a:r>
              <a:rPr lang="en-US" dirty="0"/>
              <a:t>relation is that of </a:t>
            </a:r>
            <a:r>
              <a:rPr lang="en-US" u="sng" dirty="0">
                <a:solidFill>
                  <a:srgbClr val="0000FF"/>
                </a:solidFill>
              </a:rPr>
              <a:t>the </a:t>
            </a:r>
            <a:r>
              <a:rPr lang="en-US" i="1" u="sng" dirty="0">
                <a:solidFill>
                  <a:srgbClr val="0000FF"/>
                </a:solidFill>
              </a:rPr>
              <a:t>name of a customer</a:t>
            </a:r>
            <a:r>
              <a:rPr lang="en-US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276872"/>
            <a:ext cx="5876925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367" y="2931046"/>
            <a:ext cx="5153025" cy="495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1999" y="2994030"/>
            <a:ext cx="132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cardinality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6" name="직선 화살표 연결선 5"/>
          <p:cNvCxnSpPr>
            <a:stCxn id="4" idx="3"/>
            <a:endCxn id="3" idx="1"/>
          </p:cNvCxnSpPr>
          <p:nvPr/>
        </p:nvCxnSpPr>
        <p:spPr>
          <a:xfrm>
            <a:off x="2538452" y="3178696"/>
            <a:ext cx="4089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83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Formal Definitions - Summary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Formally,</a:t>
            </a:r>
          </a:p>
          <a:p>
            <a:pPr lvl="1" eaLnBrk="1" hangingPunct="1"/>
            <a:r>
              <a:rPr lang="en-US" dirty="0"/>
              <a:t>Given </a:t>
            </a:r>
            <a:r>
              <a:rPr lang="en-US" dirty="0">
                <a:latin typeface="Consolas" panose="020B0609020204030204" pitchFamily="49" charset="0"/>
              </a:rPr>
              <a:t>R(A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A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.........., A</a:t>
            </a:r>
            <a:r>
              <a:rPr lang="en-US" baseline="-25000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 eaLnBrk="1" hangingPunct="1"/>
            <a:endParaRPr lang="en-US" dirty="0">
              <a:latin typeface="Consolas" panose="020B0609020204030204" pitchFamily="49" charset="0"/>
            </a:endParaRP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u="sng" dirty="0">
                <a:solidFill>
                  <a:srgbClr val="0000FF"/>
                </a:solidFill>
                <a:latin typeface="Consolas" panose="020B0609020204030204" pitchFamily="49" charset="0"/>
              </a:rPr>
              <a:t>R(A</a:t>
            </a:r>
            <a:r>
              <a:rPr lang="en-US" u="sng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u="sng" dirty="0">
                <a:solidFill>
                  <a:srgbClr val="0000FF"/>
                </a:solidFill>
                <a:latin typeface="Consolas" panose="020B0609020204030204" pitchFamily="49" charset="0"/>
              </a:rPr>
              <a:t>, A</a:t>
            </a:r>
            <a:r>
              <a:rPr lang="en-US" u="sng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u="sng" dirty="0">
                <a:solidFill>
                  <a:srgbClr val="0000FF"/>
                </a:solidFill>
                <a:latin typeface="Consolas" panose="020B0609020204030204" pitchFamily="49" charset="0"/>
              </a:rPr>
              <a:t>, …, A</a:t>
            </a:r>
            <a:r>
              <a:rPr lang="en-US" u="sng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en-US" u="sng" dirty="0">
                <a:solidFill>
                  <a:srgbClr val="0000FF"/>
                </a:solidFill>
              </a:rPr>
              <a:t>) </a:t>
            </a:r>
            <a:r>
              <a:rPr lang="en-US" u="sng" dirty="0"/>
              <a:t>is the </a:t>
            </a:r>
            <a:r>
              <a:rPr lang="en-US" b="1" u="sng" dirty="0"/>
              <a:t>schema</a:t>
            </a:r>
            <a:r>
              <a:rPr lang="en-US" u="sng" dirty="0"/>
              <a:t> of the relation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/>
              <a:t> is the </a:t>
            </a:r>
            <a:r>
              <a:rPr lang="en-US" b="1" dirty="0"/>
              <a:t>name</a:t>
            </a:r>
            <a:r>
              <a:rPr lang="en-US" dirty="0"/>
              <a:t> of the relation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A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…, A</a:t>
            </a:r>
            <a:r>
              <a:rPr lang="en-US" baseline="-25000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are the </a:t>
            </a:r>
            <a:r>
              <a:rPr lang="en-US" b="1" u="sng" dirty="0"/>
              <a:t>attributes</a:t>
            </a:r>
            <a:r>
              <a:rPr lang="en-US" u="sng" dirty="0"/>
              <a:t> of the relation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r(R)</a:t>
            </a:r>
            <a:r>
              <a:rPr lang="en-US" dirty="0"/>
              <a:t>:  a specific </a:t>
            </a:r>
            <a:r>
              <a:rPr lang="en-US" b="1" dirty="0"/>
              <a:t>state</a:t>
            </a:r>
            <a:r>
              <a:rPr lang="en-US" dirty="0"/>
              <a:t> (or "value" or </a:t>
            </a:r>
            <a:r>
              <a:rPr lang="en-US" altLang="en-US" dirty="0"/>
              <a:t>“</a:t>
            </a:r>
            <a:r>
              <a:rPr lang="en-US" dirty="0"/>
              <a:t>population</a:t>
            </a:r>
            <a:r>
              <a:rPr lang="en-US" altLang="en-US" dirty="0"/>
              <a:t>”</a:t>
            </a:r>
            <a:r>
              <a:rPr lang="en-US" dirty="0"/>
              <a:t>) of relation R – </a:t>
            </a:r>
            <a:r>
              <a:rPr lang="en-US" u="sng" dirty="0">
                <a:solidFill>
                  <a:srgbClr val="0000FF"/>
                </a:solidFill>
              </a:rPr>
              <a:t>this is a </a:t>
            </a:r>
            <a:r>
              <a:rPr lang="en-US" i="1" u="sng" dirty="0">
                <a:solidFill>
                  <a:srgbClr val="0000FF"/>
                </a:solidFill>
              </a:rPr>
              <a:t>set of tuples</a:t>
            </a:r>
            <a:r>
              <a:rPr lang="en-US" u="sng" dirty="0">
                <a:solidFill>
                  <a:srgbClr val="0000FF"/>
                </a:solidFill>
              </a:rPr>
              <a:t> (rows)</a:t>
            </a:r>
          </a:p>
          <a:p>
            <a:pPr lvl="1" eaLnBrk="1" hangingPunct="1"/>
            <a:r>
              <a:rPr lang="en-US" dirty="0">
                <a:latin typeface="Consolas" panose="020B0609020204030204" pitchFamily="49" charset="0"/>
              </a:rPr>
              <a:t>r(R) = {t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t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…, </a:t>
            </a:r>
            <a:r>
              <a:rPr lang="en-US" dirty="0" err="1">
                <a:latin typeface="Consolas" panose="020B0609020204030204" pitchFamily="49" charset="0"/>
              </a:rPr>
              <a:t>t</a:t>
            </a:r>
            <a:r>
              <a:rPr lang="en-US" baseline="-25000" dirty="0" err="1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/>
              <a:t>where each </a:t>
            </a:r>
            <a:r>
              <a:rPr lang="en-US" dirty="0" err="1">
                <a:latin typeface="Consolas" panose="020B0609020204030204" pitchFamily="49" charset="0"/>
              </a:rPr>
              <a:t>t</a:t>
            </a:r>
            <a:r>
              <a:rPr lang="en-US" baseline="-25000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is an n-tuple</a:t>
            </a:r>
          </a:p>
          <a:p>
            <a:pPr lvl="1" eaLnBrk="1" hangingPunct="1"/>
            <a:r>
              <a:rPr lang="en-US" dirty="0" err="1">
                <a:latin typeface="Consolas" panose="020B0609020204030204" pitchFamily="49" charset="0"/>
              </a:rPr>
              <a:t>t</a:t>
            </a:r>
            <a:r>
              <a:rPr lang="en-US" baseline="-25000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&lt;v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…, 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baseline="-25000" dirty="0" err="1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/>
              <a:t>where each 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baseline="-25000" dirty="0" err="1">
                <a:latin typeface="Consolas" panose="020B0609020204030204" pitchFamily="49" charset="0"/>
              </a:rPr>
              <a:t>j</a:t>
            </a:r>
            <a:r>
              <a:rPr lang="en-US" dirty="0"/>
              <a:t> </a:t>
            </a:r>
            <a:r>
              <a:rPr lang="en-US" i="1" dirty="0">
                <a:latin typeface="+mj-ea"/>
                <a:ea typeface="+mj-ea"/>
              </a:rPr>
              <a:t>element-of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dom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</a:t>
            </a:r>
            <a:r>
              <a:rPr lang="en-US" baseline="-25000" dirty="0" err="1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44824"/>
            <a:ext cx="4888416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3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Formal Definitions - Example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Let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R(A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A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be a relation schema:</a:t>
            </a:r>
            <a:endParaRPr lang="en-US" sz="1800" dirty="0"/>
          </a:p>
          <a:p>
            <a:pPr lvl="1" eaLnBrk="1" hangingPunct="1"/>
            <a:r>
              <a:rPr lang="en-US" dirty="0"/>
              <a:t>Let </a:t>
            </a:r>
            <a:r>
              <a:rPr lang="en-US" dirty="0" err="1">
                <a:latin typeface="Consolas" panose="020B0609020204030204" pitchFamily="49" charset="0"/>
              </a:rPr>
              <a:t>dom</a:t>
            </a:r>
            <a:r>
              <a:rPr lang="en-US" dirty="0">
                <a:latin typeface="Consolas" panose="020B0609020204030204" pitchFamily="49" charset="0"/>
              </a:rPr>
              <a:t>(A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 = {0, 1}</a:t>
            </a:r>
          </a:p>
          <a:p>
            <a:pPr lvl="1" eaLnBrk="1" hangingPunct="1"/>
            <a:r>
              <a:rPr lang="en-US" dirty="0"/>
              <a:t>Let  </a:t>
            </a:r>
            <a:r>
              <a:rPr lang="en-US" dirty="0" err="1">
                <a:latin typeface="Consolas" panose="020B0609020204030204" pitchFamily="49" charset="0"/>
              </a:rPr>
              <a:t>dom</a:t>
            </a:r>
            <a:r>
              <a:rPr lang="en-US" dirty="0">
                <a:latin typeface="Consolas" panose="020B0609020204030204" pitchFamily="49" charset="0"/>
              </a:rPr>
              <a:t>(A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 =  {a, b, c}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Then: </a:t>
            </a:r>
            <a:r>
              <a:rPr lang="en-US" dirty="0" err="1">
                <a:latin typeface="Consolas" panose="020B0609020204030204" pitchFamily="49" charset="0"/>
              </a:rPr>
              <a:t>dom</a:t>
            </a:r>
            <a:r>
              <a:rPr lang="en-US" dirty="0">
                <a:latin typeface="Consolas" panose="020B0609020204030204" pitchFamily="49" charset="0"/>
              </a:rPr>
              <a:t>(A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 X </a:t>
            </a:r>
            <a:r>
              <a:rPr lang="en-US" dirty="0" err="1">
                <a:latin typeface="Consolas" panose="020B0609020204030204" pitchFamily="49" charset="0"/>
              </a:rPr>
              <a:t>dom</a:t>
            </a:r>
            <a:r>
              <a:rPr lang="en-US" dirty="0">
                <a:latin typeface="Consolas" panose="020B0609020204030204" pitchFamily="49" charset="0"/>
              </a:rPr>
              <a:t>(A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is all possible combinations: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dirty="0">
                <a:latin typeface="Consolas" panose="020B0609020204030204" pitchFamily="49" charset="0"/>
              </a:rPr>
              <a:t>{&lt;0,a&gt;, &lt;0,b&gt; , &lt;0,c&gt;, &lt;1,a&gt;, &lt;1,b&gt;, &lt;1,c&gt;}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000" dirty="0"/>
          </a:p>
          <a:p>
            <a:pPr eaLnBrk="1" hangingPunct="1"/>
            <a:r>
              <a:rPr lang="en-US" dirty="0"/>
              <a:t>The relation state </a:t>
            </a:r>
            <a:r>
              <a:rPr lang="en-US" dirty="0">
                <a:latin typeface="Consolas" panose="020B0609020204030204" pitchFamily="49" charset="0"/>
              </a:rPr>
              <a:t>r(R)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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dom</a:t>
            </a:r>
            <a:r>
              <a:rPr lang="en-US" dirty="0">
                <a:latin typeface="Consolas" panose="020B0609020204030204" pitchFamily="49" charset="0"/>
              </a:rPr>
              <a:t>(A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 X </a:t>
            </a:r>
            <a:r>
              <a:rPr lang="en-US" dirty="0" err="1">
                <a:latin typeface="Consolas" panose="020B0609020204030204" pitchFamily="49" charset="0"/>
              </a:rPr>
              <a:t>dom</a:t>
            </a:r>
            <a:r>
              <a:rPr lang="en-US" dirty="0">
                <a:latin typeface="Consolas" panose="020B0609020204030204" pitchFamily="49" charset="0"/>
              </a:rPr>
              <a:t>(A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For example: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r(R)</a:t>
            </a:r>
            <a:r>
              <a:rPr lang="en-US" dirty="0">
                <a:solidFill>
                  <a:srgbClr val="0000FF"/>
                </a:solidFill>
              </a:rPr>
              <a:t> could be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{&lt;0,a&gt; , &lt;0,b&gt; , &lt;1,c&gt; }</a:t>
            </a:r>
          </a:p>
          <a:p>
            <a:pPr lvl="1" eaLnBrk="1" hangingPunct="1"/>
            <a:r>
              <a:rPr lang="en-US" dirty="0"/>
              <a:t>this is one possible state (or </a:t>
            </a:r>
            <a:r>
              <a:rPr lang="en-US" altLang="en-US" u="sng" dirty="0">
                <a:solidFill>
                  <a:srgbClr val="0000FF"/>
                </a:solidFill>
              </a:rPr>
              <a:t>“</a:t>
            </a:r>
            <a:r>
              <a:rPr lang="en-US" u="sng" dirty="0">
                <a:solidFill>
                  <a:srgbClr val="0000FF"/>
                </a:solidFill>
              </a:rPr>
              <a:t>population</a:t>
            </a:r>
            <a:r>
              <a:rPr lang="en-US" altLang="en-US" u="sng" dirty="0">
                <a:solidFill>
                  <a:srgbClr val="0000FF"/>
                </a:solidFill>
              </a:rPr>
              <a:t>”</a:t>
            </a:r>
            <a:r>
              <a:rPr lang="en-US" u="sng" dirty="0">
                <a:solidFill>
                  <a:srgbClr val="0000FF"/>
                </a:solidFill>
              </a:rPr>
              <a:t> or </a:t>
            </a:r>
            <a:r>
              <a:rPr lang="en-US" altLang="en-US" u="sng" dirty="0">
                <a:solidFill>
                  <a:srgbClr val="0000FF"/>
                </a:solidFill>
              </a:rPr>
              <a:t>“</a:t>
            </a:r>
            <a:r>
              <a:rPr lang="en-US" u="sng" dirty="0">
                <a:solidFill>
                  <a:srgbClr val="0000FF"/>
                </a:solidFill>
              </a:rPr>
              <a:t>extension</a:t>
            </a:r>
            <a:r>
              <a:rPr lang="en-US" altLang="en-US" u="sng" dirty="0">
                <a:solidFill>
                  <a:srgbClr val="0000FF"/>
                </a:solidFill>
              </a:rPr>
              <a:t>”</a:t>
            </a:r>
            <a:r>
              <a:rPr lang="en-US" dirty="0"/>
              <a:t>) 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/>
              <a:t> of the relation 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/>
              <a:t>, defined over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/>
              <a:t>It has three 2-tuples: </a:t>
            </a:r>
            <a:r>
              <a:rPr lang="en-US" dirty="0">
                <a:latin typeface="Consolas" panose="020B0609020204030204" pitchFamily="49" charset="0"/>
              </a:rPr>
              <a:t>&lt;0,a&gt; , &lt;0,b&gt; , &lt;1,c&gt; </a:t>
            </a:r>
          </a:p>
        </p:txBody>
      </p:sp>
    </p:spTree>
    <p:extLst>
      <p:ext uri="{BB962C8B-B14F-4D97-AF65-F5344CB8AC3E}">
        <p14:creationId xmlns:p14="http://schemas.microsoft.com/office/powerpoint/2010/main" val="525249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Definition Summary</a:t>
            </a:r>
            <a:endParaRPr lang="ko-KR" altLang="en-US" dirty="0"/>
          </a:p>
        </p:txBody>
      </p:sp>
      <p:graphicFrame>
        <p:nvGraphicFramePr>
          <p:cNvPr id="4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16937"/>
              </p:ext>
            </p:extLst>
          </p:nvPr>
        </p:nvGraphicFramePr>
        <p:xfrm>
          <a:off x="609600" y="1124744"/>
          <a:ext cx="7778824" cy="4251324"/>
        </p:xfrm>
        <a:graphic>
          <a:graphicData uri="http://schemas.openxmlformats.org/drawingml/2006/table">
            <a:tbl>
              <a:tblPr/>
              <a:tblGrid>
                <a:gridCol w="3889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Informal Terms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Formal Terms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Table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Relation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Column Header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Attribute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All possible Column Values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Domain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Row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Tuple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Table Definition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Schema of a Relation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Populated Table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State of the Relation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807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– A relation STUDENT</a:t>
            </a:r>
            <a:endParaRPr lang="ko-KR" altLang="en-US" dirty="0"/>
          </a:p>
        </p:txBody>
      </p:sp>
      <p:pic>
        <p:nvPicPr>
          <p:cNvPr id="7" name="Picture 6" descr="fig05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132856"/>
            <a:ext cx="848995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02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Characteristics of Relations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Ordering of tuples in a relation </a:t>
            </a:r>
            <a:r>
              <a:rPr lang="en-US" dirty="0">
                <a:latin typeface="Consolas" panose="020B0609020204030204" pitchFamily="49" charset="0"/>
              </a:rPr>
              <a:t>r(R)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u="sng" dirty="0">
                <a:solidFill>
                  <a:srgbClr val="FF0000"/>
                </a:solidFill>
              </a:rPr>
              <a:t>tuples are </a:t>
            </a:r>
            <a:r>
              <a:rPr lang="en-US" i="1" u="sng" dirty="0">
                <a:solidFill>
                  <a:srgbClr val="FF0000"/>
                </a:solidFill>
              </a:rPr>
              <a:t>not considered to be ordered</a:t>
            </a:r>
            <a:r>
              <a:rPr lang="en-US" dirty="0"/>
              <a:t>, even though they appear to be in the tabular form.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Ordering of attributes in a relation schema 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/>
              <a:t> (and of values within each tuple):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We will consider the attributes in </a:t>
            </a:r>
            <a:r>
              <a:rPr lang="en-US" dirty="0">
                <a:latin typeface="Consolas" panose="020B0609020204030204" pitchFamily="49" charset="0"/>
              </a:rPr>
              <a:t>R(A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A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..., A</a:t>
            </a:r>
            <a:r>
              <a:rPr lang="en-US" baseline="-25000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and </a:t>
            </a:r>
            <a:r>
              <a:rPr lang="en-US" u="sng" dirty="0">
                <a:solidFill>
                  <a:srgbClr val="0000FF"/>
                </a:solidFill>
              </a:rPr>
              <a:t>the values in </a:t>
            </a:r>
            <a:r>
              <a:rPr lang="en-US" u="sng" dirty="0">
                <a:solidFill>
                  <a:srgbClr val="0000FF"/>
                </a:solidFill>
                <a:latin typeface="Consolas" panose="020B0609020204030204" pitchFamily="49" charset="0"/>
              </a:rPr>
              <a:t>t = &lt;v</a:t>
            </a:r>
            <a:r>
              <a:rPr lang="en-US" u="sng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u="sng" dirty="0">
                <a:solidFill>
                  <a:srgbClr val="0000FF"/>
                </a:solidFill>
                <a:latin typeface="Consolas" panose="020B0609020204030204" pitchFamily="49" charset="0"/>
              </a:rPr>
              <a:t>, v</a:t>
            </a:r>
            <a:r>
              <a:rPr lang="en-US" u="sng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u="sng" dirty="0">
                <a:solidFill>
                  <a:srgbClr val="0000FF"/>
                </a:solidFill>
                <a:latin typeface="Consolas" panose="020B0609020204030204" pitchFamily="49" charset="0"/>
              </a:rPr>
              <a:t>, ..., </a:t>
            </a:r>
            <a:r>
              <a:rPr lang="en-US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  <a:r>
              <a:rPr lang="en-US" u="sng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en-US" u="sng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u="sng" dirty="0">
                <a:solidFill>
                  <a:srgbClr val="0000FF"/>
                </a:solidFill>
              </a:rPr>
              <a:t>to be ordered .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However</a:t>
            </a:r>
            <a:r>
              <a:rPr lang="en-US" u="sng" dirty="0">
                <a:solidFill>
                  <a:srgbClr val="0000FF"/>
                </a:solidFill>
              </a:rPr>
              <a:t>, a more general alternative definition of relation does not require this ordering.</a:t>
            </a:r>
            <a:r>
              <a:rPr lang="en-US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It includes </a:t>
            </a:r>
            <a:r>
              <a:rPr lang="en-US" u="sng" dirty="0"/>
              <a:t>both the name and the value </a:t>
            </a:r>
            <a:r>
              <a:rPr lang="en-US" dirty="0"/>
              <a:t>for each of the attributes .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t = { 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altLang="en-US" dirty="0">
                <a:latin typeface="Consolas" panose="020B0609020204030204" pitchFamily="49" charset="0"/>
              </a:rPr>
              <a:t>“</a:t>
            </a:r>
            <a:r>
              <a:rPr lang="en-US" dirty="0">
                <a:latin typeface="Consolas" panose="020B0609020204030204" pitchFamily="49" charset="0"/>
              </a:rPr>
              <a:t>John</a:t>
            </a:r>
            <a:r>
              <a:rPr lang="en-US" altLang="en-US" dirty="0">
                <a:latin typeface="Consolas" panose="020B0609020204030204" pitchFamily="49" charset="0"/>
              </a:rPr>
              <a:t>”</a:t>
            </a:r>
            <a:r>
              <a:rPr lang="en-US" dirty="0">
                <a:latin typeface="Consolas" panose="020B0609020204030204" pitchFamily="49" charset="0"/>
              </a:rPr>
              <a:t> &gt;, 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SSN</a:t>
            </a:r>
            <a:r>
              <a:rPr lang="en-US" dirty="0">
                <a:latin typeface="Consolas" panose="020B0609020204030204" pitchFamily="49" charset="0"/>
              </a:rPr>
              <a:t>, 123456789&gt; }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This representation may be </a:t>
            </a:r>
            <a:r>
              <a:rPr lang="en-US" u="sng" dirty="0">
                <a:solidFill>
                  <a:srgbClr val="0000FF"/>
                </a:solidFill>
              </a:rPr>
              <a:t>called as </a:t>
            </a:r>
            <a:r>
              <a:rPr lang="en-US" altLang="en-US" u="sng" dirty="0">
                <a:solidFill>
                  <a:srgbClr val="0000FF"/>
                </a:solidFill>
              </a:rPr>
              <a:t>“</a:t>
            </a:r>
            <a:r>
              <a:rPr lang="en-US" u="sng" dirty="0">
                <a:solidFill>
                  <a:srgbClr val="0000FF"/>
                </a:solidFill>
              </a:rPr>
              <a:t>self-describing</a:t>
            </a:r>
            <a:r>
              <a:rPr lang="en-US" altLang="en-US" u="sng" dirty="0">
                <a:solidFill>
                  <a:srgbClr val="0000FF"/>
                </a:solidFill>
              </a:rPr>
              <a:t>”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941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Same states but with different order of tuples</a:t>
            </a:r>
            <a:endParaRPr lang="ko-KR" altLang="en-US" sz="2800" dirty="0"/>
          </a:p>
        </p:txBody>
      </p:sp>
      <p:pic>
        <p:nvPicPr>
          <p:cNvPr id="4" name="Picture 5" descr="fig05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1008"/>
            <a:ext cx="8450263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fig05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6117183" cy="221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12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018655"/>
          </a:xfrm>
        </p:spPr>
        <p:txBody>
          <a:bodyPr/>
          <a:lstStyle/>
          <a:p>
            <a:pPr algn="l"/>
            <a:r>
              <a:rPr lang="en-US" altLang="ko-KR" sz="4000" dirty="0">
                <a:solidFill>
                  <a:srgbClr val="6498D9"/>
                </a:solidFill>
              </a:rPr>
              <a:t>CHAPTER 5: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3600" dirty="0"/>
              <a:t>The Relational Data Model and Relational Database Constraints</a:t>
            </a: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81128"/>
            <a:ext cx="1456153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180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Characteristics of Relations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Values in a tuple: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u="sng" dirty="0"/>
              <a:t>All values are considered </a:t>
            </a:r>
            <a:r>
              <a:rPr lang="en-US" u="sng" dirty="0">
                <a:solidFill>
                  <a:srgbClr val="FF0000"/>
                </a:solidFill>
              </a:rPr>
              <a:t>atomic (indivisible).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Each value in a tuple must be from the domain of the attribute for that column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If tuple </a:t>
            </a:r>
            <a:r>
              <a:rPr lang="en-US" dirty="0">
                <a:latin typeface="Consolas" panose="020B0609020204030204" pitchFamily="49" charset="0"/>
              </a:rPr>
              <a:t>t = &lt;v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…, 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baseline="-25000" dirty="0" err="1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 is a tuple (row) in the relation state 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/>
              <a:t> of </a:t>
            </a:r>
            <a:r>
              <a:rPr lang="en-US" dirty="0">
                <a:latin typeface="Consolas" panose="020B0609020204030204" pitchFamily="49" charset="0"/>
              </a:rPr>
              <a:t>R(A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A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…, A</a:t>
            </a:r>
            <a:r>
              <a:rPr lang="en-US" baseline="-25000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Then each </a:t>
            </a:r>
            <a:r>
              <a:rPr lang="en-US" i="1" dirty="0">
                <a:latin typeface="Consolas" panose="020B0609020204030204" pitchFamily="49" charset="0"/>
              </a:rPr>
              <a:t>v</a:t>
            </a:r>
            <a:r>
              <a:rPr lang="en-US" i="1" baseline="-25000" dirty="0">
                <a:latin typeface="Consolas" panose="020B0609020204030204" pitchFamily="49" charset="0"/>
              </a:rPr>
              <a:t>i</a:t>
            </a:r>
            <a:r>
              <a:rPr lang="en-US" dirty="0"/>
              <a:t> must be a value from </a:t>
            </a:r>
            <a:r>
              <a:rPr lang="en-US" i="1" dirty="0" err="1">
                <a:latin typeface="Consolas" panose="020B0609020204030204" pitchFamily="49" charset="0"/>
              </a:rPr>
              <a:t>dom</a:t>
            </a:r>
            <a:r>
              <a:rPr lang="en-US" i="1" dirty="0">
                <a:latin typeface="Consolas" panose="020B0609020204030204" pitchFamily="49" charset="0"/>
              </a:rPr>
              <a:t>(A</a:t>
            </a:r>
            <a:r>
              <a:rPr lang="en-US" i="1" baseline="-25000" dirty="0">
                <a:latin typeface="Consolas" panose="020B0609020204030204" pitchFamily="49" charset="0"/>
              </a:rPr>
              <a:t>i</a:t>
            </a:r>
            <a:r>
              <a:rPr lang="en-US" i="1" dirty="0">
                <a:latin typeface="Consolas" panose="020B0609020204030204" pitchFamily="49" charset="0"/>
              </a:rPr>
              <a:t>)</a:t>
            </a:r>
          </a:p>
          <a:p>
            <a:pPr lvl="2" eaLnBrk="1" hangingPunct="1">
              <a:lnSpc>
                <a:spcPct val="150000"/>
              </a:lnSpc>
            </a:pPr>
            <a:endParaRPr lang="en-US" dirty="0"/>
          </a:p>
          <a:p>
            <a:pPr lvl="1" eaLnBrk="1" hangingPunct="1">
              <a:lnSpc>
                <a:spcPct val="150000"/>
              </a:lnSpc>
            </a:pPr>
            <a:r>
              <a:rPr lang="en-US" u="sng" dirty="0"/>
              <a:t>A special </a:t>
            </a:r>
            <a:r>
              <a:rPr lang="en-US" b="1" u="sng" dirty="0">
                <a:solidFill>
                  <a:srgbClr val="0000FF"/>
                </a:solidFill>
              </a:rPr>
              <a:t>null</a:t>
            </a:r>
            <a:r>
              <a:rPr lang="en-US" u="sng" dirty="0">
                <a:solidFill>
                  <a:srgbClr val="0000FF"/>
                </a:solidFill>
              </a:rPr>
              <a:t> </a:t>
            </a:r>
            <a:r>
              <a:rPr lang="en-US" u="sng" dirty="0"/>
              <a:t>value </a:t>
            </a:r>
            <a:r>
              <a:rPr lang="en-US" dirty="0"/>
              <a:t>is used to represent values that are </a:t>
            </a:r>
            <a:r>
              <a:rPr lang="en-US" u="sng" dirty="0">
                <a:solidFill>
                  <a:srgbClr val="0000FF"/>
                </a:solidFill>
              </a:rPr>
              <a:t>unknown</a:t>
            </a:r>
            <a:r>
              <a:rPr lang="en-US" u="sng" dirty="0"/>
              <a:t> or </a:t>
            </a:r>
            <a:r>
              <a:rPr lang="en-US" u="sng" dirty="0">
                <a:solidFill>
                  <a:srgbClr val="0000FF"/>
                </a:solidFill>
              </a:rPr>
              <a:t>not available</a:t>
            </a:r>
            <a:r>
              <a:rPr lang="en-US" u="sng" dirty="0"/>
              <a:t> or </a:t>
            </a:r>
            <a:r>
              <a:rPr lang="en-US" u="sng" dirty="0">
                <a:solidFill>
                  <a:srgbClr val="0000FF"/>
                </a:solidFill>
              </a:rPr>
              <a:t>inapplicable</a:t>
            </a:r>
            <a:r>
              <a:rPr lang="en-US" u="sng" dirty="0"/>
              <a:t> in certain tuples. </a:t>
            </a:r>
          </a:p>
        </p:txBody>
      </p:sp>
    </p:spTree>
    <p:extLst>
      <p:ext uri="{BB962C8B-B14F-4D97-AF65-F5344CB8AC3E}">
        <p14:creationId xmlns:p14="http://schemas.microsoft.com/office/powerpoint/2010/main" val="2410464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Characteristics of Relations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Notation: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We refer to </a:t>
            </a:r>
            <a:r>
              <a:rPr lang="en-US" b="1" u="sng" dirty="0"/>
              <a:t>component values</a:t>
            </a:r>
            <a:r>
              <a:rPr lang="en-US" u="sng" dirty="0"/>
              <a:t> </a:t>
            </a:r>
            <a:r>
              <a:rPr lang="en-US" dirty="0"/>
              <a:t>of a tuple t by: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t[A</a:t>
            </a:r>
            <a:r>
              <a:rPr lang="en-US" baseline="-25000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or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t.A</a:t>
            </a:r>
            <a:r>
              <a:rPr lang="en-US" baseline="-25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endParaRPr lang="en-US" baseline="-25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This is the value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/>
              <a:t> of attribute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/>
              <a:t> for tuple </a:t>
            </a:r>
            <a:r>
              <a:rPr lang="en-US" dirty="0">
                <a:latin typeface="Consolas" panose="020B0609020204030204" pitchFamily="49" charset="0"/>
              </a:rPr>
              <a:t>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Similarly, </a:t>
            </a:r>
            <a:r>
              <a:rPr lang="en-US" dirty="0">
                <a:latin typeface="Consolas" panose="020B0609020204030204" pitchFamily="49" charset="0"/>
              </a:rPr>
              <a:t>t[Au, Av, ..., Aw] </a:t>
            </a:r>
            <a:r>
              <a:rPr lang="en-US" dirty="0"/>
              <a:t>refers to the </a:t>
            </a:r>
            <a:r>
              <a:rPr lang="en-US" u="sng" dirty="0" err="1">
                <a:solidFill>
                  <a:srgbClr val="0000FF"/>
                </a:solidFill>
              </a:rPr>
              <a:t>subtuple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/>
              <a:t> containing the values of attributes </a:t>
            </a:r>
            <a:r>
              <a:rPr lang="en-US" dirty="0">
                <a:latin typeface="Consolas" panose="020B0609020204030204" pitchFamily="49" charset="0"/>
              </a:rPr>
              <a:t>Au, Av, ..., Aw</a:t>
            </a:r>
            <a:r>
              <a:rPr lang="en-US" dirty="0"/>
              <a:t>, respectively in </a:t>
            </a:r>
            <a:r>
              <a:rPr lang="en-US" dirty="0">
                <a:latin typeface="Consolas" panose="020B0609020204030204" pitchFamily="49" charset="0"/>
              </a:rPr>
              <a:t>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124744"/>
            <a:ext cx="23622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95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Relational Model Constraints and Relational Database Schemas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922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Constraints</a:t>
            </a:r>
            <a:r>
              <a:rPr lang="en-US" altLang="ko-KR" dirty="0"/>
              <a:t> </a:t>
            </a:r>
            <a:r>
              <a:rPr lang="en-US" altLang="ko-KR" u="sng" dirty="0"/>
              <a:t>determine which values are permissible and which are not</a:t>
            </a:r>
            <a:r>
              <a:rPr lang="en-US" altLang="ko-KR" dirty="0"/>
              <a:t> in the database.</a:t>
            </a:r>
          </a:p>
          <a:p>
            <a:endParaRPr lang="en-US" altLang="ko-KR" dirty="0"/>
          </a:p>
          <a:p>
            <a:r>
              <a:rPr lang="en-US" altLang="ko-KR" dirty="0"/>
              <a:t>They are of three main types: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>
                <a:solidFill>
                  <a:srgbClr val="0000FF"/>
                </a:solidFill>
              </a:rPr>
              <a:t>Inherent or Implicit Constraints</a:t>
            </a:r>
            <a:r>
              <a:rPr lang="en-US" altLang="ko-KR" dirty="0"/>
              <a:t>: These are based on the data model itself. (E.g., </a:t>
            </a:r>
            <a:r>
              <a:rPr lang="en-US" altLang="ko-KR" u="sng" dirty="0"/>
              <a:t>relational model does not allow a list as a value for any attribute</a:t>
            </a:r>
            <a:r>
              <a:rPr lang="en-US" altLang="ko-KR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>
                <a:solidFill>
                  <a:srgbClr val="0000FF"/>
                </a:solidFill>
              </a:rPr>
              <a:t>Schema-based or Explicit Constraints</a:t>
            </a:r>
            <a:r>
              <a:rPr lang="en-US" altLang="ko-KR" dirty="0"/>
              <a:t>: They are expressed in the schema by using the facilities provided by the model. (E.g., </a:t>
            </a:r>
            <a:r>
              <a:rPr lang="en-US" altLang="ko-KR" u="sng" dirty="0"/>
              <a:t>max. cardinality ratio constraint </a:t>
            </a:r>
            <a:r>
              <a:rPr lang="en-US" altLang="ko-KR" dirty="0"/>
              <a:t>in the ER model)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>
                <a:solidFill>
                  <a:srgbClr val="0000FF"/>
                </a:solidFill>
              </a:rPr>
              <a:t>Application based or semantic constraints</a:t>
            </a:r>
            <a:r>
              <a:rPr lang="en-US" altLang="ko-KR" dirty="0"/>
              <a:t>: These are beyond the expressive power of the model and </a:t>
            </a:r>
            <a:r>
              <a:rPr lang="en-US" altLang="ko-KR" u="sng" dirty="0"/>
              <a:t>must be specified and enforced by the application programs.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760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Relational Integrity Constraints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Constraints are </a:t>
            </a:r>
            <a:r>
              <a:rPr lang="en-US" b="1" dirty="0"/>
              <a:t>conditions</a:t>
            </a:r>
            <a:r>
              <a:rPr lang="en-US" dirty="0"/>
              <a:t> that </a:t>
            </a:r>
            <a:r>
              <a:rPr lang="en-US" u="sng" dirty="0"/>
              <a:t>must hold on </a:t>
            </a:r>
            <a:r>
              <a:rPr lang="en-US" b="1" u="sng" dirty="0"/>
              <a:t>all</a:t>
            </a:r>
            <a:r>
              <a:rPr lang="en-US" u="sng" dirty="0"/>
              <a:t> valid relation states.</a:t>
            </a:r>
          </a:p>
          <a:p>
            <a:pPr lvl="1"/>
            <a:endParaRPr lang="en-US" dirty="0"/>
          </a:p>
          <a:p>
            <a:pPr eaLnBrk="1" hangingPunct="1"/>
            <a:r>
              <a:rPr lang="en-US" u="sng" dirty="0"/>
              <a:t>There are three </a:t>
            </a:r>
            <a:r>
              <a:rPr lang="en-US" i="1" u="sng" dirty="0"/>
              <a:t>main types</a:t>
            </a:r>
            <a:r>
              <a:rPr lang="en-US" u="sng" dirty="0"/>
              <a:t> of (explicit schema-based) constraints</a:t>
            </a:r>
            <a:r>
              <a:rPr lang="en-US" dirty="0"/>
              <a:t> that can be expressed in the relational model:</a:t>
            </a:r>
          </a:p>
          <a:p>
            <a:pPr lvl="1" eaLnBrk="1" hangingPunct="1"/>
            <a:r>
              <a:rPr lang="en-US" b="1" dirty="0"/>
              <a:t>Key</a:t>
            </a:r>
            <a:r>
              <a:rPr lang="en-US" dirty="0"/>
              <a:t> constraints</a:t>
            </a:r>
          </a:p>
          <a:p>
            <a:pPr lvl="1" eaLnBrk="1" hangingPunct="1"/>
            <a:r>
              <a:rPr lang="en-US" b="1" dirty="0"/>
              <a:t>Entity</a:t>
            </a:r>
            <a:r>
              <a:rPr lang="en-US" dirty="0"/>
              <a:t> </a:t>
            </a:r>
            <a:r>
              <a:rPr lang="en-US" b="1" dirty="0"/>
              <a:t>integrity</a:t>
            </a:r>
            <a:r>
              <a:rPr lang="en-US" dirty="0"/>
              <a:t> constraints</a:t>
            </a:r>
          </a:p>
          <a:p>
            <a:pPr lvl="1" eaLnBrk="1" hangingPunct="1"/>
            <a:r>
              <a:rPr lang="en-US" b="1" dirty="0"/>
              <a:t>Referential integrity</a:t>
            </a:r>
            <a:r>
              <a:rPr lang="en-US" dirty="0"/>
              <a:t> </a:t>
            </a:r>
            <a:r>
              <a:rPr lang="en-US" dirty="0" smtClean="0"/>
              <a:t>constraints </a:t>
            </a:r>
            <a:endParaRPr lang="en-US" dirty="0"/>
          </a:p>
          <a:p>
            <a:pPr lvl="2"/>
            <a:endParaRPr lang="en-US" dirty="0"/>
          </a:p>
          <a:p>
            <a:pPr eaLnBrk="1" hangingPunct="1"/>
            <a:r>
              <a:rPr lang="en-US" dirty="0"/>
              <a:t>Another schema-based constraint is the </a:t>
            </a:r>
            <a:r>
              <a:rPr lang="en-US" b="1" u="sng" dirty="0"/>
              <a:t>domain</a:t>
            </a:r>
            <a:r>
              <a:rPr lang="en-US" u="sng" dirty="0"/>
              <a:t> constraint</a:t>
            </a:r>
          </a:p>
          <a:p>
            <a:pPr lvl="1" eaLnBrk="1" hangingPunct="1"/>
            <a:r>
              <a:rPr lang="en-US" u="sng" dirty="0"/>
              <a:t>Every value in a tuple must be from the </a:t>
            </a:r>
            <a:r>
              <a:rPr lang="en-US" i="1" u="sng" dirty="0"/>
              <a:t>domain of its attribute</a:t>
            </a:r>
            <a:r>
              <a:rPr lang="en-US" u="sng" dirty="0"/>
              <a:t> </a:t>
            </a:r>
            <a:r>
              <a:rPr lang="en-US" dirty="0"/>
              <a:t>(or it could be </a:t>
            </a:r>
            <a:r>
              <a:rPr lang="en-US" b="1" dirty="0"/>
              <a:t>null</a:t>
            </a:r>
            <a:r>
              <a:rPr lang="en-US" dirty="0"/>
              <a:t>, if allowed for that attribute)</a:t>
            </a:r>
          </a:p>
        </p:txBody>
      </p:sp>
    </p:spTree>
    <p:extLst>
      <p:ext uri="{BB962C8B-B14F-4D97-AF65-F5344CB8AC3E}">
        <p14:creationId xmlns:p14="http://schemas.microsoft.com/office/powerpoint/2010/main" val="504329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Key Constraints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err="1"/>
              <a:t>Superkey</a:t>
            </a:r>
            <a:r>
              <a:rPr lang="en-US" dirty="0"/>
              <a:t> of R: </a:t>
            </a:r>
          </a:p>
          <a:p>
            <a:pPr lvl="1" eaLnBrk="1" hangingPunct="1"/>
            <a:r>
              <a:rPr lang="en-US" u="sng" dirty="0"/>
              <a:t>a set of attributes SK of R</a:t>
            </a:r>
            <a:r>
              <a:rPr lang="en-US" dirty="0"/>
              <a:t> with the following condition:</a:t>
            </a:r>
          </a:p>
          <a:p>
            <a:pPr lvl="2" eaLnBrk="1" hangingPunct="1"/>
            <a:r>
              <a:rPr lang="en-US" u="sng" dirty="0"/>
              <a:t>No two tuples in any valid relation state </a:t>
            </a:r>
            <a:r>
              <a:rPr lang="en-US" u="sng" dirty="0">
                <a:latin typeface="Consolas" panose="020B0609020204030204" pitchFamily="49" charset="0"/>
              </a:rPr>
              <a:t>r(R)</a:t>
            </a:r>
            <a:r>
              <a:rPr lang="en-US" u="sng" dirty="0"/>
              <a:t> will have the same value for SK (</a:t>
            </a:r>
            <a:r>
              <a:rPr lang="en-US" b="1" u="sng" dirty="0">
                <a:solidFill>
                  <a:srgbClr val="0000FF"/>
                </a:solidFill>
              </a:rPr>
              <a:t>uniqueness</a:t>
            </a:r>
            <a:r>
              <a:rPr lang="en-US" u="sng" dirty="0"/>
              <a:t>)</a:t>
            </a:r>
          </a:p>
          <a:p>
            <a:pPr lvl="2" eaLnBrk="1" hangingPunct="1"/>
            <a:r>
              <a:rPr lang="en-US" dirty="0"/>
              <a:t>That is, for any distinct tuples </a:t>
            </a:r>
            <a:r>
              <a:rPr lang="en-US" dirty="0">
                <a:latin typeface="Consolas" panose="020B0609020204030204" pitchFamily="49" charset="0"/>
              </a:rPr>
              <a:t>t1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t2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</a:rPr>
              <a:t>r(R), t1[SK]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</a:t>
            </a:r>
            <a:r>
              <a:rPr lang="en-US" dirty="0">
                <a:latin typeface="Consolas" panose="020B0609020204030204" pitchFamily="49" charset="0"/>
              </a:rPr>
              <a:t> t2[SK]</a:t>
            </a:r>
          </a:p>
          <a:p>
            <a:pPr lvl="2" eaLnBrk="1" hangingPunct="1"/>
            <a:r>
              <a:rPr lang="en-US" dirty="0"/>
              <a:t>This condition </a:t>
            </a:r>
            <a:r>
              <a:rPr lang="en-US" u="sng" dirty="0"/>
              <a:t>must hold in </a:t>
            </a:r>
            <a:r>
              <a:rPr lang="en-US" i="1" u="sng" dirty="0"/>
              <a:t>any valid state</a:t>
            </a:r>
            <a:r>
              <a:rPr lang="en-US" u="sng" dirty="0"/>
              <a:t> </a:t>
            </a:r>
            <a:r>
              <a:rPr lang="en-US" u="sng" dirty="0">
                <a:latin typeface="Consolas" panose="020B0609020204030204" pitchFamily="49" charset="0"/>
              </a:rPr>
              <a:t>r(R)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Key</a:t>
            </a:r>
            <a:r>
              <a:rPr lang="en-US" dirty="0">
                <a:solidFill>
                  <a:srgbClr val="0000FF"/>
                </a:solidFill>
              </a:rPr>
              <a:t> of R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A </a:t>
            </a:r>
            <a:r>
              <a:rPr lang="en-US" u="sng" dirty="0"/>
              <a:t>"</a:t>
            </a:r>
            <a:r>
              <a:rPr lang="en-US" u="sng" dirty="0">
                <a:solidFill>
                  <a:srgbClr val="FF0000"/>
                </a:solidFill>
              </a:rPr>
              <a:t>minimal</a:t>
            </a:r>
            <a:r>
              <a:rPr lang="en-US" u="sng" dirty="0"/>
              <a:t>" </a:t>
            </a:r>
            <a:r>
              <a:rPr lang="en-US" u="sng" dirty="0" err="1"/>
              <a:t>superkey</a:t>
            </a:r>
            <a:endParaRPr lang="en-US" u="sng" dirty="0"/>
          </a:p>
          <a:p>
            <a:pPr lvl="1" eaLnBrk="1" hangingPunct="1"/>
            <a:r>
              <a:rPr lang="en-US" dirty="0"/>
              <a:t>That is, a key is a </a:t>
            </a:r>
            <a:r>
              <a:rPr lang="en-US" dirty="0" err="1"/>
              <a:t>superkey</a:t>
            </a:r>
            <a:r>
              <a:rPr lang="en-US" dirty="0"/>
              <a:t> K such that removal of any attribute from K results in a set of attributes that is not a </a:t>
            </a:r>
            <a:r>
              <a:rPr lang="en-US" dirty="0" err="1"/>
              <a:t>superkey</a:t>
            </a:r>
            <a:r>
              <a:rPr lang="en-US" dirty="0"/>
              <a:t> (</a:t>
            </a:r>
            <a:r>
              <a:rPr lang="en-US" u="sng" dirty="0"/>
              <a:t>does not possess the </a:t>
            </a:r>
            <a:r>
              <a:rPr lang="en-US" u="sng" dirty="0" err="1"/>
              <a:t>superkey</a:t>
            </a:r>
            <a:r>
              <a:rPr lang="en-US" u="sng" dirty="0"/>
              <a:t> uniqueness property</a:t>
            </a:r>
            <a:r>
              <a:rPr lang="en-US" dirty="0"/>
              <a:t>)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A Key is a </a:t>
            </a:r>
            <a:r>
              <a:rPr lang="en-US" dirty="0" err="1">
                <a:solidFill>
                  <a:srgbClr val="0000FF"/>
                </a:solidFill>
              </a:rPr>
              <a:t>Superkey</a:t>
            </a:r>
            <a:r>
              <a:rPr lang="en-US" dirty="0">
                <a:solidFill>
                  <a:srgbClr val="0000FF"/>
                </a:solidFill>
              </a:rPr>
              <a:t> but not vice versa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6136" y="775447"/>
            <a:ext cx="304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SK =  subset of attributes of R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16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Key Constraints (continued)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Example: Consider the </a:t>
            </a:r>
            <a:r>
              <a:rPr lang="en-US" dirty="0">
                <a:latin typeface="Consolas" panose="020B0609020204030204" pitchFamily="49" charset="0"/>
              </a:rPr>
              <a:t>CAR</a:t>
            </a:r>
            <a:r>
              <a:rPr lang="en-US" dirty="0"/>
              <a:t> relation schema:</a:t>
            </a:r>
          </a:p>
          <a:p>
            <a:pPr lvl="1" eaLnBrk="1" hangingPunct="1"/>
            <a:r>
              <a:rPr lang="en-US" dirty="0">
                <a:latin typeface="Consolas" panose="020B0609020204030204" pitchFamily="49" charset="0"/>
              </a:rPr>
              <a:t>CAR(State, </a:t>
            </a:r>
            <a:r>
              <a:rPr lang="en-US" dirty="0" err="1">
                <a:latin typeface="Consolas" panose="020B0609020204030204" pitchFamily="49" charset="0"/>
              </a:rPr>
              <a:t>Reg</a:t>
            </a:r>
            <a:r>
              <a:rPr lang="en-US" dirty="0">
                <a:latin typeface="Consolas" panose="020B0609020204030204" pitchFamily="49" charset="0"/>
              </a:rPr>
              <a:t>#, </a:t>
            </a:r>
            <a:r>
              <a:rPr lang="en-US" dirty="0" err="1">
                <a:latin typeface="Consolas" panose="020B0609020204030204" pitchFamily="49" charset="0"/>
              </a:rPr>
              <a:t>SerialNo</a:t>
            </a:r>
            <a:r>
              <a:rPr lang="en-US" dirty="0">
                <a:latin typeface="Consolas" panose="020B0609020204030204" pitchFamily="49" charset="0"/>
              </a:rPr>
              <a:t>, Make, Model, Year)</a:t>
            </a:r>
          </a:p>
          <a:p>
            <a:pPr lvl="1" eaLnBrk="1" hangingPunct="1"/>
            <a:r>
              <a:rPr lang="en-US" dirty="0"/>
              <a:t>CAR has two keys:</a:t>
            </a:r>
          </a:p>
          <a:p>
            <a:pPr lvl="2" eaLnBrk="1" hangingPunct="1"/>
            <a:r>
              <a:rPr lang="en-US" dirty="0">
                <a:latin typeface="Consolas" panose="020B0609020204030204" pitchFamily="49" charset="0"/>
              </a:rPr>
              <a:t>Key1 = {State, </a:t>
            </a:r>
            <a:r>
              <a:rPr lang="en-US" dirty="0" err="1">
                <a:latin typeface="Consolas" panose="020B0609020204030204" pitchFamily="49" charset="0"/>
              </a:rPr>
              <a:t>Reg</a:t>
            </a:r>
            <a:r>
              <a:rPr lang="en-US" dirty="0">
                <a:latin typeface="Consolas" panose="020B0609020204030204" pitchFamily="49" charset="0"/>
              </a:rPr>
              <a:t>#}</a:t>
            </a:r>
          </a:p>
          <a:p>
            <a:pPr lvl="2" eaLnBrk="1" hangingPunct="1"/>
            <a:r>
              <a:rPr lang="en-US" dirty="0">
                <a:latin typeface="Consolas" panose="020B0609020204030204" pitchFamily="49" charset="0"/>
              </a:rPr>
              <a:t>Key2 = {</a:t>
            </a:r>
            <a:r>
              <a:rPr lang="en-US" dirty="0" err="1">
                <a:latin typeface="Consolas" panose="020B0609020204030204" pitchFamily="49" charset="0"/>
              </a:rPr>
              <a:t>SerialNo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 eaLnBrk="1" hangingPunct="1"/>
            <a:r>
              <a:rPr lang="en-US" dirty="0"/>
              <a:t>Both are also </a:t>
            </a:r>
            <a:r>
              <a:rPr lang="en-US" dirty="0" err="1"/>
              <a:t>superkeys</a:t>
            </a:r>
            <a:r>
              <a:rPr lang="en-US" dirty="0"/>
              <a:t> of </a:t>
            </a:r>
            <a:r>
              <a:rPr lang="en-US" dirty="0">
                <a:latin typeface="Consolas" panose="020B0609020204030204" pitchFamily="49" charset="0"/>
              </a:rPr>
              <a:t>CAR</a:t>
            </a:r>
          </a:p>
          <a:p>
            <a:pPr lvl="1" eaLnBrk="1" hangingPunct="1"/>
            <a:r>
              <a:rPr lang="en-US" u="sng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SerialNo</a:t>
            </a:r>
            <a:r>
              <a:rPr lang="en-US" u="sng" dirty="0">
                <a:solidFill>
                  <a:srgbClr val="0000FF"/>
                </a:solidFill>
                <a:latin typeface="Consolas" panose="020B0609020204030204" pitchFamily="49" charset="0"/>
              </a:rPr>
              <a:t>, Make}</a:t>
            </a:r>
            <a:r>
              <a:rPr lang="en-US" u="sng" dirty="0">
                <a:solidFill>
                  <a:srgbClr val="0000FF"/>
                </a:solidFill>
              </a:rPr>
              <a:t> is a </a:t>
            </a:r>
            <a:r>
              <a:rPr lang="en-US" u="sng" dirty="0" err="1">
                <a:solidFill>
                  <a:srgbClr val="0000FF"/>
                </a:solidFill>
              </a:rPr>
              <a:t>superkey</a:t>
            </a:r>
            <a:r>
              <a:rPr lang="en-US" u="sng" dirty="0">
                <a:solidFill>
                  <a:srgbClr val="0000FF"/>
                </a:solidFill>
              </a:rPr>
              <a:t> </a:t>
            </a:r>
            <a:r>
              <a:rPr lang="en-US" u="sng" dirty="0">
                <a:solidFill>
                  <a:srgbClr val="FF0000"/>
                </a:solidFill>
              </a:rPr>
              <a:t>but </a:t>
            </a:r>
            <a:r>
              <a:rPr lang="en-US" i="1" u="sng" dirty="0">
                <a:solidFill>
                  <a:srgbClr val="FF0000"/>
                </a:solidFill>
              </a:rPr>
              <a:t>not</a:t>
            </a:r>
            <a:r>
              <a:rPr lang="en-US" u="sng" dirty="0">
                <a:solidFill>
                  <a:srgbClr val="FF0000"/>
                </a:solidFill>
              </a:rPr>
              <a:t> a key.</a:t>
            </a:r>
          </a:p>
          <a:p>
            <a:pPr lvl="1" eaLnBrk="1" hangingPunct="1"/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3" y="3645024"/>
            <a:ext cx="6421371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83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Key Constraints (continued)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In general:</a:t>
            </a:r>
          </a:p>
          <a:p>
            <a:pPr lvl="1" eaLnBrk="1" hangingPunct="1"/>
            <a:r>
              <a:rPr lang="en-US" dirty="0"/>
              <a:t>Any </a:t>
            </a:r>
            <a:r>
              <a:rPr lang="en-US" i="1" dirty="0"/>
              <a:t>key</a:t>
            </a:r>
            <a:r>
              <a:rPr lang="en-US" dirty="0"/>
              <a:t> is a </a:t>
            </a:r>
            <a:r>
              <a:rPr lang="en-US" i="1" dirty="0" err="1"/>
              <a:t>superkey</a:t>
            </a:r>
            <a:r>
              <a:rPr lang="en-US" i="1" dirty="0"/>
              <a:t> </a:t>
            </a:r>
            <a:r>
              <a:rPr lang="en-US" dirty="0"/>
              <a:t>(but not vice versa)</a:t>
            </a:r>
          </a:p>
          <a:p>
            <a:pPr lvl="1" eaLnBrk="1" hangingPunct="1"/>
            <a:r>
              <a:rPr lang="en-US" dirty="0"/>
              <a:t>Any set of attributes that </a:t>
            </a:r>
            <a:r>
              <a:rPr lang="en-US" i="1" dirty="0"/>
              <a:t>includes a key</a:t>
            </a:r>
            <a:r>
              <a:rPr lang="en-US" dirty="0"/>
              <a:t> is a </a:t>
            </a:r>
            <a:r>
              <a:rPr lang="en-US" i="1" dirty="0" err="1"/>
              <a:t>superkey</a:t>
            </a:r>
            <a:endParaRPr lang="en-US" i="1" dirty="0"/>
          </a:p>
          <a:p>
            <a:pPr lvl="1" eaLnBrk="1" hangingPunct="1"/>
            <a:r>
              <a:rPr lang="en-US" dirty="0"/>
              <a:t>A </a:t>
            </a:r>
            <a:r>
              <a:rPr lang="en-US" i="1" dirty="0"/>
              <a:t>minimal</a:t>
            </a:r>
            <a:r>
              <a:rPr lang="en-US" dirty="0"/>
              <a:t> </a:t>
            </a:r>
            <a:r>
              <a:rPr lang="en-US" dirty="0" err="1"/>
              <a:t>superkey</a:t>
            </a:r>
            <a:r>
              <a:rPr lang="en-US" dirty="0"/>
              <a:t> is also a key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315" y="2852936"/>
            <a:ext cx="6421371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Key Constraints (continued)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If a relation has several </a:t>
            </a:r>
            <a:r>
              <a:rPr lang="en-US" b="1" dirty="0"/>
              <a:t>candidate keys</a:t>
            </a:r>
            <a:r>
              <a:rPr lang="en-US" dirty="0"/>
              <a:t>, one is chosen arbitrarily to be the </a:t>
            </a:r>
            <a:r>
              <a:rPr lang="en-US" b="1" dirty="0">
                <a:solidFill>
                  <a:srgbClr val="FF0000"/>
                </a:solidFill>
              </a:rPr>
              <a:t>primary key</a:t>
            </a:r>
            <a:r>
              <a:rPr lang="en-US" dirty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The primary key attributes are </a:t>
            </a:r>
            <a:r>
              <a:rPr lang="en-US" u="sng" dirty="0"/>
              <a:t>underlined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Example: Consider the </a:t>
            </a:r>
            <a:r>
              <a:rPr lang="en-US" dirty="0">
                <a:latin typeface="Consolas" panose="020B0609020204030204" pitchFamily="49" charset="0"/>
              </a:rPr>
              <a:t>CAR</a:t>
            </a:r>
            <a:r>
              <a:rPr lang="en-US" dirty="0"/>
              <a:t> relation schema: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CAR(State, </a:t>
            </a:r>
            <a:r>
              <a:rPr lang="en-US" dirty="0" err="1">
                <a:latin typeface="Consolas" panose="020B0609020204030204" pitchFamily="49" charset="0"/>
              </a:rPr>
              <a:t>Reg</a:t>
            </a:r>
            <a:r>
              <a:rPr lang="en-US" dirty="0">
                <a:latin typeface="Consolas" panose="020B0609020204030204" pitchFamily="49" charset="0"/>
              </a:rPr>
              <a:t>#, </a:t>
            </a:r>
            <a:r>
              <a:rPr lang="en-US" u="sng" dirty="0" err="1">
                <a:latin typeface="Consolas" panose="020B0609020204030204" pitchFamily="49" charset="0"/>
              </a:rPr>
              <a:t>SerialNo</a:t>
            </a:r>
            <a:r>
              <a:rPr lang="en-US" dirty="0">
                <a:latin typeface="Consolas" panose="020B0609020204030204" pitchFamily="49" charset="0"/>
              </a:rPr>
              <a:t>, Make, Model, Year)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We chose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SerialNo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as the primary key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The primary key value is used to </a:t>
            </a:r>
            <a:r>
              <a:rPr lang="en-US" i="1" dirty="0">
                <a:solidFill>
                  <a:srgbClr val="0000FF"/>
                </a:solidFill>
              </a:rPr>
              <a:t>uniquely identify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each tuple in a relation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Provides the tuple identity</a:t>
            </a:r>
          </a:p>
          <a:p>
            <a:pPr lvl="1"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Also used to </a:t>
            </a:r>
            <a:r>
              <a:rPr lang="en-US" i="1" dirty="0">
                <a:solidFill>
                  <a:srgbClr val="0000FF"/>
                </a:solidFill>
              </a:rPr>
              <a:t>reference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the tuple </a:t>
            </a:r>
            <a:r>
              <a:rPr lang="en-US" u="sng" dirty="0"/>
              <a:t>from another tuple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/>
              <a:t>General rule</a:t>
            </a:r>
            <a:r>
              <a:rPr lang="en-US" dirty="0"/>
              <a:t>: </a:t>
            </a:r>
            <a:r>
              <a:rPr lang="en-US" u="sng" dirty="0"/>
              <a:t>Choose as primary key the smallest of the candidate keys </a:t>
            </a:r>
            <a:r>
              <a:rPr lang="en-US" dirty="0"/>
              <a:t>(in terms of size)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Not always applicable – choice is sometimes subjective</a:t>
            </a:r>
          </a:p>
        </p:txBody>
      </p:sp>
    </p:spTree>
    <p:extLst>
      <p:ext uri="{BB962C8B-B14F-4D97-AF65-F5344CB8AC3E}">
        <p14:creationId xmlns:p14="http://schemas.microsoft.com/office/powerpoint/2010/main" val="1633551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Consolas" panose="020B0609020204030204" pitchFamily="49" charset="0"/>
              </a:rPr>
              <a:t>CAR</a:t>
            </a:r>
            <a:r>
              <a:rPr lang="en-US" altLang="ko-KR" sz="2800" dirty="0"/>
              <a:t> table with two candidate keys – </a:t>
            </a:r>
            <a:r>
              <a:rPr lang="en-US" altLang="ko-KR" sz="2800" dirty="0" err="1">
                <a:latin typeface="Consolas" panose="020B0609020204030204" pitchFamily="49" charset="0"/>
              </a:rPr>
              <a:t>LicenseNumber</a:t>
            </a:r>
            <a:r>
              <a:rPr lang="en-US" altLang="ko-KR" sz="2800" dirty="0"/>
              <a:t> chosen as Primary Key</a:t>
            </a:r>
            <a:endParaRPr lang="ko-KR" altLang="en-US" sz="2800" dirty="0"/>
          </a:p>
        </p:txBody>
      </p:sp>
      <p:pic>
        <p:nvPicPr>
          <p:cNvPr id="4" name="Picture 9" descr="fig05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2559050"/>
            <a:ext cx="8413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51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Outline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dirty="0"/>
              <a:t>Relational Model Concepts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/>
              <a:t>Relational Model Constraints and Relational Database Schemas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/>
              <a:t>Update Operations and Dealing with Constraint Violations</a:t>
            </a:r>
          </a:p>
          <a:p>
            <a:pPr eaLnBrk="1" hangingPunct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43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Relational Database Schema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Relational Database Schema</a:t>
            </a:r>
            <a:r>
              <a:rPr lang="en-US" b="1" dirty="0"/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u="sng" dirty="0"/>
              <a:t>A set S of relation </a:t>
            </a:r>
            <a:r>
              <a:rPr lang="en-US" dirty="0"/>
              <a:t>schemas that </a:t>
            </a:r>
            <a:r>
              <a:rPr lang="en-US" u="sng" dirty="0">
                <a:solidFill>
                  <a:srgbClr val="0000FF"/>
                </a:solidFill>
              </a:rPr>
              <a:t>belong to the same database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S is the name of the whole </a:t>
            </a:r>
            <a:r>
              <a:rPr lang="en-US" b="1" dirty="0"/>
              <a:t>database schema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S = {R1, R2, ..., </a:t>
            </a:r>
            <a:r>
              <a:rPr lang="en-US" dirty="0" err="1">
                <a:latin typeface="Consolas" panose="020B0609020204030204" pitchFamily="49" charset="0"/>
              </a:rPr>
              <a:t>Rn</a:t>
            </a: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/>
              <a:t>and a set IC of integrity constraints.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R1, R2, …, </a:t>
            </a:r>
            <a:r>
              <a:rPr lang="en-US" dirty="0" err="1">
                <a:latin typeface="Consolas" panose="020B0609020204030204" pitchFamily="49" charset="0"/>
              </a:rPr>
              <a:t>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are the names of the individual </a:t>
            </a:r>
            <a:r>
              <a:rPr lang="en-US" b="1" dirty="0"/>
              <a:t>relation schemas</a:t>
            </a:r>
            <a:r>
              <a:rPr lang="en-US" dirty="0"/>
              <a:t> within the database S</a:t>
            </a:r>
          </a:p>
          <a:p>
            <a:pPr lvl="1"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Following slide shows a </a:t>
            </a:r>
            <a:r>
              <a:rPr lang="en-US" dirty="0">
                <a:latin typeface="Consolas" panose="020B0609020204030204" pitchFamily="49" charset="0"/>
              </a:rPr>
              <a:t>COMPANY</a:t>
            </a:r>
            <a:r>
              <a:rPr lang="en-US" dirty="0"/>
              <a:t> database schema with 6 relation schemas</a:t>
            </a:r>
          </a:p>
        </p:txBody>
      </p:sp>
    </p:spTree>
    <p:extLst>
      <p:ext uri="{BB962C8B-B14F-4D97-AF65-F5344CB8AC3E}">
        <p14:creationId xmlns:p14="http://schemas.microsoft.com/office/powerpoint/2010/main" val="3876529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COMPANY</a:t>
            </a:r>
            <a:r>
              <a:rPr lang="en-US" altLang="ko-KR" dirty="0"/>
              <a:t> Database Schema</a:t>
            </a:r>
            <a:endParaRPr lang="ko-KR" altLang="en-US" dirty="0"/>
          </a:p>
        </p:txBody>
      </p:sp>
      <p:pic>
        <p:nvPicPr>
          <p:cNvPr id="4" name="Picture 5" descr="fig05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124744"/>
            <a:ext cx="807402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14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Relational Database 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relational database state DB of </a:t>
            </a:r>
            <a:r>
              <a:rPr lang="en-US" altLang="ko-KR" i="1" dirty="0"/>
              <a:t>S</a:t>
            </a:r>
            <a:r>
              <a:rPr lang="en-US" altLang="ko-KR" dirty="0"/>
              <a:t> is a set of relation states </a:t>
            </a:r>
            <a:r>
              <a:rPr lang="en-US" altLang="ko-KR" dirty="0">
                <a:latin typeface="Consolas" panose="020B0609020204030204" pitchFamily="49" charset="0"/>
              </a:rPr>
              <a:t>DB = {</a:t>
            </a:r>
            <a:r>
              <a:rPr lang="en-US" altLang="ko-KR" i="1" dirty="0">
                <a:latin typeface="Consolas" panose="020B0609020204030204" pitchFamily="49" charset="0"/>
              </a:rPr>
              <a:t>r</a:t>
            </a:r>
            <a:r>
              <a:rPr lang="en-US" altLang="ko-KR" baseline="-25000" dirty="0"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latin typeface="Consolas" panose="020B0609020204030204" pitchFamily="49" charset="0"/>
              </a:rPr>
              <a:t>r</a:t>
            </a:r>
            <a:r>
              <a:rPr lang="en-US" altLang="ko-KR" baseline="-25000" dirty="0">
                <a:latin typeface="Consolas" panose="020B0609020204030204" pitchFamily="49" charset="0"/>
              </a:rPr>
              <a:t>2</a:t>
            </a:r>
            <a:r>
              <a:rPr lang="en-US" altLang="ko-KR" dirty="0">
                <a:latin typeface="Consolas" panose="020B0609020204030204" pitchFamily="49" charset="0"/>
              </a:rPr>
              <a:t>, ..., </a:t>
            </a:r>
            <a:r>
              <a:rPr lang="en-US" altLang="ko-KR" i="1" dirty="0" err="1">
                <a:latin typeface="Consolas" panose="020B0609020204030204" pitchFamily="49" charset="0"/>
              </a:rPr>
              <a:t>r</a:t>
            </a:r>
            <a:r>
              <a:rPr lang="en-US" altLang="ko-KR" i="1" baseline="-25000" dirty="0" err="1">
                <a:latin typeface="Consolas" panose="020B0609020204030204" pitchFamily="49" charset="0"/>
              </a:rPr>
              <a:t>m</a:t>
            </a:r>
            <a:r>
              <a:rPr lang="en-US" altLang="ko-KR" dirty="0">
                <a:latin typeface="Consolas" panose="020B0609020204030204" pitchFamily="49" charset="0"/>
              </a:rPr>
              <a:t>} </a:t>
            </a:r>
            <a:r>
              <a:rPr lang="en-US" altLang="ko-KR" dirty="0"/>
              <a:t>such that each </a:t>
            </a:r>
            <a:r>
              <a:rPr lang="en-US" altLang="ko-KR" i="1" dirty="0" err="1">
                <a:latin typeface="Consolas" panose="020B0609020204030204" pitchFamily="49" charset="0"/>
              </a:rPr>
              <a:t>r</a:t>
            </a:r>
            <a:r>
              <a:rPr lang="en-US" altLang="ko-KR" i="1" baseline="-25000" dirty="0" err="1">
                <a:latin typeface="Consolas" panose="020B0609020204030204" pitchFamily="49" charset="0"/>
              </a:rPr>
              <a:t>i</a:t>
            </a:r>
            <a:r>
              <a:rPr lang="en-US" altLang="ko-KR" dirty="0"/>
              <a:t> is a state of </a:t>
            </a:r>
            <a:r>
              <a:rPr lang="en-US" altLang="ko-KR" i="1" dirty="0" err="1">
                <a:latin typeface="Consolas" panose="020B0609020204030204" pitchFamily="49" charset="0"/>
              </a:rPr>
              <a:t>R</a:t>
            </a:r>
            <a:r>
              <a:rPr lang="en-US" altLang="ko-KR" i="1" baseline="-25000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/>
              <a:t>and such that the </a:t>
            </a:r>
            <a:r>
              <a:rPr lang="en-US" altLang="ko-KR" i="1" dirty="0" err="1">
                <a:latin typeface="Consolas" panose="020B0609020204030204" pitchFamily="49" charset="0"/>
              </a:rPr>
              <a:t>r</a:t>
            </a:r>
            <a:r>
              <a:rPr lang="en-US" altLang="ko-KR" i="1" baseline="-25000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/>
              <a:t>relation states satisfy the integrity constraints specified in IC.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relational database </a:t>
            </a:r>
            <a:r>
              <a:rPr lang="en-US" altLang="ko-KR" i="1" dirty="0">
                <a:solidFill>
                  <a:srgbClr val="0000FF"/>
                </a:solidFill>
              </a:rPr>
              <a:t>state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is sometimes called a relational database </a:t>
            </a:r>
            <a:r>
              <a:rPr lang="en-US" altLang="ko-KR" i="1" dirty="0">
                <a:solidFill>
                  <a:srgbClr val="0000FF"/>
                </a:solidFill>
              </a:rPr>
              <a:t>snapshot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or </a:t>
            </a:r>
            <a:r>
              <a:rPr lang="en-US" altLang="ko-KR" i="1" dirty="0">
                <a:solidFill>
                  <a:srgbClr val="0000FF"/>
                </a:solidFill>
              </a:rPr>
              <a:t>instance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We will not use the term </a:t>
            </a:r>
            <a:r>
              <a:rPr lang="en-US" altLang="ko-KR" i="1" dirty="0">
                <a:solidFill>
                  <a:srgbClr val="0000FF"/>
                </a:solidFill>
              </a:rPr>
              <a:t>instance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since it also applies to single tuples.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database state that does </a:t>
            </a:r>
            <a:r>
              <a:rPr lang="en-US" altLang="ko-KR" u="sng" dirty="0"/>
              <a:t>not meet the constraints </a:t>
            </a:r>
            <a:r>
              <a:rPr lang="en-US" altLang="ko-KR" dirty="0"/>
              <a:t>is an </a:t>
            </a:r>
            <a:r>
              <a:rPr lang="en-US" altLang="ko-KR" dirty="0">
                <a:solidFill>
                  <a:srgbClr val="0000FF"/>
                </a:solidFill>
              </a:rPr>
              <a:t>invalid state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650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Populated database state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Each </a:t>
            </a:r>
            <a:r>
              <a:rPr lang="en-US" i="1" dirty="0"/>
              <a:t>relation</a:t>
            </a:r>
            <a:r>
              <a:rPr lang="en-US" dirty="0"/>
              <a:t> will have many tuples in its current relation state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The </a:t>
            </a:r>
            <a:r>
              <a:rPr lang="en-US" i="1" dirty="0">
                <a:solidFill>
                  <a:srgbClr val="0000FF"/>
                </a:solidFill>
              </a:rPr>
              <a:t>relational database state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</a:t>
            </a:r>
            <a:r>
              <a:rPr lang="en-US" u="sng" dirty="0"/>
              <a:t>a union of all the individual relation states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Whenever the database is changed, a new state arises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Basic operations for changing the database:</a:t>
            </a:r>
          </a:p>
          <a:p>
            <a:pPr lvl="1" eaLnBrk="1" hangingPunct="1"/>
            <a:r>
              <a:rPr lang="en-US" dirty="0">
                <a:latin typeface="Consolas" panose="020B0609020204030204" pitchFamily="49" charset="0"/>
              </a:rPr>
              <a:t>INSERT</a:t>
            </a:r>
            <a:r>
              <a:rPr lang="en-US" dirty="0"/>
              <a:t> a new tuple in a relation</a:t>
            </a:r>
          </a:p>
          <a:p>
            <a:pPr lvl="1" eaLnBrk="1" hangingPunct="1"/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/>
              <a:t> an existing tuple from a relation</a:t>
            </a:r>
          </a:p>
          <a:p>
            <a:pPr lvl="1" eaLnBrk="1" hangingPunct="1"/>
            <a:r>
              <a:rPr lang="en-US" dirty="0">
                <a:latin typeface="Consolas" panose="020B0609020204030204" pitchFamily="49" charset="0"/>
              </a:rPr>
              <a:t>MODIFY</a:t>
            </a:r>
            <a:r>
              <a:rPr lang="en-US" dirty="0"/>
              <a:t> an attribute of an existing tuple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96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Populated database state for </a:t>
            </a:r>
            <a:r>
              <a:rPr lang="en-US" altLang="ko-KR" dirty="0">
                <a:latin typeface="Consolas" panose="020B0609020204030204" pitchFamily="49" charset="0"/>
              </a:rPr>
              <a:t>COMPANY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9" descr="fig05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40" y="908720"/>
            <a:ext cx="4350321" cy="554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975359" y="3757243"/>
            <a:ext cx="1294091" cy="1646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7837" y="3717032"/>
            <a:ext cx="119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Employee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6975359" y="4039709"/>
            <a:ext cx="129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975359" y="5373216"/>
            <a:ext cx="129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49400" y="4019027"/>
            <a:ext cx="811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name</a:t>
            </a:r>
            <a:endParaRPr lang="en-US" altLang="ko-KR" sz="1200" dirty="0"/>
          </a:p>
          <a:p>
            <a:r>
              <a:rPr lang="en-US" altLang="ko-KR" sz="1200" u="sng" dirty="0" err="1" smtClean="0">
                <a:solidFill>
                  <a:srgbClr val="FF0000"/>
                </a:solidFill>
              </a:rPr>
              <a:t>Ssn</a:t>
            </a:r>
            <a:endParaRPr lang="en-US" altLang="ko-KR" sz="1200" u="sng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 smtClean="0"/>
              <a:t>bdate</a:t>
            </a:r>
            <a:endParaRPr lang="en-US" altLang="ko-KR" sz="1200" dirty="0" smtClean="0"/>
          </a:p>
          <a:p>
            <a:r>
              <a:rPr lang="en-US" altLang="ko-KR" sz="1200" dirty="0" smtClean="0"/>
              <a:t>Address</a:t>
            </a:r>
          </a:p>
          <a:p>
            <a:r>
              <a:rPr lang="en-US" altLang="ko-KR" sz="1200" dirty="0" smtClean="0"/>
              <a:t>Sex</a:t>
            </a:r>
          </a:p>
          <a:p>
            <a:r>
              <a:rPr lang="en-US" altLang="ko-KR" sz="1200" dirty="0" smtClean="0"/>
              <a:t>Salary</a:t>
            </a:r>
          </a:p>
          <a:p>
            <a:r>
              <a:rPr lang="en-US" altLang="ko-KR" sz="1200" dirty="0" err="1" smtClean="0"/>
              <a:t>superSsn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8833102" y="3757243"/>
            <a:ext cx="1294090" cy="1259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61454" y="3716234"/>
            <a:ext cx="143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Department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8833101" y="4039709"/>
            <a:ext cx="129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833100" y="4957570"/>
            <a:ext cx="129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68277" y="4019027"/>
            <a:ext cx="1223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dname</a:t>
            </a:r>
            <a:endParaRPr lang="en-US" altLang="ko-KR" sz="1200" dirty="0" smtClean="0"/>
          </a:p>
          <a:p>
            <a:r>
              <a:rPr lang="en-US" altLang="ko-KR" sz="1200" u="sng" dirty="0" err="1" smtClean="0">
                <a:solidFill>
                  <a:srgbClr val="FF0000"/>
                </a:solidFill>
              </a:rPr>
              <a:t>dnumber</a:t>
            </a:r>
            <a:endParaRPr lang="en-US" altLang="ko-KR" sz="1200" u="sng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 smtClean="0"/>
              <a:t>Mgr_ssn</a:t>
            </a:r>
            <a:endParaRPr lang="en-US" altLang="ko-KR" sz="1200" dirty="0" smtClean="0"/>
          </a:p>
          <a:p>
            <a:r>
              <a:rPr lang="en-US" altLang="ko-KR" sz="1200" dirty="0" err="1" smtClean="0"/>
              <a:t>Mgr_start_date</a:t>
            </a:r>
            <a:endParaRPr lang="ko-KR" altLang="en-US" sz="1200" dirty="0"/>
          </a:p>
        </p:txBody>
      </p:sp>
      <p:cxnSp>
        <p:nvCxnSpPr>
          <p:cNvPr id="15" name="직선 연결선 14"/>
          <p:cNvCxnSpPr>
            <a:stCxn id="14" idx="1"/>
          </p:cNvCxnSpPr>
          <p:nvPr/>
        </p:nvCxnSpPr>
        <p:spPr>
          <a:xfrm flipH="1" flipV="1">
            <a:off x="8269450" y="4434525"/>
            <a:ext cx="5988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11928" y="408556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N:1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Entity Integrity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b="1" dirty="0"/>
              <a:t>Entity Integrity: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i="1" u="sng" dirty="0">
                <a:solidFill>
                  <a:srgbClr val="0000FF"/>
                </a:solidFill>
              </a:rPr>
              <a:t>primary key attributes</a:t>
            </a:r>
            <a:r>
              <a:rPr lang="en-US" u="sng" dirty="0">
                <a:solidFill>
                  <a:srgbClr val="0000FF"/>
                </a:solidFill>
              </a:rPr>
              <a:t> </a:t>
            </a:r>
            <a:r>
              <a:rPr lang="en-US" dirty="0"/>
              <a:t>PK of each relation schema R in S </a:t>
            </a:r>
            <a:r>
              <a:rPr lang="en-US" u="sng" dirty="0"/>
              <a:t>cannot have null values in any tuple of </a:t>
            </a:r>
            <a:r>
              <a:rPr lang="en-US" u="sng" dirty="0">
                <a:latin typeface="Consolas" panose="020B0609020204030204" pitchFamily="49" charset="0"/>
              </a:rPr>
              <a:t>r(R)</a:t>
            </a:r>
            <a:r>
              <a:rPr lang="en-US" u="sng" dirty="0"/>
              <a:t>.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This is because primary key values are used to </a:t>
            </a:r>
            <a:r>
              <a:rPr lang="en-US" i="1" dirty="0"/>
              <a:t>identify</a:t>
            </a:r>
            <a:r>
              <a:rPr lang="en-US" dirty="0"/>
              <a:t> the individual tuples.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t[PK]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</a:t>
            </a:r>
            <a:r>
              <a:rPr lang="en-US" dirty="0">
                <a:latin typeface="Consolas" panose="020B0609020204030204" pitchFamily="49" charset="0"/>
              </a:rPr>
              <a:t> null </a:t>
            </a:r>
            <a:r>
              <a:rPr lang="en-US" dirty="0"/>
              <a:t>for any tuple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</a:rPr>
              <a:t>r(R)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If PK has several attributes, </a:t>
            </a:r>
            <a:r>
              <a:rPr lang="en-US" u="sng" dirty="0"/>
              <a:t>null is not allowed in any of these attributes</a:t>
            </a:r>
          </a:p>
          <a:p>
            <a:pPr lvl="1" eaLnBrk="1" hangingPunct="1">
              <a:lnSpc>
                <a:spcPct val="150000"/>
              </a:lnSpc>
            </a:pPr>
            <a:endParaRPr lang="en-US" dirty="0"/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Note: Other attributes of R may be constrained  to disallow null values, even though they are not members of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1547133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Referential Integrity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A constraint </a:t>
            </a:r>
            <a:r>
              <a:rPr lang="en-US" u="sng" dirty="0"/>
              <a:t>involving </a:t>
            </a:r>
            <a:r>
              <a:rPr lang="en-US" b="1" u="sng" dirty="0"/>
              <a:t>two</a:t>
            </a:r>
            <a:r>
              <a:rPr lang="en-US" u="sng" dirty="0"/>
              <a:t> relations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The previous constraints involve a single relation.</a:t>
            </a:r>
          </a:p>
          <a:p>
            <a:pPr lvl="1"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Used to </a:t>
            </a:r>
            <a:r>
              <a:rPr lang="en-US" u="sng" dirty="0">
                <a:solidFill>
                  <a:srgbClr val="0000FF"/>
                </a:solidFill>
              </a:rPr>
              <a:t>specify a </a:t>
            </a:r>
            <a:r>
              <a:rPr lang="en-US" b="1" u="sng" dirty="0">
                <a:solidFill>
                  <a:srgbClr val="0000FF"/>
                </a:solidFill>
              </a:rPr>
              <a:t>relationship</a:t>
            </a:r>
            <a:r>
              <a:rPr lang="en-US" u="sng" dirty="0">
                <a:solidFill>
                  <a:srgbClr val="0000FF"/>
                </a:solidFill>
              </a:rPr>
              <a:t> </a:t>
            </a:r>
            <a:r>
              <a:rPr lang="en-US" dirty="0"/>
              <a:t>among tuples in two relations: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referencing relation </a:t>
            </a:r>
            <a:r>
              <a:rPr lang="en-US" dirty="0"/>
              <a:t>and the </a:t>
            </a:r>
            <a:r>
              <a:rPr lang="en-US" b="1" dirty="0"/>
              <a:t>referenced relation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230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Referential Integrity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Tuples in the </a:t>
            </a:r>
            <a:r>
              <a:rPr lang="en-US" b="1" dirty="0">
                <a:solidFill>
                  <a:srgbClr val="0000FF"/>
                </a:solidFill>
              </a:rPr>
              <a:t>referencing relation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R1</a:t>
            </a:r>
            <a:r>
              <a:rPr lang="en-US" dirty="0"/>
              <a:t> </a:t>
            </a:r>
            <a:r>
              <a:rPr lang="en-US" u="sng" dirty="0"/>
              <a:t>have attributes FK (called </a:t>
            </a:r>
            <a:r>
              <a:rPr lang="en-US" b="1" u="sng" dirty="0">
                <a:solidFill>
                  <a:srgbClr val="0000FF"/>
                </a:solidFill>
              </a:rPr>
              <a:t>foreign key</a:t>
            </a:r>
            <a:r>
              <a:rPr lang="en-US" u="sng" dirty="0">
                <a:solidFill>
                  <a:srgbClr val="0000FF"/>
                </a:solidFill>
              </a:rPr>
              <a:t> attributes</a:t>
            </a:r>
            <a:r>
              <a:rPr lang="en-US" u="sng" dirty="0"/>
              <a:t>)</a:t>
            </a:r>
            <a:r>
              <a:rPr lang="en-US" dirty="0"/>
              <a:t> that </a:t>
            </a:r>
            <a:r>
              <a:rPr lang="en-US" u="sng" dirty="0"/>
              <a:t>reference the primary key attributes PK of the </a:t>
            </a:r>
            <a:r>
              <a:rPr lang="en-US" b="1" u="sng" dirty="0"/>
              <a:t>referenced relation</a:t>
            </a:r>
            <a:r>
              <a:rPr lang="en-US" u="sng" dirty="0"/>
              <a:t> </a:t>
            </a:r>
            <a:r>
              <a:rPr lang="en-US" u="sng" dirty="0">
                <a:latin typeface="Consolas" panose="020B0609020204030204" pitchFamily="49" charset="0"/>
              </a:rPr>
              <a:t>R2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A tuple </a:t>
            </a:r>
            <a:r>
              <a:rPr lang="en-US" dirty="0">
                <a:latin typeface="Consolas" panose="020B0609020204030204" pitchFamily="49" charset="0"/>
              </a:rPr>
              <a:t>t1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</a:rPr>
              <a:t>R1</a:t>
            </a:r>
            <a:r>
              <a:rPr lang="en-US" dirty="0"/>
              <a:t> is said to </a:t>
            </a:r>
            <a:r>
              <a:rPr lang="en-US" b="1" dirty="0"/>
              <a:t>reference</a:t>
            </a:r>
            <a:r>
              <a:rPr lang="en-US" dirty="0"/>
              <a:t> a tuple </a:t>
            </a:r>
            <a:r>
              <a:rPr lang="en-US" dirty="0">
                <a:latin typeface="Consolas" panose="020B0609020204030204" pitchFamily="49" charset="0"/>
              </a:rPr>
              <a:t>t2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</a:rPr>
              <a:t>R2</a:t>
            </a:r>
            <a:r>
              <a:rPr lang="en-US" dirty="0"/>
              <a:t> if </a:t>
            </a:r>
            <a:r>
              <a:rPr lang="en-US" dirty="0">
                <a:latin typeface="Consolas" panose="020B0609020204030204" pitchFamily="49" charset="0"/>
              </a:rPr>
              <a:t>t1[FK] = t2[PK]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A referential integrity constraint can be displayed in a relational database schema as </a:t>
            </a:r>
            <a:r>
              <a:rPr lang="en-US" u="sng" dirty="0">
                <a:solidFill>
                  <a:srgbClr val="0000FF"/>
                </a:solidFill>
              </a:rPr>
              <a:t>a directed arc from R1.FK to R2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7265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ig0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52736"/>
            <a:ext cx="6477000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088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Referential Integrity (foreign key) Constraint</a:t>
            </a: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Statement of the constraint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The value in the foreign key column (or columns) FK of the </a:t>
            </a:r>
            <a:r>
              <a:rPr lang="en-US" b="1" dirty="0"/>
              <a:t>referencing relation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R1</a:t>
            </a:r>
            <a:r>
              <a:rPr lang="en-US" dirty="0"/>
              <a:t> can be </a:t>
            </a:r>
            <a:r>
              <a:rPr lang="en-US" b="1" dirty="0"/>
              <a:t>either</a:t>
            </a:r>
            <a:r>
              <a:rPr lang="en-US" dirty="0"/>
              <a:t>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(1) a value of an existing primary key value of a corresponding primary key PK in the </a:t>
            </a:r>
            <a:r>
              <a:rPr lang="en-US" b="1" dirty="0"/>
              <a:t>referenced relation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R2</a:t>
            </a:r>
            <a:r>
              <a:rPr lang="en-US" dirty="0"/>
              <a:t>, </a:t>
            </a:r>
            <a:r>
              <a:rPr lang="en-US" u="sng" dirty="0"/>
              <a:t>or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(2) a </a:t>
            </a:r>
            <a:r>
              <a:rPr lang="en-US" b="1" dirty="0">
                <a:solidFill>
                  <a:srgbClr val="FF0000"/>
                </a:solidFill>
              </a:rPr>
              <a:t>null</a:t>
            </a:r>
            <a:r>
              <a:rPr lang="en-US" dirty="0"/>
              <a:t>.</a:t>
            </a:r>
          </a:p>
          <a:p>
            <a:pPr lvl="2"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In case (2), the FK in </a:t>
            </a:r>
            <a:r>
              <a:rPr lang="en-US" dirty="0">
                <a:latin typeface="Consolas" panose="020B0609020204030204" pitchFamily="49" charset="0"/>
              </a:rPr>
              <a:t>R1</a:t>
            </a:r>
            <a:r>
              <a:rPr lang="en-US" dirty="0"/>
              <a:t> </a:t>
            </a:r>
            <a:r>
              <a:rPr lang="en-US" u="sng" dirty="0"/>
              <a:t>should </a:t>
            </a:r>
            <a:r>
              <a:rPr lang="en-US" b="1" u="sng" dirty="0"/>
              <a:t>not</a:t>
            </a:r>
            <a:r>
              <a:rPr lang="en-US" u="sng" dirty="0"/>
              <a:t> be a part of its own primary key.</a:t>
            </a:r>
          </a:p>
        </p:txBody>
      </p:sp>
    </p:spTree>
    <p:extLst>
      <p:ext uri="{BB962C8B-B14F-4D97-AF65-F5344CB8AC3E}">
        <p14:creationId xmlns:p14="http://schemas.microsoft.com/office/powerpoint/2010/main" val="231205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Relational Model Concepts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The relational Model of Data is based on the concept of a </a:t>
            </a:r>
            <a:r>
              <a:rPr lang="en-US" i="1" dirty="0"/>
              <a:t>Relation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u="sng" dirty="0"/>
              <a:t>The strength of the relational approach </a:t>
            </a:r>
            <a:r>
              <a:rPr lang="en-US" sz="2000" dirty="0"/>
              <a:t>to data management </a:t>
            </a:r>
            <a:r>
              <a:rPr lang="en-US" sz="2000" u="sng" dirty="0"/>
              <a:t>comes from the </a:t>
            </a:r>
            <a:r>
              <a:rPr lang="en-US" sz="2000" u="sng" dirty="0">
                <a:solidFill>
                  <a:srgbClr val="0000FF"/>
                </a:solidFill>
              </a:rPr>
              <a:t>formal foundation </a:t>
            </a:r>
            <a:r>
              <a:rPr lang="en-US" sz="2000" dirty="0"/>
              <a:t>provided by the theory of relations</a:t>
            </a:r>
          </a:p>
          <a:p>
            <a:pPr lvl="1" eaLnBrk="1" hangingPunct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844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Displaying a relational database schema and its constraints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u="sng" dirty="0"/>
              <a:t>Each relation schema </a:t>
            </a:r>
            <a:r>
              <a:rPr lang="en-US" dirty="0"/>
              <a:t>can be </a:t>
            </a:r>
            <a:r>
              <a:rPr lang="en-US" u="sng" dirty="0">
                <a:solidFill>
                  <a:srgbClr val="0000FF"/>
                </a:solidFill>
              </a:rPr>
              <a:t>displayed as a row of attribute names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i.e. Student(</a:t>
            </a:r>
            <a:r>
              <a:rPr lang="en-US" u="sng" dirty="0" err="1" smtClean="0"/>
              <a:t>sno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address, </a:t>
            </a:r>
            <a:r>
              <a:rPr lang="en-US" dirty="0" err="1" smtClean="0"/>
              <a:t>tel</a:t>
            </a:r>
            <a:r>
              <a:rPr lang="en-US" dirty="0" smtClean="0"/>
              <a:t>, …, </a:t>
            </a:r>
            <a:r>
              <a:rPr lang="en-US" dirty="0" err="1" smtClean="0">
                <a:solidFill>
                  <a:srgbClr val="FF0000"/>
                </a:solidFill>
              </a:rPr>
              <a:t>dno</a:t>
            </a:r>
            <a:r>
              <a:rPr lang="en-US" dirty="0" smtClean="0"/>
              <a:t>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name of the relation is written above the attribute names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u="sng" dirty="0"/>
              <a:t>primary key attribute </a:t>
            </a:r>
            <a:r>
              <a:rPr lang="en-US" dirty="0"/>
              <a:t>(or attributes) </a:t>
            </a:r>
            <a:r>
              <a:rPr lang="en-US" u="sng" dirty="0"/>
              <a:t>will be underlined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u="sng" dirty="0"/>
              <a:t>A foreign key (referential integrity) constraints </a:t>
            </a:r>
            <a:r>
              <a:rPr lang="en-US" dirty="0"/>
              <a:t>is </a:t>
            </a:r>
            <a:r>
              <a:rPr lang="en-US" u="sng" dirty="0">
                <a:solidFill>
                  <a:srgbClr val="0000FF"/>
                </a:solidFill>
              </a:rPr>
              <a:t>displayed as a directed arc (arrow) </a:t>
            </a:r>
            <a:r>
              <a:rPr lang="en-US" dirty="0"/>
              <a:t>from the foreign key attributes to the referenced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Can also point the primary key of the referenced relation for clarity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Next slide shows the COMPANY </a:t>
            </a:r>
            <a:r>
              <a:rPr lang="en-US" b="1" dirty="0"/>
              <a:t>relational schema diagram with referential integrity constraints </a:t>
            </a:r>
          </a:p>
        </p:txBody>
      </p:sp>
    </p:spTree>
    <p:extLst>
      <p:ext uri="{BB962C8B-B14F-4D97-AF65-F5344CB8AC3E}">
        <p14:creationId xmlns:p14="http://schemas.microsoft.com/office/powerpoint/2010/main" val="112286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Referential Integrity Constraints for </a:t>
            </a:r>
            <a:r>
              <a:rPr lang="en-US" altLang="ko-KR" sz="2800" dirty="0">
                <a:latin typeface="Consolas" panose="020B0609020204030204" pitchFamily="49" charset="0"/>
              </a:rPr>
              <a:t>COMPANY</a:t>
            </a:r>
            <a:r>
              <a:rPr lang="en-US" altLang="ko-KR" sz="2800" dirty="0"/>
              <a:t> database </a:t>
            </a:r>
            <a:endParaRPr lang="ko-KR" altLang="en-US" sz="2800" dirty="0"/>
          </a:p>
        </p:txBody>
      </p:sp>
      <p:pic>
        <p:nvPicPr>
          <p:cNvPr id="4" name="Picture 5" descr="fig0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340768"/>
            <a:ext cx="6477000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710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Types of Constraints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Semantic Integrity Constraints:</a:t>
            </a:r>
          </a:p>
          <a:p>
            <a:pPr lvl="1"/>
            <a:r>
              <a:rPr lang="en-US" altLang="ko-KR" dirty="0"/>
              <a:t>based on application semantics and cannot be expressed by the model</a:t>
            </a:r>
          </a:p>
          <a:p>
            <a:pPr lvl="1"/>
            <a:r>
              <a:rPr lang="en-US" altLang="ko-KR" dirty="0"/>
              <a:t>Example: “the max. no. of hours per employee for all projects he or she works on is </a:t>
            </a:r>
            <a:r>
              <a:rPr lang="en-US" altLang="ko-KR" u="sng" dirty="0">
                <a:solidFill>
                  <a:srgbClr val="0000FF"/>
                </a:solidFill>
              </a:rPr>
              <a:t>56 </a:t>
            </a:r>
            <a:r>
              <a:rPr lang="en-US" altLang="ko-KR" u="sng" dirty="0" smtClean="0">
                <a:solidFill>
                  <a:srgbClr val="0000FF"/>
                </a:solidFill>
              </a:rPr>
              <a:t>hours </a:t>
            </a:r>
            <a:r>
              <a:rPr lang="en-US" altLang="ko-KR" u="sng" dirty="0">
                <a:solidFill>
                  <a:srgbClr val="0000FF"/>
                </a:solidFill>
              </a:rPr>
              <a:t>per week</a:t>
            </a:r>
            <a:r>
              <a:rPr lang="en-US" altLang="ko-KR" dirty="0"/>
              <a:t>”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constraint specification language may have to be used to express these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SQL-99 allows </a:t>
            </a:r>
            <a:r>
              <a:rPr lang="en-US" altLang="ko-KR" dirty="0">
                <a:latin typeface="Consolas" panose="020B0609020204030204" pitchFamily="49" charset="0"/>
              </a:rPr>
              <a:t>CREATE TRIGGER </a:t>
            </a:r>
            <a:r>
              <a:rPr lang="en-US" altLang="ko-KR" dirty="0"/>
              <a:t>and </a:t>
            </a:r>
            <a:r>
              <a:rPr lang="en-US" altLang="ko-KR" dirty="0">
                <a:latin typeface="Consolas" panose="020B0609020204030204" pitchFamily="49" charset="0"/>
              </a:rPr>
              <a:t>CREATE ASSERTION </a:t>
            </a:r>
            <a:r>
              <a:rPr lang="en-US" altLang="ko-KR" dirty="0"/>
              <a:t>to express some of these semantic constraints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Keys, Permissibility of Null values, Candidate Keys (Unique in SQL), Foreign Keys, Referential Integrity etc. </a:t>
            </a:r>
            <a:r>
              <a:rPr lang="en-US" altLang="ko-KR" u="sng" dirty="0">
                <a:solidFill>
                  <a:srgbClr val="0000FF"/>
                </a:solidFill>
              </a:rPr>
              <a:t>are expressed by the </a:t>
            </a:r>
            <a:r>
              <a:rPr lang="en-US" altLang="ko-KR" u="sng" dirty="0">
                <a:solidFill>
                  <a:srgbClr val="0000FF"/>
                </a:solidFill>
                <a:latin typeface="Consolas" panose="020B0609020204030204" pitchFamily="49" charset="0"/>
              </a:rPr>
              <a:t>CREATE </a:t>
            </a:r>
            <a:r>
              <a:rPr lang="en-US" altLang="ko-KR" u="sng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TABLE/ALTER TABLE </a:t>
            </a:r>
            <a:r>
              <a:rPr lang="en-US" altLang="ko-KR" u="sng" dirty="0">
                <a:solidFill>
                  <a:srgbClr val="0000FF"/>
                </a:solidFill>
              </a:rPr>
              <a:t>statement in SQL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386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Update Operations, Transactions, and Dealing with Constraint Violations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96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Update Operations on Relations</a:t>
            </a:r>
          </a:p>
        </p:txBody>
      </p:sp>
      <p:sp>
        <p:nvSpPr>
          <p:cNvPr id="41988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FF0000"/>
                </a:solidFill>
              </a:rPr>
              <a:t> a tuple.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FF0000"/>
                </a:solidFill>
              </a:rPr>
              <a:t> a tuple.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MODIFY</a:t>
            </a:r>
            <a:r>
              <a:rPr lang="en-US" dirty="0">
                <a:solidFill>
                  <a:srgbClr val="FF0000"/>
                </a:solidFill>
              </a:rPr>
              <a:t> a tuple</a:t>
            </a:r>
            <a:r>
              <a:rPr lang="en-US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u="sng" dirty="0">
                <a:solidFill>
                  <a:srgbClr val="0000FF"/>
                </a:solidFill>
              </a:rPr>
              <a:t>Integrity constraints </a:t>
            </a:r>
            <a:r>
              <a:rPr lang="en-US" u="sng" dirty="0"/>
              <a:t>should not be violated by the update operations.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Several update operations may have to be grouped together.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Updates may </a:t>
            </a:r>
            <a:r>
              <a:rPr lang="en-US" b="1" dirty="0"/>
              <a:t>propagate</a:t>
            </a:r>
            <a:r>
              <a:rPr lang="en-US" dirty="0"/>
              <a:t>  to cause other updates automatically. This may be necessary to maintain integrity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2396793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Update Operations on Relations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In case of integrity violation, several actions can be taken: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b="1" u="sng" dirty="0">
                <a:solidFill>
                  <a:srgbClr val="0000FF"/>
                </a:solidFill>
              </a:rPr>
              <a:t>Cancel the operation </a:t>
            </a:r>
            <a:r>
              <a:rPr lang="en-US" dirty="0"/>
              <a:t>that causes the violation (</a:t>
            </a:r>
            <a:r>
              <a:rPr lang="en-US" dirty="0">
                <a:latin typeface="Consolas" panose="020B0609020204030204" pitchFamily="49" charset="0"/>
              </a:rPr>
              <a:t>RESTRICT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REJECT</a:t>
            </a:r>
            <a:r>
              <a:rPr lang="en-US" dirty="0"/>
              <a:t> option)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Perform the operation but </a:t>
            </a:r>
            <a:r>
              <a:rPr lang="en-US" b="1" u="sng" dirty="0">
                <a:solidFill>
                  <a:srgbClr val="0000FF"/>
                </a:solidFill>
              </a:rPr>
              <a:t>inform the user of the violation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Trigger additional updates </a:t>
            </a:r>
            <a:r>
              <a:rPr lang="en-US" dirty="0"/>
              <a:t>so the violation is corrected (</a:t>
            </a:r>
            <a:r>
              <a:rPr lang="en-US" dirty="0">
                <a:latin typeface="Consolas" panose="020B0609020204030204" pitchFamily="49" charset="0"/>
              </a:rPr>
              <a:t>CASCADE</a:t>
            </a:r>
            <a:r>
              <a:rPr lang="en-US" dirty="0"/>
              <a:t> option, </a:t>
            </a:r>
            <a:r>
              <a:rPr lang="en-US" dirty="0">
                <a:latin typeface="Consolas" panose="020B0609020204030204" pitchFamily="49" charset="0"/>
              </a:rPr>
              <a:t>SET NULL </a:t>
            </a:r>
            <a:r>
              <a:rPr lang="en-US" dirty="0"/>
              <a:t>option)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Execute a user-specified error-correction routine </a:t>
            </a:r>
          </a:p>
        </p:txBody>
      </p:sp>
    </p:spTree>
    <p:extLst>
      <p:ext uri="{BB962C8B-B14F-4D97-AF65-F5344CB8AC3E}">
        <p14:creationId xmlns:p14="http://schemas.microsoft.com/office/powerpoint/2010/main" val="1215648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Possible violations for each operation</a:t>
            </a:r>
          </a:p>
        </p:txBody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/>
              <a:t> may violate any of the constraints:</a:t>
            </a:r>
          </a:p>
          <a:p>
            <a:pPr lvl="1" eaLnBrk="1" hangingPunct="1"/>
            <a:r>
              <a:rPr lang="en-US" b="1" dirty="0"/>
              <a:t>Domain constraint</a:t>
            </a:r>
            <a:r>
              <a:rPr lang="en-US" dirty="0"/>
              <a:t>:</a:t>
            </a:r>
          </a:p>
          <a:p>
            <a:pPr lvl="2" eaLnBrk="1" hangingPunct="1"/>
            <a:r>
              <a:rPr lang="en-US" dirty="0"/>
              <a:t>if one of the attribute values provided for the new tuple </a:t>
            </a:r>
            <a:r>
              <a:rPr lang="en-US" u="sng" dirty="0"/>
              <a:t>is not of the specified attribute domain</a:t>
            </a:r>
          </a:p>
          <a:p>
            <a:pPr lvl="2" eaLnBrk="1" hangingPunct="1"/>
            <a:endParaRPr lang="en-US" dirty="0"/>
          </a:p>
          <a:p>
            <a:pPr lvl="1" eaLnBrk="1" hangingPunct="1"/>
            <a:r>
              <a:rPr lang="en-US" b="1" dirty="0"/>
              <a:t>Key constraint</a:t>
            </a:r>
            <a:r>
              <a:rPr lang="en-US" dirty="0"/>
              <a:t>:</a:t>
            </a:r>
          </a:p>
          <a:p>
            <a:pPr lvl="2" eaLnBrk="1" hangingPunct="1"/>
            <a:r>
              <a:rPr lang="en-US" dirty="0"/>
              <a:t>if the value of a key attribute in the new tuple </a:t>
            </a:r>
            <a:r>
              <a:rPr lang="en-US" u="sng" dirty="0"/>
              <a:t>already exists in another tuple </a:t>
            </a:r>
            <a:r>
              <a:rPr lang="en-US" dirty="0"/>
              <a:t>in the relation</a:t>
            </a:r>
          </a:p>
          <a:p>
            <a:pPr lvl="2" eaLnBrk="1" hangingPunct="1"/>
            <a:endParaRPr lang="en-US" dirty="0"/>
          </a:p>
          <a:p>
            <a:pPr lvl="1" eaLnBrk="1" hangingPunct="1"/>
            <a:r>
              <a:rPr lang="en-US" b="1" dirty="0"/>
              <a:t>Referential integrity</a:t>
            </a:r>
            <a:r>
              <a:rPr lang="en-US" dirty="0"/>
              <a:t>:</a:t>
            </a:r>
          </a:p>
          <a:p>
            <a:pPr lvl="2" eaLnBrk="1" hangingPunct="1"/>
            <a:r>
              <a:rPr lang="en-US" dirty="0"/>
              <a:t>if a foreign key value in the new tuple references a primary key value that </a:t>
            </a:r>
            <a:r>
              <a:rPr lang="en-US" u="sng" dirty="0"/>
              <a:t>does not exist in the referenced relation</a:t>
            </a:r>
          </a:p>
          <a:p>
            <a:pPr lvl="2" eaLnBrk="1" hangingPunct="1"/>
            <a:endParaRPr lang="en-US" dirty="0"/>
          </a:p>
          <a:p>
            <a:pPr lvl="1" eaLnBrk="1" hangingPunct="1"/>
            <a:r>
              <a:rPr lang="en-US" b="1" dirty="0"/>
              <a:t>Entity integrity</a:t>
            </a:r>
            <a:r>
              <a:rPr lang="en-US" dirty="0"/>
              <a:t>:</a:t>
            </a:r>
          </a:p>
          <a:p>
            <a:pPr lvl="2" eaLnBrk="1" hangingPunct="1"/>
            <a:r>
              <a:rPr lang="en-US" dirty="0"/>
              <a:t>if the </a:t>
            </a:r>
            <a:r>
              <a:rPr lang="en-US" u="sng" dirty="0"/>
              <a:t>primary key value is null </a:t>
            </a:r>
            <a:r>
              <a:rPr lang="en-US" dirty="0"/>
              <a:t>in the new tuple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85164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Possible violations for each operation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may violate only referential integrity: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If the </a:t>
            </a:r>
            <a:r>
              <a:rPr lang="en-US" u="sng" dirty="0"/>
              <a:t>primary key value of the tuple being deleted is referenced from other tuples</a:t>
            </a:r>
            <a:r>
              <a:rPr lang="en-US" dirty="0"/>
              <a:t> in the database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Can be remedied by several actions: </a:t>
            </a:r>
            <a:r>
              <a:rPr lang="en-US" dirty="0">
                <a:latin typeface="Consolas" panose="020B0609020204030204" pitchFamily="49" charset="0"/>
              </a:rPr>
              <a:t>RESTRICT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CASCADE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SET NULL</a:t>
            </a:r>
            <a:endParaRPr lang="en-US" dirty="0"/>
          </a:p>
          <a:p>
            <a:pPr lvl="3" eaLnBrk="1" hangingPunct="1"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RESTRICT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option: </a:t>
            </a:r>
            <a:r>
              <a:rPr lang="en-US" u="sng" dirty="0"/>
              <a:t>reject the deletion</a:t>
            </a:r>
          </a:p>
          <a:p>
            <a:pPr lvl="3" eaLnBrk="1" hangingPunct="1"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CASCADE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option: </a:t>
            </a:r>
            <a:r>
              <a:rPr lang="en-US" u="sng" dirty="0"/>
              <a:t>propagate</a:t>
            </a:r>
            <a:r>
              <a:rPr lang="en-US" dirty="0"/>
              <a:t> the new primary key value into the foreign keys of the referencing tuples</a:t>
            </a:r>
          </a:p>
          <a:p>
            <a:pPr lvl="3" eaLnBrk="1" hangingPunct="1"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SET NULL </a:t>
            </a:r>
            <a:r>
              <a:rPr lang="en-US" dirty="0"/>
              <a:t>option: set the foreign keys of the referencing tuples to </a:t>
            </a:r>
            <a:r>
              <a:rPr lang="en-US" u="sng" dirty="0"/>
              <a:t>NULL</a:t>
            </a:r>
          </a:p>
          <a:p>
            <a:pPr lvl="3" eaLnBrk="1" hangingPunct="1">
              <a:lnSpc>
                <a:spcPct val="150000"/>
              </a:lnSpc>
            </a:pPr>
            <a:endParaRPr lang="en-US" dirty="0"/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One of the above options must be specified during database design for each foreign key constraint</a:t>
            </a:r>
          </a:p>
        </p:txBody>
      </p:sp>
    </p:spTree>
    <p:extLst>
      <p:ext uri="{BB962C8B-B14F-4D97-AF65-F5344CB8AC3E}">
        <p14:creationId xmlns:p14="http://schemas.microsoft.com/office/powerpoint/2010/main" val="2187519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Possible violations for each operation</a:t>
            </a:r>
          </a:p>
        </p:txBody>
      </p:sp>
      <p:sp>
        <p:nvSpPr>
          <p:cNvPr id="4608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 may violate domain constraint and </a:t>
            </a:r>
            <a:r>
              <a:rPr lang="en-US" dirty="0">
                <a:latin typeface="Consolas" panose="020B0609020204030204" pitchFamily="49" charset="0"/>
              </a:rPr>
              <a:t>NOT NULL </a:t>
            </a:r>
            <a:r>
              <a:rPr lang="en-US" dirty="0"/>
              <a:t>constraint on an attribute being modified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Any of the other constraints may also be violated, depending on the attribute being updated:</a:t>
            </a:r>
          </a:p>
          <a:p>
            <a:pPr lvl="1" eaLnBrk="1" hangingPunct="1"/>
            <a:r>
              <a:rPr lang="en-US" dirty="0"/>
              <a:t>Updating the primary key (PK):</a:t>
            </a:r>
          </a:p>
          <a:p>
            <a:pPr lvl="2" eaLnBrk="1" hangingPunct="1"/>
            <a:r>
              <a:rPr lang="en-US" dirty="0"/>
              <a:t>Similar to a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/>
              <a:t> followed by an </a:t>
            </a:r>
            <a:r>
              <a:rPr lang="en-US" dirty="0">
                <a:latin typeface="Consolas" panose="020B0609020204030204" pitchFamily="49" charset="0"/>
              </a:rPr>
              <a:t>INSERT</a:t>
            </a:r>
          </a:p>
          <a:p>
            <a:pPr lvl="2" eaLnBrk="1" hangingPunct="1"/>
            <a:r>
              <a:rPr lang="en-US" dirty="0"/>
              <a:t>Need to specify similar options to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</a:p>
          <a:p>
            <a:pPr lvl="2" eaLnBrk="1" hangingPunct="1"/>
            <a:endParaRPr lang="en-US" dirty="0">
              <a:latin typeface="Consolas" panose="020B0609020204030204" pitchFamily="49" charset="0"/>
            </a:endParaRPr>
          </a:p>
          <a:p>
            <a:pPr lvl="1" eaLnBrk="1" hangingPunct="1"/>
            <a:r>
              <a:rPr lang="en-US" dirty="0"/>
              <a:t>Updating a foreign key (FK):</a:t>
            </a:r>
          </a:p>
          <a:p>
            <a:pPr lvl="2" eaLnBrk="1" hangingPunct="1"/>
            <a:r>
              <a:rPr lang="en-US" dirty="0"/>
              <a:t>May violate referential integrity</a:t>
            </a:r>
          </a:p>
          <a:p>
            <a:pPr lvl="2" eaLnBrk="1" hangingPunct="1"/>
            <a:endParaRPr lang="en-US" dirty="0"/>
          </a:p>
          <a:p>
            <a:pPr lvl="1" eaLnBrk="1" hangingPunct="1"/>
            <a:r>
              <a:rPr lang="en-US" dirty="0"/>
              <a:t>Updating an ordinary attribute (neither PK nor FK):</a:t>
            </a:r>
          </a:p>
          <a:p>
            <a:pPr lvl="2" eaLnBrk="1" hangingPunct="1"/>
            <a:r>
              <a:rPr lang="en-US" dirty="0"/>
              <a:t>Can only violate domain constraints</a:t>
            </a:r>
          </a:p>
        </p:txBody>
      </p:sp>
    </p:spTree>
    <p:extLst>
      <p:ext uri="{BB962C8B-B14F-4D97-AF65-F5344CB8AC3E}">
        <p14:creationId xmlns:p14="http://schemas.microsoft.com/office/powerpoint/2010/main" val="25120278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Presented Relational Model Concepts</a:t>
            </a:r>
          </a:p>
          <a:p>
            <a:pPr lvl="1" eaLnBrk="1" hangingPunct="1"/>
            <a:r>
              <a:rPr lang="en-US" dirty="0"/>
              <a:t>Definitions</a:t>
            </a:r>
          </a:p>
          <a:p>
            <a:pPr lvl="1" eaLnBrk="1" hangingPunct="1"/>
            <a:r>
              <a:rPr lang="en-US" dirty="0"/>
              <a:t>Characteristics of relations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Discussed Relational Model Constraints and Relational Database Schemas</a:t>
            </a:r>
          </a:p>
          <a:p>
            <a:pPr lvl="1" eaLnBrk="1" hangingPunct="1"/>
            <a:r>
              <a:rPr lang="en-US" dirty="0" smtClean="0"/>
              <a:t>Key </a:t>
            </a:r>
            <a:r>
              <a:rPr lang="en-US" dirty="0"/>
              <a:t>constraints</a:t>
            </a:r>
          </a:p>
          <a:p>
            <a:pPr lvl="1" eaLnBrk="1" hangingPunct="1"/>
            <a:r>
              <a:rPr lang="en-US" dirty="0"/>
              <a:t>Entity integrity</a:t>
            </a:r>
          </a:p>
          <a:p>
            <a:pPr lvl="1" eaLnBrk="1" hangingPunct="1"/>
            <a:r>
              <a:rPr lang="en-US" dirty="0"/>
              <a:t>Referential </a:t>
            </a:r>
            <a:r>
              <a:rPr lang="en-US" dirty="0" smtClean="0"/>
              <a:t>integrity</a:t>
            </a:r>
          </a:p>
          <a:p>
            <a:pPr lvl="1"/>
            <a:r>
              <a:rPr lang="en-US" altLang="ko-KR" dirty="0"/>
              <a:t>Domain constraints</a:t>
            </a: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Described the Relational Update Operations and Dealing with Constraint Violations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9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Relational Model Concepts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7751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In-Class Exercise</a:t>
            </a:r>
            <a:endParaRPr lang="ko-KR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980728"/>
            <a:ext cx="8534400" cy="511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50000"/>
              </a:spcBef>
            </a:pPr>
            <a:r>
              <a:rPr lang="en-US" sz="2000" dirty="0">
                <a:latin typeface="+mn-lt"/>
              </a:rPr>
              <a:t>Consider the following relations for a database that keeps track of student enrollment in courses and the books adopted for each course:</a:t>
            </a:r>
          </a:p>
          <a:p>
            <a:pPr eaLnBrk="1" latinLnBrk="0" hangingPunct="1">
              <a:lnSpc>
                <a:spcPct val="150000"/>
              </a:lnSpc>
              <a:spcBef>
                <a:spcPct val="50000"/>
              </a:spcBef>
            </a:pPr>
            <a:r>
              <a:rPr lang="en-US" sz="2000" dirty="0">
                <a:latin typeface="Consolas" panose="020B0609020204030204" pitchFamily="49" charset="0"/>
              </a:rPr>
              <a:t>STUDENT(</a:t>
            </a:r>
            <a:r>
              <a:rPr lang="en-US" sz="2000" u="sng" dirty="0">
                <a:latin typeface="Consolas" panose="020B0609020204030204" pitchFamily="49" charset="0"/>
              </a:rPr>
              <a:t>SSN</a:t>
            </a:r>
            <a:r>
              <a:rPr lang="en-US" sz="2000" dirty="0">
                <a:latin typeface="Consolas" panose="020B0609020204030204" pitchFamily="49" charset="0"/>
              </a:rPr>
              <a:t>, Name, Major, </a:t>
            </a:r>
            <a:r>
              <a:rPr lang="en-US" sz="2000" dirty="0" err="1">
                <a:latin typeface="Consolas" panose="020B0609020204030204" pitchFamily="49" charset="0"/>
              </a:rPr>
              <a:t>Bdate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eaLnBrk="1" latinLnBrk="0" hangingPunct="1">
              <a:lnSpc>
                <a:spcPct val="150000"/>
              </a:lnSpc>
              <a:spcBef>
                <a:spcPct val="50000"/>
              </a:spcBef>
            </a:pPr>
            <a:r>
              <a:rPr lang="en-US" sz="2000" dirty="0">
                <a:latin typeface="Consolas" panose="020B0609020204030204" pitchFamily="49" charset="0"/>
              </a:rPr>
              <a:t>COURSE(</a:t>
            </a:r>
            <a:r>
              <a:rPr lang="en-US" sz="2000" u="sng" dirty="0">
                <a:latin typeface="Consolas" panose="020B0609020204030204" pitchFamily="49" charset="0"/>
              </a:rPr>
              <a:t>Course#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Cname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Dept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eaLnBrk="1" latinLnBrk="0" hangingPunct="1">
              <a:lnSpc>
                <a:spcPct val="150000"/>
              </a:lnSpc>
              <a:spcBef>
                <a:spcPct val="50000"/>
              </a:spcBef>
            </a:pPr>
            <a:r>
              <a:rPr lang="en-US" sz="2000" dirty="0">
                <a:latin typeface="Consolas" panose="020B0609020204030204" pitchFamily="49" charset="0"/>
              </a:rPr>
              <a:t>ENROLL(</a:t>
            </a:r>
            <a:r>
              <a:rPr lang="en-US" sz="2000" u="sng" dirty="0">
                <a:latin typeface="Consolas" panose="020B0609020204030204" pitchFamily="49" charset="0"/>
              </a:rPr>
              <a:t>SSN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u="sng" dirty="0">
                <a:latin typeface="Consolas" panose="020B0609020204030204" pitchFamily="49" charset="0"/>
              </a:rPr>
              <a:t>Course#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u="sng" dirty="0">
                <a:latin typeface="Consolas" panose="020B0609020204030204" pitchFamily="49" charset="0"/>
              </a:rPr>
              <a:t>Quarter</a:t>
            </a:r>
            <a:r>
              <a:rPr lang="en-US" sz="2000" dirty="0">
                <a:latin typeface="Consolas" panose="020B0609020204030204" pitchFamily="49" charset="0"/>
              </a:rPr>
              <a:t>, Grade)</a:t>
            </a:r>
          </a:p>
          <a:p>
            <a:pPr eaLnBrk="1" latinLnBrk="0" hangingPunct="1">
              <a:lnSpc>
                <a:spcPct val="150000"/>
              </a:lnSpc>
              <a:spcBef>
                <a:spcPct val="50000"/>
              </a:spcBef>
            </a:pPr>
            <a:r>
              <a:rPr lang="en-US" sz="2000" dirty="0" err="1">
                <a:latin typeface="Consolas" panose="020B0609020204030204" pitchFamily="49" charset="0"/>
              </a:rPr>
              <a:t>BOOK_ADOPTION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u="sng" dirty="0">
                <a:latin typeface="Consolas" panose="020B0609020204030204" pitchFamily="49" charset="0"/>
              </a:rPr>
              <a:t>Course#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u="sng" dirty="0">
                <a:latin typeface="Consolas" panose="020B0609020204030204" pitchFamily="49" charset="0"/>
              </a:rPr>
              <a:t>Quarter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Book_ISBN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eaLnBrk="1" latinLnBrk="0" hangingPunct="1">
              <a:lnSpc>
                <a:spcPct val="150000"/>
              </a:lnSpc>
              <a:spcBef>
                <a:spcPct val="50000"/>
              </a:spcBef>
            </a:pPr>
            <a:r>
              <a:rPr lang="en-US" sz="2000" dirty="0">
                <a:latin typeface="Consolas" panose="020B0609020204030204" pitchFamily="49" charset="0"/>
              </a:rPr>
              <a:t>TEXT(</a:t>
            </a:r>
            <a:r>
              <a:rPr lang="en-US" sz="2000" u="sng" dirty="0" err="1">
                <a:latin typeface="Consolas" panose="020B0609020204030204" pitchFamily="49" charset="0"/>
              </a:rPr>
              <a:t>Book_ISBN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Book_Title</a:t>
            </a:r>
            <a:r>
              <a:rPr lang="en-US" sz="2000" dirty="0">
                <a:latin typeface="Consolas" panose="020B0609020204030204" pitchFamily="49" charset="0"/>
              </a:rPr>
              <a:t>, Publisher, Author)</a:t>
            </a:r>
          </a:p>
          <a:p>
            <a:pPr eaLnBrk="1" latinLnBrk="0" hangingPunct="1">
              <a:lnSpc>
                <a:spcPct val="150000"/>
              </a:lnSpc>
              <a:spcBef>
                <a:spcPct val="50000"/>
              </a:spcBef>
            </a:pPr>
            <a:r>
              <a:rPr lang="en-US" sz="2000" b="1" dirty="0">
                <a:latin typeface="+mn-lt"/>
              </a:rPr>
              <a:t>Draw a relational schema diagram specifying the foreign keys for this schema.</a:t>
            </a:r>
          </a:p>
        </p:txBody>
      </p:sp>
    </p:spTree>
    <p:extLst>
      <p:ext uri="{BB962C8B-B14F-4D97-AF65-F5344CB8AC3E}">
        <p14:creationId xmlns:p14="http://schemas.microsoft.com/office/powerpoint/2010/main" val="220101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Relational Model Concepts</a:t>
            </a: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u="sng" dirty="0"/>
              <a:t>A relation is a mathematical concept </a:t>
            </a:r>
            <a:r>
              <a:rPr lang="en-US" dirty="0"/>
              <a:t>based on </a:t>
            </a:r>
            <a:r>
              <a:rPr lang="en-US" u="sng" dirty="0">
                <a:solidFill>
                  <a:srgbClr val="0000FF"/>
                </a:solidFill>
              </a:rPr>
              <a:t>the ideas of sets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The model was </a:t>
            </a:r>
            <a:r>
              <a:rPr lang="en-US" u="sng" dirty="0"/>
              <a:t>first proposed by Dr. E.F. </a:t>
            </a:r>
            <a:r>
              <a:rPr lang="en-US" u="sng" dirty="0" err="1"/>
              <a:t>Codd</a:t>
            </a:r>
            <a:r>
              <a:rPr lang="en-US" u="sng" dirty="0"/>
              <a:t> </a:t>
            </a:r>
            <a:r>
              <a:rPr lang="en-US" dirty="0"/>
              <a:t>of IBM Research in 1970 in the following paper: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"A Relational Model for Large Shared Data Banks," Communications of the ACM, June 1970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The above paper </a:t>
            </a:r>
            <a:r>
              <a:rPr lang="en-US" u="sng" dirty="0"/>
              <a:t>caused a major revolution in the field of database management </a:t>
            </a:r>
            <a:r>
              <a:rPr lang="en-US" dirty="0"/>
              <a:t>and earned Dr. </a:t>
            </a:r>
            <a:r>
              <a:rPr lang="en-US" dirty="0" err="1"/>
              <a:t>Codd</a:t>
            </a:r>
            <a:r>
              <a:rPr lang="en-US" dirty="0"/>
              <a:t> the coveted ACM Turing Award</a:t>
            </a: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1600200" y="1133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5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Informal Definitions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Informally, </a:t>
            </a:r>
            <a:r>
              <a:rPr lang="en-US" u="sng" dirty="0"/>
              <a:t>a </a:t>
            </a:r>
            <a:r>
              <a:rPr lang="en-US" b="1" u="sng" dirty="0"/>
              <a:t>relation</a:t>
            </a:r>
            <a:r>
              <a:rPr lang="en-US" u="sng" dirty="0"/>
              <a:t> looks like </a:t>
            </a:r>
            <a:r>
              <a:rPr lang="en-US" u="sng" dirty="0">
                <a:solidFill>
                  <a:srgbClr val="0000FF"/>
                </a:solidFill>
              </a:rPr>
              <a:t>a </a:t>
            </a:r>
            <a:r>
              <a:rPr lang="en-US" b="1" u="sng" dirty="0">
                <a:solidFill>
                  <a:srgbClr val="0000FF"/>
                </a:solidFill>
              </a:rPr>
              <a:t>table</a:t>
            </a:r>
            <a:r>
              <a:rPr lang="en-US" u="sng" dirty="0">
                <a:solidFill>
                  <a:srgbClr val="0000FF"/>
                </a:solidFill>
              </a:rPr>
              <a:t> of values</a:t>
            </a:r>
            <a:r>
              <a:rPr lang="en-US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A relation typically </a:t>
            </a:r>
            <a:r>
              <a:rPr lang="en-US" u="sng" dirty="0"/>
              <a:t>contains a </a:t>
            </a:r>
            <a:r>
              <a:rPr lang="en-US" b="1" u="sng" dirty="0"/>
              <a:t>set of rows</a:t>
            </a:r>
            <a:r>
              <a:rPr lang="en-US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u="sng" dirty="0"/>
              <a:t>The data elements </a:t>
            </a:r>
            <a:r>
              <a:rPr lang="en-US" dirty="0"/>
              <a:t>in each </a:t>
            </a:r>
            <a:r>
              <a:rPr lang="en-US" b="1" dirty="0"/>
              <a:t>row</a:t>
            </a:r>
            <a:r>
              <a:rPr lang="en-US" dirty="0"/>
              <a:t> represent certain facts </a:t>
            </a:r>
            <a:br>
              <a:rPr lang="en-US" dirty="0"/>
            </a:br>
            <a:r>
              <a:rPr lang="en-US" dirty="0"/>
              <a:t>that correspond to </a:t>
            </a:r>
            <a:r>
              <a:rPr lang="en-US" u="sng" dirty="0"/>
              <a:t>a real-world </a:t>
            </a:r>
            <a:r>
              <a:rPr lang="en-US" b="1" u="sng" dirty="0"/>
              <a:t>entity</a:t>
            </a:r>
            <a:r>
              <a:rPr lang="en-US" u="sng" dirty="0"/>
              <a:t> or </a:t>
            </a:r>
            <a:r>
              <a:rPr lang="en-US" b="1" u="sng" dirty="0"/>
              <a:t>relationship</a:t>
            </a:r>
            <a:endParaRPr lang="en-US" u="sng" dirty="0"/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</a:rPr>
              <a:t>In the formal model, rows are called </a:t>
            </a:r>
            <a:r>
              <a:rPr lang="en-US" b="1" dirty="0">
                <a:solidFill>
                  <a:srgbClr val="0000FF"/>
                </a:solidFill>
              </a:rPr>
              <a:t>tuples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Each </a:t>
            </a:r>
            <a:r>
              <a:rPr lang="en-US" b="1" dirty="0"/>
              <a:t>column</a:t>
            </a:r>
            <a:r>
              <a:rPr lang="en-US" dirty="0"/>
              <a:t> has </a:t>
            </a:r>
            <a:r>
              <a:rPr lang="en-US" u="sng" dirty="0"/>
              <a:t>a column header </a:t>
            </a:r>
            <a:r>
              <a:rPr lang="en-US" dirty="0"/>
              <a:t>that gives an indication of the meaning of the data items in that column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In the formal model, the column header is called an </a:t>
            </a:r>
            <a:br>
              <a:rPr lang="en-US" dirty="0"/>
            </a:br>
            <a:r>
              <a:rPr lang="en-US" b="1" u="sng" dirty="0">
                <a:solidFill>
                  <a:srgbClr val="0000FF"/>
                </a:solidFill>
              </a:rPr>
              <a:t>attribute name</a:t>
            </a:r>
            <a:r>
              <a:rPr lang="en-US" u="sng" dirty="0">
                <a:solidFill>
                  <a:srgbClr val="0000FF"/>
                </a:solidFill>
              </a:rPr>
              <a:t> (or just </a:t>
            </a:r>
            <a:r>
              <a:rPr lang="en-US" b="1" u="sng" dirty="0">
                <a:solidFill>
                  <a:srgbClr val="0000FF"/>
                </a:solidFill>
              </a:rPr>
              <a:t>attribute</a:t>
            </a:r>
            <a:r>
              <a:rPr lang="en-US" u="sng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858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a Relation</a:t>
            </a:r>
            <a:endParaRPr lang="ko-KR" altLang="en-US" dirty="0"/>
          </a:p>
        </p:txBody>
      </p:sp>
      <p:pic>
        <p:nvPicPr>
          <p:cNvPr id="4" name="Picture 6" descr="fig05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132856"/>
            <a:ext cx="848995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07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Informal Definitions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Key of a Relation:</a:t>
            </a:r>
          </a:p>
          <a:p>
            <a:pPr lvl="1" eaLnBrk="1" hangingPunct="1"/>
            <a:r>
              <a:rPr lang="en-US" dirty="0"/>
              <a:t>Each row has a value of a data item (or set of items) </a:t>
            </a:r>
            <a:r>
              <a:rPr lang="en-US" u="sng" dirty="0"/>
              <a:t>that uniquely identifies that row in the table</a:t>
            </a:r>
          </a:p>
          <a:p>
            <a:pPr lvl="2" eaLnBrk="1" hangingPunct="1"/>
            <a:r>
              <a:rPr lang="en-US" dirty="0">
                <a:solidFill>
                  <a:srgbClr val="0000FF"/>
                </a:solidFill>
              </a:rPr>
              <a:t>Called the </a:t>
            </a:r>
            <a:r>
              <a:rPr lang="en-US" i="1" dirty="0">
                <a:solidFill>
                  <a:srgbClr val="0000FF"/>
                </a:solidFill>
              </a:rPr>
              <a:t>key</a:t>
            </a:r>
          </a:p>
          <a:p>
            <a:pPr lvl="2" eaLnBrk="1" hangingPunct="1"/>
            <a:endParaRPr lang="en-US" i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dirty="0"/>
              <a:t>In the </a:t>
            </a:r>
            <a:r>
              <a:rPr lang="en-US" dirty="0">
                <a:latin typeface="Consolas" panose="020B0609020204030204" pitchFamily="49" charset="0"/>
              </a:rPr>
              <a:t>STUDENT</a:t>
            </a:r>
            <a:r>
              <a:rPr lang="en-US" dirty="0"/>
              <a:t> table, </a:t>
            </a:r>
            <a:r>
              <a:rPr lang="en-US" u="sng" dirty="0">
                <a:latin typeface="Consolas" panose="020B0609020204030204" pitchFamily="49" charset="0"/>
              </a:rPr>
              <a:t>SSN</a:t>
            </a:r>
            <a:r>
              <a:rPr lang="en-US" u="sng" dirty="0"/>
              <a:t> is the key</a:t>
            </a:r>
          </a:p>
          <a:p>
            <a:pPr lvl="1" eaLnBrk="1" hangingPunct="1"/>
            <a:endParaRPr lang="en-US" sz="2400" dirty="0"/>
          </a:p>
          <a:p>
            <a:pPr lvl="1" eaLnBrk="1" hangingPunct="1"/>
            <a:r>
              <a:rPr lang="en-US" dirty="0"/>
              <a:t>Sometimes </a:t>
            </a:r>
            <a:r>
              <a:rPr lang="en-US" u="sng" dirty="0"/>
              <a:t>row-ids or sequential numbers are assigned as keys </a:t>
            </a:r>
            <a:r>
              <a:rPr lang="en-US" dirty="0"/>
              <a:t>to identify the rows in a table</a:t>
            </a:r>
          </a:p>
          <a:p>
            <a:pPr lvl="2" eaLnBrk="1" hangingPunct="1"/>
            <a:r>
              <a:rPr lang="en-US" dirty="0"/>
              <a:t>Called </a:t>
            </a:r>
            <a:r>
              <a:rPr lang="en-US" i="1" u="sng" dirty="0">
                <a:solidFill>
                  <a:srgbClr val="0000FF"/>
                </a:solidFill>
              </a:rPr>
              <a:t>artificial key</a:t>
            </a:r>
            <a:r>
              <a:rPr lang="en-US" u="sng" dirty="0">
                <a:solidFill>
                  <a:srgbClr val="0000FF"/>
                </a:solidFill>
              </a:rPr>
              <a:t> or </a:t>
            </a:r>
            <a:r>
              <a:rPr lang="en-US" i="1" u="sng" dirty="0">
                <a:solidFill>
                  <a:srgbClr val="0000FF"/>
                </a:solidFill>
              </a:rPr>
              <a:t>surrogate key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4606842"/>
            <a:ext cx="4891256" cy="1774486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28633"/>
              </p:ext>
            </p:extLst>
          </p:nvPr>
        </p:nvGraphicFramePr>
        <p:xfrm>
          <a:off x="-639075" y="4583621"/>
          <a:ext cx="3600400" cy="2007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460">
                  <a:extLst>
                    <a:ext uri="{9D8B030D-6E8A-4147-A177-3AD203B41FA5}">
                      <a16:colId xmlns:a16="http://schemas.microsoft.com/office/drawing/2014/main" val="239096991"/>
                    </a:ext>
                  </a:extLst>
                </a:gridCol>
                <a:gridCol w="1327807">
                  <a:extLst>
                    <a:ext uri="{9D8B030D-6E8A-4147-A177-3AD203B41FA5}">
                      <a16:colId xmlns:a16="http://schemas.microsoft.com/office/drawing/2014/main" val="1104440691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3201001099"/>
                    </a:ext>
                  </a:extLst>
                </a:gridCol>
              </a:tblGrid>
              <a:tr h="511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E-R</a:t>
                      </a:r>
                      <a:r>
                        <a:rPr lang="en-US" altLang="ko-KR" sz="1400" baseline="0" dirty="0" smtClean="0"/>
                        <a:t> Model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Relational Data Model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OO Data Model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23882"/>
                  </a:ext>
                </a:extLst>
              </a:tr>
              <a:tr h="3006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Entity set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Relation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Object</a:t>
                      </a:r>
                      <a:r>
                        <a:rPr lang="en-US" altLang="ko-KR" sz="1400" baseline="0" dirty="0" smtClean="0"/>
                        <a:t> set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143333"/>
                  </a:ext>
                </a:extLst>
              </a:tr>
              <a:tr h="511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Entity 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Record type</a:t>
                      </a:r>
                      <a:r>
                        <a:rPr lang="en-US" altLang="ko-KR" sz="1400" baseline="0" dirty="0" smtClean="0"/>
                        <a:t> or tuple 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Class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289537"/>
                  </a:ext>
                </a:extLst>
              </a:tr>
              <a:tr h="36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Entity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Tuple (record)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Object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43802"/>
                  </a:ext>
                </a:extLst>
              </a:tr>
              <a:tr h="3006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attribute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attribute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attribute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9308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118" y="4004718"/>
            <a:ext cx="114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36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14003</TotalTime>
  <Words>3162</Words>
  <Application>Microsoft Office PowerPoint</Application>
  <PresentationFormat>화면 슬라이드 쇼(4:3)</PresentationFormat>
  <Paragraphs>422</Paragraphs>
  <Slides>50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0" baseType="lpstr">
      <vt:lpstr>MS PGothic</vt:lpstr>
      <vt:lpstr>맑은 고딕</vt:lpstr>
      <vt:lpstr>바탕</vt:lpstr>
      <vt:lpstr>Arial</vt:lpstr>
      <vt:lpstr>Consolas</vt:lpstr>
      <vt:lpstr>Symbol</vt:lpstr>
      <vt:lpstr>Tahoma</vt:lpstr>
      <vt:lpstr>Times New Roman</vt:lpstr>
      <vt:lpstr>Wingdings</vt:lpstr>
      <vt:lpstr>Office 테마</vt:lpstr>
      <vt:lpstr>Database Systems</vt:lpstr>
      <vt:lpstr>CHAPTER 5: The Relational Data Model and Relational Database Constraints</vt:lpstr>
      <vt:lpstr>Chapter Outline</vt:lpstr>
      <vt:lpstr>Relational Model Concepts</vt:lpstr>
      <vt:lpstr>Relational Model Concepts</vt:lpstr>
      <vt:lpstr>Relational Model Concepts</vt:lpstr>
      <vt:lpstr>Informal Definitions</vt:lpstr>
      <vt:lpstr>Example of a Relation</vt:lpstr>
      <vt:lpstr>Informal Definitions</vt:lpstr>
      <vt:lpstr>Formal Definitions - Schema</vt:lpstr>
      <vt:lpstr>Formal Definitions - Tuple</vt:lpstr>
      <vt:lpstr>Formal Definitions - Domain</vt:lpstr>
      <vt:lpstr>Formal Definitions - State</vt:lpstr>
      <vt:lpstr>Formal Definitions - Summary</vt:lpstr>
      <vt:lpstr>Formal Definitions - Example</vt:lpstr>
      <vt:lpstr>Definition Summary</vt:lpstr>
      <vt:lpstr>Example – A relation STUDENT</vt:lpstr>
      <vt:lpstr>Characteristics of Relations</vt:lpstr>
      <vt:lpstr>Same states but with different order of tuples</vt:lpstr>
      <vt:lpstr>Characteristics of Relations</vt:lpstr>
      <vt:lpstr>Characteristics of Relations</vt:lpstr>
      <vt:lpstr>Relational Model Constraints and Relational Database Schemas</vt:lpstr>
      <vt:lpstr>CONSTRAINTS</vt:lpstr>
      <vt:lpstr>Relational Integrity Constraints</vt:lpstr>
      <vt:lpstr>Key Constraints</vt:lpstr>
      <vt:lpstr>Key Constraints (continued)</vt:lpstr>
      <vt:lpstr>Key Constraints (continued)</vt:lpstr>
      <vt:lpstr>Key Constraints (continued)</vt:lpstr>
      <vt:lpstr>CAR table with two candidate keys – LicenseNumber chosen as Primary Key</vt:lpstr>
      <vt:lpstr>Relational Database Schema</vt:lpstr>
      <vt:lpstr>COMPANY Database Schema</vt:lpstr>
      <vt:lpstr>Relational Database State</vt:lpstr>
      <vt:lpstr>Populated database state</vt:lpstr>
      <vt:lpstr>Populated database state for COMPANY</vt:lpstr>
      <vt:lpstr>Entity Integrity</vt:lpstr>
      <vt:lpstr>Referential Integrity</vt:lpstr>
      <vt:lpstr>Referential Integrity</vt:lpstr>
      <vt:lpstr>PowerPoint 프레젠테이션</vt:lpstr>
      <vt:lpstr>Referential Integrity (foreign key) Constraint</vt:lpstr>
      <vt:lpstr>Displaying a relational database schema and its constraints</vt:lpstr>
      <vt:lpstr>Referential Integrity Constraints for COMPANY database </vt:lpstr>
      <vt:lpstr>Other Types of Constraints</vt:lpstr>
      <vt:lpstr>Update Operations, Transactions, and Dealing with Constraint Violations</vt:lpstr>
      <vt:lpstr>Update Operations on Relations</vt:lpstr>
      <vt:lpstr>Update Operations on Relations</vt:lpstr>
      <vt:lpstr>Possible violations for each operation</vt:lpstr>
      <vt:lpstr>Possible violations for each operation</vt:lpstr>
      <vt:lpstr>Possible violations for each operation</vt:lpstr>
      <vt:lpstr>Summary</vt:lpstr>
      <vt:lpstr>In-Class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Seo-Young Noh</dc:creator>
  <cp:lastModifiedBy>CBNU</cp:lastModifiedBy>
  <cp:revision>1783</cp:revision>
  <dcterms:created xsi:type="dcterms:W3CDTF">2019-02-18T07:49:56Z</dcterms:created>
  <dcterms:modified xsi:type="dcterms:W3CDTF">2024-09-23T06:38:10Z</dcterms:modified>
</cp:coreProperties>
</file>