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1581" r:id="rId2"/>
    <p:sldId id="1580" r:id="rId3"/>
    <p:sldId id="1884" r:id="rId4"/>
    <p:sldId id="1946" r:id="rId5"/>
    <p:sldId id="1885" r:id="rId6"/>
    <p:sldId id="1886" r:id="rId7"/>
    <p:sldId id="1943" r:id="rId8"/>
    <p:sldId id="1888" r:id="rId9"/>
    <p:sldId id="1958" r:id="rId10"/>
    <p:sldId id="1889" r:id="rId11"/>
    <p:sldId id="1944" r:id="rId12"/>
    <p:sldId id="1959" r:id="rId13"/>
    <p:sldId id="1891" r:id="rId14"/>
    <p:sldId id="1945" r:id="rId15"/>
    <p:sldId id="1960" r:id="rId16"/>
    <p:sldId id="1893" r:id="rId17"/>
    <p:sldId id="1961" r:id="rId18"/>
    <p:sldId id="1894" r:id="rId19"/>
    <p:sldId id="1895" r:id="rId20"/>
    <p:sldId id="1896" r:id="rId21"/>
    <p:sldId id="1962" r:id="rId22"/>
    <p:sldId id="1897" r:id="rId23"/>
    <p:sldId id="1963" r:id="rId24"/>
    <p:sldId id="1898" r:id="rId25"/>
    <p:sldId id="1899" r:id="rId26"/>
    <p:sldId id="1964" r:id="rId27"/>
    <p:sldId id="1900" r:id="rId28"/>
    <p:sldId id="1947" r:id="rId29"/>
    <p:sldId id="1902" r:id="rId30"/>
    <p:sldId id="1965" r:id="rId31"/>
    <p:sldId id="1903" r:id="rId32"/>
    <p:sldId id="1904" r:id="rId33"/>
    <p:sldId id="1966" r:id="rId34"/>
    <p:sldId id="1967" r:id="rId35"/>
    <p:sldId id="1968" r:id="rId36"/>
    <p:sldId id="1905" r:id="rId37"/>
    <p:sldId id="1906" r:id="rId38"/>
    <p:sldId id="1907" r:id="rId39"/>
    <p:sldId id="1969" r:id="rId40"/>
    <p:sldId id="1908" r:id="rId41"/>
    <p:sldId id="1970" r:id="rId42"/>
    <p:sldId id="1909" r:id="rId43"/>
    <p:sldId id="1910" r:id="rId44"/>
    <p:sldId id="1911" r:id="rId45"/>
    <p:sldId id="1971" r:id="rId46"/>
    <p:sldId id="1972" r:id="rId47"/>
    <p:sldId id="1912" r:id="rId48"/>
    <p:sldId id="1974" r:id="rId49"/>
    <p:sldId id="1973" r:id="rId50"/>
    <p:sldId id="1913" r:id="rId51"/>
    <p:sldId id="1914" r:id="rId52"/>
    <p:sldId id="1915" r:id="rId53"/>
    <p:sldId id="1916" r:id="rId54"/>
    <p:sldId id="1917" r:id="rId55"/>
    <p:sldId id="1918" r:id="rId56"/>
    <p:sldId id="1948" r:id="rId57"/>
    <p:sldId id="1949" r:id="rId58"/>
    <p:sldId id="1950" r:id="rId59"/>
    <p:sldId id="1923" r:id="rId60"/>
    <p:sldId id="1924" r:id="rId61"/>
    <p:sldId id="1925" r:id="rId62"/>
    <p:sldId id="1926" r:id="rId63"/>
    <p:sldId id="1927" r:id="rId64"/>
    <p:sldId id="1976" r:id="rId65"/>
    <p:sldId id="1928" r:id="rId66"/>
    <p:sldId id="1929" r:id="rId67"/>
    <p:sldId id="1951" r:id="rId68"/>
    <p:sldId id="1931" r:id="rId69"/>
    <p:sldId id="1932" r:id="rId70"/>
    <p:sldId id="1977" r:id="rId71"/>
    <p:sldId id="1978" r:id="rId72"/>
    <p:sldId id="1953" r:id="rId73"/>
    <p:sldId id="1975" r:id="rId74"/>
    <p:sldId id="1954" r:id="rId75"/>
    <p:sldId id="1935" r:id="rId76"/>
    <p:sldId id="1936" r:id="rId77"/>
    <p:sldId id="1955" r:id="rId78"/>
    <p:sldId id="1938" r:id="rId79"/>
    <p:sldId id="1939" r:id="rId80"/>
    <p:sldId id="1956" r:id="rId81"/>
    <p:sldId id="1957" r:id="rId82"/>
    <p:sldId id="1942" r:id="rId8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98D9"/>
    <a:srgbClr val="0000CC"/>
    <a:srgbClr val="B0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7" autoAdjust="0"/>
    <p:restoredTop sz="96720" autoAdjust="0"/>
  </p:normalViewPr>
  <p:slideViewPr>
    <p:cSldViewPr showGuides="1">
      <p:cViewPr varScale="1">
        <p:scale>
          <a:sx n="108" d="100"/>
          <a:sy n="108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F4B-D6CE-46A3-A6DC-187A6138CC3B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E3E8-E97C-4F40-9931-F3FB2208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1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CF51-007A-43B2-8C39-2E5F6368EC57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9A816-0A59-41C1-A5E9-D8B6568F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A816-0A59-41C1-A5E9-D8B6568F2C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4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83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DBD92D-B96C-4E12-BFFB-29C0029CB022}" type="slidenum">
              <a:rPr lang="en-CA" altLang="en-US" sz="1200">
                <a:latin typeface="Tahoma" panose="020B0604030504040204" pitchFamily="34" charset="0"/>
              </a:rPr>
              <a:pPr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8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68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>
            <a:lvl1pPr algn="l" latinLnBrk="0">
              <a:defRPr sz="2000" b="1">
                <a:latin typeface="+mn-ea"/>
                <a:ea typeface="+mn-ea"/>
              </a:defRPr>
            </a:lvl1pPr>
            <a:lvl2pPr algn="l" latinLnBrk="0">
              <a:defRPr sz="1800">
                <a:latin typeface="+mn-ea"/>
                <a:ea typeface="+mn-ea"/>
              </a:defRPr>
            </a:lvl2pPr>
            <a:lvl3pPr algn="l" latinLnBrk="0">
              <a:defRPr sz="1600">
                <a:latin typeface="+mn-ea"/>
                <a:ea typeface="+mn-ea"/>
              </a:defRPr>
            </a:lvl3pPr>
            <a:lvl4pPr algn="l" latinLnBrk="0">
              <a:defRPr sz="1400">
                <a:latin typeface="+mn-ea"/>
                <a:ea typeface="+mn-ea"/>
              </a:defRPr>
            </a:lvl4pPr>
            <a:lvl5pPr algn="l" latinLnBrk="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641119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Database Systems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67370" y="641119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399CC4-AC93-4802-81E2-39149A8CC6FC}" type="slidenum">
              <a:rPr lang="ko-KR" altLang="en-US" sz="1050" b="1" smtClean="0"/>
              <a:t>‹#›</a:t>
            </a:fld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5904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선형대수학 </a:t>
            </a:r>
            <a:r>
              <a:rPr lang="en-US" altLang="ko-KR"/>
              <a:t>– 2019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충북대학교 소프트웨어학과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D6B-22F9-4C43-8EC0-40DD213B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r>
              <a:rPr lang="en-US" altLang="ko-KR" sz="4400" dirty="0">
                <a:latin typeface="+mn-ea"/>
                <a:ea typeface="+mn-ea"/>
              </a:rPr>
              <a:t>Database Systems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50789" y="5781617"/>
            <a:ext cx="2455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2000" b="1" dirty="0">
                <a:ea typeface="바탕" pitchFamily="18" charset="-127"/>
              </a:rPr>
              <a:t>Prof. Jong Yun LEE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919" y="5720062"/>
            <a:ext cx="312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itchFamily="18" charset="-127"/>
              </a:rPr>
              <a:t>Department of Computer Science</a:t>
            </a:r>
          </a:p>
          <a:p>
            <a:r>
              <a:rPr lang="en-US" altLang="ko-KR" sz="1400" b="1" dirty="0" err="1">
                <a:latin typeface="+mj-lt"/>
                <a:ea typeface="바탕" pitchFamily="18" charset="-127"/>
              </a:rPr>
              <a:t>Chungbuk</a:t>
            </a:r>
            <a:r>
              <a:rPr lang="en-US" altLang="ko-KR" sz="1400" b="1" dirty="0">
                <a:latin typeface="+mj-lt"/>
                <a:ea typeface="바탕" pitchFamily="18" charset="-127"/>
              </a:rPr>
              <a:t> National University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7" y="5613882"/>
            <a:ext cx="735581" cy="7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Queries, Tuples,</a:t>
            </a:r>
            <a:br>
              <a:rPr lang="en-US" altLang="en-US" sz="2800" dirty="0"/>
            </a:br>
            <a:r>
              <a:rPr lang="en-US" altLang="en-US" sz="2800" dirty="0"/>
              <a:t>and Set/Multiset Comparisons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/>
          </a:p>
          <a:p>
            <a:r>
              <a:rPr lang="en-US" altLang="en-US" b="1" dirty="0"/>
              <a:t>Nested queries</a:t>
            </a:r>
          </a:p>
          <a:p>
            <a:pPr lvl="1"/>
            <a:r>
              <a:rPr lang="en-US" altLang="en-US" dirty="0"/>
              <a:t>Complete </a:t>
            </a:r>
            <a:r>
              <a:rPr lang="en-US" altLang="en-US" u="sng" dirty="0">
                <a:solidFill>
                  <a:srgbClr val="0000FF"/>
                </a:solidFill>
              </a:rPr>
              <a:t>select-from-where blocks within </a:t>
            </a:r>
            <a:r>
              <a:rPr lang="en-US" altLang="en-US" u="sng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u="sng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clause of another query</a:t>
            </a:r>
          </a:p>
          <a:p>
            <a:pPr lvl="1"/>
            <a:r>
              <a:rPr lang="en-US" altLang="en-US" b="1" u="sng" dirty="0"/>
              <a:t>Outer query and nested subqueries</a:t>
            </a:r>
          </a:p>
          <a:p>
            <a:endParaRPr lang="en-US" altLang="en-US" dirty="0"/>
          </a:p>
          <a:p>
            <a:r>
              <a:rPr lang="en-US" altLang="en-US" dirty="0"/>
              <a:t>Comparison operator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dirty="0"/>
              <a:t>Compares value </a:t>
            </a:r>
            <a:r>
              <a:rPr lang="en-US" altLang="en-US" i="1" dirty="0"/>
              <a:t>v</a:t>
            </a:r>
            <a:r>
              <a:rPr lang="en-US" altLang="en-US" dirty="0"/>
              <a:t> with a set (or multiset) of values </a:t>
            </a:r>
            <a:r>
              <a:rPr lang="en-US" altLang="en-US" i="1" dirty="0"/>
              <a:t>V </a:t>
            </a:r>
          </a:p>
          <a:p>
            <a:pPr lvl="1"/>
            <a:r>
              <a:rPr lang="en-US" altLang="en-US" dirty="0"/>
              <a:t>Evaluates to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if </a:t>
            </a:r>
            <a:r>
              <a:rPr lang="en-US" altLang="en-US" i="1" dirty="0"/>
              <a:t>v</a:t>
            </a:r>
            <a:r>
              <a:rPr lang="en-US" altLang="en-US" dirty="0"/>
              <a:t> is one of the elements in </a:t>
            </a:r>
            <a:r>
              <a:rPr lang="en-US" altLang="en-US" i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37504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Queries (cont’d.)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44824"/>
            <a:ext cx="73152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3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Queries (cont’d.)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9632" y="1400577"/>
            <a:ext cx="67687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</a:t>
            </a:r>
            <a:r>
              <a:rPr lang="en-US" altLang="ko-KR" dirty="0" err="1">
                <a:latin typeface="Consolas" panose="020B0609020204030204" pitchFamily="49" charset="0"/>
              </a:rPr>
              <a:t>emp_no</a:t>
            </a:r>
            <a:r>
              <a:rPr lang="en-US" altLang="ko-KR" dirty="0">
                <a:latin typeface="Consolas" panose="020B0609020204030204" pitchFamily="49" charset="0"/>
              </a:rPr>
              <a:t> FROM </a:t>
            </a:r>
            <a:r>
              <a:rPr lang="en-US" altLang="ko-KR" dirty="0" err="1">
                <a:latin typeface="Consolas" panose="020B0609020204030204" pitchFamily="49" charset="0"/>
              </a:rPr>
              <a:t>dept_emp</a:t>
            </a:r>
            <a:r>
              <a:rPr lang="en-US" altLang="ko-KR" dirty="0">
                <a:latin typeface="Consolas" panose="020B0609020204030204" pitchFamily="49" charset="0"/>
              </a:rPr>
              <a:t> WHERE </a:t>
            </a:r>
            <a:r>
              <a:rPr lang="en-US" altLang="ko-KR" dirty="0" err="1">
                <a:latin typeface="Consolas" panose="020B0609020204030204" pitchFamily="49" charset="0"/>
              </a:rPr>
              <a:t>emp_no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latin typeface="Consolas" panose="020B0609020204030204" pitchFamily="49" charset="0"/>
              </a:rPr>
              <a:t> ( SELECT </a:t>
            </a:r>
            <a:r>
              <a:rPr lang="en-US" altLang="ko-KR" dirty="0" err="1">
                <a:latin typeface="Consolas" panose="020B0609020204030204" pitchFamily="49" charset="0"/>
              </a:rPr>
              <a:t>emp_no</a:t>
            </a:r>
            <a:r>
              <a:rPr lang="en-US" altLang="ko-KR" dirty="0">
                <a:latin typeface="Consolas" panose="020B0609020204030204" pitchFamily="49" charset="0"/>
              </a:rPr>
              <a:t> FROM </a:t>
            </a:r>
            <a:r>
              <a:rPr lang="en-US" altLang="ko-KR" dirty="0" err="1">
                <a:latin typeface="Consolas" panose="020B0609020204030204" pitchFamily="49" charset="0"/>
              </a:rPr>
              <a:t>current_dept_emp</a:t>
            </a:r>
            <a:r>
              <a:rPr lang="en-US" altLang="ko-KR" dirty="0">
                <a:latin typeface="Consolas" panose="020B0609020204030204" pitchFamily="49" charset="0"/>
              </a:rPr>
              <a:t> WHERE </a:t>
            </a:r>
            <a:r>
              <a:rPr lang="en-US" altLang="ko-KR" dirty="0" err="1">
                <a:latin typeface="Consolas" panose="020B0609020204030204" pitchFamily="49" charset="0"/>
              </a:rPr>
              <a:t>dept_no</a:t>
            </a:r>
            <a:r>
              <a:rPr lang="en-US" altLang="ko-KR" dirty="0">
                <a:latin typeface="Consolas" panose="020B0609020204030204" pitchFamily="49" charset="0"/>
              </a:rPr>
              <a:t> = 'd001') limit 5;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</a:t>
            </a:r>
            <a:r>
              <a:rPr lang="en-US" altLang="ko-KR" dirty="0" err="1">
                <a:latin typeface="Consolas" panose="020B0609020204030204" pitchFamily="49" charset="0"/>
              </a:rPr>
              <a:t>emp_no</a:t>
            </a:r>
            <a:r>
              <a:rPr lang="en-US" altLang="ko-KR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10017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10055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10058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10108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10108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5 rows in set (0.29 sec)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13367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008112"/>
          </a:xfrm>
        </p:spPr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Use tuples </a:t>
            </a:r>
            <a:r>
              <a:rPr lang="en-US" altLang="en-US" dirty="0"/>
              <a:t>of values in comparisons </a:t>
            </a:r>
          </a:p>
          <a:p>
            <a:pPr lvl="1"/>
            <a:r>
              <a:rPr lang="en-US" altLang="en-US" dirty="0"/>
              <a:t>Place them within parentheses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060848"/>
            <a:ext cx="6477000" cy="14287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259632" y="3560236"/>
            <a:ext cx="67687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dept_emp</a:t>
            </a:r>
            <a:r>
              <a:rPr lang="en-US" altLang="ko-KR" sz="1400" dirty="0">
                <a:latin typeface="Consolas" panose="020B0609020204030204" pitchFamily="49" charset="0"/>
              </a:rPr>
              <a:t> WHERE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dirty="0">
                <a:latin typeface="Consolas" panose="020B0609020204030204" pitchFamily="49" charset="0"/>
              </a:rPr>
              <a:t> IN  (SELECT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dept_emp</a:t>
            </a:r>
            <a:r>
              <a:rPr lang="en-US" altLang="ko-KR" sz="1400" dirty="0">
                <a:latin typeface="Consolas" panose="020B0609020204030204" pitchFamily="49" charset="0"/>
              </a:rPr>
              <a:t> WHERE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= 'd001') limit 3;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10017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10055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10058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3 rows in set (0.00 sec)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229959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Queries (cont’d.)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592288"/>
          </a:xfrm>
        </p:spPr>
        <p:txBody>
          <a:bodyPr/>
          <a:lstStyle/>
          <a:p>
            <a:r>
              <a:rPr lang="en-US" altLang="en-US" dirty="0"/>
              <a:t>Use other comparison operators to compare a single value </a:t>
            </a:r>
            <a:r>
              <a:rPr lang="en-US" altLang="en-US" i="1" dirty="0"/>
              <a:t>v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ANY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(or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= SOME</a:t>
            </a:r>
            <a:r>
              <a:rPr lang="en-US" altLang="en-US" dirty="0"/>
              <a:t>) operator </a:t>
            </a:r>
          </a:p>
          <a:p>
            <a:pPr lvl="2"/>
            <a:r>
              <a:rPr lang="en-US" altLang="en-US" dirty="0"/>
              <a:t>Returns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if the value </a:t>
            </a:r>
            <a:r>
              <a:rPr lang="en-US" altLang="en-US" i="1" dirty="0"/>
              <a:t>v</a:t>
            </a:r>
            <a:r>
              <a:rPr lang="en-US" altLang="en-US" dirty="0"/>
              <a:t> is equal to some value in the set </a:t>
            </a:r>
            <a:r>
              <a:rPr lang="en-US" altLang="en-US" i="1" dirty="0"/>
              <a:t>V</a:t>
            </a:r>
            <a:r>
              <a:rPr lang="en-US" altLang="en-US" dirty="0"/>
              <a:t> and is hence equivalent to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altLang="en-US" dirty="0"/>
              <a:t>Other operators that can be combined with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ANY</a:t>
            </a:r>
            <a:r>
              <a:rPr lang="en-US" altLang="en-US" dirty="0"/>
              <a:t> (or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 dirty="0"/>
              <a:t>):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&gt;, &gt;=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dirty="0"/>
              <a:t>and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&lt;&gt;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dirty="0">
                <a:cs typeface="Courier New" panose="02070309020205020404" pitchFamily="49" charset="0"/>
              </a:rPr>
              <a:t>value must exceed all values from nested query</a:t>
            </a: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5024"/>
            <a:ext cx="53625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6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Queries (cont’d.)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980728"/>
            <a:ext cx="8003232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 err="1">
                <a:latin typeface="Consolas" panose="020B0609020204030204" pitchFamily="49" charset="0"/>
              </a:rPr>
              <a:t>mysql</a:t>
            </a:r>
            <a:r>
              <a:rPr lang="en-US" altLang="ko-KR" sz="1050" dirty="0">
                <a:latin typeface="Consolas" panose="020B0609020204030204" pitchFamily="49" charset="0"/>
              </a:rPr>
              <a:t>&gt; </a:t>
            </a:r>
            <a:r>
              <a:rPr lang="en-US" altLang="ko-KR" sz="1050" dirty="0" err="1">
                <a:latin typeface="Consolas" panose="020B0609020204030204" pitchFamily="49" charset="0"/>
              </a:rPr>
              <a:t>desc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050" dirty="0">
                <a:latin typeface="Consolas" panose="020B0609020204030204" pitchFamily="49" charset="0"/>
              </a:rPr>
              <a:t>;                                                   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Field     | Type    | Null | Key | Default | Extra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emp_no</a:t>
            </a:r>
            <a:r>
              <a:rPr lang="en-US" altLang="ko-KR" sz="1050" dirty="0">
                <a:latin typeface="Consolas" panose="020B0609020204030204" pitchFamily="49" charset="0"/>
              </a:rPr>
              <a:t>    | </a:t>
            </a:r>
            <a:r>
              <a:rPr lang="en-US" altLang="ko-KR" sz="1050" dirty="0" err="1"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latin typeface="Consolas" panose="020B0609020204030204" pitchFamily="49" charset="0"/>
              </a:rPr>
              <a:t>(11) | NO 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dept_no</a:t>
            </a:r>
            <a:r>
              <a:rPr lang="en-US" altLang="ko-KR" sz="1050" dirty="0">
                <a:latin typeface="Consolas" panose="020B0609020204030204" pitchFamily="49" charset="0"/>
              </a:rPr>
              <a:t>   | char(4) | NO 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from_date</a:t>
            </a:r>
            <a:r>
              <a:rPr lang="en-US" altLang="ko-KR" sz="1050" dirty="0">
                <a:latin typeface="Consolas" panose="020B0609020204030204" pitchFamily="49" charset="0"/>
              </a:rPr>
              <a:t> | date    | YES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to_date</a:t>
            </a:r>
            <a:r>
              <a:rPr lang="en-US" altLang="ko-KR" sz="1050" dirty="0">
                <a:latin typeface="Consolas" panose="020B0609020204030204" pitchFamily="49" charset="0"/>
              </a:rPr>
              <a:t>   | date    | YES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4 rows in set (0.00 sec)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 err="1">
                <a:latin typeface="Consolas" panose="020B0609020204030204" pitchFamily="49" charset="0"/>
              </a:rPr>
              <a:t>mysql</a:t>
            </a:r>
            <a:r>
              <a:rPr lang="en-US" altLang="ko-KR" sz="1050" dirty="0">
                <a:latin typeface="Consolas" panose="020B0609020204030204" pitchFamily="49" charset="0"/>
              </a:rPr>
              <a:t>&gt; </a:t>
            </a:r>
            <a:r>
              <a:rPr lang="en-US" altLang="ko-KR" sz="1050" dirty="0" err="1">
                <a:latin typeface="Consolas" panose="020B0609020204030204" pitchFamily="49" charset="0"/>
              </a:rPr>
              <a:t>desc</a:t>
            </a:r>
            <a:r>
              <a:rPr lang="en-US" altLang="ko-KR" sz="1050" dirty="0">
                <a:latin typeface="Consolas" panose="020B0609020204030204" pitchFamily="49" charset="0"/>
              </a:rPr>
              <a:t> salaries;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Field     | Type    | Null | Key | Default | Extra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emp_no</a:t>
            </a:r>
            <a:r>
              <a:rPr lang="en-US" altLang="ko-KR" sz="1050" dirty="0">
                <a:latin typeface="Consolas" panose="020B0609020204030204" pitchFamily="49" charset="0"/>
              </a:rPr>
              <a:t>    | </a:t>
            </a:r>
            <a:r>
              <a:rPr lang="en-US" altLang="ko-KR" sz="1050" dirty="0" err="1"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latin typeface="Consolas" panose="020B0609020204030204" pitchFamily="49" charset="0"/>
              </a:rPr>
              <a:t>(11) | NO   | PRI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salary    | </a:t>
            </a:r>
            <a:r>
              <a:rPr lang="en-US" altLang="ko-KR" sz="1050" dirty="0" err="1"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latin typeface="Consolas" panose="020B0609020204030204" pitchFamily="49" charset="0"/>
              </a:rPr>
              <a:t>(11) | NO 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from_date</a:t>
            </a:r>
            <a:r>
              <a:rPr lang="en-US" altLang="ko-KR" sz="1050" dirty="0">
                <a:latin typeface="Consolas" panose="020B0609020204030204" pitchFamily="49" charset="0"/>
              </a:rPr>
              <a:t> | date    | NO   | PRI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| </a:t>
            </a:r>
            <a:r>
              <a:rPr lang="en-US" altLang="ko-KR" sz="1050" dirty="0" err="1">
                <a:latin typeface="Consolas" panose="020B0609020204030204" pitchFamily="49" charset="0"/>
              </a:rPr>
              <a:t>to_date</a:t>
            </a:r>
            <a:r>
              <a:rPr lang="en-US" altLang="ko-KR" sz="1050" dirty="0">
                <a:latin typeface="Consolas" panose="020B0609020204030204" pitchFamily="49" charset="0"/>
              </a:rPr>
              <a:t>   | date    | NO   |     | NULL    |       |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4 rows in set (0.00 sec)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mysql</a:t>
            </a:r>
            <a:r>
              <a:rPr lang="en-US" altLang="ko-KR" sz="1200" dirty="0">
                <a:latin typeface="Consolas" panose="020B0609020204030204" pitchFamily="49" charset="0"/>
              </a:rPr>
              <a:t>&gt; SELECT salary FROM salaries WHERE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salary &gt; ALL </a:t>
            </a:r>
            <a:r>
              <a:rPr lang="en-US" altLang="ko-KR" sz="1200" dirty="0">
                <a:latin typeface="Consolas" panose="020B0609020204030204" pitchFamily="49" charset="0"/>
              </a:rPr>
              <a:t>(SELECT </a:t>
            </a:r>
            <a:r>
              <a:rPr lang="en-US" altLang="ko-KR" sz="1200" dirty="0" err="1">
                <a:latin typeface="Consolas" panose="020B0609020204030204" pitchFamily="49" charset="0"/>
              </a:rPr>
              <a:t>S.salary</a:t>
            </a:r>
            <a:r>
              <a:rPr lang="en-US" altLang="ko-KR" sz="1200" dirty="0">
                <a:latin typeface="Consolas" panose="020B0609020204030204" pitchFamily="49" charset="0"/>
              </a:rPr>
              <a:t> from salaries S, </a:t>
            </a:r>
            <a:r>
              <a:rPr lang="en-US" altLang="ko-KR" sz="12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200" dirty="0">
                <a:latin typeface="Consolas" panose="020B0609020204030204" pitchFamily="49" charset="0"/>
              </a:rPr>
              <a:t> C WHERE </a:t>
            </a:r>
            <a:r>
              <a:rPr lang="en-US" altLang="ko-KR" sz="1200" dirty="0" err="1">
                <a:latin typeface="Consolas" panose="020B0609020204030204" pitchFamily="49" charset="0"/>
              </a:rPr>
              <a:t>S.emp_no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latin typeface="Consolas" panose="020B0609020204030204" pitchFamily="49" charset="0"/>
              </a:rPr>
              <a:t>C.emp_no</a:t>
            </a:r>
            <a:r>
              <a:rPr lang="en-US" altLang="ko-KR" sz="1200" dirty="0">
                <a:latin typeface="Consolas" panose="020B0609020204030204" pitchFamily="49" charset="0"/>
              </a:rPr>
              <a:t> AND </a:t>
            </a:r>
            <a:r>
              <a:rPr lang="en-US" altLang="ko-KR" sz="1200" dirty="0" err="1">
                <a:latin typeface="Consolas" panose="020B0609020204030204" pitchFamily="49" charset="0"/>
              </a:rPr>
              <a:t>C.dept_no</a:t>
            </a:r>
            <a:r>
              <a:rPr lang="en-US" altLang="ko-KR" sz="1200" dirty="0">
                <a:latin typeface="Consolas" panose="020B0609020204030204" pitchFamily="49" charset="0"/>
              </a:rPr>
              <a:t> = 'd001') limit 3;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| salary |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| 145732 |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| 145215 |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| 148820 |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+--------+</a:t>
            </a:r>
          </a:p>
        </p:txBody>
      </p:sp>
    </p:spTree>
    <p:extLst>
      <p:ext uri="{BB962C8B-B14F-4D97-AF65-F5344CB8AC3E}">
        <p14:creationId xmlns:p14="http://schemas.microsoft.com/office/powerpoint/2010/main" val="285471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Avoid potential errors and ambiguities</a:t>
            </a:r>
          </a:p>
          <a:p>
            <a:pPr lvl="1"/>
            <a:r>
              <a:rPr lang="en-US" altLang="en-US" dirty="0"/>
              <a:t>Create tuple variables (</a:t>
            </a:r>
            <a:r>
              <a:rPr lang="en-US" altLang="en-US" dirty="0">
                <a:solidFill>
                  <a:srgbClr val="0000FF"/>
                </a:solidFill>
              </a:rPr>
              <a:t>aliases</a:t>
            </a:r>
            <a:r>
              <a:rPr lang="en-US" altLang="en-US" dirty="0"/>
              <a:t>) for all tables referenced in SQL query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6" y="2348880"/>
            <a:ext cx="76104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5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Queries (cont’d.)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980728"/>
            <a:ext cx="8003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salary FROM salaries WHERE salary &gt; ALL (SELECT </a:t>
            </a:r>
            <a:r>
              <a:rPr lang="en-US" altLang="ko-KR" sz="1600" dirty="0" err="1">
                <a:latin typeface="Consolas" panose="020B0609020204030204" pitchFamily="49" charset="0"/>
              </a:rPr>
              <a:t>S.salary</a:t>
            </a:r>
            <a:r>
              <a:rPr lang="en-US" altLang="ko-KR" sz="1600" dirty="0">
                <a:latin typeface="Consolas" panose="020B0609020204030204" pitchFamily="49" charset="0"/>
              </a:rPr>
              <a:t> from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salaries AS S,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AS C </a:t>
            </a:r>
            <a:r>
              <a:rPr lang="en-US" altLang="ko-KR" sz="1600" dirty="0">
                <a:latin typeface="Consolas" panose="020B0609020204030204" pitchFamily="49" charset="0"/>
              </a:rPr>
              <a:t>WHERE </a:t>
            </a:r>
            <a:r>
              <a:rPr lang="en-US" altLang="ko-KR" sz="1600" dirty="0" err="1">
                <a:latin typeface="Consolas" panose="020B0609020204030204" pitchFamily="49" charset="0"/>
              </a:rPr>
              <a:t>S.emp_no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C.emp_no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C.dept_no</a:t>
            </a:r>
            <a:r>
              <a:rPr lang="en-US" altLang="ko-KR" sz="1600" dirty="0">
                <a:latin typeface="Consolas" panose="020B0609020204030204" pitchFamily="49" charset="0"/>
              </a:rPr>
              <a:t> = 'd001')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salary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145732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145215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148820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145300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149440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 rows in set (0.84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6814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/>
              <a:t>Queries that are nested using the = or IN comparison operator </a:t>
            </a:r>
            <a:r>
              <a:rPr lang="en-US" altLang="en-US" u="sng" dirty="0"/>
              <a:t>can be collapsed into one single block</a:t>
            </a:r>
            <a:r>
              <a:rPr lang="en-US" altLang="en-US" dirty="0"/>
              <a:t>: E.g., Q16 can be written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800000"/>
                </a:solidFill>
              </a:rPr>
              <a:t>  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Q16A: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E.Fname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E.Lname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EMPLOYEE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E, DEPENDENT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E.Ssn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D.Essn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E.Sex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D.Sex</a:t>
            </a:r>
            <a:endParaRPr lang="en-US" altLang="ko-KR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E.Fname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D.Dependent_name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 b="1" dirty="0"/>
          </a:p>
          <a:p>
            <a:r>
              <a:rPr lang="en-US" altLang="en-US" b="1" dirty="0"/>
              <a:t>Correlated</a:t>
            </a:r>
            <a:r>
              <a:rPr lang="en-US" altLang="en-US" dirty="0"/>
              <a:t> nested query </a:t>
            </a:r>
          </a:p>
          <a:p>
            <a:pPr lvl="1"/>
            <a:r>
              <a:rPr lang="en-US" altLang="en-US" u="sng" dirty="0">
                <a:solidFill>
                  <a:srgbClr val="FF0000"/>
                </a:solidFill>
              </a:rPr>
              <a:t>Evaluated once for each tuple in the outer query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060848"/>
            <a:ext cx="4261669" cy="94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EXISTS and UNIQUE Functions in SQL for correlating queries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function </a:t>
            </a:r>
          </a:p>
          <a:p>
            <a:pPr lvl="1"/>
            <a:r>
              <a:rPr lang="en-US" altLang="en-US" dirty="0"/>
              <a:t>Check whether the result of a correlated nested query </a:t>
            </a:r>
            <a:r>
              <a:rPr lang="en-US" altLang="en-US" u="sng" dirty="0"/>
              <a:t>is empty or not</a:t>
            </a:r>
            <a:r>
              <a:rPr lang="en-US" altLang="en-US" dirty="0"/>
              <a:t>. They are Boolean functions that return a </a:t>
            </a:r>
            <a:r>
              <a:rPr lang="en-US" altLang="en-US" dirty="0">
                <a:latin typeface="Consolas" panose="020B0609020204030204" pitchFamily="49" charset="0"/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latin typeface="Consolas" panose="020B0609020204030204" pitchFamily="49" charset="0"/>
              </a:rPr>
              <a:t>FALSE</a:t>
            </a:r>
            <a:r>
              <a:rPr lang="en-US" altLang="en-US" dirty="0"/>
              <a:t> result.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EXISTS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 EXISTS </a:t>
            </a:r>
          </a:p>
          <a:p>
            <a:pPr lvl="1"/>
            <a:r>
              <a:rPr lang="en-US" altLang="en-US" dirty="0"/>
              <a:t>Typically </a:t>
            </a:r>
            <a:r>
              <a:rPr lang="en-US" altLang="en-US" u="sng" dirty="0"/>
              <a:t>used in conjunction with a correlated nested query</a:t>
            </a:r>
          </a:p>
          <a:p>
            <a:endParaRPr lang="en-US" altLang="en-US" dirty="0"/>
          </a:p>
          <a:p>
            <a:r>
              <a:rPr lang="en-US" altLang="en-US" dirty="0"/>
              <a:t>SQL function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UNIQUE(Q)</a:t>
            </a:r>
          </a:p>
          <a:p>
            <a:pPr lvl="1"/>
            <a:r>
              <a:rPr lang="en-US" altLang="en-US" dirty="0"/>
              <a:t>Returns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 if there are </a:t>
            </a:r>
            <a:r>
              <a:rPr lang="en-US" altLang="en-US" u="sng" dirty="0"/>
              <a:t>no duplicate tuples in the result of query Q</a:t>
            </a:r>
          </a:p>
        </p:txBody>
      </p:sp>
    </p:spTree>
    <p:extLst>
      <p:ext uri="{BB962C8B-B14F-4D97-AF65-F5344CB8AC3E}">
        <p14:creationId xmlns:p14="http://schemas.microsoft.com/office/powerpoint/2010/main" val="216665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pPr algn="l"/>
            <a:r>
              <a:rPr lang="en-US" altLang="ko-KR" sz="4000" dirty="0">
                <a:solidFill>
                  <a:srgbClr val="6498D9"/>
                </a:solidFill>
              </a:rPr>
              <a:t>CHAPTER 7: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dirty="0"/>
              <a:t>More SQL: Complex Queries, Triggers, Views, and Schema Modification</a:t>
            </a:r>
            <a:endParaRPr lang="en-US" altLang="ko-KR" sz="28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145615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EXISTS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838200" y="1484784"/>
            <a:ext cx="74676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 dirty="0">
                <a:cs typeface="Arial" panose="020B0604020202020204" pitchFamily="34" charset="0"/>
              </a:rPr>
              <a:t>Q7: List the names of managers who have at least one dependent.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Fname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Lname</a:t>
            </a:r>
            <a:endParaRPr lang="en-US" alt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FROM Employee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WHERE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(SELECT * 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      FROM DEPENDENT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      WHERE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Ssn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Essn</a:t>
            </a:r>
            <a:r>
              <a:rPr lang="en-US" alt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AND</a:t>
            </a:r>
            <a:endParaRPr lang="en-US" altLang="en-US" sz="1800" dirty="0">
              <a:solidFill>
                <a:srgbClr val="0000FF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alt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(SELECT   *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FROM Department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</a:t>
            </a:r>
            <a:r>
              <a:rPr lang="en-US" altLang="en-US" sz="1800" dirty="0" smtClean="0">
                <a:latin typeface="Consolas" panose="020B0609020204030204" pitchFamily="49" charset="0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WHERE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Ssn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=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Mgr_Ssn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                                     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22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EXISTS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980728"/>
            <a:ext cx="80032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salary FROM salaries WHERE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EXISTS</a:t>
            </a:r>
            <a:r>
              <a:rPr lang="en-US" altLang="ko-KR" sz="1600" dirty="0">
                <a:latin typeface="Consolas" panose="020B0609020204030204" pitchFamily="49" charset="0"/>
              </a:rPr>
              <a:t> (SELECT </a:t>
            </a:r>
            <a:r>
              <a:rPr lang="en-US" altLang="ko-KR" sz="1600" dirty="0" err="1">
                <a:latin typeface="Consolas" panose="020B0609020204030204" pitchFamily="49" charset="0"/>
              </a:rPr>
              <a:t>S.salary</a:t>
            </a:r>
            <a:r>
              <a:rPr lang="en-US" altLang="ko-KR" sz="1600" dirty="0">
                <a:latin typeface="Consolas" panose="020B0609020204030204" pitchFamily="49" charset="0"/>
              </a:rPr>
              <a:t> from salaries AS S,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 AS C WHERE </a:t>
            </a:r>
            <a:r>
              <a:rPr lang="en-US" altLang="ko-KR" sz="1600" dirty="0" err="1">
                <a:latin typeface="Consolas" panose="020B0609020204030204" pitchFamily="49" charset="0"/>
              </a:rPr>
              <a:t>S.emp_no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C.emp_no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C.dept_no</a:t>
            </a:r>
            <a:r>
              <a:rPr lang="en-US" altLang="ko-KR" sz="1600" dirty="0">
                <a:latin typeface="Consolas" panose="020B0609020204030204" pitchFamily="49" charset="0"/>
              </a:rPr>
              <a:t> = 'd001')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salary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60117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62102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66074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66596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66961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 rows in set (0.30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10692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NOT EXISTS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To achieve the “</a:t>
            </a:r>
            <a:r>
              <a:rPr lang="en-US" altLang="en-US" dirty="0">
                <a:solidFill>
                  <a:srgbClr val="0000FF"/>
                </a:solidFill>
              </a:rPr>
              <a:t>for all</a:t>
            </a:r>
            <a:r>
              <a:rPr lang="en-US" altLang="en-US" dirty="0"/>
              <a:t>” (universal quantifier- see Ch.8) effect, we use double negation this way in SQL: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Query: List first and last name of employees who work on </a:t>
            </a:r>
            <a:r>
              <a:rPr lang="en-US" altLang="en-US" u="sng" dirty="0"/>
              <a:t>ALL projects controlled by </a:t>
            </a:r>
            <a:r>
              <a:rPr lang="en-US" altLang="en-US" u="sng" dirty="0" err="1"/>
              <a:t>Dno</a:t>
            </a:r>
            <a:r>
              <a:rPr lang="en-US" altLang="en-US" u="sng" dirty="0"/>
              <a:t>=5.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83568" y="2973412"/>
            <a:ext cx="722223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SELECT </a:t>
            </a:r>
            <a:r>
              <a:rPr lang="en-US" altLang="en-US" sz="1800" dirty="0" err="1">
                <a:cs typeface="Arial" panose="020B0604020202020204" pitchFamily="34" charset="0"/>
              </a:rPr>
              <a:t>Fname</a:t>
            </a:r>
            <a:r>
              <a:rPr lang="en-US" altLang="en-US" sz="1800" dirty="0"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cs typeface="Arial" panose="020B0604020202020204" pitchFamily="34" charset="0"/>
              </a:rPr>
              <a:t>Lname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FROM Employee</a:t>
            </a: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WHERE </a:t>
            </a:r>
            <a:r>
              <a:rPr lang="en-US" altLang="en-US" sz="1800" b="1" dirty="0">
                <a:cs typeface="Arial" panose="020B0604020202020204" pitchFamily="34" charset="0"/>
              </a:rPr>
              <a:t>NOT EXISTS </a:t>
            </a:r>
            <a:r>
              <a:rPr lang="en-US" altLang="en-US" sz="1800" dirty="0">
                <a:cs typeface="Arial" panose="020B0604020202020204" pitchFamily="34" charset="0"/>
              </a:rPr>
              <a:t>( (SELECT  </a:t>
            </a:r>
            <a:r>
              <a:rPr lang="en-US" altLang="en-US" sz="1800" dirty="0" err="1">
                <a:cs typeface="Arial" panose="020B0604020202020204" pitchFamily="34" charset="0"/>
              </a:rPr>
              <a:t>Pnumber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                                         FROM PROJECT</a:t>
            </a: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                                        WHERE </a:t>
            </a:r>
            <a:r>
              <a:rPr lang="en-US" altLang="en-US" sz="1800" dirty="0" err="1">
                <a:cs typeface="Arial" panose="020B0604020202020204" pitchFamily="34" charset="0"/>
              </a:rPr>
              <a:t>Dno</a:t>
            </a:r>
            <a:r>
              <a:rPr lang="en-US" altLang="en-US" sz="1800" dirty="0">
                <a:cs typeface="Arial" panose="020B0604020202020204" pitchFamily="34" charset="0"/>
              </a:rPr>
              <a:t>=5)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                         	</a:t>
            </a:r>
            <a:r>
              <a:rPr lang="en-US" altLang="en-US" sz="1800" b="1" dirty="0">
                <a:cs typeface="Arial" panose="020B0604020202020204" pitchFamily="34" charset="0"/>
              </a:rPr>
              <a:t>EXCEPT </a:t>
            </a:r>
            <a:r>
              <a:rPr lang="en-US" altLang="en-US" sz="1800" dirty="0">
                <a:cs typeface="Arial" panose="020B0604020202020204" pitchFamily="34" charset="0"/>
              </a:rPr>
              <a:t>(SELECT   </a:t>
            </a:r>
            <a:r>
              <a:rPr lang="en-US" altLang="en-US" sz="1800" dirty="0" err="1">
                <a:cs typeface="Arial" panose="020B0604020202020204" pitchFamily="34" charset="0"/>
              </a:rPr>
              <a:t>Pno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                              	   FROM WORKS_ON</a:t>
            </a:r>
          </a:p>
          <a:p>
            <a:pPr eaLnBrk="1" hangingPunct="1"/>
            <a:r>
              <a:rPr lang="en-US" altLang="en-US" sz="1800" dirty="0">
                <a:cs typeface="Arial" panose="020B0604020202020204" pitchFamily="34" charset="0"/>
              </a:rPr>
              <a:t>                                             WHERE </a:t>
            </a:r>
            <a:r>
              <a:rPr lang="en-US" altLang="en-US" sz="1800" dirty="0" err="1">
                <a:cs typeface="Arial" panose="020B0604020202020204" pitchFamily="34" charset="0"/>
              </a:rPr>
              <a:t>Ssn</a:t>
            </a:r>
            <a:r>
              <a:rPr lang="en-US" altLang="en-US" sz="1800" dirty="0">
                <a:cs typeface="Arial" panose="020B0604020202020204" pitchFamily="34" charset="0"/>
              </a:rPr>
              <a:t>= </a:t>
            </a:r>
            <a:r>
              <a:rPr lang="en-US" altLang="en-US" sz="1800" dirty="0" err="1">
                <a:cs typeface="Arial" panose="020B0604020202020204" pitchFamily="34" charset="0"/>
              </a:rPr>
              <a:t>ESsn</a:t>
            </a:r>
            <a:r>
              <a:rPr lang="en-US" altLang="en-US" sz="1800" dirty="0">
                <a:cs typeface="Arial" panose="020B0604020202020204" pitchFamily="34" charset="0"/>
              </a:rPr>
              <a:t>));</a:t>
            </a:r>
          </a:p>
          <a:p>
            <a:pPr eaLnBrk="1" latinLnBrk="0" hangingPunct="1"/>
            <a:endParaRPr lang="en-US" altLang="en-US" sz="1800" dirty="0">
              <a:latin typeface="+mn-ea"/>
              <a:ea typeface="+mn-ea"/>
              <a:cs typeface="Arial" panose="020B0604020202020204" pitchFamily="34" charset="0"/>
            </a:endParaRPr>
          </a:p>
          <a:p>
            <a:pPr eaLnBrk="1" latinLnBrk="0" hangingPunct="1"/>
            <a:r>
              <a:rPr lang="en-US" altLang="en-US" sz="14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The above is equivalent to double negation</a:t>
            </a:r>
            <a:r>
              <a:rPr lang="en-US" altLang="en-US" sz="1400" dirty="0">
                <a:latin typeface="+mn-ea"/>
                <a:ea typeface="+mn-ea"/>
                <a:cs typeface="Arial" panose="020B0604020202020204" pitchFamily="34" charset="0"/>
              </a:rPr>
              <a:t>: List names of those employees for whom there does NOT exist a project managed by department no. 5 that they do NOT work on.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02" y="2739163"/>
            <a:ext cx="2304256" cy="21135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22108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Empty Set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52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NOT EXISTS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980728"/>
            <a:ext cx="80032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salary FROM salaries WHERE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NOT EXISTS </a:t>
            </a:r>
            <a:r>
              <a:rPr lang="en-US" altLang="ko-KR" sz="1600" dirty="0">
                <a:latin typeface="Consolas" panose="020B0609020204030204" pitchFamily="49" charset="0"/>
              </a:rPr>
              <a:t>(SELECT </a:t>
            </a:r>
            <a:r>
              <a:rPr lang="en-US" altLang="ko-KR" sz="1600" dirty="0" err="1">
                <a:latin typeface="Consolas" panose="020B0609020204030204" pitchFamily="49" charset="0"/>
              </a:rPr>
              <a:t>S.salary</a:t>
            </a:r>
            <a:r>
              <a:rPr lang="en-US" altLang="ko-KR" sz="1600" dirty="0">
                <a:latin typeface="Consolas" panose="020B0609020204030204" pitchFamily="49" charset="0"/>
              </a:rPr>
              <a:t> from salaries AS S,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 AS C WHERE </a:t>
            </a:r>
            <a:r>
              <a:rPr lang="en-US" altLang="ko-KR" sz="1600" dirty="0" err="1">
                <a:latin typeface="Consolas" panose="020B0609020204030204" pitchFamily="49" charset="0"/>
              </a:rPr>
              <a:t>S.emp_no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C.emp_no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C.dept_no</a:t>
            </a:r>
            <a:r>
              <a:rPr lang="en-US" altLang="ko-KR" sz="1600" dirty="0">
                <a:latin typeface="Consolas" panose="020B0609020204030204" pitchFamily="49" charset="0"/>
              </a:rPr>
              <a:t> = 'd001') 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Empty set (0.30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3568" y="2996952"/>
            <a:ext cx="80032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salary FROM salaries WHERE salary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NOT IN</a:t>
            </a:r>
            <a:r>
              <a:rPr lang="en-US" altLang="ko-KR" sz="1600" dirty="0">
                <a:latin typeface="Consolas" panose="020B0609020204030204" pitchFamily="49" charset="0"/>
              </a:rPr>
              <a:t> (SELECT </a:t>
            </a:r>
            <a:r>
              <a:rPr lang="en-US" altLang="ko-KR" sz="1600" dirty="0" err="1">
                <a:latin typeface="Consolas" panose="020B0609020204030204" pitchFamily="49" charset="0"/>
              </a:rPr>
              <a:t>S.salary</a:t>
            </a:r>
            <a:r>
              <a:rPr lang="en-US" altLang="ko-KR" sz="1600" dirty="0">
                <a:latin typeface="Consolas" panose="020B0609020204030204" pitchFamily="49" charset="0"/>
              </a:rPr>
              <a:t> from salaries AS S,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 AS C WHERE </a:t>
            </a:r>
            <a:r>
              <a:rPr lang="en-US" altLang="ko-KR" sz="1600" dirty="0" err="1">
                <a:latin typeface="Consolas" panose="020B0609020204030204" pitchFamily="49" charset="0"/>
              </a:rPr>
              <a:t>S.emp_no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C.emp_no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C.dept_no</a:t>
            </a:r>
            <a:r>
              <a:rPr lang="en-US" altLang="ko-KR" sz="1600" dirty="0">
                <a:latin typeface="Consolas" panose="020B0609020204030204" pitchFamily="49" charset="0"/>
              </a:rPr>
              <a:t> = 'd001') 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salary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81025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85112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69366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40006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43636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117567" y="4653136"/>
            <a:ext cx="44148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Note that MySQL </a:t>
            </a:r>
            <a:r>
              <a:rPr lang="en-US" altLang="ko-KR" sz="1600" dirty="0">
                <a:solidFill>
                  <a:srgbClr val="FF0000"/>
                </a:solidFill>
              </a:rPr>
              <a:t>does not support the EXCEPT, MINUS operator</a:t>
            </a:r>
            <a:r>
              <a:rPr lang="en-US" altLang="ko-KR" sz="1600" dirty="0">
                <a:solidFill>
                  <a:srgbClr val="0000FF"/>
                </a:solidFill>
              </a:rPr>
              <a:t>.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5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Double Negation to accomplish “for all” in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600" b="1" dirty="0"/>
              <a:t>Q3B:</a:t>
            </a:r>
            <a:r>
              <a:rPr lang="en-US" altLang="ko-KR" sz="1600" dirty="0"/>
              <a:t>	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en-US" altLang="ko-KR" sz="1600" b="1" dirty="0">
                <a:solidFill>
                  <a:schemeClr val="tx1"/>
                </a:solidFill>
              </a:rPr>
              <a:t>SELECT    </a:t>
            </a:r>
            <a:r>
              <a:rPr lang="en-US" altLang="ko-KR" sz="1600" dirty="0" err="1">
                <a:solidFill>
                  <a:schemeClr val="tx1"/>
                </a:solidFill>
              </a:rPr>
              <a:t>Lname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Fname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b="1" dirty="0">
                <a:solidFill>
                  <a:schemeClr val="tx1"/>
                </a:solidFill>
              </a:rPr>
              <a:t>FROM      </a:t>
            </a:r>
            <a:r>
              <a:rPr lang="en-US" altLang="ko-KR" sz="1600" dirty="0">
                <a:solidFill>
                  <a:schemeClr val="tx1"/>
                </a:solidFill>
              </a:rPr>
              <a:t>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b="1" dirty="0">
                <a:solidFill>
                  <a:schemeClr val="tx1"/>
                </a:solidFill>
              </a:rPr>
              <a:t>WHERE    </a:t>
            </a:r>
            <a:r>
              <a:rPr lang="en-US" altLang="ko-KR" sz="1600" b="1" dirty="0">
                <a:solidFill>
                  <a:srgbClr val="0000FF"/>
                </a:solidFill>
              </a:rPr>
              <a:t>NOT EXISTS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	</a:t>
            </a:r>
            <a:r>
              <a:rPr lang="en-US" altLang="ko-KR" sz="1600" b="1" dirty="0">
                <a:solidFill>
                  <a:schemeClr val="tx1"/>
                </a:solidFill>
              </a:rPr>
              <a:t>SELECT</a:t>
            </a:r>
            <a:r>
              <a:rPr lang="en-US" altLang="ko-KR" sz="1600" dirty="0">
                <a:solidFill>
                  <a:schemeClr val="tx1"/>
                </a:solidFill>
              </a:rPr>
              <a:t>	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</a:t>
            </a:r>
            <a:r>
              <a:rPr lang="en-US" altLang="ko-KR" sz="1600" b="1" dirty="0">
                <a:solidFill>
                  <a:schemeClr val="tx1"/>
                </a:solidFill>
              </a:rPr>
              <a:t>FROM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WORKS_ON</a:t>
            </a:r>
            <a:r>
              <a:rPr lang="en-US" altLang="ko-KR" sz="1600" dirty="0">
                <a:solidFill>
                  <a:schemeClr val="tx1"/>
                </a:solidFill>
              </a:rPr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</a:t>
            </a:r>
            <a:r>
              <a:rPr lang="en-US" altLang="ko-KR" sz="1600" b="1" dirty="0">
                <a:solidFill>
                  <a:schemeClr val="tx1"/>
                </a:solidFill>
              </a:rPr>
              <a:t>WHERE</a:t>
            </a:r>
            <a:r>
              <a:rPr lang="en-US" altLang="ko-KR" sz="1600" dirty="0">
                <a:solidFill>
                  <a:schemeClr val="tx1"/>
                </a:solidFill>
              </a:rPr>
              <a:t>	( </a:t>
            </a:r>
            <a:r>
              <a:rPr lang="en-US" altLang="ko-KR" sz="1600" dirty="0" err="1">
                <a:solidFill>
                  <a:schemeClr val="tx1"/>
                </a:solidFill>
              </a:rPr>
              <a:t>B.Pno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IN</a:t>
            </a:r>
            <a:r>
              <a:rPr lang="en-US" altLang="ko-KR" sz="1600" dirty="0">
                <a:solidFill>
                  <a:schemeClr val="tx1"/>
                </a:solidFill>
              </a:rPr>
              <a:t>  (</a:t>
            </a:r>
            <a:r>
              <a:rPr lang="en-US" altLang="ko-KR" sz="1600" b="1" dirty="0">
                <a:solidFill>
                  <a:schemeClr val="tx1"/>
                </a:solidFill>
              </a:rPr>
              <a:t>  SELECT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Pnumber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      </a:t>
            </a:r>
            <a:r>
              <a:rPr lang="en-US" altLang="ko-KR" sz="1600" b="1" dirty="0">
                <a:solidFill>
                  <a:schemeClr val="tx1"/>
                </a:solidFill>
              </a:rPr>
              <a:t> 		      FROM</a:t>
            </a:r>
            <a:r>
              <a:rPr lang="en-US" altLang="ko-KR" sz="1600" dirty="0">
                <a:solidFill>
                  <a:schemeClr val="tx1"/>
                </a:solidFill>
              </a:rPr>
              <a:t> PROJECT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		      </a:t>
            </a:r>
            <a:r>
              <a:rPr lang="en-US" altLang="ko-KR" sz="1600" b="1" dirty="0">
                <a:solidFill>
                  <a:schemeClr val="tx1"/>
                </a:solidFill>
              </a:rPr>
              <a:t>WHERE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Dnum</a:t>
            </a:r>
            <a:r>
              <a:rPr lang="en-US" altLang="ko-KR" sz="1600" dirty="0">
                <a:solidFill>
                  <a:schemeClr val="tx1"/>
                </a:solidFill>
              </a:rPr>
              <a:t>=5)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b="1" dirty="0"/>
              <a:t>					</a:t>
            </a:r>
            <a:r>
              <a:rPr lang="en-US" altLang="ko-KR" sz="1600" b="1" dirty="0">
                <a:solidFill>
                  <a:schemeClr val="tx1"/>
                </a:solidFill>
              </a:rPr>
              <a:t>AND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	</a:t>
            </a:r>
            <a:r>
              <a:rPr lang="en-US" altLang="ko-KR" sz="1600" b="1" dirty="0">
                <a:solidFill>
                  <a:srgbClr val="0000FF"/>
                </a:solidFill>
              </a:rPr>
              <a:t>NOT EXISTS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 </a:t>
            </a:r>
            <a:r>
              <a:rPr lang="en-US" altLang="ko-KR" sz="1600" b="1" dirty="0">
                <a:solidFill>
                  <a:schemeClr val="tx1"/>
                </a:solidFill>
              </a:rPr>
              <a:t>SELECT</a:t>
            </a:r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*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	     	       </a:t>
            </a:r>
            <a:r>
              <a:rPr lang="en-US" altLang="ko-KR" sz="1600" b="1" dirty="0">
                <a:solidFill>
                  <a:schemeClr val="tx1"/>
                </a:solidFill>
              </a:rPr>
              <a:t>FROM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WORKS_ON</a:t>
            </a:r>
            <a:r>
              <a:rPr lang="en-US" altLang="ko-KR" sz="1600" dirty="0">
                <a:solidFill>
                  <a:schemeClr val="tx1"/>
                </a:solidFill>
              </a:rPr>
              <a:t> 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	     	       </a:t>
            </a:r>
            <a:r>
              <a:rPr lang="en-US" altLang="ko-KR" sz="1600" b="1" dirty="0">
                <a:solidFill>
                  <a:schemeClr val="tx1"/>
                </a:solidFill>
              </a:rPr>
              <a:t>WHERE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C.Essn</a:t>
            </a:r>
            <a:r>
              <a:rPr lang="en-US" altLang="ko-KR" sz="1600" dirty="0">
                <a:solidFill>
                  <a:schemeClr val="tx1"/>
                </a:solidFill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</a:rPr>
              <a:t>Ssn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				     		</a:t>
            </a:r>
            <a:r>
              <a:rPr lang="en-US" altLang="ko-KR" sz="1600" b="1" dirty="0">
                <a:solidFill>
                  <a:schemeClr val="tx1"/>
                </a:solidFill>
              </a:rPr>
              <a:t>AND</a:t>
            </a: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</a:rPr>
              <a:t>C.Pno</a:t>
            </a:r>
            <a:r>
              <a:rPr lang="en-US" altLang="ko-KR" sz="1600" dirty="0">
                <a:solidFill>
                  <a:schemeClr val="tx1"/>
                </a:solidFill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</a:rPr>
              <a:t>B.Pno</a:t>
            </a:r>
            <a:r>
              <a:rPr lang="en-US" altLang="ko-KR" sz="1600" dirty="0">
                <a:solidFill>
                  <a:schemeClr val="tx1"/>
                </a:solidFill>
              </a:rPr>
              <a:t> )));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dirty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The above is a direct rendering of</a:t>
            </a:r>
            <a:r>
              <a:rPr lang="en-US" altLang="ko-KR" sz="1800" dirty="0"/>
              <a:t>: </a:t>
            </a:r>
            <a:r>
              <a:rPr lang="en-US" altLang="en-US" sz="1800" dirty="0"/>
              <a:t>List names of those employees for whom there does NOT exist a project managed by department no. 5 that they do NOT work 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4860032" y="1628800"/>
            <a:ext cx="361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Select any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WORK_ON(B)</a:t>
            </a:r>
            <a:r>
              <a:rPr lang="en-US" altLang="ko-KR" sz="1400" dirty="0"/>
              <a:t> tuples whose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Pno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/>
              <a:t>is a project controlled by department 5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938476" y="4221088"/>
            <a:ext cx="361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if there is not a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WORK_ON(C)</a:t>
            </a:r>
            <a:r>
              <a:rPr lang="en-US" altLang="ko-KR" sz="1400" dirty="0"/>
              <a:t> tuple with the same </a:t>
            </a:r>
            <a:r>
              <a:rPr lang="en-US" altLang="ko-K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Pno</a:t>
            </a:r>
            <a:r>
              <a:rPr lang="en-US" altLang="ko-KR" sz="1400" dirty="0">
                <a:solidFill>
                  <a:srgbClr val="0000FF"/>
                </a:solidFill>
              </a:rPr>
              <a:t> and </a:t>
            </a:r>
            <a:r>
              <a:rPr lang="en-US" altLang="ko-KR" sz="1400" dirty="0"/>
              <a:t>the same </a:t>
            </a:r>
            <a:r>
              <a:rPr lang="en-US" altLang="ko-KR" sz="1400" dirty="0" err="1">
                <a:solidFill>
                  <a:srgbClr val="0000FF"/>
                </a:solidFill>
              </a:rPr>
              <a:t>Ssn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endParaRPr lang="ko-KR" altLang="en-US" sz="1400" dirty="0"/>
          </a:p>
        </p:txBody>
      </p:sp>
      <p:cxnSp>
        <p:nvCxnSpPr>
          <p:cNvPr id="4" name="직선 화살표 연결선 3"/>
          <p:cNvCxnSpPr>
            <a:stCxn id="2" idx="1"/>
          </p:cNvCxnSpPr>
          <p:nvPr/>
        </p:nvCxnSpPr>
        <p:spPr>
          <a:xfrm flipH="1">
            <a:off x="3923928" y="1890410"/>
            <a:ext cx="936104" cy="2616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5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/>
          <a:lstStyle/>
          <a:p>
            <a:r>
              <a:rPr lang="en-US" altLang="en-US" sz="2800" dirty="0"/>
              <a:t>Explicit Sets and Renaming of Attributes in 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160240"/>
          </a:xfrm>
        </p:spPr>
        <p:txBody>
          <a:bodyPr/>
          <a:lstStyle/>
          <a:p>
            <a:r>
              <a:rPr lang="en-US" altLang="en-US" dirty="0"/>
              <a:t>Can use explicit set of values in WHERE clause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595959"/>
                </a:solidFill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rgbClr val="595959"/>
                </a:solidFill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</a:rPr>
              <a:t>Q17:	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		DISTINCT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Essn</a:t>
            </a:r>
            <a:endParaRPr lang="en-US" altLang="ko-K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WORKS_ON</a:t>
            </a:r>
            <a:endParaRPr lang="en-US" altLang="ko-K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Pno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dirty="0">
                <a:solidFill>
                  <a:srgbClr val="0000FF"/>
                </a:solidFill>
                <a:latin typeface="Consolas" panose="020B0609020204030204" pitchFamily="49" charset="0"/>
              </a:rPr>
              <a:t> (1, 2, 3);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51720" y="3128769"/>
            <a:ext cx="604867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DISTINCT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d008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d006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d009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d001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d002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</a:t>
            </a:r>
          </a:p>
        </p:txBody>
      </p:sp>
    </p:spTree>
    <p:extLst>
      <p:ext uri="{BB962C8B-B14F-4D97-AF65-F5344CB8AC3E}">
        <p14:creationId xmlns:p14="http://schemas.microsoft.com/office/powerpoint/2010/main" val="873516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/>
          <a:lstStyle/>
          <a:p>
            <a:r>
              <a:rPr lang="en-US" altLang="en-US" sz="2800" dirty="0"/>
              <a:t>Explicit Sets and Renaming of Attributes in SQL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008112"/>
          </a:xfrm>
        </p:spPr>
        <p:txBody>
          <a:bodyPr/>
          <a:lstStyle/>
          <a:p>
            <a:r>
              <a:rPr lang="en-US" altLang="en-US" dirty="0"/>
              <a:t>Use qualifier AS followed by desired new name</a:t>
            </a:r>
          </a:p>
          <a:p>
            <a:pPr lvl="1"/>
            <a:r>
              <a:rPr lang="en-US" altLang="en-US" dirty="0"/>
              <a:t>Rename any attribute that appears in the result of a query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092077"/>
            <a:ext cx="7677150" cy="9048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50504" y="3212976"/>
            <a:ext cx="604867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C.dept_no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dirty="0">
                <a:latin typeface="Consolas" panose="020B0609020204030204" pitchFamily="49" charset="0"/>
              </a:rPr>
              <a:t> C, employees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AS </a:t>
            </a:r>
            <a:r>
              <a:rPr lang="en-US" altLang="ko-KR" sz="1400" dirty="0">
                <a:latin typeface="Consolas" panose="020B0609020204030204" pitchFamily="49" charset="0"/>
              </a:rPr>
              <a:t>E where </a:t>
            </a:r>
            <a:r>
              <a:rPr lang="en-US" altLang="ko-KR" sz="1400" dirty="0" err="1">
                <a:latin typeface="Consolas" panose="020B0609020204030204" pitchFamily="49" charset="0"/>
              </a:rPr>
              <a:t>C.emp_no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E.emp_no</a:t>
            </a:r>
            <a:r>
              <a:rPr lang="en-US" altLang="ko-KR" sz="1400" dirty="0">
                <a:latin typeface="Consolas" panose="020B0609020204030204" pitchFamily="49" charset="0"/>
              </a:rPr>
              <a:t> limit 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 rows in set (0.29 sec)</a:t>
            </a:r>
          </a:p>
        </p:txBody>
      </p:sp>
    </p:spTree>
    <p:extLst>
      <p:ext uri="{BB962C8B-B14F-4D97-AF65-F5344CB8AC3E}">
        <p14:creationId xmlns:p14="http://schemas.microsoft.com/office/powerpoint/2010/main" val="877074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Specifying Joined Tables in the FROM Clause of SQL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736304"/>
          </a:xfrm>
        </p:spPr>
        <p:txBody>
          <a:bodyPr/>
          <a:lstStyle/>
          <a:p>
            <a:endParaRPr lang="en-US" altLang="en-US" b="1" dirty="0"/>
          </a:p>
          <a:p>
            <a:r>
              <a:rPr lang="en-US" altLang="en-US" b="1" dirty="0"/>
              <a:t>Joined table</a:t>
            </a:r>
          </a:p>
          <a:p>
            <a:pPr lvl="1"/>
            <a:r>
              <a:rPr lang="en-US" altLang="en-US" dirty="0"/>
              <a:t>Permits users to specify a table resulting from a join operation in the FROM clause of a query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The FROM clause in Q1A </a:t>
            </a:r>
          </a:p>
          <a:p>
            <a:pPr lvl="1"/>
            <a:r>
              <a:rPr lang="en-US" altLang="en-US" dirty="0"/>
              <a:t>Contains a single joined table. </a:t>
            </a:r>
            <a:r>
              <a:rPr lang="en-US" altLang="en-US" u="sng" dirty="0"/>
              <a:t>JOIN may also be called </a:t>
            </a:r>
            <a:r>
              <a:rPr lang="en-US" altLang="en-US" u="sng" dirty="0">
                <a:solidFill>
                  <a:srgbClr val="0000FF"/>
                </a:solidFill>
              </a:rPr>
              <a:t>INNER JOIN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810744"/>
            <a:ext cx="7200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Different Types of </a:t>
            </a:r>
            <a:r>
              <a:rPr lang="en-US" altLang="en-US" dirty="0" err="1"/>
              <a:t>JOINed</a:t>
            </a:r>
            <a:r>
              <a:rPr lang="en-US" altLang="en-US" dirty="0"/>
              <a:t> Tables  in 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Specify different types of join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>
                <a:solidFill>
                  <a:srgbClr val="FF0000"/>
                </a:solidFill>
              </a:rPr>
              <a:t>NATURAL JOIN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Various types of </a:t>
            </a:r>
            <a:r>
              <a:rPr lang="en-US" altLang="en-US" u="sng" dirty="0">
                <a:solidFill>
                  <a:srgbClr val="FF0000"/>
                </a:solidFill>
              </a:rPr>
              <a:t>OUTER JOIN </a:t>
            </a:r>
            <a:r>
              <a:rPr lang="en-US" altLang="en-US" dirty="0"/>
              <a:t>(LEFT, RIGHT, FULL )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NATURAL JOIN on two relations R and S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No join condition specified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Is equivalent to </a:t>
            </a:r>
            <a:r>
              <a:rPr lang="en-US" altLang="en-US" u="sng" dirty="0"/>
              <a:t>an implicit EQUIJOIN </a:t>
            </a:r>
            <a:r>
              <a:rPr lang="en-US" altLang="en-US" dirty="0"/>
              <a:t>condition for each pair of attributes with same name from R and S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596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Rename attributes of one relation so it can be joined with another using NATURAL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/>
              <a:t>Q1B:        SELECT</a:t>
            </a:r>
            <a:r>
              <a:rPr lang="en-US" altLang="ko-KR" sz="1800" dirty="0"/>
              <a:t>        </a:t>
            </a:r>
            <a:r>
              <a:rPr lang="en-US" altLang="ko-KR" sz="1800" dirty="0" err="1"/>
              <a:t>Fname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Lname</a:t>
            </a:r>
            <a:r>
              <a:rPr lang="en-US" altLang="ko-KR" sz="1800" dirty="0"/>
              <a:t>,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    	   </a:t>
            </a:r>
            <a:r>
              <a:rPr lang="en-US" altLang="ko-KR" sz="1800" b="1" dirty="0"/>
              <a:t>FROM 	</a:t>
            </a:r>
            <a:r>
              <a:rPr lang="en-US" altLang="ko-KR" sz="1800" dirty="0"/>
              <a:t>(EMPLOYEE </a:t>
            </a:r>
            <a:r>
              <a:rPr lang="en-US" altLang="ko-KR" sz="1800" b="1" dirty="0"/>
              <a:t>NATURAL JOIN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			(DEPARTMENT </a:t>
            </a:r>
            <a:r>
              <a:rPr lang="en-US" altLang="ko-KR" sz="1800" b="1" dirty="0"/>
              <a:t>AS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DEPT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Dname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Dno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Mssn</a:t>
            </a:r>
            <a:r>
              <a:rPr lang="en-US" altLang="ko-KR" sz="1800" dirty="0"/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                                        </a:t>
            </a:r>
            <a:r>
              <a:rPr lang="en-US" altLang="ko-KR" sz="1800" dirty="0" err="1"/>
              <a:t>Msdate</a:t>
            </a:r>
            <a:r>
              <a:rPr lang="en-US" altLang="ko-KR" sz="1800" dirty="0"/>
              <a:t>)))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          </a:t>
            </a:r>
            <a:r>
              <a:rPr lang="en-US" altLang="ko-KR" sz="1800" b="1" dirty="0"/>
              <a:t>WHERE</a:t>
            </a:r>
            <a:r>
              <a:rPr lang="en-US" altLang="ko-KR" sz="1800" dirty="0"/>
              <a:t>	 </a:t>
            </a:r>
            <a:r>
              <a:rPr lang="en-US" altLang="ko-KR" sz="1800" dirty="0" err="1"/>
              <a:t>Dname</a:t>
            </a:r>
            <a:r>
              <a:rPr lang="en-US" altLang="ko-KR" sz="1800" dirty="0"/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/>
              <a:t>The above works with </a:t>
            </a:r>
            <a:r>
              <a:rPr lang="en-US" altLang="ko-KR" sz="1800" u="sng" dirty="0" err="1"/>
              <a:t>EMPLOYEE.Dno</a:t>
            </a:r>
            <a:r>
              <a:rPr lang="en-US" altLang="ko-KR" sz="1800" u="sng" dirty="0"/>
              <a:t> = </a:t>
            </a:r>
            <a:r>
              <a:rPr lang="en-US" altLang="ko-KR" sz="1800" u="sng" dirty="0" err="1"/>
              <a:t>DEPT.Dno</a:t>
            </a:r>
            <a:r>
              <a:rPr lang="en-US" altLang="ko-KR" sz="1800" u="sng" dirty="0"/>
              <a:t> as an implicit join condition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309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7 Outline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More Complex SQL Retrieval Queries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Specifying </a:t>
            </a:r>
            <a:r>
              <a:rPr lang="en-US" altLang="en-US" u="sng" dirty="0"/>
              <a:t>Semantic Constraints </a:t>
            </a:r>
            <a:r>
              <a:rPr lang="en-US" altLang="en-US" dirty="0"/>
              <a:t>as Assertions and Actions as Triggers</a:t>
            </a:r>
          </a:p>
          <a:p>
            <a:pPr>
              <a:lnSpc>
                <a:spcPct val="150000"/>
              </a:lnSpc>
            </a:pPr>
            <a:r>
              <a:rPr lang="en-US" altLang="en-US" u="sng" dirty="0"/>
              <a:t>Views</a:t>
            </a:r>
            <a:r>
              <a:rPr lang="en-US" altLang="en-US" dirty="0"/>
              <a:t> (Virtual Tables) in SQL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Schema Modification in SQL</a:t>
            </a:r>
          </a:p>
        </p:txBody>
      </p:sp>
    </p:spTree>
    <p:extLst>
      <p:ext uri="{BB962C8B-B14F-4D97-AF65-F5344CB8AC3E}">
        <p14:creationId xmlns:p14="http://schemas.microsoft.com/office/powerpoint/2010/main" val="37937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NATURAL JOIN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6428" y="1124744"/>
            <a:ext cx="72111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C.dept_no</a:t>
            </a:r>
            <a:r>
              <a:rPr lang="en-US" altLang="ko-KR" sz="1400" dirty="0">
                <a:latin typeface="Consolas" panose="020B0609020204030204" pitchFamily="49" charset="0"/>
              </a:rPr>
              <a:t> AS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AS 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NATURAL JOIN </a:t>
            </a:r>
            <a:r>
              <a:rPr lang="en-US" altLang="ko-KR" sz="1400" dirty="0">
                <a:latin typeface="Consolas" panose="020B0609020204030204" pitchFamily="49" charset="0"/>
              </a:rPr>
              <a:t>employees AS E limit 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C.dept_no</a:t>
            </a:r>
            <a:r>
              <a:rPr lang="en-US" altLang="ko-KR" sz="1400" dirty="0">
                <a:latin typeface="Consolas" panose="020B0609020204030204" pitchFamily="49" charset="0"/>
              </a:rPr>
              <a:t> AS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AS 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NATURAL JOIN </a:t>
            </a:r>
            <a:r>
              <a:rPr lang="en-US" altLang="ko-KR" sz="1400" dirty="0">
                <a:latin typeface="Consolas" panose="020B0609020204030204" pitchFamily="49" charset="0"/>
              </a:rPr>
              <a:t>employees AS E WHERE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C.emp_no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E.emp_no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limit 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department_number</a:t>
            </a:r>
            <a:r>
              <a:rPr lang="en-US" altLang="ko-KR" sz="1400" dirty="0">
                <a:latin typeface="Consolas" panose="020B0609020204030204" pitchFamily="49" charset="0"/>
              </a:rPr>
              <a:t>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        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71955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INNER and OUTER Joins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INNER JOIN  </a:t>
            </a:r>
            <a:r>
              <a:rPr lang="en-US" altLang="en-US" b="1" dirty="0"/>
              <a:t>(versus </a:t>
            </a:r>
            <a:r>
              <a:rPr lang="en-US" altLang="en-US" dirty="0"/>
              <a:t>OUTER JOIN</a:t>
            </a:r>
            <a:r>
              <a:rPr lang="en-US" altLang="en-US" b="1" dirty="0"/>
              <a:t>)</a:t>
            </a:r>
          </a:p>
          <a:p>
            <a:pPr lvl="1"/>
            <a:r>
              <a:rPr lang="en-US" altLang="en-US" u="sng" dirty="0"/>
              <a:t>Default type </a:t>
            </a:r>
            <a:r>
              <a:rPr lang="en-US" altLang="en-US" dirty="0"/>
              <a:t>of join in a joined table</a:t>
            </a:r>
          </a:p>
          <a:p>
            <a:pPr lvl="1"/>
            <a:r>
              <a:rPr lang="en-US" altLang="en-US" dirty="0"/>
              <a:t>Tuple is included in the result </a:t>
            </a:r>
            <a:r>
              <a:rPr lang="en-US" altLang="en-US" u="sng" dirty="0"/>
              <a:t>only if a matching tuple exists </a:t>
            </a:r>
            <a:r>
              <a:rPr lang="en-US" altLang="en-US" dirty="0"/>
              <a:t>in the other relation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LEFT OUTER JOIN 	</a:t>
            </a:r>
          </a:p>
          <a:p>
            <a:pPr lvl="1"/>
            <a:r>
              <a:rPr lang="en-US" altLang="en-US" u="sng" dirty="0"/>
              <a:t>Every tuple in left table must appear in result</a:t>
            </a:r>
          </a:p>
          <a:p>
            <a:pPr lvl="1"/>
            <a:r>
              <a:rPr lang="en-US" altLang="en-US" dirty="0"/>
              <a:t>If no matching tuple</a:t>
            </a:r>
          </a:p>
          <a:p>
            <a:pPr lvl="2"/>
            <a:r>
              <a:rPr lang="en-US" altLang="en-US" u="sng" dirty="0"/>
              <a:t>Padded with NULL values </a:t>
            </a:r>
            <a:r>
              <a:rPr lang="en-US" altLang="en-US" dirty="0"/>
              <a:t>for attributes of right table</a:t>
            </a:r>
          </a:p>
          <a:p>
            <a:pPr lvl="2"/>
            <a:endParaRPr lang="en-US" altLang="en-US" sz="1800" dirty="0"/>
          </a:p>
          <a:p>
            <a:r>
              <a:rPr lang="en-US" altLang="en-US" dirty="0"/>
              <a:t>RIGHT OUTER JOIN</a:t>
            </a:r>
          </a:p>
          <a:p>
            <a:pPr lvl="1"/>
            <a:r>
              <a:rPr lang="en-US" altLang="en-US" u="sng" dirty="0"/>
              <a:t>Every tuple in right table must appear in result</a:t>
            </a:r>
          </a:p>
          <a:p>
            <a:pPr lvl="1"/>
            <a:r>
              <a:rPr lang="en-US" altLang="en-US" dirty="0"/>
              <a:t>If no matching tuple</a:t>
            </a:r>
          </a:p>
          <a:p>
            <a:pPr lvl="2"/>
            <a:r>
              <a:rPr lang="en-US" altLang="en-US" dirty="0"/>
              <a:t>Padded with NULL values for attributes of left table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836712"/>
            <a:ext cx="2835970" cy="879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420888"/>
            <a:ext cx="2798217" cy="7282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149080"/>
            <a:ext cx="2816467" cy="8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35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LEFT OUTER JOIN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028700" y="1412776"/>
            <a:ext cx="7086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E.Lname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Employee_Name</a:t>
            </a:r>
            <a:endParaRPr lang="en-US" alt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S.Lname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Supervisor_Name</a:t>
            </a:r>
            <a:endParaRPr lang="en-US" altLang="en-US" sz="18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FROM Employee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E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LEFT OUTER JOIN 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EMPLOYEE </a:t>
            </a:r>
            <a:r>
              <a:rPr lang="en-US" alt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S</a:t>
            </a:r>
          </a:p>
          <a:p>
            <a:pPr eaLnBrk="1" hangingPunct="1"/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                             ON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E.Super_ssn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altLang="en-US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S.Ssn</a:t>
            </a:r>
            <a:r>
              <a:rPr lang="en-US" alt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+mj-ea"/>
                <a:ea typeface="+mj-ea"/>
                <a:cs typeface="Arial" panose="020B0604020202020204" pitchFamily="34" charset="0"/>
              </a:rPr>
              <a:t>ALTERNATE SYNTAX: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alt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E.Lname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S.Lname</a:t>
            </a:r>
            <a:endParaRPr lang="en-US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FROM  EMPLOYEE E, EMPLOYEE S</a:t>
            </a:r>
          </a:p>
          <a:p>
            <a:pPr eaLnBrk="1" hangingPunct="1"/>
            <a:r>
              <a:rPr lang="en-US" alt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WHERE </a:t>
            </a:r>
            <a:r>
              <a:rPr lang="en-US" alt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E.Super_ssn</a:t>
            </a:r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+= </a:t>
            </a:r>
            <a:r>
              <a:rPr lang="en-US" altLang="en-US" sz="2000" dirty="0" err="1">
                <a:latin typeface="Consolas" panose="020B0609020204030204" pitchFamily="49" charset="0"/>
                <a:cs typeface="Arial" panose="020B0604020202020204" pitchFamily="34" charset="0"/>
              </a:rPr>
              <a:t>S.Ssn</a:t>
            </a:r>
            <a:endParaRPr lang="en-US" alt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000" dirty="0">
                <a:latin typeface="Consolas" panose="020B0609020204030204" pitchFamily="49" charset="0"/>
                <a:cs typeface="Arial" panose="020B0604020202020204" pitchFamily="34" charset="0"/>
              </a:rPr>
              <a:t>                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LEFT OUTER JOIN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428" y="1124744"/>
            <a:ext cx="72111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C.* FROM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 AS C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LEFT JOIN </a:t>
            </a:r>
            <a:r>
              <a:rPr lang="en-US" altLang="ko-KR" sz="1600" dirty="0">
                <a:latin typeface="Consolas" panose="020B0609020204030204" pitchFamily="49" charset="0"/>
              </a:rPr>
              <a:t>employees AS E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C.dept_no</a:t>
            </a:r>
            <a:r>
              <a:rPr lang="en-US" altLang="ko-KR" sz="1600" dirty="0">
                <a:latin typeface="Consolas" panose="020B0609020204030204" pitchFamily="49" charset="0"/>
              </a:rPr>
              <a:t> = 'd001'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 | </a:t>
            </a:r>
            <a:r>
              <a:rPr lang="en-US" altLang="ko-KR" sz="1600" dirty="0" err="1">
                <a:latin typeface="Consolas" panose="020B0609020204030204" pitchFamily="49" charset="0"/>
              </a:rPr>
              <a:t>dept_no</a:t>
            </a:r>
            <a:r>
              <a:rPr lang="en-US" altLang="ko-KR" sz="1600" dirty="0">
                <a:latin typeface="Consolas" panose="020B0609020204030204" pitchFamily="49" charset="0"/>
              </a:rPr>
              <a:t> | </a:t>
            </a:r>
            <a:r>
              <a:rPr lang="en-US" altLang="ko-KR" sz="1600" dirty="0" err="1">
                <a:latin typeface="Consolas" panose="020B0609020204030204" pitchFamily="49" charset="0"/>
              </a:rPr>
              <a:t>from_date</a:t>
            </a:r>
            <a:r>
              <a:rPr lang="en-US" altLang="ko-KR" sz="1600" dirty="0">
                <a:latin typeface="Consolas" panose="020B0609020204030204" pitchFamily="49" charset="0"/>
              </a:rPr>
              <a:t>  | </a:t>
            </a:r>
            <a:r>
              <a:rPr lang="en-US" altLang="ko-KR" sz="1600" dirty="0" err="1">
                <a:latin typeface="Consolas" panose="020B0609020204030204" pitchFamily="49" charset="0"/>
              </a:rPr>
              <a:t>to_date</a:t>
            </a:r>
            <a:r>
              <a:rPr lang="en-US" altLang="ko-KR" sz="1600" dirty="0"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10017 | d001    | 1993-08-03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10055 | d001    | 1992-04-27 | 1995-07-22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10058 | d001    | 1988-04-25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10108 | d001    | 1999-12-06 | 2001-10-20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10140 | d001    | 1991-03-14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 rows in set (0.33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581128"/>
            <a:ext cx="4676955" cy="12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RIGHT OUTER JOIN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428" y="1124744"/>
            <a:ext cx="72111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E.*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AS 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RIGHT JOIN </a:t>
            </a:r>
            <a:r>
              <a:rPr lang="en-US" altLang="ko-KR" sz="1400" dirty="0">
                <a:latin typeface="Consolas" panose="020B0609020204030204" pitchFamily="49" charset="0"/>
              </a:rPr>
              <a:t>employees AS 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C.dept_no</a:t>
            </a:r>
            <a:r>
              <a:rPr lang="en-US" altLang="ko-KR" sz="1400" dirty="0">
                <a:latin typeface="Consolas" panose="020B0609020204030204" pitchFamily="49" charset="0"/>
              </a:rPr>
              <a:t> = 'd001' limit 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birth_date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last_name</a:t>
            </a:r>
            <a:r>
              <a:rPr lang="en-US" altLang="ko-KR" sz="1400" dirty="0">
                <a:latin typeface="Consolas" panose="020B0609020204030204" pitchFamily="49" charset="0"/>
              </a:rPr>
              <a:t> | gender | </a:t>
            </a:r>
            <a:r>
              <a:rPr lang="en-US" altLang="ko-KR" sz="1400" dirty="0" err="1">
                <a:latin typeface="Consolas" panose="020B0609020204030204" pitchFamily="49" charset="0"/>
              </a:rPr>
              <a:t>hire_date</a:t>
            </a:r>
            <a:r>
              <a:rPr lang="en-US" altLang="ko-KR" sz="1400" dirty="0">
                <a:latin typeface="Consolas" panose="020B0609020204030204" pitchFamily="49" charset="0"/>
              </a:rPr>
              <a:t>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 rows in set (0.29 sec)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55913"/>
            <a:ext cx="5040560" cy="147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20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sz="2400" dirty="0"/>
              <a:t>CROSS JOIN (CARTESIAN PRODUCT)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66428" y="1124744"/>
            <a:ext cx="72111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E.*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AS 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CROSS JOIN </a:t>
            </a:r>
            <a:r>
              <a:rPr lang="en-US" altLang="ko-KR" sz="1400" dirty="0">
                <a:latin typeface="Consolas" panose="020B0609020204030204" pitchFamily="49" charset="0"/>
              </a:rPr>
              <a:t>employees AS E limit 5;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emp_no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birth_date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first_name</a:t>
            </a:r>
            <a:r>
              <a:rPr lang="en-US" altLang="ko-KR" sz="1400" dirty="0">
                <a:latin typeface="Consolas" panose="020B0609020204030204" pitchFamily="49" charset="0"/>
              </a:rPr>
              <a:t> | </a:t>
            </a:r>
            <a:r>
              <a:rPr lang="en-US" altLang="ko-KR" sz="1400" dirty="0" err="1">
                <a:latin typeface="Consolas" panose="020B0609020204030204" pitchFamily="49" charset="0"/>
              </a:rPr>
              <a:t>last_name</a:t>
            </a:r>
            <a:r>
              <a:rPr lang="en-US" altLang="ko-KR" sz="1400" dirty="0">
                <a:latin typeface="Consolas" panose="020B0609020204030204" pitchFamily="49" charset="0"/>
              </a:rPr>
              <a:t> | gender | </a:t>
            </a:r>
            <a:r>
              <a:rPr lang="en-US" altLang="ko-KR" sz="1400" dirty="0" err="1">
                <a:latin typeface="Consolas" panose="020B0609020204030204" pitchFamily="49" charset="0"/>
              </a:rPr>
              <a:t>hire_date</a:t>
            </a:r>
            <a:r>
              <a:rPr lang="en-US" altLang="ko-KR" sz="1400" dirty="0">
                <a:latin typeface="Consolas" panose="020B0609020204030204" pitchFamily="49" charset="0"/>
              </a:rPr>
              <a:t> 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10001 | 1953-09-02 | </a:t>
            </a:r>
            <a:r>
              <a:rPr lang="en-US" altLang="ko-KR" sz="1400" dirty="0" err="1">
                <a:latin typeface="Consolas" panose="020B0609020204030204" pitchFamily="49" charset="0"/>
              </a:rPr>
              <a:t>Georgi</a:t>
            </a:r>
            <a:r>
              <a:rPr lang="en-US" altLang="ko-KR" sz="1400" dirty="0">
                <a:latin typeface="Consolas" panose="020B0609020204030204" pitchFamily="49" charset="0"/>
              </a:rPr>
              <a:t>     | </a:t>
            </a:r>
            <a:r>
              <a:rPr lang="en-US" altLang="ko-KR" sz="1400" dirty="0" err="1">
                <a:latin typeface="Consolas" panose="020B0609020204030204" pitchFamily="49" charset="0"/>
              </a:rPr>
              <a:t>Facello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1986-06-26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10002 | 1964-06-02 | </a:t>
            </a:r>
            <a:r>
              <a:rPr lang="en-US" altLang="ko-KR" sz="1400" dirty="0" err="1">
                <a:latin typeface="Consolas" panose="020B0609020204030204" pitchFamily="49" charset="0"/>
              </a:rPr>
              <a:t>Bezalel</a:t>
            </a:r>
            <a:r>
              <a:rPr lang="en-US" altLang="ko-KR" sz="1400" dirty="0">
                <a:latin typeface="Consolas" panose="020B0609020204030204" pitchFamily="49" charset="0"/>
              </a:rPr>
              <a:t>    | </a:t>
            </a:r>
            <a:r>
              <a:rPr lang="en-US" altLang="ko-KR" sz="1400" dirty="0" err="1">
                <a:latin typeface="Consolas" panose="020B0609020204030204" pitchFamily="49" charset="0"/>
              </a:rPr>
              <a:t>Simmel</a:t>
            </a:r>
            <a:r>
              <a:rPr lang="en-US" altLang="ko-KR" sz="1400" dirty="0">
                <a:latin typeface="Consolas" panose="020B0609020204030204" pitchFamily="49" charset="0"/>
              </a:rPr>
              <a:t>    | F      | 1985-11-21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10003 | 1959-12-03 | </a:t>
            </a:r>
            <a:r>
              <a:rPr lang="en-US" altLang="ko-KR" sz="1400" dirty="0" err="1">
                <a:latin typeface="Consolas" panose="020B0609020204030204" pitchFamily="49" charset="0"/>
              </a:rPr>
              <a:t>Parto</a:t>
            </a:r>
            <a:r>
              <a:rPr lang="en-US" altLang="ko-KR" sz="1400" dirty="0">
                <a:latin typeface="Consolas" panose="020B0609020204030204" pitchFamily="49" charset="0"/>
              </a:rPr>
              <a:t>      | </a:t>
            </a:r>
            <a:r>
              <a:rPr lang="en-US" altLang="ko-KR" sz="1400" dirty="0" err="1">
                <a:latin typeface="Consolas" panose="020B0609020204030204" pitchFamily="49" charset="0"/>
              </a:rPr>
              <a:t>Bamford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1986-08-28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10004 | 1954-05-01 | </a:t>
            </a:r>
            <a:r>
              <a:rPr lang="en-US" altLang="ko-KR" sz="1400" dirty="0" err="1">
                <a:latin typeface="Consolas" panose="020B0609020204030204" pitchFamily="49" charset="0"/>
              </a:rPr>
              <a:t>Chirstian</a:t>
            </a:r>
            <a:r>
              <a:rPr lang="en-US" altLang="ko-KR" sz="1400" dirty="0">
                <a:latin typeface="Consolas" panose="020B0609020204030204" pitchFamily="49" charset="0"/>
              </a:rPr>
              <a:t>  | </a:t>
            </a:r>
            <a:r>
              <a:rPr lang="en-US" altLang="ko-KR" sz="1400" dirty="0" err="1">
                <a:latin typeface="Consolas" panose="020B0609020204030204" pitchFamily="49" charset="0"/>
              </a:rPr>
              <a:t>Koblick</a:t>
            </a:r>
            <a:r>
              <a:rPr lang="en-US" altLang="ko-KR" sz="1400" dirty="0">
                <a:latin typeface="Consolas" panose="020B0609020204030204" pitchFamily="49" charset="0"/>
              </a:rPr>
              <a:t>   | M      | 1986-12-01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 10005 | 1955-01-21 | </a:t>
            </a:r>
            <a:r>
              <a:rPr lang="en-US" altLang="ko-KR" sz="1400" dirty="0" err="1">
                <a:latin typeface="Consolas" panose="020B0609020204030204" pitchFamily="49" charset="0"/>
              </a:rPr>
              <a:t>Kyoichi</a:t>
            </a:r>
            <a:r>
              <a:rPr lang="en-US" altLang="ko-KR" sz="1400" dirty="0">
                <a:latin typeface="Consolas" panose="020B0609020204030204" pitchFamily="49" charset="0"/>
              </a:rPr>
              <a:t>    | </a:t>
            </a:r>
            <a:r>
              <a:rPr lang="en-US" altLang="ko-KR" sz="1400" dirty="0" err="1">
                <a:latin typeface="Consolas" panose="020B0609020204030204" pitchFamily="49" charset="0"/>
              </a:rPr>
              <a:t>Maliniak</a:t>
            </a:r>
            <a:r>
              <a:rPr lang="en-US" altLang="ko-KR" sz="1400" dirty="0">
                <a:latin typeface="Consolas" panose="020B0609020204030204" pitchFamily="49" charset="0"/>
              </a:rPr>
              <a:t>  | M      | 1989-09-12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+--------+------------+------------+-----------+--------+------------+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5 rows in set (0.30 sec)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212327"/>
            <a:ext cx="5362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65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Multiway JOIN in the FROM clause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FULL OUTER JOIN – combines result if LEFT and RIGHT OUTER JOIN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Can nest JOIN specifications for a multiway join: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404040"/>
                </a:solidFill>
              </a:rPr>
              <a:t>	</a:t>
            </a:r>
            <a:r>
              <a:rPr lang="en-US" altLang="ko-KR" sz="2000" b="1" dirty="0"/>
              <a:t>Q2A:</a:t>
            </a:r>
            <a:r>
              <a:rPr lang="en-US" altLang="ko-KR" dirty="0"/>
              <a:t>  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Pnumber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Dnum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Lname</a:t>
            </a:r>
            <a:r>
              <a:rPr lang="en-US" altLang="ko-KR" sz="2000" dirty="0"/>
              <a:t>, Address, </a:t>
            </a:r>
            <a:r>
              <a:rPr lang="en-US" altLang="ko-KR" sz="2000" dirty="0" err="1"/>
              <a:t>Bdate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  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	   ((</a:t>
            </a:r>
            <a:r>
              <a:rPr lang="en-US" altLang="ko-KR" sz="2000" dirty="0">
                <a:solidFill>
                  <a:srgbClr val="FF0000"/>
                </a:solidFill>
              </a:rPr>
              <a:t>PROJECT</a:t>
            </a:r>
            <a:r>
              <a:rPr lang="en-US" altLang="ko-KR" sz="2000" dirty="0"/>
              <a:t> </a:t>
            </a:r>
            <a:r>
              <a:rPr lang="en-US" altLang="ko-KR" sz="2000" b="1" dirty="0"/>
              <a:t>JOIN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DEPARTMENT</a:t>
            </a:r>
            <a:r>
              <a:rPr lang="en-US" altLang="ko-KR" sz="2000" dirty="0"/>
              <a:t> </a:t>
            </a:r>
            <a:r>
              <a:rPr lang="en-US" altLang="ko-KR" sz="2000" b="1" dirty="0"/>
              <a:t>ON</a:t>
            </a:r>
            <a:r>
              <a:rPr lang="en-US" altLang="ko-KR" sz="2000" dirty="0"/>
              <a:t>               			    </a:t>
            </a:r>
            <a:r>
              <a:rPr lang="en-US" altLang="ko-KR" sz="2000" dirty="0" err="1"/>
              <a:t>Dnum</a:t>
            </a:r>
            <a:r>
              <a:rPr lang="en-US" altLang="ko-KR" sz="2000" dirty="0"/>
              <a:t>=</a:t>
            </a:r>
            <a:r>
              <a:rPr lang="en-US" altLang="ko-KR" sz="2000" dirty="0" err="1"/>
              <a:t>Dnumber</a:t>
            </a:r>
            <a:r>
              <a:rPr lang="en-US" altLang="ko-KR" sz="2000" dirty="0"/>
              <a:t>)  </a:t>
            </a:r>
            <a:r>
              <a:rPr lang="en-US" altLang="ko-KR" sz="2000" b="1" dirty="0"/>
              <a:t>JOIN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EMPLOYEE</a:t>
            </a:r>
            <a:r>
              <a:rPr lang="en-US" altLang="ko-KR" sz="2000" dirty="0"/>
              <a:t> </a:t>
            </a:r>
            <a:r>
              <a:rPr lang="en-US" altLang="ko-KR" sz="2000" b="1" dirty="0"/>
              <a:t>ON</a:t>
            </a:r>
            <a:r>
              <a:rPr lang="en-US" altLang="ko-KR" sz="2000" dirty="0"/>
              <a:t> 			    </a:t>
            </a:r>
            <a:r>
              <a:rPr lang="en-US" altLang="ko-KR" sz="2000" dirty="0" err="1"/>
              <a:t>Mgr_ssn</a:t>
            </a:r>
            <a:r>
              <a:rPr lang="en-US" altLang="ko-KR" sz="2000" dirty="0"/>
              <a:t>=</a:t>
            </a:r>
            <a:r>
              <a:rPr lang="en-US" altLang="ko-KR" sz="2000" dirty="0" err="1"/>
              <a:t>Ssn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  </a:t>
            </a:r>
            <a:r>
              <a:rPr lang="en-US" altLang="ko-KR" sz="2000" b="1" dirty="0"/>
              <a:t>WHERE</a:t>
            </a:r>
            <a:r>
              <a:rPr lang="en-US" altLang="ko-KR" sz="2000" dirty="0"/>
              <a:t>   </a:t>
            </a:r>
            <a:r>
              <a:rPr lang="en-US" altLang="ko-KR" sz="2000" dirty="0" err="1"/>
              <a:t>Plocation</a:t>
            </a:r>
            <a:r>
              <a:rPr lang="en-US" altLang="ko-KR" sz="2000" dirty="0"/>
              <a:t>=‘Stafford’;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743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in SQL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Used to summarize information </a:t>
            </a:r>
            <a:r>
              <a:rPr lang="en-US" altLang="en-US" dirty="0"/>
              <a:t>from multiple tuples into a single-tuple summary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Built-in aggregate functions 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i="1" dirty="0">
                <a:latin typeface="Consolas" panose="020B0609020204030204" pitchFamily="49" charset="0"/>
              </a:rPr>
              <a:t>,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dirty="0">
                <a:latin typeface="Consolas" panose="020B0609020204030204" pitchFamily="49" charset="0"/>
              </a:rPr>
              <a:t>,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dirty="0"/>
              <a:t>, and 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AVG</a:t>
            </a: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 b="1" dirty="0"/>
          </a:p>
          <a:p>
            <a:r>
              <a:rPr lang="en-US" altLang="en-US" b="1" dirty="0"/>
              <a:t>Grouping </a:t>
            </a:r>
          </a:p>
          <a:p>
            <a:pPr lvl="1"/>
            <a:r>
              <a:rPr lang="en-US" altLang="en-US" dirty="0"/>
              <a:t>Create subgroups of tuples before summarizing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To select entire groups,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clause is used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Aggregate functions can be used in the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clause or in a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40204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Renaming Results of Aggregation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Following query returns a single row of computed values from </a:t>
            </a:r>
            <a:r>
              <a:rPr lang="en-US" altLang="ko-KR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 table: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Q19:</a:t>
            </a:r>
            <a:r>
              <a:rPr lang="en-US" altLang="ko-KR" sz="1800" dirty="0">
                <a:solidFill>
                  <a:srgbClr val="0000FF"/>
                </a:solidFill>
              </a:rPr>
              <a:t>	       </a:t>
            </a:r>
            <a:r>
              <a:rPr lang="en-US" altLang="ko-KR" sz="1800" b="1" dirty="0">
                <a:solidFill>
                  <a:srgbClr val="0000FF"/>
                </a:solidFill>
              </a:rPr>
              <a:t>SELECT</a:t>
            </a:r>
            <a:r>
              <a:rPr lang="en-US" altLang="ko-KR" sz="1800" dirty="0">
                <a:solidFill>
                  <a:srgbClr val="0000FF"/>
                </a:solidFill>
              </a:rPr>
              <a:t>    </a:t>
            </a:r>
            <a:r>
              <a:rPr lang="en-US" altLang="ko-KR" sz="1800" b="1" dirty="0">
                <a:solidFill>
                  <a:srgbClr val="0000FF"/>
                </a:solidFill>
              </a:rPr>
              <a:t>SUM</a:t>
            </a:r>
            <a:r>
              <a:rPr lang="en-US" altLang="ko-KR" sz="1800" dirty="0">
                <a:solidFill>
                  <a:srgbClr val="0000FF"/>
                </a:solidFill>
              </a:rPr>
              <a:t> (Salary), </a:t>
            </a:r>
            <a:r>
              <a:rPr lang="en-US" altLang="ko-KR" sz="1800" b="1" dirty="0">
                <a:solidFill>
                  <a:srgbClr val="0000FF"/>
                </a:solidFill>
              </a:rPr>
              <a:t>MAX</a:t>
            </a:r>
            <a:r>
              <a:rPr lang="en-US" altLang="ko-KR" sz="1800" dirty="0">
                <a:solidFill>
                  <a:srgbClr val="0000FF"/>
                </a:solidFill>
              </a:rPr>
              <a:t> (Salary), </a:t>
            </a:r>
            <a:r>
              <a:rPr lang="en-US" altLang="ko-KR" sz="1800" b="1" dirty="0">
                <a:solidFill>
                  <a:srgbClr val="0000FF"/>
                </a:solidFill>
              </a:rPr>
              <a:t>MIN</a:t>
            </a:r>
            <a:r>
              <a:rPr lang="en-US" altLang="ko-KR" sz="1800" dirty="0">
                <a:solidFill>
                  <a:srgbClr val="0000FF"/>
                </a:solidFill>
              </a:rPr>
              <a:t> (Salary),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			         AVG </a:t>
            </a:r>
            <a:r>
              <a:rPr lang="en-US" altLang="ko-KR" sz="1800" dirty="0">
                <a:solidFill>
                  <a:srgbClr val="0000FF"/>
                </a:solidFill>
              </a:rPr>
              <a:t>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              </a:t>
            </a:r>
            <a:r>
              <a:rPr lang="en-US" altLang="ko-KR" sz="1800" b="1" dirty="0">
                <a:solidFill>
                  <a:srgbClr val="0000FF"/>
                </a:solidFill>
              </a:rPr>
              <a:t>FROM</a:t>
            </a:r>
            <a:r>
              <a:rPr lang="en-US" altLang="ko-KR" sz="1800" dirty="0">
                <a:solidFill>
                  <a:srgbClr val="0000FF"/>
                </a:solidFill>
              </a:rPr>
              <a:t>     EMPLOYEE;</a:t>
            </a:r>
          </a:p>
          <a:p>
            <a:endParaRPr lang="en-US" altLang="ko-KR" dirty="0"/>
          </a:p>
          <a:p>
            <a:r>
              <a:rPr lang="en-US" altLang="ko-KR" dirty="0"/>
              <a:t>The result can be presented with new names: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Q19A:</a:t>
            </a:r>
            <a:r>
              <a:rPr lang="en-US" altLang="ko-KR" sz="1800" dirty="0">
                <a:solidFill>
                  <a:srgbClr val="0000FF"/>
                </a:solidFill>
              </a:rPr>
              <a:t>          </a:t>
            </a:r>
            <a:r>
              <a:rPr lang="en-US" altLang="ko-KR" sz="1800" b="1" dirty="0">
                <a:solidFill>
                  <a:srgbClr val="0000FF"/>
                </a:solidFill>
              </a:rPr>
              <a:t>SELECT</a:t>
            </a:r>
            <a:r>
              <a:rPr lang="en-US" altLang="ko-KR" sz="1800" dirty="0">
                <a:solidFill>
                  <a:srgbClr val="0000FF"/>
                </a:solidFill>
              </a:rPr>
              <a:t>	</a:t>
            </a:r>
            <a:r>
              <a:rPr lang="en-US" altLang="ko-KR" sz="1800" b="1" dirty="0">
                <a:solidFill>
                  <a:srgbClr val="0000FF"/>
                </a:solidFill>
              </a:rPr>
              <a:t>SUM</a:t>
            </a:r>
            <a:r>
              <a:rPr lang="en-US" altLang="ko-KR" sz="1800" dirty="0">
                <a:solidFill>
                  <a:srgbClr val="0000FF"/>
                </a:solidFill>
              </a:rPr>
              <a:t> (Salary) </a:t>
            </a:r>
            <a:r>
              <a:rPr lang="en-US" altLang="ko-KR" sz="1800" b="1" dirty="0">
                <a:solidFill>
                  <a:srgbClr val="0000FF"/>
                </a:solidFill>
              </a:rPr>
              <a:t>AS </a:t>
            </a:r>
            <a:r>
              <a:rPr lang="en-US" altLang="ko-KR" sz="1800" dirty="0" err="1">
                <a:solidFill>
                  <a:srgbClr val="0000FF"/>
                </a:solidFill>
              </a:rPr>
              <a:t>Total_Sal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b="1" dirty="0">
                <a:solidFill>
                  <a:srgbClr val="0000FF"/>
                </a:solidFill>
              </a:rPr>
              <a:t>MAX</a:t>
            </a:r>
            <a:r>
              <a:rPr lang="en-US" altLang="ko-KR" sz="1800" dirty="0">
                <a:solidFill>
                  <a:srgbClr val="0000FF"/>
                </a:solidFill>
              </a:rPr>
              <a:t> (Salary) </a:t>
            </a:r>
            <a:r>
              <a:rPr lang="en-US" altLang="ko-KR" sz="1800" b="1" dirty="0">
                <a:solidFill>
                  <a:srgbClr val="0000FF"/>
                </a:solidFill>
              </a:rPr>
              <a:t>AS 			</a:t>
            </a:r>
            <a:r>
              <a:rPr lang="en-US" altLang="ko-KR" sz="1800" dirty="0" err="1">
                <a:solidFill>
                  <a:srgbClr val="0000FF"/>
                </a:solidFill>
              </a:rPr>
              <a:t>Highest_Sal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b="1" dirty="0">
                <a:solidFill>
                  <a:srgbClr val="0000FF"/>
                </a:solidFill>
              </a:rPr>
              <a:t>MIN</a:t>
            </a:r>
            <a:r>
              <a:rPr lang="en-US" altLang="ko-KR" sz="1800" dirty="0">
                <a:solidFill>
                  <a:srgbClr val="0000FF"/>
                </a:solidFill>
              </a:rPr>
              <a:t> (Salary) </a:t>
            </a:r>
            <a:r>
              <a:rPr lang="en-US" altLang="ko-KR" sz="1800" b="1" dirty="0">
                <a:solidFill>
                  <a:srgbClr val="0000FF"/>
                </a:solidFill>
              </a:rPr>
              <a:t>AS </a:t>
            </a:r>
            <a:r>
              <a:rPr lang="en-US" altLang="ko-KR" sz="1800" dirty="0" err="1">
                <a:solidFill>
                  <a:srgbClr val="0000FF"/>
                </a:solidFill>
              </a:rPr>
              <a:t>Lowest_Sal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en-US" altLang="ko-KR" sz="1800" b="1" dirty="0" err="1">
                <a:solidFill>
                  <a:srgbClr val="0000FF"/>
                </a:solidFill>
              </a:rPr>
              <a:t>AVG</a:t>
            </a:r>
            <a:r>
              <a:rPr lang="en-US" altLang="ko-KR" sz="1800" dirty="0">
                <a:solidFill>
                  <a:srgbClr val="0000FF"/>
                </a:solidFill>
              </a:rPr>
              <a:t> 			(Salary) </a:t>
            </a:r>
            <a:r>
              <a:rPr lang="en-US" altLang="ko-KR" sz="1800" b="1" dirty="0">
                <a:solidFill>
                  <a:srgbClr val="0000FF"/>
                </a:solidFill>
              </a:rPr>
              <a:t>AS </a:t>
            </a:r>
            <a:r>
              <a:rPr lang="en-US" altLang="ko-KR" sz="1800" dirty="0" err="1">
                <a:solidFill>
                  <a:srgbClr val="0000FF"/>
                </a:solidFill>
              </a:rPr>
              <a:t>Average_Sal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              </a:t>
            </a:r>
            <a:r>
              <a:rPr lang="en-US" altLang="ko-KR" sz="1800" b="1" dirty="0">
                <a:solidFill>
                  <a:srgbClr val="0000FF"/>
                </a:solidFill>
              </a:rPr>
              <a:t>FROM</a:t>
            </a:r>
            <a:r>
              <a:rPr lang="en-US" altLang="ko-KR" sz="1800" dirty="0">
                <a:solidFill>
                  <a:srgbClr val="0000FF"/>
                </a:solidFill>
              </a:rPr>
              <a:t>	EMPLOYEE;</a:t>
            </a:r>
          </a:p>
          <a:p>
            <a:endParaRPr lang="en-US" altLang="ko-KR" sz="1800" dirty="0">
              <a:solidFill>
                <a:srgbClr val="595959"/>
              </a:solidFill>
            </a:endParaRP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86840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Renaming Results of Aggregation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66428" y="1522527"/>
            <a:ext cx="72111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SUM(salary), AVG(salary), MIN(salary), MAX(salary) </a:t>
            </a:r>
            <a:r>
              <a:rPr lang="en-US" altLang="ko-KR" sz="1600" dirty="0">
                <a:latin typeface="Consolas" panose="020B0609020204030204" pitchFamily="49" charset="0"/>
              </a:rPr>
              <a:t>from salaries;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+--------------+-------------+-------------+-------------+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SUM(salary)  | AVG(salary) | MIN(salary) | MAX(salary)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+--------------+-------------+-------------+-------------+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181480757419 |  63810.7448 |       38623 |      158220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+--------------+-------------+-------------+-------------+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row in set (0.72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9752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More Complex SQL Retrieval Queries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78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in SQL (cont’d.)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NULL values are discarded when aggregate functions </a:t>
            </a:r>
            <a:r>
              <a:rPr lang="en-US" altLang="en-US" dirty="0"/>
              <a:t>are </a:t>
            </a:r>
            <a:r>
              <a:rPr lang="en-US" altLang="en-US" u="sng" dirty="0"/>
              <a:t>applied</a:t>
            </a:r>
            <a:r>
              <a:rPr lang="en-US" altLang="en-US" dirty="0"/>
              <a:t> to a particular column</a:t>
            </a:r>
          </a:p>
          <a:p>
            <a:endParaRPr lang="en-US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76" y="1988840"/>
            <a:ext cx="7734847" cy="401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0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in SQL (cont’d.)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6428" y="1522527"/>
            <a:ext cx="72111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SELECT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COUNT(*) </a:t>
            </a:r>
            <a:r>
              <a:rPr lang="en-US" altLang="ko-KR" dirty="0">
                <a:latin typeface="Consolas" panose="020B0609020204030204" pitchFamily="49" charset="0"/>
              </a:rPr>
              <a:t>from employees;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COUNT(*)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|   300024 |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+----------+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1 row in set (0.03 sec)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mysql</a:t>
            </a:r>
            <a:r>
              <a:rPr lang="en-US" altLang="ko-KR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053642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on Booleans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SOME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ALL</a:t>
            </a:r>
            <a:r>
              <a:rPr lang="en-US" altLang="en-US" dirty="0"/>
              <a:t>  may be applied as functions on Boolean Values.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SOME</a:t>
            </a:r>
            <a:r>
              <a:rPr lang="en-US" altLang="en-US" dirty="0"/>
              <a:t> returns true if </a:t>
            </a:r>
            <a:r>
              <a:rPr lang="en-US" altLang="en-US" u="sng" dirty="0"/>
              <a:t>at least one element </a:t>
            </a:r>
            <a:r>
              <a:rPr lang="en-US" altLang="en-US" dirty="0"/>
              <a:t>in the collection is TRUE (similar to OR)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ALL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returns true if </a:t>
            </a:r>
            <a:r>
              <a:rPr lang="en-US" altLang="en-US" u="sng" dirty="0"/>
              <a:t>all of the elements </a:t>
            </a:r>
            <a:r>
              <a:rPr lang="en-US" altLang="en-US" dirty="0"/>
              <a:t>in the collection are TRUE (similar to AND)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0280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Grouping: The </a:t>
            </a:r>
            <a:r>
              <a:rPr lang="en-US" altLang="en-US" dirty="0">
                <a:latin typeface="Consolas" panose="020B0609020204030204" pitchFamily="49" charset="0"/>
              </a:rPr>
              <a:t>GROUP BY </a:t>
            </a:r>
            <a:r>
              <a:rPr lang="en-US" altLang="en-US" dirty="0"/>
              <a:t>Clause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Partition</a:t>
            </a:r>
            <a:r>
              <a:rPr lang="en-US" altLang="en-US" dirty="0"/>
              <a:t> relation into subsets of tuples</a:t>
            </a:r>
          </a:p>
          <a:p>
            <a:pPr lvl="1"/>
            <a:r>
              <a:rPr lang="en-US" altLang="en-US" dirty="0"/>
              <a:t>Based on </a:t>
            </a:r>
            <a:r>
              <a:rPr lang="en-US" altLang="en-US" b="1" dirty="0"/>
              <a:t>grouping attribute(s)</a:t>
            </a:r>
          </a:p>
          <a:p>
            <a:pPr lvl="1"/>
            <a:r>
              <a:rPr lang="en-US" altLang="en-US" dirty="0"/>
              <a:t>Apply function to each such group independently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dirty="0"/>
              <a:t>clause </a:t>
            </a:r>
          </a:p>
          <a:p>
            <a:pPr lvl="1"/>
            <a:r>
              <a:rPr lang="en-US" altLang="en-US" dirty="0"/>
              <a:t>Specifies grouping attributes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COUNT (*) </a:t>
            </a:r>
            <a:r>
              <a:rPr lang="en-US" altLang="en-US" dirty="0"/>
              <a:t>counts the number of rows in the group</a:t>
            </a:r>
          </a:p>
        </p:txBody>
      </p:sp>
    </p:spTree>
    <p:extLst>
      <p:ext uri="{BB962C8B-B14F-4D97-AF65-F5344CB8AC3E}">
        <p14:creationId xmlns:p14="http://schemas.microsoft.com/office/powerpoint/2010/main" val="1597238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GROUP BY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160240"/>
          </a:xfrm>
        </p:spPr>
        <p:txBody>
          <a:bodyPr/>
          <a:lstStyle/>
          <a:p>
            <a:r>
              <a:rPr lang="en-US" altLang="ko-KR" dirty="0"/>
              <a:t>The grouping attribute must appear in the SELECT clause: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595959"/>
                </a:solidFill>
              </a:rPr>
              <a:t>     </a:t>
            </a:r>
            <a:r>
              <a:rPr lang="en-US" altLang="ko-KR" sz="2000" b="1" dirty="0"/>
              <a:t>Q24:</a:t>
            </a:r>
            <a:r>
              <a:rPr lang="en-US" altLang="ko-KR" sz="2000" dirty="0"/>
              <a:t>	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	</a:t>
            </a:r>
            <a:r>
              <a:rPr lang="en-US" altLang="ko-KR" sz="2000" dirty="0" err="1"/>
              <a:t>Dno</a:t>
            </a:r>
            <a:r>
              <a:rPr lang="en-US" altLang="ko-KR" sz="2000" dirty="0"/>
              <a:t>, </a:t>
            </a:r>
            <a:r>
              <a:rPr lang="en-US" altLang="ko-KR" sz="2000" b="1" dirty="0"/>
              <a:t>COUNT</a:t>
            </a:r>
            <a:r>
              <a:rPr lang="en-US" altLang="ko-KR" sz="2000" dirty="0"/>
              <a:t> (*), </a:t>
            </a:r>
            <a:r>
              <a:rPr lang="en-US" altLang="ko-KR" sz="2000" b="1" dirty="0"/>
              <a:t>AVG</a:t>
            </a:r>
            <a:r>
              <a:rPr lang="en-US" altLang="ko-KR" sz="2000" dirty="0"/>
              <a:t> (Salary)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	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GROUP BY</a:t>
            </a:r>
            <a:r>
              <a:rPr lang="en-US" altLang="ko-KR" sz="2000" dirty="0"/>
              <a:t>	</a:t>
            </a:r>
            <a:r>
              <a:rPr lang="en-US" altLang="ko-KR" sz="2000" dirty="0" err="1"/>
              <a:t>Dno</a:t>
            </a:r>
            <a:r>
              <a:rPr lang="en-US" altLang="ko-KR" sz="2000" dirty="0"/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96136" y="2924944"/>
            <a:ext cx="3240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, COUNT(*)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GROUP BY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| COUNT(*)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d001    |    18426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d002    |    15579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|    16071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    66675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    76958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d006    |    18295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    46922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d008    |    19285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d009    |    21813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+---------+----------+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9" y="2996952"/>
            <a:ext cx="562093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32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GROUP BY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grouping attribute has NULL as a possible value, then a separate group is created for the null value (e.g., null </a:t>
            </a:r>
            <a:r>
              <a:rPr lang="en-US" altLang="ko-KR" dirty="0" err="1"/>
              <a:t>Dno</a:t>
            </a:r>
            <a:r>
              <a:rPr lang="en-US" altLang="ko-KR" dirty="0"/>
              <a:t> in the above query)</a:t>
            </a:r>
          </a:p>
          <a:p>
            <a:endParaRPr lang="en-US" altLang="ko-KR" dirty="0"/>
          </a:p>
          <a:p>
            <a:r>
              <a:rPr lang="en-US" altLang="ko-KR" dirty="0"/>
              <a:t>GROUP BY may be applied to the result of a JOIN: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595959"/>
                </a:solidFill>
              </a:rPr>
              <a:t>       </a:t>
            </a:r>
            <a:r>
              <a:rPr lang="en-US" altLang="ko-KR" sz="1800" b="1" dirty="0"/>
              <a:t>Q25:</a:t>
            </a:r>
            <a:r>
              <a:rPr lang="en-US" altLang="ko-KR" sz="1800" dirty="0"/>
              <a:t>	</a:t>
            </a:r>
            <a:r>
              <a:rPr lang="en-US" altLang="ko-KR" sz="1800" b="1" dirty="0"/>
              <a:t>SELECT</a:t>
            </a:r>
            <a:r>
              <a:rPr lang="en-US" altLang="ko-KR" sz="1800" dirty="0"/>
              <a:t>		</a:t>
            </a:r>
            <a:r>
              <a:rPr lang="en-US" altLang="ko-KR" sz="1800" dirty="0" err="1"/>
              <a:t>Pnumber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Pname</a:t>
            </a:r>
            <a:r>
              <a:rPr lang="en-US" altLang="ko-KR" sz="1800" dirty="0"/>
              <a:t>, </a:t>
            </a:r>
            <a:r>
              <a:rPr lang="en-US" altLang="ko-KR" sz="1800" b="1" dirty="0"/>
              <a:t>COUNT</a:t>
            </a:r>
            <a:r>
              <a:rPr lang="en-US" altLang="ko-KR" sz="1800" dirty="0"/>
              <a:t>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/>
              <a:t>FROM</a:t>
            </a:r>
            <a:r>
              <a:rPr lang="en-US" altLang="ko-KR" sz="1800" dirty="0"/>
              <a:t>		PROJECT, WORKS_ON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/>
              <a:t>WHERE</a:t>
            </a:r>
            <a:r>
              <a:rPr lang="en-US" altLang="ko-KR" sz="1800" dirty="0"/>
              <a:t>		</a:t>
            </a:r>
            <a:r>
              <a:rPr lang="en-US" altLang="ko-KR" sz="1800" dirty="0" err="1"/>
              <a:t>Pnumber</a:t>
            </a:r>
            <a:r>
              <a:rPr lang="en-US" altLang="ko-KR" sz="1800" dirty="0"/>
              <a:t>=</a:t>
            </a:r>
            <a:r>
              <a:rPr lang="en-US" altLang="ko-KR" sz="1800" dirty="0" err="1"/>
              <a:t>Pno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/>
              <a:t>			</a:t>
            </a:r>
            <a:r>
              <a:rPr lang="en-US" altLang="ko-KR" sz="1800" b="1" dirty="0"/>
              <a:t>GROUP BY</a:t>
            </a:r>
            <a:r>
              <a:rPr lang="en-US" altLang="ko-KR" sz="1800" dirty="0"/>
              <a:t>	</a:t>
            </a:r>
            <a:r>
              <a:rPr lang="en-US" altLang="ko-KR" sz="1800" dirty="0" err="1"/>
              <a:t>Pnumber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Pname</a:t>
            </a:r>
            <a:r>
              <a:rPr lang="en-US" altLang="ko-KR" sz="1800" dirty="0"/>
              <a:t>;</a:t>
            </a:r>
          </a:p>
          <a:p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9099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GROUP BY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052736"/>
            <a:ext cx="71287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, gender, COUNT(*)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C, employees E WHERE </a:t>
            </a:r>
            <a:r>
              <a:rPr lang="en-US" altLang="ko-KR" sz="1400" dirty="0" err="1">
                <a:latin typeface="Consolas" panose="020B0609020204030204" pitchFamily="49" charset="0"/>
              </a:rPr>
              <a:t>C.emp_no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E.emp_no</a:t>
            </a:r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 BY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E.gender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| gender | COUNT(*)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d001    | M      |    11111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d001    | F      |     7315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d002    | M      |     9273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d002    | F      |     6306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| M      |     9701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d003    | F      |     6370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 M      |    39885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 F      |    26790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 M      |    46218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 F      |    30740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d006    | M      |    10921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d006    | F      |     7374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 M      |    28176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 F      |    18746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d008    | M      |    11587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d008    | F      |     7698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d009    | M      |    13101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d009    | F      |     8712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</p:txBody>
      </p:sp>
    </p:spTree>
    <p:extLst>
      <p:ext uri="{BB962C8B-B14F-4D97-AF65-F5344CB8AC3E}">
        <p14:creationId xmlns:p14="http://schemas.microsoft.com/office/powerpoint/2010/main" val="1166280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Grouping: The GROUP BY and HAVING Clauses (cont’d.)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clause</a:t>
            </a:r>
          </a:p>
          <a:p>
            <a:pPr lvl="1"/>
            <a:r>
              <a:rPr lang="en-US" altLang="en-US" dirty="0"/>
              <a:t>Provides a condition to select or reject an entire group: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Query 26.</a:t>
            </a:r>
            <a:r>
              <a:rPr lang="en-US" altLang="ko-KR" sz="2000" dirty="0"/>
              <a:t> For each project </a:t>
            </a:r>
            <a:r>
              <a:rPr lang="en-US" altLang="ko-KR" sz="2000" i="1" dirty="0"/>
              <a:t>on which more than two employees work,</a:t>
            </a:r>
            <a:r>
              <a:rPr lang="en-US" altLang="ko-KR" sz="2000" dirty="0"/>
              <a:t> retrieve the project number, the project name, and the number of employees who work on the project.</a:t>
            </a:r>
          </a:p>
          <a:p>
            <a:endParaRPr lang="en-US" altLang="ko-KR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595959"/>
                </a:solidFill>
              </a:rPr>
              <a:t>     </a:t>
            </a:r>
            <a:r>
              <a:rPr lang="en-US" altLang="ko-KR" sz="2000" b="1" dirty="0"/>
              <a:t>Q26:</a:t>
            </a:r>
            <a:r>
              <a:rPr lang="en-US" altLang="ko-KR" sz="2000" dirty="0"/>
              <a:t>	</a:t>
            </a:r>
            <a:r>
              <a:rPr lang="en-US" altLang="ko-KR" sz="2000" b="1" dirty="0"/>
              <a:t>SELECT</a:t>
            </a:r>
            <a:r>
              <a:rPr lang="en-US" altLang="ko-KR" sz="2000" dirty="0"/>
              <a:t>		</a:t>
            </a:r>
            <a:r>
              <a:rPr lang="en-US" altLang="ko-KR" sz="2000" dirty="0" err="1"/>
              <a:t>Pnumber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Pname</a:t>
            </a:r>
            <a:r>
              <a:rPr lang="en-US" altLang="ko-KR" sz="2000" dirty="0"/>
              <a:t>, </a:t>
            </a:r>
            <a:r>
              <a:rPr lang="en-US" altLang="ko-KR" sz="2000" b="1" dirty="0"/>
              <a:t>COUNT</a:t>
            </a:r>
            <a:r>
              <a:rPr lang="en-US" altLang="ko-KR" sz="2000" dirty="0"/>
              <a:t> (*)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FROM</a:t>
            </a:r>
            <a:r>
              <a:rPr lang="en-US" altLang="ko-KR" sz="2000" dirty="0"/>
              <a:t>		PROJECT, </a:t>
            </a:r>
            <a:r>
              <a:rPr lang="en-US" altLang="ko-KR" sz="2000" dirty="0" err="1"/>
              <a:t>WORKS_ON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WHERE</a:t>
            </a:r>
            <a:r>
              <a:rPr lang="en-US" altLang="ko-KR" sz="2000" dirty="0"/>
              <a:t>		</a:t>
            </a:r>
            <a:r>
              <a:rPr lang="en-US" altLang="ko-KR" sz="2000" dirty="0" err="1"/>
              <a:t>Pnumber</a:t>
            </a:r>
            <a:r>
              <a:rPr lang="en-US" altLang="ko-KR" sz="2000" dirty="0"/>
              <a:t>=</a:t>
            </a:r>
            <a:r>
              <a:rPr lang="en-US" altLang="ko-KR" sz="2000" dirty="0" err="1"/>
              <a:t>Pno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GROUP BY</a:t>
            </a:r>
            <a:r>
              <a:rPr lang="en-US" altLang="ko-KR" sz="2000" dirty="0"/>
              <a:t>	</a:t>
            </a:r>
            <a:r>
              <a:rPr lang="en-US" altLang="ko-KR" sz="2000" dirty="0" err="1"/>
              <a:t>Pnumber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Pname</a:t>
            </a:r>
            <a:endParaRPr lang="en-US" altLang="ko-KR" sz="12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/>
              <a:t>			</a:t>
            </a:r>
            <a:r>
              <a:rPr lang="en-US" altLang="ko-KR" sz="2000" b="1" dirty="0"/>
              <a:t>HAVING</a:t>
            </a:r>
            <a:r>
              <a:rPr lang="en-US" altLang="ko-KR" sz="2000" dirty="0"/>
              <a:t>	</a:t>
            </a:r>
            <a:r>
              <a:rPr lang="en-US" altLang="ko-KR" sz="2000" b="1" dirty="0"/>
              <a:t>COUNT</a:t>
            </a:r>
            <a:r>
              <a:rPr lang="en-US" altLang="ko-KR" sz="2000" dirty="0"/>
              <a:t> (*) &gt; 2;</a:t>
            </a:r>
            <a:endParaRPr lang="en-US" altLang="ko-KR" sz="1200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6293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Grouping: The GROUP BY and HAVING Clauses (cont’d.)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1052736"/>
            <a:ext cx="5112568" cy="53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98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Grouping: The GROUP BY and HAVING Clauses (cont’d.)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1404059"/>
            <a:ext cx="7128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SELECT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, gender, COUNT(*) FROM </a:t>
            </a:r>
            <a:r>
              <a:rPr lang="en-US" altLang="ko-KR" sz="14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400" dirty="0">
                <a:latin typeface="Consolas" panose="020B0609020204030204" pitchFamily="49" charset="0"/>
              </a:rPr>
              <a:t> C, employees E WHERE </a:t>
            </a:r>
            <a:r>
              <a:rPr lang="en-US" altLang="ko-KR" sz="1400" dirty="0" err="1">
                <a:latin typeface="Consolas" panose="020B0609020204030204" pitchFamily="49" charset="0"/>
              </a:rPr>
              <a:t>C.emp_no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E.emp_no</a:t>
            </a:r>
            <a:r>
              <a:rPr lang="en-US" altLang="ko-KR" sz="1400" dirty="0">
                <a:latin typeface="Consolas" panose="020B0609020204030204" pitchFamily="49" charset="0"/>
              </a:rPr>
              <a:t>  GROUP BY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E.gender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HAVING COUNT(*) &gt; 10000;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</a:t>
            </a:r>
            <a:r>
              <a:rPr lang="en-US" altLang="ko-KR" sz="1400" dirty="0" err="1">
                <a:latin typeface="Consolas" panose="020B0609020204030204" pitchFamily="49" charset="0"/>
              </a:rPr>
              <a:t>dept_no</a:t>
            </a:r>
            <a:r>
              <a:rPr lang="en-US" altLang="ko-KR" sz="1400" dirty="0">
                <a:latin typeface="Consolas" panose="020B0609020204030204" pitchFamily="49" charset="0"/>
              </a:rPr>
              <a:t> | gender | COUNT(*)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d001    | M      |    11111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 M      |    39885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d004    | F      |    26790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 M      |    46218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d005    | F      |    30740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d006    | M      |    10921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 M      |    28176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d007    | F      |    18746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d008    | M      |    11587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| d009    | M      |    13101 |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+---------+--------+----------+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10 rows in set (1.07 sec)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</a:rPr>
              <a:t>mysql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5304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Complex SQL Retrieval Queries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Additional features allow users to specify more complex retrievals from database:</a:t>
            </a:r>
          </a:p>
          <a:p>
            <a:pPr lvl="1">
              <a:lnSpc>
                <a:spcPct val="150000"/>
              </a:lnSpc>
            </a:pPr>
            <a:r>
              <a:rPr lang="en-US" altLang="en-US" u="sng" dirty="0"/>
              <a:t>Nested queries</a:t>
            </a:r>
            <a:r>
              <a:rPr lang="en-US" altLang="en-US" dirty="0"/>
              <a:t>, </a:t>
            </a:r>
            <a:r>
              <a:rPr lang="en-US" altLang="en-US" u="sng" dirty="0"/>
              <a:t>joined tables</a:t>
            </a:r>
            <a:r>
              <a:rPr lang="en-US" altLang="en-US" dirty="0"/>
              <a:t>, and </a:t>
            </a:r>
            <a:r>
              <a:rPr lang="en-US" altLang="en-US" u="sng" dirty="0"/>
              <a:t>outer joins </a:t>
            </a:r>
            <a:r>
              <a:rPr lang="en-US" altLang="en-US" dirty="0"/>
              <a:t>(in the FROM clause), </a:t>
            </a:r>
            <a:r>
              <a:rPr lang="en-US" altLang="en-US" u="sng" dirty="0"/>
              <a:t>aggregate functions</a:t>
            </a:r>
            <a:r>
              <a:rPr lang="en-US" altLang="en-US" dirty="0"/>
              <a:t>, and </a:t>
            </a:r>
            <a:r>
              <a:rPr lang="en-US" altLang="en-US" u="sng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2500745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Combining the WHERE and the HAVING Clause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Consider the query: we want to count the </a:t>
            </a:r>
            <a:r>
              <a:rPr lang="en-US" altLang="ko-KR" i="1" dirty="0">
                <a:solidFill>
                  <a:srgbClr val="0000FF"/>
                </a:solidFill>
              </a:rPr>
              <a:t>total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number of employees whose salaries exceed $40,000 in each department, but only for departments where more than five employees work.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400" dirty="0"/>
          </a:p>
          <a:p>
            <a:r>
              <a:rPr lang="en-US" altLang="ko-KR" dirty="0">
                <a:solidFill>
                  <a:srgbClr val="FF0000"/>
                </a:solidFill>
              </a:rPr>
              <a:t>INCORRECT QUERY: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ko-KR" sz="2000" b="1" dirty="0"/>
              <a:t>SELECT</a:t>
            </a:r>
            <a:r>
              <a:rPr lang="en-US" altLang="ko-KR" sz="2000" dirty="0"/>
              <a:t>		</a:t>
            </a:r>
            <a:r>
              <a:rPr lang="en-US" altLang="ko-KR" sz="2000" dirty="0" err="1"/>
              <a:t>Dno</a:t>
            </a:r>
            <a:r>
              <a:rPr lang="en-US" altLang="ko-KR" sz="2000" dirty="0"/>
              <a:t>, </a:t>
            </a:r>
            <a:r>
              <a:rPr lang="en-US" altLang="ko-KR" sz="2000" b="1" dirty="0"/>
              <a:t>COUNT</a:t>
            </a:r>
            <a:r>
              <a:rPr lang="en-US" altLang="ko-KR" sz="2000" dirty="0"/>
              <a:t> (*)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ko-KR" sz="2000" b="1" dirty="0"/>
              <a:t>FROM</a:t>
            </a:r>
            <a:r>
              <a:rPr lang="en-US" altLang="ko-KR" sz="2000" dirty="0"/>
              <a:t>		EMPLOYEE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ko-KR" sz="2000" b="1" dirty="0"/>
              <a:t>WHERE</a:t>
            </a:r>
            <a:r>
              <a:rPr lang="en-US" altLang="ko-KR" sz="2000" dirty="0"/>
              <a:t>		Salary &gt; 40000</a:t>
            </a:r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ko-KR" sz="2000" b="1" dirty="0"/>
              <a:t>GROUP BY</a:t>
            </a:r>
            <a:r>
              <a:rPr lang="en-US" altLang="ko-KR" sz="2000" dirty="0"/>
              <a:t>	</a:t>
            </a:r>
            <a:r>
              <a:rPr lang="en-US" altLang="ko-KR" sz="2000" dirty="0" err="1"/>
              <a:t>Dno</a:t>
            </a:r>
            <a:endParaRPr lang="en-US" altLang="ko-KR" sz="2000" dirty="0"/>
          </a:p>
          <a:p>
            <a:pPr marL="800100" lvl="2" indent="0">
              <a:buFont typeface="Wingdings" panose="05000000000000000000" pitchFamily="2" charset="2"/>
              <a:buNone/>
            </a:pPr>
            <a:r>
              <a:rPr lang="en-US" altLang="ko-KR" sz="2000" b="1" dirty="0"/>
              <a:t>HAVING</a:t>
            </a:r>
            <a:r>
              <a:rPr lang="en-US" altLang="ko-KR" sz="2000" dirty="0"/>
              <a:t>		</a:t>
            </a:r>
            <a:r>
              <a:rPr lang="en-US" altLang="ko-KR" sz="2000" b="1" dirty="0"/>
              <a:t>COUNT</a:t>
            </a:r>
            <a:r>
              <a:rPr lang="en-US" altLang="ko-KR" sz="2000" dirty="0"/>
              <a:t> (*) &gt; 5;</a:t>
            </a:r>
          </a:p>
          <a:p>
            <a:pPr marL="800100" lvl="2" indent="0"/>
            <a:endParaRPr lang="en-US" altLang="ko-KR" sz="2800" dirty="0">
              <a:solidFill>
                <a:srgbClr val="595959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306896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it will select only departments that have more than five employees who each earn more than $40000.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5229200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rule is that the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clause is executed first, to select individual tuples or joined tuples; the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altLang="ko-KR" dirty="0"/>
              <a:t> clause is applied later, to select individual groups of tuples.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8708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Combining the WHERE and the HAVING Clause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65618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rgbClr val="0000FF"/>
                </a:solidFill>
              </a:rPr>
              <a:t>Correct Specification of the Query:</a:t>
            </a:r>
          </a:p>
          <a:p>
            <a:pPr>
              <a:defRPr/>
            </a:pPr>
            <a:r>
              <a:rPr lang="en-US" dirty="0"/>
              <a:t>Note: the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applies tuple by tuple whereas </a:t>
            </a:r>
            <a:r>
              <a:rPr lang="en-US" dirty="0">
                <a:latin typeface="Consolas" panose="020B0609020204030204" pitchFamily="49" charset="0"/>
              </a:rPr>
              <a:t>HAVING</a:t>
            </a:r>
            <a:r>
              <a:rPr lang="en-US" dirty="0"/>
              <a:t> applies to entire group of tuples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955007"/>
            <a:ext cx="6019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802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</a:t>
            </a:r>
            <a:r>
              <a:rPr lang="en-US" altLang="en-US" dirty="0">
                <a:latin typeface="Consolas" panose="020B0609020204030204" pitchFamily="49" charset="0"/>
              </a:rPr>
              <a:t>WITH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nsolas" panose="020B0609020204030204" pitchFamily="49" charset="0"/>
              </a:rPr>
              <a:t>WITH</a:t>
            </a:r>
            <a:r>
              <a:rPr lang="en-US" altLang="en-US" dirty="0"/>
              <a:t> clause allows a user </a:t>
            </a:r>
            <a:r>
              <a:rPr lang="en-US" altLang="en-US" u="sng" dirty="0"/>
              <a:t>to define a table that will only be used in a particular query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not available in all SQL implementations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Used for convenience </a:t>
            </a:r>
            <a:r>
              <a:rPr lang="en-US" altLang="en-US" u="sng" dirty="0"/>
              <a:t>to create a temporary “View” </a:t>
            </a:r>
            <a:r>
              <a:rPr lang="en-US" altLang="en-US" dirty="0"/>
              <a:t>and use that immediately in a query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Allows a more straightforward way of looking a step-by-step query</a:t>
            </a:r>
          </a:p>
          <a:p>
            <a:endParaRPr lang="en-US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35596" y="4941168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 </a:t>
            </a:r>
            <a:r>
              <a:rPr lang="en-US" altLang="ko-KR" dirty="0">
                <a:solidFill>
                  <a:srgbClr val="0000FF"/>
                </a:solidFill>
              </a:rPr>
              <a:t>common table expression (CTE) </a:t>
            </a:r>
            <a:r>
              <a:rPr lang="en-US" altLang="ko-KR" dirty="0"/>
              <a:t>is </a:t>
            </a:r>
            <a:r>
              <a:rPr lang="en-US" altLang="ko-KR" u="sng" dirty="0"/>
              <a:t>a named temporary result set </a:t>
            </a:r>
            <a:r>
              <a:rPr lang="en-US" altLang="ko-KR" dirty="0"/>
              <a:t>that </a:t>
            </a:r>
            <a:r>
              <a:rPr lang="en-US" altLang="ko-KR" u="sng" dirty="0"/>
              <a:t>exists within the scope of a single statement </a:t>
            </a:r>
            <a:r>
              <a:rPr lang="en-US" altLang="ko-KR" dirty="0"/>
              <a:t>and that can be referred to later within that statement, possibly multiple times.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765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WITH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648072"/>
          </a:xfrm>
        </p:spPr>
        <p:txBody>
          <a:bodyPr/>
          <a:lstStyle/>
          <a:p>
            <a:r>
              <a:rPr lang="en-US" altLang="ko-KR" dirty="0"/>
              <a:t>See an alternate approach to doing Q28:</a:t>
            </a:r>
          </a:p>
          <a:p>
            <a:endParaRPr lang="en-US" altLang="ko-KR" sz="1600" b="1" dirty="0"/>
          </a:p>
        </p:txBody>
      </p:sp>
      <p:sp>
        <p:nvSpPr>
          <p:cNvPr id="2" name="직사각형 1"/>
          <p:cNvSpPr/>
          <p:nvPr/>
        </p:nvSpPr>
        <p:spPr>
          <a:xfrm>
            <a:off x="1331640" y="1916832"/>
            <a:ext cx="675049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Q28’:</a:t>
            </a:r>
            <a:r>
              <a:rPr lang="en-US" altLang="ko-KR" sz="2000" dirty="0">
                <a:solidFill>
                  <a:srgbClr val="0000FF"/>
                </a:solidFill>
              </a:rPr>
              <a:t>	 </a:t>
            </a:r>
            <a:r>
              <a:rPr lang="en-US" altLang="ko-KR" sz="2000" b="1" dirty="0">
                <a:solidFill>
                  <a:srgbClr val="0000FF"/>
                </a:solidFill>
              </a:rPr>
              <a:t>WITH	</a:t>
            </a:r>
            <a:r>
              <a:rPr lang="en-US" altLang="ko-KR" sz="2000" dirty="0" err="1">
                <a:solidFill>
                  <a:srgbClr val="0000FF"/>
                </a:solidFill>
              </a:rPr>
              <a:t>BIGDEPTS</a:t>
            </a:r>
            <a:r>
              <a:rPr lang="en-US" altLang="ko-KR" sz="2000" dirty="0">
                <a:solidFill>
                  <a:srgbClr val="0000FF"/>
                </a:solidFill>
              </a:rPr>
              <a:t> (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) </a:t>
            </a:r>
            <a:r>
              <a:rPr lang="en-US" altLang="ko-KR" sz="2000" b="1" dirty="0">
                <a:solidFill>
                  <a:srgbClr val="0000FF"/>
                </a:solidFill>
              </a:rPr>
              <a:t>AS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          (</a:t>
            </a:r>
            <a:r>
              <a:rPr lang="en-US" altLang="ko-KR" sz="2000" b="1" dirty="0">
                <a:solidFill>
                  <a:srgbClr val="0000FF"/>
                </a:solidFill>
              </a:rPr>
              <a:t>SELECT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 </a:t>
            </a:r>
            <a:r>
              <a:rPr lang="en-US" altLang="ko-KR" sz="2000" b="1" dirty="0">
                <a:solidFill>
                  <a:srgbClr val="0000FF"/>
                </a:solidFill>
              </a:rPr>
              <a:t>FROM</a:t>
            </a:r>
            <a:r>
              <a:rPr lang="en-US" altLang="ko-KR" sz="2000" dirty="0">
                <a:solidFill>
                  <a:srgbClr val="0000FF"/>
                </a:solidFill>
              </a:rPr>
              <a:t>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 </a:t>
            </a:r>
            <a:r>
              <a:rPr lang="en-US" altLang="ko-KR" sz="2000" b="1" dirty="0">
                <a:solidFill>
                  <a:srgbClr val="0000FF"/>
                </a:solidFill>
              </a:rPr>
              <a:t>GROUP BY</a:t>
            </a:r>
            <a:r>
              <a:rPr lang="en-US" altLang="ko-KR" sz="2000" dirty="0">
                <a:solidFill>
                  <a:srgbClr val="0000FF"/>
                </a:solidFill>
              </a:rPr>
              <a:t> 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 </a:t>
            </a:r>
            <a:r>
              <a:rPr lang="en-US" altLang="ko-KR" sz="2000" b="1" dirty="0">
                <a:solidFill>
                  <a:srgbClr val="0000FF"/>
                </a:solidFill>
              </a:rPr>
              <a:t>HAVING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</a:rPr>
              <a:t>COUNT</a:t>
            </a:r>
            <a:r>
              <a:rPr lang="en-US" altLang="ko-KR" sz="2000" dirty="0">
                <a:solidFill>
                  <a:srgbClr val="0000FF"/>
                </a:solidFill>
              </a:rPr>
              <a:t> (*) &gt; 5)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	SELECT</a:t>
            </a:r>
            <a:r>
              <a:rPr lang="en-US" altLang="ko-KR" sz="2000" dirty="0">
                <a:solidFill>
                  <a:srgbClr val="0000FF"/>
                </a:solidFill>
              </a:rPr>
              <a:t>	  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, </a:t>
            </a:r>
            <a:r>
              <a:rPr lang="en-US" altLang="ko-KR" sz="2000" b="1" dirty="0">
                <a:solidFill>
                  <a:srgbClr val="0000FF"/>
                </a:solidFill>
              </a:rPr>
              <a:t>COUNT</a:t>
            </a:r>
            <a:r>
              <a:rPr lang="en-US" altLang="ko-KR" sz="2000" dirty="0">
                <a:solidFill>
                  <a:srgbClr val="0000FF"/>
                </a:solidFill>
              </a:rPr>
              <a:t>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</a:rPr>
              <a:t>FROM</a:t>
            </a:r>
            <a:r>
              <a:rPr lang="en-US" altLang="ko-KR" sz="2000" dirty="0">
                <a:solidFill>
                  <a:srgbClr val="0000FF"/>
                </a:solidFill>
              </a:rPr>
              <a:t>	  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b="1" dirty="0">
                <a:solidFill>
                  <a:srgbClr val="0000FF"/>
                </a:solidFill>
              </a:rPr>
              <a:t>WHERE</a:t>
            </a:r>
            <a:r>
              <a:rPr lang="en-US" altLang="ko-KR" sz="2000" dirty="0">
                <a:solidFill>
                  <a:srgbClr val="0000FF"/>
                </a:solidFill>
              </a:rPr>
              <a:t>	  Salary&gt;40000 </a:t>
            </a:r>
            <a:r>
              <a:rPr lang="en-US" altLang="ko-KR" sz="2000" b="1" dirty="0">
                <a:solidFill>
                  <a:srgbClr val="0000FF"/>
                </a:solidFill>
              </a:rPr>
              <a:t>AND 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 I</a:t>
            </a:r>
            <a:r>
              <a:rPr lang="en-US" altLang="ko-KR" sz="2000" b="1" dirty="0">
                <a:solidFill>
                  <a:srgbClr val="0000FF"/>
                </a:solidFill>
              </a:rPr>
              <a:t>N </a:t>
            </a:r>
            <a:r>
              <a:rPr lang="en-US" altLang="ko-KR" sz="2000" dirty="0" err="1">
                <a:solidFill>
                  <a:srgbClr val="0000FF"/>
                </a:solidFill>
              </a:rPr>
              <a:t>BIGDEPTS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	GROUP BY 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;</a:t>
            </a:r>
          </a:p>
          <a:p>
            <a:endParaRPr lang="en-US" altLang="ko-KR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18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CASE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SQL also has a CASE construct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Used when a value can be different based on certain conditions. 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Can be used in any part of an SQL query where a value is expected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Applicable when querying, inserting or updating tuples</a:t>
            </a:r>
          </a:p>
        </p:txBody>
      </p:sp>
    </p:spTree>
    <p:extLst>
      <p:ext uri="{BB962C8B-B14F-4D97-AF65-F5344CB8AC3E}">
        <p14:creationId xmlns:p14="http://schemas.microsoft.com/office/powerpoint/2010/main" val="2959009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use of CASE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512168"/>
          </a:xfrm>
        </p:spPr>
        <p:txBody>
          <a:bodyPr/>
          <a:lstStyle/>
          <a:p>
            <a:r>
              <a:rPr lang="en-US" altLang="ko-KR" dirty="0"/>
              <a:t>The following example shows that employees are receiving different raises in different departments (A variation of the update U6)</a:t>
            </a:r>
          </a:p>
          <a:p>
            <a:endParaRPr lang="en-US" altLang="ko-KR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827584" y="2530624"/>
            <a:ext cx="7767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U6’: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</a:p>
          <a:p>
            <a:endParaRPr lang="en-US" altLang="ko-KR" sz="2000" dirty="0">
              <a:solidFill>
                <a:srgbClr val="0000FF"/>
              </a:solidFill>
            </a:endParaRPr>
          </a:p>
          <a:p>
            <a:r>
              <a:rPr lang="en-US" altLang="ko-KR" sz="2000" b="1" dirty="0">
                <a:solidFill>
                  <a:srgbClr val="0000FF"/>
                </a:solidFill>
              </a:rPr>
              <a:t>UPDATE</a:t>
            </a:r>
            <a:r>
              <a:rPr lang="en-US" altLang="ko-KR" sz="2000" dirty="0">
                <a:solidFill>
                  <a:srgbClr val="0000FF"/>
                </a:solidFill>
              </a:rPr>
              <a:t>	EMPLOYEE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SET</a:t>
            </a:r>
            <a:r>
              <a:rPr lang="en-US" altLang="ko-KR" sz="2000" dirty="0">
                <a:solidFill>
                  <a:srgbClr val="0000FF"/>
                </a:solidFill>
              </a:rPr>
              <a:t>		Salary =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CASE		WHEN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 = 5	</a:t>
            </a:r>
            <a:r>
              <a:rPr lang="en-US" altLang="ko-KR" sz="2000" b="1" dirty="0">
                <a:solidFill>
                  <a:srgbClr val="0000FF"/>
                </a:solidFill>
              </a:rPr>
              <a:t>THEN</a:t>
            </a:r>
            <a:r>
              <a:rPr lang="en-US" altLang="ko-KR" sz="2000" dirty="0">
                <a:solidFill>
                  <a:srgbClr val="0000FF"/>
                </a:solidFill>
              </a:rPr>
              <a:t>	  Salary + 2000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		WHEN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 = 4	</a:t>
            </a:r>
            <a:r>
              <a:rPr lang="en-US" altLang="ko-KR" sz="2000" b="1" dirty="0">
                <a:solidFill>
                  <a:srgbClr val="0000FF"/>
                </a:solidFill>
              </a:rPr>
              <a:t>THEN</a:t>
            </a:r>
            <a:r>
              <a:rPr lang="en-US" altLang="ko-KR" sz="2000" dirty="0">
                <a:solidFill>
                  <a:srgbClr val="0000FF"/>
                </a:solidFill>
              </a:rPr>
              <a:t>	  Salary + 1500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2000" b="1" dirty="0">
                <a:solidFill>
                  <a:srgbClr val="0000FF"/>
                </a:solidFill>
              </a:rPr>
              <a:t>		WHEN</a:t>
            </a:r>
            <a:r>
              <a:rPr lang="en-US" altLang="ko-KR" sz="2000" dirty="0">
                <a:solidFill>
                  <a:srgbClr val="0000FF"/>
                </a:solidFill>
              </a:rPr>
              <a:t>	</a:t>
            </a:r>
            <a:r>
              <a:rPr lang="en-US" altLang="ko-KR" sz="2000" dirty="0" err="1">
                <a:solidFill>
                  <a:srgbClr val="0000FF"/>
                </a:solidFill>
              </a:rPr>
              <a:t>Dno</a:t>
            </a:r>
            <a:r>
              <a:rPr lang="en-US" altLang="ko-KR" sz="2000" dirty="0">
                <a:solidFill>
                  <a:srgbClr val="0000FF"/>
                </a:solidFill>
              </a:rPr>
              <a:t> = 1	</a:t>
            </a:r>
            <a:r>
              <a:rPr lang="en-US" altLang="ko-KR" sz="2000" b="1" dirty="0">
                <a:solidFill>
                  <a:srgbClr val="0000FF"/>
                </a:solidFill>
              </a:rPr>
              <a:t>THEN</a:t>
            </a:r>
            <a:r>
              <a:rPr lang="en-US" altLang="ko-KR" sz="2000" dirty="0">
                <a:solidFill>
                  <a:srgbClr val="0000FF"/>
                </a:solidFill>
              </a:rPr>
              <a:t>	  Salary + 3000</a:t>
            </a:r>
          </a:p>
          <a:p>
            <a:endParaRPr lang="en-US" altLang="ko-K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10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EXPANDED Block Structure of SQL Queries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060848"/>
            <a:ext cx="6120680" cy="26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924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Specifying Constraints as Assertions and Actions as Triggers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50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Specifying Constraints as Assertions and Actions as Triggers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u="sng" dirty="0"/>
              <a:t>Semantic Constraints: </a:t>
            </a:r>
            <a:r>
              <a:rPr lang="en-US" altLang="en-US" dirty="0"/>
              <a:t>The following are beyond the scope of the </a:t>
            </a:r>
            <a:r>
              <a:rPr lang="en-US" altLang="en-US" dirty="0" err="1"/>
              <a:t>EER</a:t>
            </a:r>
            <a:r>
              <a:rPr lang="en-US" altLang="en-US" dirty="0"/>
              <a:t> and relational model 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ASSERTION</a:t>
            </a:r>
          </a:p>
          <a:p>
            <a:pPr lvl="1"/>
            <a:r>
              <a:rPr lang="en-US" altLang="en-US" dirty="0"/>
              <a:t>Specify additional types of constraints outside scope of built-in relational model constraints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r>
              <a:rPr lang="en-US" altLang="en-US" dirty="0"/>
              <a:t>Specify automatic actions that database system will perform when certain events and conditions occur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3816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Specifying General Constraints as Assertions in SQL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016224"/>
          </a:xfrm>
        </p:spPr>
        <p:txBody>
          <a:bodyPr/>
          <a:lstStyle/>
          <a:p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ASSERTION </a:t>
            </a:r>
          </a:p>
          <a:p>
            <a:pPr lvl="1"/>
            <a:r>
              <a:rPr lang="en-US" altLang="en-US" u="sng" dirty="0"/>
              <a:t>Specify a query that selects any tuples that violate the desired condition</a:t>
            </a:r>
          </a:p>
          <a:p>
            <a:pPr lvl="1"/>
            <a:r>
              <a:rPr lang="en-US" altLang="en-US" dirty="0"/>
              <a:t>Use only in cases where it goes beyond a simple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CHECK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which applies to individual attributes and domains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64" y="3284984"/>
            <a:ext cx="6791672" cy="20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Comparisons Involving NULL</a:t>
            </a:r>
            <a:br>
              <a:rPr lang="en-US" altLang="en-US" sz="2800" dirty="0"/>
            </a:br>
            <a:r>
              <a:rPr lang="en-US" altLang="en-US" sz="2800" dirty="0"/>
              <a:t>and Three-Valued Logic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33388" y="1387475"/>
            <a:ext cx="8228012" cy="4524375"/>
          </a:xfrm>
        </p:spPr>
        <p:txBody>
          <a:bodyPr/>
          <a:lstStyle/>
          <a:p>
            <a:r>
              <a:rPr lang="en-US" altLang="en-US" dirty="0"/>
              <a:t>Meanings of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Unknown value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Unavailable or withheld value</a:t>
            </a:r>
          </a:p>
          <a:p>
            <a:pPr lvl="1"/>
            <a:r>
              <a:rPr lang="en-US" altLang="en-US" b="1" dirty="0">
                <a:solidFill>
                  <a:srgbClr val="0000FF"/>
                </a:solidFill>
              </a:rPr>
              <a:t>Not applicable attribute</a:t>
            </a:r>
          </a:p>
          <a:p>
            <a:pPr lvl="1"/>
            <a:endParaRPr lang="en-US" altLang="en-US" b="1" dirty="0"/>
          </a:p>
          <a:p>
            <a:r>
              <a:rPr lang="en-US" altLang="en-US" dirty="0"/>
              <a:t>Each individual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value considered to be different from every other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value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SQL uses a </a:t>
            </a:r>
            <a:r>
              <a:rPr lang="en-US" altLang="en-US" u="sng" dirty="0"/>
              <a:t>three-valued logic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/>
              <a:t>,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/>
              <a:t>, and 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UNKNOWN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(like Maybe)</a:t>
            </a:r>
          </a:p>
          <a:p>
            <a:pPr lvl="1"/>
            <a:endParaRPr lang="en-US" altLang="en-US" b="1" dirty="0">
              <a:cs typeface="Courier New" panose="02070309020205020404" pitchFamily="49" charset="0"/>
            </a:endParaRPr>
          </a:p>
          <a:p>
            <a:r>
              <a:rPr lang="en-US" altLang="en-US" b="1" u="sng" dirty="0">
                <a:cs typeface="Courier New" panose="02070309020205020404" pitchFamily="49" charset="0"/>
              </a:rPr>
              <a:t>NULL = NULL  comparison is avoided</a:t>
            </a:r>
          </a:p>
        </p:txBody>
      </p:sp>
    </p:spTree>
    <p:extLst>
      <p:ext uri="{BB962C8B-B14F-4D97-AF65-F5344CB8AC3E}">
        <p14:creationId xmlns:p14="http://schemas.microsoft.com/office/powerpoint/2010/main" val="1820200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Triggers in SQL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TRIGGER </a:t>
            </a:r>
            <a:r>
              <a:rPr lang="en-US" altLang="en-US" dirty="0"/>
              <a:t>statement</a:t>
            </a:r>
          </a:p>
          <a:p>
            <a:pPr lvl="1"/>
            <a:r>
              <a:rPr lang="en-US" altLang="en-US" dirty="0"/>
              <a:t>Used to monitor the database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Typical trigger has three components which make it a rule for an “active database”:</a:t>
            </a:r>
          </a:p>
          <a:p>
            <a:pPr lvl="1"/>
            <a:r>
              <a:rPr lang="en-US" altLang="en-US" b="1" dirty="0"/>
              <a:t>Event(s)</a:t>
            </a:r>
          </a:p>
          <a:p>
            <a:pPr lvl="1"/>
            <a:r>
              <a:rPr lang="en-US" altLang="en-US" b="1" dirty="0"/>
              <a:t>Condition</a:t>
            </a:r>
          </a:p>
          <a:p>
            <a:pPr lvl="1"/>
            <a:r>
              <a:rPr lang="en-US" altLang="en-US" b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9966713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TRIGGERS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EXAMPLE with standard Syntax.(Note : other SQL implementations like PostgreSQL use a different syntax.)</a:t>
            </a:r>
          </a:p>
          <a:p>
            <a:endParaRPr lang="en-US" altLang="en-US" dirty="0"/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971600" y="2420888"/>
            <a:ext cx="7467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R5: </a:t>
            </a:r>
          </a:p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CREATE TRIGGER </a:t>
            </a:r>
            <a:r>
              <a:rPr lang="en-US" altLang="en-US" sz="1800" dirty="0" err="1">
                <a:cs typeface="Arial" panose="020B0604020202020204" pitchFamily="34" charset="0"/>
              </a:rPr>
              <a:t>SALARY_VIOLATION</a:t>
            </a:r>
            <a:endParaRPr lang="en-US" altLang="en-US" sz="1800" dirty="0">
              <a:cs typeface="Arial" panose="020B0604020202020204" pitchFamily="34" charset="0"/>
            </a:endParaRPr>
          </a:p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BEFORE INSERT OR UPDATE </a:t>
            </a:r>
            <a:r>
              <a:rPr lang="en-US" altLang="en-US" sz="1800" dirty="0">
                <a:cs typeface="Arial" panose="020B0604020202020204" pitchFamily="34" charset="0"/>
              </a:rPr>
              <a:t>OF Salary, </a:t>
            </a:r>
            <a:r>
              <a:rPr lang="en-US" altLang="en-US" sz="1800" dirty="0" err="1">
                <a:cs typeface="Arial" panose="020B0604020202020204" pitchFamily="34" charset="0"/>
              </a:rPr>
              <a:t>Supervisor_ssn</a:t>
            </a:r>
            <a:r>
              <a:rPr lang="en-US" altLang="en-US" sz="1800" dirty="0"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cs typeface="Arial" panose="020B0604020202020204" pitchFamily="34" charset="0"/>
              </a:rPr>
              <a:t>ON</a:t>
            </a:r>
            <a:r>
              <a:rPr lang="en-US" altLang="en-US" sz="1800" dirty="0">
                <a:cs typeface="Arial" panose="020B0604020202020204" pitchFamily="34" charset="0"/>
              </a:rPr>
              <a:t> EMPLOYEE</a:t>
            </a:r>
          </a:p>
          <a:p>
            <a:pPr eaLnBrk="1" latinLnBrk="0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FOR EACH ROW</a:t>
            </a:r>
          </a:p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WHEN (</a:t>
            </a:r>
            <a:r>
              <a:rPr lang="en-US" altLang="en-US" sz="1800" b="1" dirty="0" err="1">
                <a:cs typeface="Arial" panose="020B0604020202020204" pitchFamily="34" charset="0"/>
              </a:rPr>
              <a:t>NEW</a:t>
            </a:r>
            <a:r>
              <a:rPr lang="en-US" altLang="en-US" sz="1800" dirty="0" err="1">
                <a:cs typeface="Arial" panose="020B0604020202020204" pitchFamily="34" charset="0"/>
              </a:rPr>
              <a:t>.SALARY</a:t>
            </a:r>
            <a:r>
              <a:rPr lang="en-US" altLang="en-US" sz="1800" dirty="0">
                <a:cs typeface="Arial" panose="020B0604020202020204" pitchFamily="34" charset="0"/>
              </a:rPr>
              <a:t> &gt; </a:t>
            </a:r>
            <a:r>
              <a:rPr lang="en-US" altLang="en-US" sz="1800" b="1" dirty="0">
                <a:cs typeface="Arial" panose="020B0604020202020204" pitchFamily="34" charset="0"/>
              </a:rPr>
              <a:t>(</a:t>
            </a:r>
            <a:r>
              <a:rPr lang="en-US" altLang="en-US" sz="1800" dirty="0">
                <a:cs typeface="Arial" panose="020B0604020202020204" pitchFamily="34" charset="0"/>
              </a:rPr>
              <a:t> SELECT Salary FROM EMPLOYEE</a:t>
            </a:r>
          </a:p>
          <a:p>
            <a:pPr eaLnBrk="1" latinLnBrk="0" hangingPunct="1"/>
            <a:r>
              <a:rPr lang="en-US" altLang="en-US" sz="1800" b="1" dirty="0">
                <a:cs typeface="Arial" panose="020B0604020202020204" pitchFamily="34" charset="0"/>
              </a:rPr>
              <a:t>                                           WHERE </a:t>
            </a:r>
            <a:r>
              <a:rPr lang="en-US" altLang="en-US" sz="1800" b="1" dirty="0" err="1">
                <a:cs typeface="Arial" panose="020B0604020202020204" pitchFamily="34" charset="0"/>
              </a:rPr>
              <a:t>Ssn</a:t>
            </a:r>
            <a:r>
              <a:rPr lang="en-US" altLang="en-US" sz="1800" b="1" dirty="0">
                <a:cs typeface="Arial" panose="020B0604020202020204" pitchFamily="34" charset="0"/>
              </a:rPr>
              <a:t> = NEW. </a:t>
            </a:r>
            <a:r>
              <a:rPr lang="en-US" altLang="en-US" sz="1800" b="1" dirty="0" err="1">
                <a:cs typeface="Arial" panose="020B0604020202020204" pitchFamily="34" charset="0"/>
              </a:rPr>
              <a:t>Supervisor_Ssn</a:t>
            </a:r>
            <a:r>
              <a:rPr lang="en-US" altLang="en-US" sz="1800" b="1" dirty="0">
                <a:cs typeface="Arial" panose="020B0604020202020204" pitchFamily="34" charset="0"/>
              </a:rPr>
              <a:t>))  </a:t>
            </a:r>
            <a:r>
              <a:rPr lang="en-US" altLang="en-US" sz="1800" b="1" dirty="0" err="1">
                <a:cs typeface="Arial" panose="020B0604020202020204" pitchFamily="34" charset="0"/>
              </a:rPr>
              <a:t>INFORM_SUPERVISOR</a:t>
            </a:r>
            <a:r>
              <a:rPr lang="en-US" altLang="en-US" sz="1800" b="1" dirty="0">
                <a:cs typeface="Arial" panose="020B0604020202020204" pitchFamily="34" charset="0"/>
              </a:rPr>
              <a:t> (</a:t>
            </a:r>
            <a:r>
              <a:rPr lang="en-US" altLang="en-US" sz="1800" b="1" dirty="0" err="1">
                <a:cs typeface="Arial" panose="020B0604020202020204" pitchFamily="34" charset="0"/>
              </a:rPr>
              <a:t>NEW.Supervisor.Ssn</a:t>
            </a:r>
            <a:r>
              <a:rPr lang="en-US" altLang="en-US" sz="1800" b="1" dirty="0">
                <a:cs typeface="Arial" panose="020B0604020202020204" pitchFamily="34" charset="0"/>
              </a:rPr>
              <a:t>, </a:t>
            </a:r>
            <a:r>
              <a:rPr lang="en-US" altLang="en-US" sz="1800" b="1" dirty="0" err="1">
                <a:cs typeface="Arial" panose="020B0604020202020204" pitchFamily="34" charset="0"/>
              </a:rPr>
              <a:t>New.Ssn</a:t>
            </a:r>
            <a:r>
              <a:rPr lang="en-US" altLang="en-US" sz="1800" b="1" dirty="0">
                <a:cs typeface="Arial" panose="020B0604020202020204" pitchFamily="34" charset="0"/>
              </a:rPr>
              <a:t>)</a:t>
            </a:r>
          </a:p>
          <a:p>
            <a:pPr eaLnBrk="1" latinLnBrk="0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latinLnBrk="0" hangingPunct="1"/>
            <a:r>
              <a:rPr lang="en-US" altLang="en-US" sz="1800" dirty="0">
                <a:cs typeface="Arial" panose="020B0604020202020204" pitchFamily="34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62618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 (Virtual Tables) in SQL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Concept of a view in SQL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Single table derived from other tables called the </a:t>
            </a:r>
            <a:r>
              <a:rPr lang="en-US" altLang="en-US" b="1" dirty="0"/>
              <a:t>defining tables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Considered to be </a:t>
            </a:r>
            <a:r>
              <a:rPr lang="en-US" altLang="en-US" u="sng" dirty="0">
                <a:solidFill>
                  <a:srgbClr val="0000FF"/>
                </a:solidFill>
              </a:rPr>
              <a:t>a virtual table that is not necessarily populated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0162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Specification of Views in SQL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160240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VIEW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/>
              <a:t>command</a:t>
            </a:r>
          </a:p>
          <a:p>
            <a:pPr lvl="1"/>
            <a:r>
              <a:rPr lang="en-US" altLang="en-US" dirty="0"/>
              <a:t>Give table name, list of attribute names, and a query to specify the contents of the view</a:t>
            </a:r>
          </a:p>
          <a:p>
            <a:pPr lvl="1"/>
            <a:r>
              <a:rPr lang="en-US" altLang="en-US" dirty="0"/>
              <a:t>In V1, attributes retain the names from base tables. In V2, attributes are assigned names</a:t>
            </a:r>
          </a:p>
          <a:p>
            <a:pPr lvl="1"/>
            <a:endParaRPr lang="en-US" altLang="en-US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6952"/>
            <a:ext cx="7039322" cy="26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026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Specification of Views in SQL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861048"/>
            <a:ext cx="4000103" cy="1765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1582"/>
            <a:ext cx="5184576" cy="19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6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Views in SQL (cont’d.)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a View is defined, SQL queries can use the View relation in the FROM clause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View is always up-to-date</a:t>
            </a:r>
          </a:p>
          <a:p>
            <a:pPr lvl="1"/>
            <a:r>
              <a:rPr lang="en-US" altLang="en-US" dirty="0"/>
              <a:t>Responsibility of the DBMS and not the user 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VIEW </a:t>
            </a:r>
            <a:r>
              <a:rPr lang="en-US" altLang="en-US" dirty="0"/>
              <a:t>command </a:t>
            </a:r>
          </a:p>
          <a:p>
            <a:pPr lvl="1"/>
            <a:r>
              <a:rPr lang="en-US" altLang="en-US" dirty="0"/>
              <a:t>Dispose of a view</a:t>
            </a:r>
          </a:p>
        </p:txBody>
      </p:sp>
    </p:spTree>
    <p:extLst>
      <p:ext uri="{BB962C8B-B14F-4D97-AF65-F5344CB8AC3E}">
        <p14:creationId xmlns:p14="http://schemas.microsoft.com/office/powerpoint/2010/main" val="27836737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View Implementation, View Update, and Inline Views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Complex problem of efficiently implementing a view for querying</a:t>
            </a:r>
          </a:p>
          <a:p>
            <a:endParaRPr lang="en-US" altLang="en-US" b="1" dirty="0"/>
          </a:p>
          <a:p>
            <a:r>
              <a:rPr lang="en-US" altLang="en-US" b="1" dirty="0"/>
              <a:t>Strategy1: Query modification </a:t>
            </a:r>
            <a:r>
              <a:rPr lang="en-US" altLang="en-US" dirty="0"/>
              <a:t>approach</a:t>
            </a:r>
          </a:p>
          <a:p>
            <a:pPr lvl="1"/>
            <a:r>
              <a:rPr lang="en-US" altLang="en-US" dirty="0"/>
              <a:t>Compute the view as and when needed. Do not store permanently</a:t>
            </a:r>
          </a:p>
          <a:p>
            <a:pPr lvl="1"/>
            <a:r>
              <a:rPr lang="en-US" altLang="en-US" dirty="0"/>
              <a:t>Modify view query into a query on underlying base tables</a:t>
            </a:r>
          </a:p>
          <a:p>
            <a:pPr lvl="1"/>
            <a:r>
              <a:rPr lang="en-US" altLang="en-US" dirty="0"/>
              <a:t>Disadvantage: inefficient for views defined via complex queries that are time-consuming to execute</a:t>
            </a:r>
          </a:p>
        </p:txBody>
      </p:sp>
    </p:spTree>
    <p:extLst>
      <p:ext uri="{BB962C8B-B14F-4D97-AF65-F5344CB8AC3E}">
        <p14:creationId xmlns:p14="http://schemas.microsoft.com/office/powerpoint/2010/main" val="4133943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Materialization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744416"/>
          </a:xfrm>
        </p:spPr>
        <p:txBody>
          <a:bodyPr/>
          <a:lstStyle/>
          <a:p>
            <a:r>
              <a:rPr lang="en-US" altLang="en-US" dirty="0"/>
              <a:t>Strategy 2: View materialization </a:t>
            </a:r>
          </a:p>
          <a:p>
            <a:pPr lvl="1"/>
            <a:r>
              <a:rPr lang="en-US" altLang="en-US" u="sng" dirty="0"/>
              <a:t>Physically create a temporary view table </a:t>
            </a:r>
            <a:r>
              <a:rPr lang="en-US" altLang="en-US" dirty="0"/>
              <a:t>when the view is first queried </a:t>
            </a:r>
          </a:p>
          <a:p>
            <a:pPr lvl="1"/>
            <a:r>
              <a:rPr lang="en-US" altLang="en-US" dirty="0"/>
              <a:t>Keep that table on the assumption that other queries on the view will follow</a:t>
            </a:r>
          </a:p>
          <a:p>
            <a:pPr lvl="1"/>
            <a:r>
              <a:rPr lang="en-US" altLang="en-US" dirty="0"/>
              <a:t>Requires efficient strategy for automatically updating the view table when the base tables are updated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Incremental update strategy for materialized views</a:t>
            </a:r>
          </a:p>
          <a:p>
            <a:pPr lvl="1"/>
            <a:r>
              <a:rPr lang="en-US" altLang="en-US" dirty="0"/>
              <a:t>DBMS determines what new tuples must be inserted, deleted, or modified in a materialized view table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348819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 Materialization (contd.)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Multiple ways to handle materialization: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immediate update </a:t>
            </a:r>
            <a:r>
              <a:rPr lang="en-US" altLang="en-US" dirty="0"/>
              <a:t>strategy updates a view as soon as the base tables are changed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lazy update </a:t>
            </a:r>
            <a:r>
              <a:rPr lang="en-US" altLang="en-US" dirty="0"/>
              <a:t>strategy updates the view when needed by a view query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/>
              <a:t>periodic update </a:t>
            </a:r>
            <a:r>
              <a:rPr lang="en-US" altLang="en-US" dirty="0"/>
              <a:t>strategy updates the view periodically (in the latter strategy, a view query may get a result that is not up-to-date). This is commonly used in Banks, Retail store operations, etc.</a:t>
            </a:r>
          </a:p>
        </p:txBody>
      </p:sp>
    </p:spTree>
    <p:extLst>
      <p:ext uri="{BB962C8B-B14F-4D97-AF65-F5344CB8AC3E}">
        <p14:creationId xmlns:p14="http://schemas.microsoft.com/office/powerpoint/2010/main" val="258777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Update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Update on a view defined on a single table without any aggregate functions</a:t>
            </a:r>
          </a:p>
          <a:p>
            <a:pPr lvl="1"/>
            <a:r>
              <a:rPr lang="en-US" altLang="en-US" dirty="0"/>
              <a:t>Can be mapped to an update on underlying base table- possible if the primary key is preserved in the view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Update not permitted on aggregate views. E.g.,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chemeClr val="bg2"/>
                </a:solidFill>
              </a:rPr>
              <a:t>	</a:t>
            </a:r>
            <a:r>
              <a:rPr lang="en-US" altLang="ko-KR" sz="1800" b="1" dirty="0">
                <a:solidFill>
                  <a:srgbClr val="0000FF"/>
                </a:solidFill>
              </a:rPr>
              <a:t>UV2:</a:t>
            </a:r>
            <a:r>
              <a:rPr lang="en-US" altLang="ko-KR" sz="1800" dirty="0">
                <a:solidFill>
                  <a:srgbClr val="0000FF"/>
                </a:solidFill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</a:rPr>
              <a:t>		UPDATE</a:t>
            </a:r>
            <a:r>
              <a:rPr lang="en-US" altLang="ko-KR" sz="1800" dirty="0">
                <a:solidFill>
                  <a:srgbClr val="0000FF"/>
                </a:solidFill>
              </a:rPr>
              <a:t>		</a:t>
            </a:r>
            <a:r>
              <a:rPr lang="en-US" altLang="ko-KR" sz="1800" dirty="0" err="1">
                <a:solidFill>
                  <a:srgbClr val="0000FF"/>
                </a:solidFill>
              </a:rPr>
              <a:t>DEPT_INFO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</a:rPr>
              <a:t>SET</a:t>
            </a:r>
            <a:r>
              <a:rPr lang="en-US" altLang="ko-KR" sz="1800" dirty="0">
                <a:solidFill>
                  <a:srgbClr val="0000FF"/>
                </a:solidFill>
              </a:rPr>
              <a:t>		</a:t>
            </a:r>
            <a:r>
              <a:rPr lang="en-US" altLang="ko-KR" sz="1800" dirty="0" err="1">
                <a:solidFill>
                  <a:srgbClr val="0000FF"/>
                </a:solidFill>
              </a:rPr>
              <a:t>Total_sal</a:t>
            </a:r>
            <a:r>
              <a:rPr lang="en-US" altLang="ko-KR" sz="1800" dirty="0">
                <a:solidFill>
                  <a:srgbClr val="0000FF"/>
                </a:solidFill>
              </a:rPr>
              <a:t>=100000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		</a:t>
            </a:r>
            <a:r>
              <a:rPr lang="en-US" altLang="ko-KR" sz="1800" b="1" dirty="0">
                <a:solidFill>
                  <a:srgbClr val="0000FF"/>
                </a:solidFill>
              </a:rPr>
              <a:t>WHERE</a:t>
            </a:r>
            <a:r>
              <a:rPr lang="en-US" altLang="ko-KR" sz="1800" dirty="0">
                <a:solidFill>
                  <a:srgbClr val="0000FF"/>
                </a:solidFill>
              </a:rPr>
              <a:t>		</a:t>
            </a:r>
            <a:r>
              <a:rPr lang="en-US" altLang="ko-KR" sz="1800" dirty="0" err="1">
                <a:solidFill>
                  <a:srgbClr val="0000FF"/>
                </a:solidFill>
              </a:rPr>
              <a:t>Dname</a:t>
            </a:r>
            <a:r>
              <a:rPr lang="en-US" altLang="ko-KR" sz="1800" dirty="0">
                <a:solidFill>
                  <a:srgbClr val="0000FF"/>
                </a:solidFill>
              </a:rPr>
              <a:t>=‘Research’;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1800" dirty="0">
              <a:solidFill>
                <a:schemeClr val="bg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dirty="0"/>
              <a:t>cannot be processed because </a:t>
            </a:r>
            <a:r>
              <a:rPr lang="en-US" altLang="en-US" dirty="0" err="1">
                <a:latin typeface="Consolas" panose="020B0609020204030204" pitchFamily="49" charset="0"/>
              </a:rPr>
              <a:t>Total_sal</a:t>
            </a:r>
            <a:r>
              <a:rPr lang="en-US" altLang="en-US" dirty="0"/>
              <a:t> is a computed value in the view definition</a:t>
            </a:r>
          </a:p>
        </p:txBody>
      </p:sp>
    </p:spTree>
    <p:extLst>
      <p:ext uri="{BB962C8B-B14F-4D97-AF65-F5344CB8AC3E}">
        <p14:creationId xmlns:p14="http://schemas.microsoft.com/office/powerpoint/2010/main" val="12716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Comparisons Involving NULL</a:t>
            </a:r>
            <a:br>
              <a:rPr lang="en-US" altLang="en-US" sz="2800" dirty="0"/>
            </a:br>
            <a:r>
              <a:rPr lang="en-US" altLang="en-US" sz="2800" dirty="0"/>
              <a:t>and Three-Valued Logic (cont’d.)</a:t>
            </a:r>
            <a:endParaRPr lang="ko-KR" altLang="en-US" sz="2800" dirty="0"/>
          </a:p>
        </p:txBody>
      </p:sp>
      <p:pic>
        <p:nvPicPr>
          <p:cNvPr id="4" name="Picture 2" descr="tab07_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2776"/>
            <a:ext cx="86868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7442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u="sng" dirty="0">
                <a:solidFill>
                  <a:srgbClr val="0000FF"/>
                </a:solidFill>
              </a:rPr>
              <a:t>In MySQL, views are not only query-able but also updatable.</a:t>
            </a:r>
            <a:r>
              <a:rPr lang="en-US" altLang="ko-KR" dirty="0"/>
              <a:t> It means that you can use the INSERT or UPDATE statement to insert or update rows of the base table through the updatable view. In addition, </a:t>
            </a:r>
            <a:r>
              <a:rPr lang="en-US" altLang="ko-KR" u="sng" dirty="0">
                <a:solidFill>
                  <a:srgbClr val="0000FF"/>
                </a:solidFill>
              </a:rPr>
              <a:t>you can use DELETE statement to remove rows of the underlying table through the view.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However, to create an updatable view, </a:t>
            </a:r>
            <a:r>
              <a:rPr lang="en-US" altLang="ko-KR" u="sng" dirty="0">
                <a:solidFill>
                  <a:srgbClr val="0000FF"/>
                </a:solidFill>
              </a:rPr>
              <a:t>the SELECT statement that defines the view must not contain any of the following elements: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Aggregate functions such as MIN, MAX, SUM, AVG, and COUNT.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DISTINCT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GROUP BY clause.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HAVING clause.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UNION or UNION ALL clause.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Left join or outer join.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Subquery</a:t>
            </a:r>
            <a:r>
              <a:rPr lang="en-US" altLang="ko-KR" dirty="0"/>
              <a:t> in the SELECT clause or in the WHERE clause that refers to the table appeared in the FROM clause.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Reference to non-updatable view in the FROM clause.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Reference only to literal values.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Multiple references to any column of the base table.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239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 Update and Inline Views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View involving joins</a:t>
            </a:r>
          </a:p>
          <a:p>
            <a:pPr lvl="1"/>
            <a:r>
              <a:rPr lang="en-US" altLang="en-US" dirty="0"/>
              <a:t>Often not possible for DBMS to determine which of the updates is intended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Clause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 CHECK OPTION </a:t>
            </a:r>
          </a:p>
          <a:p>
            <a:pPr lvl="1"/>
            <a:r>
              <a:rPr lang="en-US" altLang="en-US" dirty="0"/>
              <a:t>Must be added at the end of the view definition if a view is to be updated to make sure that tuples being updated stay in the view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In-line view</a:t>
            </a:r>
          </a:p>
          <a:p>
            <a:pPr lvl="1"/>
            <a:r>
              <a:rPr lang="en-US" altLang="en-US" dirty="0"/>
              <a:t>Defined in 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FROM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clause of an SQL query (e.g., we saw its used in the WITH example)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23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Views as authorization mechanism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SQL query authorization statements (GRANT and REVOKE) are described in detail in Chapter 30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Views can be used to hide certain attributes or tuples from unauthorized users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E.g., For a user who is only allowed to see employee information for those who work for department 5, he may only access the view </a:t>
            </a:r>
            <a:r>
              <a:rPr lang="en-US" altLang="en-US" dirty="0">
                <a:solidFill>
                  <a:srgbClr val="0000FF"/>
                </a:solidFill>
              </a:rPr>
              <a:t>DEPT5EMP</a:t>
            </a:r>
            <a:r>
              <a:rPr lang="en-US" altLang="en-US" sz="2400" dirty="0"/>
              <a:t>:</a:t>
            </a: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b="1" dirty="0"/>
              <a:t>CREATE VIEW</a:t>
            </a:r>
            <a:r>
              <a:rPr lang="en-US" altLang="en-US" dirty="0"/>
              <a:t>	DEPT5EMP   </a:t>
            </a:r>
            <a:r>
              <a:rPr lang="en-US" altLang="en-US" b="1" dirty="0"/>
              <a:t>AS</a:t>
            </a:r>
            <a:endParaRPr lang="en-US" altLang="en-US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b="1" dirty="0"/>
              <a:t>SELECT</a:t>
            </a:r>
            <a:r>
              <a:rPr lang="en-US" altLang="en-US" dirty="0"/>
              <a:t>		*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b="1" dirty="0"/>
              <a:t>FROM</a:t>
            </a:r>
            <a:r>
              <a:rPr lang="en-US" altLang="en-US" dirty="0"/>
              <a:t>		EMPLOYEE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en-US" b="1" dirty="0"/>
              <a:t>WHERE</a:t>
            </a:r>
            <a:r>
              <a:rPr lang="en-US" altLang="en-US" dirty="0"/>
              <a:t>		</a:t>
            </a:r>
            <a:r>
              <a:rPr lang="en-US" altLang="en-US" dirty="0" err="1"/>
              <a:t>Dno</a:t>
            </a:r>
            <a:r>
              <a:rPr lang="en-US" altLang="en-US" dirty="0"/>
              <a:t> = 5;</a:t>
            </a:r>
          </a:p>
          <a:p>
            <a:endParaRPr lang="en-US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29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Views as authorization mechanism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9632" y="1322759"/>
            <a:ext cx="662473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CREATE VIEW TEST AS SELECT * FROM </a:t>
            </a:r>
            <a:r>
              <a:rPr lang="en-US" altLang="ko-KR" sz="1600" dirty="0" err="1">
                <a:latin typeface="Consolas" panose="020B0609020204030204" pitchFamily="49" charset="0"/>
              </a:rPr>
              <a:t>dept_emp</a:t>
            </a:r>
            <a:r>
              <a:rPr lang="en-US" altLang="ko-KR" sz="1600" dirty="0">
                <a:latin typeface="Consolas" panose="020B0609020204030204" pitchFamily="49" charset="0"/>
              </a:rPr>
              <a:t> WHERE </a:t>
            </a:r>
            <a:r>
              <a:rPr lang="en-US" altLang="ko-KR" sz="1600" dirty="0" err="1">
                <a:latin typeface="Consolas" panose="020B0609020204030204" pitchFamily="49" charset="0"/>
              </a:rPr>
              <a:t>dept_no</a:t>
            </a:r>
            <a:r>
              <a:rPr lang="en-US" altLang="ko-KR" sz="1600" dirty="0">
                <a:latin typeface="Consolas" panose="020B0609020204030204" pitchFamily="49" charset="0"/>
              </a:rPr>
              <a:t> = 'd001';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Query OK, 0 rows affected (0.69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* FROM TEST limit 5;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 | </a:t>
            </a:r>
            <a:r>
              <a:rPr lang="en-US" altLang="ko-KR" sz="1600" dirty="0" err="1">
                <a:latin typeface="Consolas" panose="020B0609020204030204" pitchFamily="49" charset="0"/>
              </a:rPr>
              <a:t>dept_no</a:t>
            </a:r>
            <a:r>
              <a:rPr lang="en-US" altLang="ko-KR" sz="1600" dirty="0">
                <a:latin typeface="Consolas" panose="020B0609020204030204" pitchFamily="49" charset="0"/>
              </a:rPr>
              <a:t> | </a:t>
            </a:r>
            <a:r>
              <a:rPr lang="en-US" altLang="ko-KR" sz="1600" dirty="0" err="1">
                <a:latin typeface="Consolas" panose="020B0609020204030204" pitchFamily="49" charset="0"/>
              </a:rPr>
              <a:t>from_date</a:t>
            </a:r>
            <a:r>
              <a:rPr lang="en-US" altLang="ko-KR" sz="1600" dirty="0">
                <a:latin typeface="Consolas" panose="020B0609020204030204" pitchFamily="49" charset="0"/>
              </a:rPr>
              <a:t>  | </a:t>
            </a:r>
            <a:r>
              <a:rPr lang="en-US" altLang="ko-KR" sz="1600" dirty="0" err="1">
                <a:latin typeface="Consolas" panose="020B0609020204030204" pitchFamily="49" charset="0"/>
              </a:rPr>
              <a:t>to_date</a:t>
            </a:r>
            <a:r>
              <a:rPr lang="en-US" altLang="ko-KR" sz="1600" dirty="0">
                <a:latin typeface="Consolas" panose="020B0609020204030204" pitchFamily="49" charset="0"/>
              </a:rPr>
              <a:t>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10017 | d001    | 1993-08-03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10055 | d001    | 1992-04-27 | 1995-07-22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10058 | d001    | 1988-04-25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10108 | d001    | 1999-12-06 | 2001-10-20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 10140 | d001    | 1991-03-14 | 9999-01-01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+--------+---------+------------+------------+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5 rows in set (0.00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DROP VIEW TEST;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Query OK, 0 rows affected (0.00 sec)</a:t>
            </a:r>
          </a:p>
        </p:txBody>
      </p:sp>
    </p:spTree>
    <p:extLst>
      <p:ext uri="{BB962C8B-B14F-4D97-AF65-F5344CB8AC3E}">
        <p14:creationId xmlns:p14="http://schemas.microsoft.com/office/powerpoint/2010/main" val="37951047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Schema Change Statements in SQL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04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Schema Change Statements in SQL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/>
              <a:t>Schema evolution commands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DBA may want to change the schema while the database is operational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Does not require recompilation of the 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114146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DROP Command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</a:t>
            </a:r>
            <a:r>
              <a:rPr lang="en-US" altLang="en-US" dirty="0"/>
              <a:t>command </a:t>
            </a:r>
          </a:p>
          <a:p>
            <a:pPr lvl="1">
              <a:defRPr/>
            </a:pPr>
            <a:r>
              <a:rPr lang="en-US" altLang="en-US" dirty="0"/>
              <a:t>Used to drop named schema elements, such as tables, domains, or constraint</a:t>
            </a:r>
          </a:p>
          <a:p>
            <a:pPr lvl="1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Drop behavior options: 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RESTRICT</a:t>
            </a:r>
          </a:p>
          <a:p>
            <a:pPr lvl="1"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dirty="0"/>
              <a:t>Example: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DROP SCHEMA COMPANY CASCADE;</a:t>
            </a:r>
          </a:p>
          <a:p>
            <a:pPr lvl="1">
              <a:defRPr/>
            </a:pPr>
            <a:r>
              <a:rPr lang="en-US" altLang="en-US" dirty="0">
                <a:cs typeface="+mn-cs"/>
              </a:rPr>
              <a:t>This removes the schema and all its elements including tables, views, constraints, etc.</a:t>
            </a:r>
          </a:p>
        </p:txBody>
      </p:sp>
    </p:spTree>
    <p:extLst>
      <p:ext uri="{BB962C8B-B14F-4D97-AF65-F5344CB8AC3E}">
        <p14:creationId xmlns:p14="http://schemas.microsoft.com/office/powerpoint/2010/main" val="33627178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ALTER table command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Alter table actions include:</a:t>
            </a:r>
          </a:p>
          <a:p>
            <a:pPr lvl="1"/>
            <a:r>
              <a:rPr lang="en-US" altLang="en-US" dirty="0"/>
              <a:t>Adding or dropping a column (attribute)</a:t>
            </a:r>
          </a:p>
          <a:p>
            <a:pPr lvl="1"/>
            <a:r>
              <a:rPr lang="en-US" altLang="en-US" dirty="0"/>
              <a:t>Changing a column definition</a:t>
            </a:r>
          </a:p>
          <a:p>
            <a:pPr lvl="1"/>
            <a:r>
              <a:rPr lang="en-US" altLang="en-US" dirty="0"/>
              <a:t>Adding or dropping table constraints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cs typeface="Courier New" panose="02070309020205020404" pitchFamily="49" charset="0"/>
              </a:rPr>
              <a:t>Example: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ALTER TABLE </a:t>
            </a:r>
            <a:r>
              <a:rPr lang="en-US" alt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COMPANY.EMPLOYEE</a:t>
            </a:r>
            <a:r>
              <a:rPr lang="en-US" altLang="en-US" dirty="0">
                <a:latin typeface="Consolas" panose="020B0609020204030204" pitchFamily="49" charset="0"/>
                <a:cs typeface="Courier New" panose="02070309020205020404" pitchFamily="49" charset="0"/>
              </a:rPr>
              <a:t> ADD COLUMN Job VARCHAR(12);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132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and Dropping Constraints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681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Change constraints specified on a table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Add or drop a named constraint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6336704" cy="8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Dropping Columns, Default Values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drop a column</a:t>
            </a:r>
          </a:p>
          <a:p>
            <a:pPr lvl="1"/>
            <a:r>
              <a:rPr lang="en-US" altLang="en-US" dirty="0"/>
              <a:t>Choose either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RESTRICT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CASCADE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would drop the column from views etc.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RESTRICT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is possible if no views refer to it.</a:t>
            </a:r>
          </a:p>
          <a:p>
            <a:pPr lvl="1"/>
            <a:endParaRPr lang="en-US" altLang="en-US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chemeClr val="bg2"/>
                </a:solidFill>
              </a:rPr>
              <a:t>	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COMPANY.EMPLOYEE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DROP COLUMN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Address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CASCADE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sz="2000" dirty="0">
              <a:solidFill>
                <a:schemeClr val="bg2"/>
              </a:solidFill>
            </a:endParaRPr>
          </a:p>
          <a:p>
            <a:r>
              <a:rPr lang="en-US" altLang="ko-KR" dirty="0"/>
              <a:t>Default values can be dropped and altered 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1800" b="1" dirty="0">
              <a:solidFill>
                <a:srgbClr val="0000FF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COMPANY.DEPARTMENT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 COLUMN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Mgr_ssn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DROP DEFAULT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 sz="18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COMPANY.DEPARTMENT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ALTER COLUMN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Mgr_ssn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SET DEFAULT</a:t>
            </a:r>
            <a:r>
              <a:rPr lang="en-US" altLang="ko-KR" sz="1800" dirty="0">
                <a:solidFill>
                  <a:srgbClr val="0000FF"/>
                </a:solidFill>
                <a:latin typeface="Consolas" panose="020B0609020204030204" pitchFamily="49" charset="0"/>
              </a:rPr>
              <a:t> ‘333445555’;</a:t>
            </a:r>
          </a:p>
          <a:p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151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Comparisons Involving NULL</a:t>
            </a:r>
            <a:br>
              <a:rPr lang="en-US" altLang="en-US" sz="2800" dirty="0"/>
            </a:br>
            <a:r>
              <a:rPr lang="en-US" altLang="en-US" sz="2800" dirty="0"/>
              <a:t>and Three-Valued Logic (cont’d.)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8002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SQL allows queries that check whether an attribute value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 NOT NULL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2996952"/>
            <a:ext cx="73628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265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 7.2   Summary of SQL Syntax</a:t>
            </a:r>
            <a:endParaRPr lang="ko-KR" altLang="en-US" dirty="0"/>
          </a:p>
        </p:txBody>
      </p:sp>
      <p:pic>
        <p:nvPicPr>
          <p:cNvPr id="4" name="Picture 2" descr="tab07_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1052736"/>
            <a:ext cx="8686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80112" y="5729511"/>
            <a:ext cx="34750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200" i="1">
                <a:latin typeface="Verdana" panose="020B0604030504040204" pitchFamily="34" charset="0"/>
              </a:rPr>
              <a:t>continued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462099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dirty="0"/>
              <a:t>Table 7.2 (continued)   Summary of SQL Syntax</a:t>
            </a:r>
            <a:endParaRPr lang="ko-KR" altLang="en-US" dirty="0"/>
          </a:p>
        </p:txBody>
      </p:sp>
      <p:pic>
        <p:nvPicPr>
          <p:cNvPr id="6" name="Picture 2" descr="tab07_02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752600"/>
            <a:ext cx="86868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4987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Complex SQL:</a:t>
            </a:r>
          </a:p>
          <a:p>
            <a:pPr lvl="1"/>
            <a:r>
              <a:rPr lang="en-US" altLang="en-US" dirty="0"/>
              <a:t>Nested queries, joined tables (in the FROM clause), outer joins, aggregate functions, grouping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Handling semantic constraints with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ASSERTION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TRIGGER</a:t>
            </a:r>
          </a:p>
          <a:p>
            <a:pPr lvl="1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 dirty="0"/>
              <a:t>statement and materialization strategies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Schema Modification for the DBAs using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TABLE, ADD and DROP COLUMN, ALTER CONSTRAINT </a:t>
            </a:r>
            <a:r>
              <a:rPr lang="en-US" altLang="en-US" dirty="0"/>
              <a:t>etc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194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Comparisons Involving NULL</a:t>
            </a:r>
            <a:br>
              <a:rPr lang="en-US" altLang="en-US" sz="2800" dirty="0"/>
            </a:br>
            <a:r>
              <a:rPr lang="en-US" altLang="en-US" sz="2800" dirty="0"/>
              <a:t>and Three-Valued Logic (cont’d.)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1484784"/>
            <a:ext cx="676875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latin typeface="Consolas" panose="020B0609020204030204" pitchFamily="49" charset="0"/>
              </a:rPr>
              <a:t>desc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Field     | Type    | Null | Key | Default | Extra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    | </a:t>
            </a:r>
            <a:r>
              <a:rPr lang="en-US" altLang="ko-KR" sz="1600" dirty="0" err="1"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</a:rPr>
              <a:t>(11) | NO   |     | NULL    |   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dept_no</a:t>
            </a:r>
            <a:r>
              <a:rPr lang="en-US" altLang="ko-KR" sz="1600" dirty="0">
                <a:latin typeface="Consolas" panose="020B0609020204030204" pitchFamily="49" charset="0"/>
              </a:rPr>
              <a:t>   | char(4) | NO   |     | NULL    |   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from_date</a:t>
            </a:r>
            <a:r>
              <a:rPr lang="en-US" altLang="ko-KR" sz="1600" dirty="0">
                <a:latin typeface="Consolas" panose="020B0609020204030204" pitchFamily="49" charset="0"/>
              </a:rPr>
              <a:t> | date    | YES  |     | NULL    |   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| </a:t>
            </a:r>
            <a:r>
              <a:rPr lang="en-US" altLang="ko-KR" sz="1600" dirty="0" err="1">
                <a:latin typeface="Consolas" panose="020B0609020204030204" pitchFamily="49" charset="0"/>
              </a:rPr>
              <a:t>to_date</a:t>
            </a:r>
            <a:r>
              <a:rPr lang="en-US" altLang="ko-KR" sz="1600" dirty="0">
                <a:latin typeface="Consolas" panose="020B0609020204030204" pitchFamily="49" charset="0"/>
              </a:rPr>
              <a:t>   | date    | YES  |     | NULL    |      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+-----------+---------+------+-----+---------+-------+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4 rows in set (0.00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SELECT </a:t>
            </a:r>
            <a:r>
              <a:rPr lang="en-US" altLang="ko-KR" sz="1600" dirty="0" err="1">
                <a:latin typeface="Consolas" panose="020B0609020204030204" pitchFamily="49" charset="0"/>
              </a:rPr>
              <a:t>emp_no</a:t>
            </a:r>
            <a:r>
              <a:rPr lang="en-US" altLang="ko-KR" sz="1600" dirty="0">
                <a:latin typeface="Consolas" panose="020B0609020204030204" pitchFamily="49" charset="0"/>
              </a:rPr>
              <a:t> from </a:t>
            </a:r>
            <a:r>
              <a:rPr lang="en-US" altLang="ko-KR" sz="1600" dirty="0" err="1">
                <a:latin typeface="Consolas" panose="020B0609020204030204" pitchFamily="49" charset="0"/>
              </a:rPr>
              <a:t>current_dept_emp</a:t>
            </a:r>
            <a:r>
              <a:rPr lang="en-US" altLang="ko-KR" sz="1600" dirty="0">
                <a:latin typeface="Consolas" panose="020B0609020204030204" pitchFamily="49" charset="0"/>
              </a:rPr>
              <a:t> WHERE </a:t>
            </a:r>
            <a:r>
              <a:rPr lang="en-US" altLang="ko-KR" sz="1600" dirty="0" err="1">
                <a:latin typeface="Consolas" panose="020B0609020204030204" pitchFamily="49" charset="0"/>
              </a:rPr>
              <a:t>from_date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600" dirty="0">
                <a:latin typeface="Consolas" panose="020B0609020204030204" pitchFamily="49" charset="0"/>
              </a:rPr>
              <a:t> NULL;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Empty set (0.33 sec)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mysql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30693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14134</TotalTime>
  <Words>5283</Words>
  <Application>Microsoft Office PowerPoint</Application>
  <PresentationFormat>화면 슬라이드 쇼(4:3)</PresentationFormat>
  <Paragraphs>784</Paragraphs>
  <Slides>82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3" baseType="lpstr">
      <vt:lpstr>MS PGothic</vt:lpstr>
      <vt:lpstr>맑은 고딕</vt:lpstr>
      <vt:lpstr>바탕</vt:lpstr>
      <vt:lpstr>Arial</vt:lpstr>
      <vt:lpstr>Calibri</vt:lpstr>
      <vt:lpstr>Consolas</vt:lpstr>
      <vt:lpstr>Courier New</vt:lpstr>
      <vt:lpstr>Tahoma</vt:lpstr>
      <vt:lpstr>Verdana</vt:lpstr>
      <vt:lpstr>Wingdings</vt:lpstr>
      <vt:lpstr>Office 테마</vt:lpstr>
      <vt:lpstr>Database Systems</vt:lpstr>
      <vt:lpstr>CHAPTER 7: More SQL: Complex Queries, Triggers, Views, and Schema Modification</vt:lpstr>
      <vt:lpstr>Chapter 7 Outline</vt:lpstr>
      <vt:lpstr>More Complex SQL Retrieval Queries</vt:lpstr>
      <vt:lpstr>More Complex SQL Retrieval Queries</vt:lpstr>
      <vt:lpstr>Comparisons Involving NULL and Three-Valued Logic</vt:lpstr>
      <vt:lpstr>Comparisons Involving NULL and Three-Valued Logic (cont’d.)</vt:lpstr>
      <vt:lpstr>Comparisons Involving NULL and Three-Valued Logic (cont’d.)</vt:lpstr>
      <vt:lpstr>Comparisons Involving NULL and Three-Valued Logic (cont’d.)</vt:lpstr>
      <vt:lpstr>Nested Queries, Tuples, and Set/Multiset Comparisons</vt:lpstr>
      <vt:lpstr>Nested Queries (cont’d.)</vt:lpstr>
      <vt:lpstr>Nested Queries (cont’d.)</vt:lpstr>
      <vt:lpstr>Nested Queries (cont’d.)</vt:lpstr>
      <vt:lpstr>Nested Queries (cont’d.)</vt:lpstr>
      <vt:lpstr>Nested Queries (cont’d.)</vt:lpstr>
      <vt:lpstr>Nested Queries (cont’d.)</vt:lpstr>
      <vt:lpstr>Nested Queries (cont’d.)</vt:lpstr>
      <vt:lpstr>Correlated Nested Queries</vt:lpstr>
      <vt:lpstr>The EXISTS and UNIQUE Functions in SQL for correlating queries</vt:lpstr>
      <vt:lpstr>USE of EXISTS</vt:lpstr>
      <vt:lpstr>USE of EXISTS</vt:lpstr>
      <vt:lpstr>USE OF NOT EXISTS</vt:lpstr>
      <vt:lpstr>USE OF NOT EXISTS</vt:lpstr>
      <vt:lpstr>Double Negation to accomplish “for all” in SQL</vt:lpstr>
      <vt:lpstr>Explicit Sets and Renaming of Attributes in SQL</vt:lpstr>
      <vt:lpstr>Explicit Sets and Renaming of Attributes in SQL</vt:lpstr>
      <vt:lpstr>Specifying Joined Tables in the FROM Clause of SQL</vt:lpstr>
      <vt:lpstr>Different Types of JOINed Tables  in SQL</vt:lpstr>
      <vt:lpstr>NATURAL JOIN</vt:lpstr>
      <vt:lpstr>NATURAL JOIN</vt:lpstr>
      <vt:lpstr>INNER and OUTER Joins</vt:lpstr>
      <vt:lpstr>Example: LEFT OUTER JOIN</vt:lpstr>
      <vt:lpstr>Example: LEFT OUTER JOIN</vt:lpstr>
      <vt:lpstr>Example: RIGHT OUTER JOIN</vt:lpstr>
      <vt:lpstr>Example: CROSS JOIN (CARTESIAN PRODUCT)</vt:lpstr>
      <vt:lpstr>Multiway JOIN in the FROM clause</vt:lpstr>
      <vt:lpstr>Aggregate Functions in SQL</vt:lpstr>
      <vt:lpstr>Renaming Results of Aggregation</vt:lpstr>
      <vt:lpstr>Renaming Results of Aggregation</vt:lpstr>
      <vt:lpstr>Aggregate Functions in SQL (cont’d.)</vt:lpstr>
      <vt:lpstr>Aggregate Functions in SQL (cont’d.)</vt:lpstr>
      <vt:lpstr>Aggregate Functions on Booleans</vt:lpstr>
      <vt:lpstr>Grouping: The GROUP BY Clause</vt:lpstr>
      <vt:lpstr>Examples of GROUP BY</vt:lpstr>
      <vt:lpstr>Examples of GROUP BY</vt:lpstr>
      <vt:lpstr>Examples of GROUP BY</vt:lpstr>
      <vt:lpstr>Grouping: The GROUP BY and HAVING Clauses (cont’d.)</vt:lpstr>
      <vt:lpstr>Grouping: The GROUP BY and HAVING Clauses (cont’d.)</vt:lpstr>
      <vt:lpstr>Grouping: The GROUP BY and HAVING Clauses (cont’d.)</vt:lpstr>
      <vt:lpstr>Combining the WHERE and the HAVING Clause</vt:lpstr>
      <vt:lpstr>Combining the WHERE and the HAVING Clause (continued)</vt:lpstr>
      <vt:lpstr>Use of WITH</vt:lpstr>
      <vt:lpstr>Example of WITH</vt:lpstr>
      <vt:lpstr>Use of CASE</vt:lpstr>
      <vt:lpstr>EXAMPLE of use of CASE</vt:lpstr>
      <vt:lpstr>EXPANDED Block Structure of SQL Queries</vt:lpstr>
      <vt:lpstr>Specifying Constraints as Assertions and Actions as Triggers</vt:lpstr>
      <vt:lpstr>Specifying Constraints as Assertions and Actions as Triggers</vt:lpstr>
      <vt:lpstr>Specifying General Constraints as Assertions in SQL</vt:lpstr>
      <vt:lpstr>Introduction to Triggers in SQL</vt:lpstr>
      <vt:lpstr>USE OF TRIGGERS</vt:lpstr>
      <vt:lpstr>Views (Virtual Tables) in SQL</vt:lpstr>
      <vt:lpstr>Specification of Views in SQL</vt:lpstr>
      <vt:lpstr>Specification of Views in SQL</vt:lpstr>
      <vt:lpstr>Specification of Views in SQL (cont’d.)</vt:lpstr>
      <vt:lpstr>View Implementation, View Update, and Inline Views</vt:lpstr>
      <vt:lpstr>View Materialization</vt:lpstr>
      <vt:lpstr>View Materialization (contd.)</vt:lpstr>
      <vt:lpstr>View Update</vt:lpstr>
      <vt:lpstr>View Update</vt:lpstr>
      <vt:lpstr>View Update and Inline Views</vt:lpstr>
      <vt:lpstr>Views as authorization mechanism</vt:lpstr>
      <vt:lpstr>Views as authorization mechanism</vt:lpstr>
      <vt:lpstr>Schema Change Statements in SQL</vt:lpstr>
      <vt:lpstr>Schema Change Statements in SQL</vt:lpstr>
      <vt:lpstr>The DROP Command</vt:lpstr>
      <vt:lpstr>The ALTER table command</vt:lpstr>
      <vt:lpstr>Adding and Dropping Constraints</vt:lpstr>
      <vt:lpstr>Dropping Columns, Default Values</vt:lpstr>
      <vt:lpstr>Table 7.2   Summary of SQL Syntax</vt:lpstr>
      <vt:lpstr>Table 7.2 (continued)   Summary of SQL Syntax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Seo-Young Noh</dc:creator>
  <cp:lastModifiedBy>CBNU</cp:lastModifiedBy>
  <cp:revision>1802</cp:revision>
  <dcterms:created xsi:type="dcterms:W3CDTF">2019-02-18T07:49:56Z</dcterms:created>
  <dcterms:modified xsi:type="dcterms:W3CDTF">2024-10-01T13:18:43Z</dcterms:modified>
</cp:coreProperties>
</file>