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4"/>
  </p:sldMasterIdLst>
  <p:notesMasterIdLst>
    <p:notesMasterId r:id="rId20"/>
  </p:notesMasterIdLst>
  <p:sldIdLst>
    <p:sldId id="256" r:id="rId5"/>
    <p:sldId id="350" r:id="rId6"/>
    <p:sldId id="316" r:id="rId7"/>
    <p:sldId id="351" r:id="rId8"/>
    <p:sldId id="360" r:id="rId9"/>
    <p:sldId id="361" r:id="rId10"/>
    <p:sldId id="352" r:id="rId11"/>
    <p:sldId id="353" r:id="rId12"/>
    <p:sldId id="356" r:id="rId13"/>
    <p:sldId id="358" r:id="rId14"/>
    <p:sldId id="354" r:id="rId15"/>
    <p:sldId id="355" r:id="rId16"/>
    <p:sldId id="357" r:id="rId17"/>
    <p:sldId id="359" r:id="rId18"/>
    <p:sldId id="327" r:id="rId19"/>
  </p:sldIdLst>
  <p:sldSz cx="14403388" cy="792321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ción predeterminada" id="{409C45B4-005D-4879-8205-63D5F84B11AD}">
          <p14:sldIdLst>
            <p14:sldId id="256"/>
            <p14:sldId id="350"/>
            <p14:sldId id="316"/>
            <p14:sldId id="351"/>
            <p14:sldId id="360"/>
            <p14:sldId id="361"/>
            <p14:sldId id="352"/>
            <p14:sldId id="353"/>
            <p14:sldId id="356"/>
            <p14:sldId id="358"/>
            <p14:sldId id="354"/>
            <p14:sldId id="355"/>
            <p14:sldId id="357"/>
            <p14:sldId id="359"/>
            <p14:sldId id="327"/>
          </p14:sldIdLst>
        </p14:section>
      </p14:sectionLst>
    </p:ext>
    <p:ext uri="{EFAFB233-063F-42B5-8137-9DF3F51BA10A}">
      <p15:sldGuideLst xmlns:p15="http://schemas.microsoft.com/office/powerpoint/2012/main">
        <p15:guide id="1" orient="horz" pos="2495">
          <p15:clr>
            <a:srgbClr val="A4A3A4"/>
          </p15:clr>
        </p15:guide>
        <p15:guide id="2" pos="4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DEBD"/>
    <a:srgbClr val="FFCC99"/>
    <a:srgbClr val="FFF2C9"/>
    <a:srgbClr val="FFDC6D"/>
    <a:srgbClr val="09F7CF"/>
    <a:srgbClr val="CCFFCC"/>
    <a:srgbClr val="FFFF6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34F2A-C06F-46D9-9979-2787FE7ABC12}" v="23" dt="2022-11-30T01:03:08.852"/>
    <p1510:client id="{69F955CF-A39E-CB48-A758-619F464D7F6A}" v="117" vWet="119" dt="2022-11-30T00:56:06.809"/>
    <p1510:client id="{ACDB0F90-7383-4D92-9E3C-DB1A240CC4F3}" v="21" dt="2022-11-30T00:07:30.869"/>
    <p1510:client id="{BED68790-A2A8-4892-9B3A-EA5D0224667E}" v="631" dt="2022-11-30T00:34:05.472"/>
    <p1510:client id="{F1F5F8C8-640D-4857-B64C-F57D4681B90D}" v="69" dt="2022-11-30T00:58:54.44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63" y="77"/>
      </p:cViewPr>
      <p:guideLst>
        <p:guide orient="horz" pos="2495"/>
        <p:guide pos="4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www.cloudflare.com/learning/privacy/what-are-cookie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cloudflare.com/learning/privacy/what-are-cookie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B3103-EE87-4DB2-A8C5-F298BFF907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PE"/>
        </a:p>
      </dgm:t>
    </dgm:pt>
    <dgm:pt modelId="{2157DEBE-4B18-4372-B9AD-A14EC6FDF3BB}">
      <dgm:prSet phldrT="[Texto]" custT="1"/>
      <dgm:spPr>
        <a:solidFill>
          <a:srgbClr val="FF0000"/>
        </a:solidFill>
      </dgm:spPr>
      <dgm:t>
        <a:bodyPr/>
        <a:lstStyle/>
        <a:p>
          <a:r>
            <a:rPr lang="es-PE" sz="2000" b="1" i="0" dirty="0">
              <a:solidFill>
                <a:schemeClr val="tx1"/>
              </a:solidFill>
            </a:rPr>
            <a:t>Verificar la identidad mediante un token físico</a:t>
          </a:r>
          <a:endParaRPr lang="es-PE" sz="2000" dirty="0">
            <a:solidFill>
              <a:schemeClr val="tx1"/>
            </a:solidFill>
          </a:endParaRPr>
        </a:p>
      </dgm:t>
    </dgm:pt>
    <dgm:pt modelId="{622EA4CE-C52C-4472-B7AD-5BD9A1F84CE5}" type="parTrans" cxnId="{78BD123B-EBC8-45D3-83C0-23C852618E2C}">
      <dgm:prSet/>
      <dgm:spPr/>
      <dgm:t>
        <a:bodyPr/>
        <a:lstStyle/>
        <a:p>
          <a:endParaRPr lang="es-PE"/>
        </a:p>
      </dgm:t>
    </dgm:pt>
    <dgm:pt modelId="{B19139AA-16A0-461A-B4D5-B44F0FCA71B5}" type="sibTrans" cxnId="{78BD123B-EBC8-45D3-83C0-23C852618E2C}">
      <dgm:prSet/>
      <dgm:spPr/>
      <dgm:t>
        <a:bodyPr/>
        <a:lstStyle/>
        <a:p>
          <a:endParaRPr lang="es-PE"/>
        </a:p>
      </dgm:t>
    </dgm:pt>
    <dgm:pt modelId="{CCCBD498-8A29-44C3-BC28-A15B3E96A204}">
      <dgm:prSet phldrT="[Texto]" custT="1"/>
      <dgm:spPr/>
      <dgm:t>
        <a:bodyPr/>
        <a:lstStyle/>
        <a:p>
          <a:r>
            <a:rPr lang="es-PE" sz="1800" b="0" i="0" dirty="0"/>
            <a:t>Es un factor de autenticación muy habitual para iniciar sesión: se pide a los usuarios que presenten su token al iniciar sesión en una cuenta o en un dispositivo</a:t>
          </a:r>
          <a:endParaRPr lang="es-PE" sz="1800" dirty="0"/>
        </a:p>
      </dgm:t>
    </dgm:pt>
    <dgm:pt modelId="{0D7F35D0-267C-44C9-BE57-C3852389491A}" type="parTrans" cxnId="{1466B329-A76E-44B6-850F-527C49728F3B}">
      <dgm:prSet/>
      <dgm:spPr/>
      <dgm:t>
        <a:bodyPr/>
        <a:lstStyle/>
        <a:p>
          <a:endParaRPr lang="es-PE"/>
        </a:p>
      </dgm:t>
    </dgm:pt>
    <dgm:pt modelId="{A0962FE5-BF1B-42C5-9AF6-5A7937E7CF65}" type="sibTrans" cxnId="{1466B329-A76E-44B6-850F-527C49728F3B}">
      <dgm:prSet/>
      <dgm:spPr/>
      <dgm:t>
        <a:bodyPr/>
        <a:lstStyle/>
        <a:p>
          <a:endParaRPr lang="es-PE"/>
        </a:p>
      </dgm:t>
    </dgm:pt>
    <dgm:pt modelId="{F20D904D-0013-4801-821C-D60DC816B42F}">
      <dgm:prSet phldrT="[Texto]" custT="1"/>
      <dgm:spPr>
        <a:solidFill>
          <a:srgbClr val="FF0000"/>
        </a:solidFill>
      </dgm:spPr>
      <dgm:t>
        <a:bodyPr/>
        <a:lstStyle/>
        <a:p>
          <a:r>
            <a:rPr lang="es-PE" sz="2000" b="1" i="0" dirty="0">
              <a:solidFill>
                <a:schemeClr val="tx1"/>
              </a:solidFill>
            </a:rPr>
            <a:t>Corroborar la identidad mediante un token web</a:t>
          </a:r>
          <a:endParaRPr lang="es-PE" sz="2000" dirty="0">
            <a:solidFill>
              <a:schemeClr val="tx1"/>
            </a:solidFill>
          </a:endParaRPr>
        </a:p>
      </dgm:t>
    </dgm:pt>
    <dgm:pt modelId="{E6AEEE4F-D9DD-42B1-B8C6-430478B77EBB}" type="parTrans" cxnId="{DF117F0B-4666-4738-A58F-53BCC67103E0}">
      <dgm:prSet/>
      <dgm:spPr/>
      <dgm:t>
        <a:bodyPr/>
        <a:lstStyle/>
        <a:p>
          <a:endParaRPr lang="es-PE"/>
        </a:p>
      </dgm:t>
    </dgm:pt>
    <dgm:pt modelId="{078D10AC-02A4-437E-A95C-89934A94C1F9}" type="sibTrans" cxnId="{DF117F0B-4666-4738-A58F-53BCC67103E0}">
      <dgm:prSet/>
      <dgm:spPr/>
      <dgm:t>
        <a:bodyPr/>
        <a:lstStyle/>
        <a:p>
          <a:endParaRPr lang="es-PE"/>
        </a:p>
      </dgm:t>
    </dgm:pt>
    <dgm:pt modelId="{FFC4E437-9863-43E6-9490-939F4450480C}">
      <dgm:prSet phldrT="[Texto]" custT="1"/>
      <dgm:spPr/>
      <dgm:t>
        <a:bodyPr/>
        <a:lstStyle/>
        <a:p>
          <a:r>
            <a:rPr lang="es-PE" sz="1800" b="0" i="0" dirty="0"/>
            <a:t>Los tokens web son completamente digitales. Un token web es generado por un servidor y enviado a un cliente. El token se adjunta a cada solicitud del cliente para que el servidor conozca la identidad del cliente y sepa a qué datos puede acceder. Este tipo de autenticación basada en tokens se diferencia de la autenticación basada en </a:t>
          </a:r>
          <a:r>
            <a:rPr lang="es-PE" sz="1800" b="0" i="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cookies</a:t>
          </a:r>
          <a:r>
            <a:rPr lang="es-PE" sz="1800" b="0" i="0" dirty="0"/>
            <a:t>, que es una forma similar de conseguir lo mismo</a:t>
          </a:r>
          <a:endParaRPr lang="es-PE" sz="1800" dirty="0"/>
        </a:p>
      </dgm:t>
    </dgm:pt>
    <dgm:pt modelId="{957BF58B-CFB5-4C6C-BB2D-6F1BE7D6D774}" type="parTrans" cxnId="{28F514BB-D217-4BCA-9AF7-CAC1C34EAAE1}">
      <dgm:prSet/>
      <dgm:spPr/>
      <dgm:t>
        <a:bodyPr/>
        <a:lstStyle/>
        <a:p>
          <a:endParaRPr lang="es-PE"/>
        </a:p>
      </dgm:t>
    </dgm:pt>
    <dgm:pt modelId="{012A49A3-B8AC-4C68-A763-C72AF8731405}" type="sibTrans" cxnId="{28F514BB-D217-4BCA-9AF7-CAC1C34EAAE1}">
      <dgm:prSet/>
      <dgm:spPr/>
      <dgm:t>
        <a:bodyPr/>
        <a:lstStyle/>
        <a:p>
          <a:endParaRPr lang="es-PE"/>
        </a:p>
      </dgm:t>
    </dgm:pt>
    <dgm:pt modelId="{7A977FA8-A430-42E7-B6CF-7752B8DB58F2}" type="pres">
      <dgm:prSet presAssocID="{0FAB3103-EE87-4DB2-A8C5-F298BFF907FD}" presName="linear" presStyleCnt="0">
        <dgm:presLayoutVars>
          <dgm:animLvl val="lvl"/>
          <dgm:resizeHandles val="exact"/>
        </dgm:presLayoutVars>
      </dgm:prSet>
      <dgm:spPr/>
    </dgm:pt>
    <dgm:pt modelId="{56966C89-B1A9-4BDD-B806-F4D3FBD5FCA5}" type="pres">
      <dgm:prSet presAssocID="{2157DEBE-4B18-4372-B9AD-A14EC6FDF3BB}" presName="parentText" presStyleLbl="node1" presStyleIdx="0" presStyleCnt="2" custLinFactNeighborX="-3935" custLinFactNeighborY="-1530">
        <dgm:presLayoutVars>
          <dgm:chMax val="0"/>
          <dgm:bulletEnabled val="1"/>
        </dgm:presLayoutVars>
      </dgm:prSet>
      <dgm:spPr/>
    </dgm:pt>
    <dgm:pt modelId="{F1C8BEC6-B8F6-4F9E-B606-D836DA045BFB}" type="pres">
      <dgm:prSet presAssocID="{2157DEBE-4B18-4372-B9AD-A14EC6FDF3BB}" presName="childText" presStyleLbl="revTx" presStyleIdx="0" presStyleCnt="2">
        <dgm:presLayoutVars>
          <dgm:bulletEnabled val="1"/>
        </dgm:presLayoutVars>
      </dgm:prSet>
      <dgm:spPr/>
    </dgm:pt>
    <dgm:pt modelId="{DA18980C-3479-4840-AAF5-1FB00F5B44E7}" type="pres">
      <dgm:prSet presAssocID="{F20D904D-0013-4801-821C-D60DC816B42F}" presName="parentText" presStyleLbl="node1" presStyleIdx="1" presStyleCnt="2">
        <dgm:presLayoutVars>
          <dgm:chMax val="0"/>
          <dgm:bulletEnabled val="1"/>
        </dgm:presLayoutVars>
      </dgm:prSet>
      <dgm:spPr/>
    </dgm:pt>
    <dgm:pt modelId="{48D93B25-E9CF-4637-B0EA-A7D70E8C0B3C}" type="pres">
      <dgm:prSet presAssocID="{F20D904D-0013-4801-821C-D60DC816B42F}" presName="childText" presStyleLbl="revTx" presStyleIdx="1" presStyleCnt="2" custLinFactNeighborX="6147" custLinFactNeighborY="8981">
        <dgm:presLayoutVars>
          <dgm:bulletEnabled val="1"/>
        </dgm:presLayoutVars>
      </dgm:prSet>
      <dgm:spPr/>
    </dgm:pt>
  </dgm:ptLst>
  <dgm:cxnLst>
    <dgm:cxn modelId="{DF117F0B-4666-4738-A58F-53BCC67103E0}" srcId="{0FAB3103-EE87-4DB2-A8C5-F298BFF907FD}" destId="{F20D904D-0013-4801-821C-D60DC816B42F}" srcOrd="1" destOrd="0" parTransId="{E6AEEE4F-D9DD-42B1-B8C6-430478B77EBB}" sibTransId="{078D10AC-02A4-437E-A95C-89934A94C1F9}"/>
    <dgm:cxn modelId="{AE030919-A0A5-45F2-8CE0-C00BD7CA77C9}" type="presOf" srcId="{FFC4E437-9863-43E6-9490-939F4450480C}" destId="{48D93B25-E9CF-4637-B0EA-A7D70E8C0B3C}" srcOrd="0" destOrd="0" presId="urn:microsoft.com/office/officeart/2005/8/layout/vList2"/>
    <dgm:cxn modelId="{1466B329-A76E-44B6-850F-527C49728F3B}" srcId="{2157DEBE-4B18-4372-B9AD-A14EC6FDF3BB}" destId="{CCCBD498-8A29-44C3-BC28-A15B3E96A204}" srcOrd="0" destOrd="0" parTransId="{0D7F35D0-267C-44C9-BE57-C3852389491A}" sibTransId="{A0962FE5-BF1B-42C5-9AF6-5A7937E7CF65}"/>
    <dgm:cxn modelId="{05D8AD2F-7FA7-4A9C-BFEB-ADDC28B31231}" type="presOf" srcId="{F20D904D-0013-4801-821C-D60DC816B42F}" destId="{DA18980C-3479-4840-AAF5-1FB00F5B44E7}" srcOrd="0" destOrd="0" presId="urn:microsoft.com/office/officeart/2005/8/layout/vList2"/>
    <dgm:cxn modelId="{78BD123B-EBC8-45D3-83C0-23C852618E2C}" srcId="{0FAB3103-EE87-4DB2-A8C5-F298BFF907FD}" destId="{2157DEBE-4B18-4372-B9AD-A14EC6FDF3BB}" srcOrd="0" destOrd="0" parTransId="{622EA4CE-C52C-4472-B7AD-5BD9A1F84CE5}" sibTransId="{B19139AA-16A0-461A-B4D5-B44F0FCA71B5}"/>
    <dgm:cxn modelId="{28F514BB-D217-4BCA-9AF7-CAC1C34EAAE1}" srcId="{F20D904D-0013-4801-821C-D60DC816B42F}" destId="{FFC4E437-9863-43E6-9490-939F4450480C}" srcOrd="0" destOrd="0" parTransId="{957BF58B-CFB5-4C6C-BB2D-6F1BE7D6D774}" sibTransId="{012A49A3-B8AC-4C68-A763-C72AF8731405}"/>
    <dgm:cxn modelId="{8F6748C7-18AE-4026-8CB2-7DFBF8FFBF9B}" type="presOf" srcId="{0FAB3103-EE87-4DB2-A8C5-F298BFF907FD}" destId="{7A977FA8-A430-42E7-B6CF-7752B8DB58F2}" srcOrd="0" destOrd="0" presId="urn:microsoft.com/office/officeart/2005/8/layout/vList2"/>
    <dgm:cxn modelId="{A843E4CE-F54F-47D2-A2B6-3811132E0FFC}" type="presOf" srcId="{CCCBD498-8A29-44C3-BC28-A15B3E96A204}" destId="{F1C8BEC6-B8F6-4F9E-B606-D836DA045BFB}" srcOrd="0" destOrd="0" presId="urn:microsoft.com/office/officeart/2005/8/layout/vList2"/>
    <dgm:cxn modelId="{A65A16D1-A2A1-47F4-B5F3-3F1470ABCD10}" type="presOf" srcId="{2157DEBE-4B18-4372-B9AD-A14EC6FDF3BB}" destId="{56966C89-B1A9-4BDD-B806-F4D3FBD5FCA5}" srcOrd="0" destOrd="0" presId="urn:microsoft.com/office/officeart/2005/8/layout/vList2"/>
    <dgm:cxn modelId="{9C0E3F8F-D7DA-4192-A9AD-8571C8BB20C5}" type="presParOf" srcId="{7A977FA8-A430-42E7-B6CF-7752B8DB58F2}" destId="{56966C89-B1A9-4BDD-B806-F4D3FBD5FCA5}" srcOrd="0" destOrd="0" presId="urn:microsoft.com/office/officeart/2005/8/layout/vList2"/>
    <dgm:cxn modelId="{9DACEA39-2AE9-43E7-86CD-56373005C86D}" type="presParOf" srcId="{7A977FA8-A430-42E7-B6CF-7752B8DB58F2}" destId="{F1C8BEC6-B8F6-4F9E-B606-D836DA045BFB}" srcOrd="1" destOrd="0" presId="urn:microsoft.com/office/officeart/2005/8/layout/vList2"/>
    <dgm:cxn modelId="{C32A97D7-132E-4A85-B5FE-AD751B4180AA}" type="presParOf" srcId="{7A977FA8-A430-42E7-B6CF-7752B8DB58F2}" destId="{DA18980C-3479-4840-AAF5-1FB00F5B44E7}" srcOrd="2" destOrd="0" presId="urn:microsoft.com/office/officeart/2005/8/layout/vList2"/>
    <dgm:cxn modelId="{21AEE3AF-916A-42B5-AD66-2AD4CE669E76}" type="presParOf" srcId="{7A977FA8-A430-42E7-B6CF-7752B8DB58F2}" destId="{48D93B25-E9CF-4637-B0EA-A7D70E8C0B3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66C89-B1A9-4BDD-B806-F4D3FBD5FCA5}">
      <dsp:nvSpPr>
        <dsp:cNvPr id="0" name=""/>
        <dsp:cNvSpPr/>
      </dsp:nvSpPr>
      <dsp:spPr>
        <a:xfrm>
          <a:off x="0" y="3839"/>
          <a:ext cx="9602259" cy="898560"/>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E" sz="2000" b="1" i="0" kern="1200" dirty="0">
              <a:solidFill>
                <a:schemeClr val="tx1"/>
              </a:solidFill>
            </a:rPr>
            <a:t>Verificar la identidad mediante un token físico</a:t>
          </a:r>
          <a:endParaRPr lang="es-PE" sz="2000" kern="1200" dirty="0">
            <a:solidFill>
              <a:schemeClr val="tx1"/>
            </a:solidFill>
          </a:endParaRPr>
        </a:p>
      </dsp:txBody>
      <dsp:txXfrm>
        <a:off x="43864" y="47703"/>
        <a:ext cx="9514531" cy="810832"/>
      </dsp:txXfrm>
    </dsp:sp>
    <dsp:sp modelId="{F1C8BEC6-B8F6-4F9E-B606-D836DA045BFB}">
      <dsp:nvSpPr>
        <dsp:cNvPr id="0" name=""/>
        <dsp:cNvSpPr/>
      </dsp:nvSpPr>
      <dsp:spPr>
        <a:xfrm>
          <a:off x="0" y="914561"/>
          <a:ext cx="9602259"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7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s-PE" sz="1800" b="0" i="0" kern="1200" dirty="0"/>
            <a:t>Es un factor de autenticación muy habitual para iniciar sesión: se pide a los usuarios que presenten su token al iniciar sesión en una cuenta o en un dispositivo</a:t>
          </a:r>
          <a:endParaRPr lang="es-PE" sz="1800" kern="1200" dirty="0"/>
        </a:p>
      </dsp:txBody>
      <dsp:txXfrm>
        <a:off x="0" y="914561"/>
        <a:ext cx="9602259" cy="794880"/>
      </dsp:txXfrm>
    </dsp:sp>
    <dsp:sp modelId="{DA18980C-3479-4840-AAF5-1FB00F5B44E7}">
      <dsp:nvSpPr>
        <dsp:cNvPr id="0" name=""/>
        <dsp:cNvSpPr/>
      </dsp:nvSpPr>
      <dsp:spPr>
        <a:xfrm>
          <a:off x="0" y="1709441"/>
          <a:ext cx="9602259" cy="898560"/>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E" sz="2000" b="1" i="0" kern="1200" dirty="0">
              <a:solidFill>
                <a:schemeClr val="tx1"/>
              </a:solidFill>
            </a:rPr>
            <a:t>Corroborar la identidad mediante un token web</a:t>
          </a:r>
          <a:endParaRPr lang="es-PE" sz="2000" kern="1200" dirty="0">
            <a:solidFill>
              <a:schemeClr val="tx1"/>
            </a:solidFill>
          </a:endParaRPr>
        </a:p>
      </dsp:txBody>
      <dsp:txXfrm>
        <a:off x="43864" y="1753305"/>
        <a:ext cx="9514531" cy="810832"/>
      </dsp:txXfrm>
    </dsp:sp>
    <dsp:sp modelId="{48D93B25-E9CF-4637-B0EA-A7D70E8C0B3C}">
      <dsp:nvSpPr>
        <dsp:cNvPr id="0" name=""/>
        <dsp:cNvSpPr/>
      </dsp:nvSpPr>
      <dsp:spPr>
        <a:xfrm>
          <a:off x="0" y="2624003"/>
          <a:ext cx="9602259"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72"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s-PE" sz="1800" b="0" i="0" kern="1200" dirty="0"/>
            <a:t>Los tokens web son completamente digitales. Un token web es generado por un servidor y enviado a un cliente. El token se adjunta a cada solicitud del cliente para que el servidor conozca la identidad del cliente y sepa a qué datos puede acceder. Este tipo de autenticación basada en tokens se diferencia de la autenticación basada en </a:t>
          </a:r>
          <a:r>
            <a:rPr lang="es-PE" sz="1800" b="0" i="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cookies</a:t>
          </a:r>
          <a:r>
            <a:rPr lang="es-PE" sz="1800" b="0" i="0" kern="1200" dirty="0"/>
            <a:t>, que es una forma similar de conseguir lo mismo</a:t>
          </a:r>
          <a:endParaRPr lang="es-PE" sz="1800" kern="1200" dirty="0"/>
        </a:p>
      </dsp:txBody>
      <dsp:txXfrm>
        <a:off x="0" y="2624003"/>
        <a:ext cx="9602259" cy="1242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4" name="Shape 4"/>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5" name="Shape 5"/>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6" name="Shape 6"/>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7" name="Shape 7"/>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8" name="Shape 8"/>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9" name="Shape 9"/>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10" name="Shape 10"/>
          <p:cNvSpPr/>
          <p:nvPr/>
        </p:nvSpPr>
        <p:spPr>
          <a:xfrm>
            <a:off x="0" y="0"/>
            <a:ext cx="7559675" cy="10691812"/>
          </a:xfrm>
          <a:prstGeom prst="roundRect">
            <a:avLst>
              <a:gd name="adj" fmla="val 19"/>
            </a:avLst>
          </a:prstGeom>
          <a:solidFill>
            <a:srgbClr val="FFFFFF"/>
          </a:solid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11" name="Shape 11"/>
          <p:cNvSpPr>
            <a:spLocks noGrp="1" noRot="1" noChangeAspect="1"/>
          </p:cNvSpPr>
          <p:nvPr>
            <p:ph type="sldImg" idx="2"/>
          </p:nvPr>
        </p:nvSpPr>
        <p:spPr>
          <a:xfrm>
            <a:off x="1106487" y="812800"/>
            <a:ext cx="5330822" cy="3994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 name="Shape 12"/>
          <p:cNvSpPr txBox="1">
            <a:spLocks noGrp="1"/>
          </p:cNvSpPr>
          <p:nvPr>
            <p:ph type="body" idx="1"/>
          </p:nvPr>
        </p:nvSpPr>
        <p:spPr>
          <a:xfrm>
            <a:off x="755650" y="5078412"/>
            <a:ext cx="6034086" cy="4797425"/>
          </a:xfrm>
          <a:prstGeom prst="rect">
            <a:avLst/>
          </a:prstGeom>
          <a:noFill/>
          <a:ln>
            <a:noFill/>
          </a:ln>
        </p:spPr>
        <p:txBody>
          <a:bodyPr lIns="91425" tIns="91425" rIns="91425" bIns="91425" anchor="t" anchorCtr="0"/>
          <a:lstStyle>
            <a:lvl1pPr marL="0" marR="0" lvl="0" indent="0" algn="l" rtl="0">
              <a:spcBef>
                <a:spcPts val="360"/>
              </a:spcBef>
              <a:spcAft>
                <a:spcPts val="0"/>
              </a:spcAft>
              <a:buClr>
                <a:srgbClr val="000000"/>
              </a:buClr>
              <a:buFont typeface="Times New Roman"/>
              <a:buNone/>
              <a:defRPr sz="1200" b="0" i="0" u="none" strike="noStrike" cap="none">
                <a:solidFill>
                  <a:srgbClr val="000000"/>
                </a:solidFill>
                <a:latin typeface="Times New Roman"/>
                <a:ea typeface="Times New Roman"/>
                <a:cs typeface="Times New Roman"/>
                <a:sym typeface="Times New Roman"/>
              </a:defRPr>
            </a:lvl1pPr>
            <a:lvl2pPr marL="742950" marR="0" lvl="1" indent="-285750" algn="l" rtl="0">
              <a:spcBef>
                <a:spcPts val="360"/>
              </a:spcBef>
              <a:spcAft>
                <a:spcPts val="0"/>
              </a:spcAft>
              <a:buClr>
                <a:srgbClr val="000000"/>
              </a:buClr>
              <a:buFont typeface="Times New Roman"/>
              <a:buNone/>
              <a:defRPr sz="1200" b="0" i="0" u="none" strike="noStrike" cap="none">
                <a:solidFill>
                  <a:srgbClr val="000000"/>
                </a:solidFill>
                <a:latin typeface="Times New Roman"/>
                <a:ea typeface="Times New Roman"/>
                <a:cs typeface="Times New Roman"/>
                <a:sym typeface="Times New Roman"/>
              </a:defRPr>
            </a:lvl2pPr>
            <a:lvl3pPr marL="1143000" marR="0" lvl="2" indent="-228600" algn="l" rtl="0">
              <a:spcBef>
                <a:spcPts val="360"/>
              </a:spcBef>
              <a:spcAft>
                <a:spcPts val="0"/>
              </a:spcAft>
              <a:buClr>
                <a:srgbClr val="000000"/>
              </a:buClr>
              <a:buFont typeface="Times New Roman"/>
              <a:buNone/>
              <a:defRPr sz="1200" b="0" i="0" u="none" strike="noStrike" cap="none">
                <a:solidFill>
                  <a:srgbClr val="000000"/>
                </a:solidFill>
                <a:latin typeface="Times New Roman"/>
                <a:ea typeface="Times New Roman"/>
                <a:cs typeface="Times New Roman"/>
                <a:sym typeface="Times New Roman"/>
              </a:defRPr>
            </a:lvl3pPr>
            <a:lvl4pPr marL="1600200" marR="0" lvl="3" indent="-228600" algn="l" rtl="0">
              <a:spcBef>
                <a:spcPts val="360"/>
              </a:spcBef>
              <a:spcAft>
                <a:spcPts val="0"/>
              </a:spcAft>
              <a:buClr>
                <a:srgbClr val="000000"/>
              </a:buClr>
              <a:buFont typeface="Times New Roman"/>
              <a:buNone/>
              <a:defRPr sz="1200" b="0" i="0" u="none" strike="noStrike" cap="none">
                <a:solidFill>
                  <a:srgbClr val="000000"/>
                </a:solidFill>
                <a:latin typeface="Times New Roman"/>
                <a:ea typeface="Times New Roman"/>
                <a:cs typeface="Times New Roman"/>
                <a:sym typeface="Times New Roman"/>
              </a:defRPr>
            </a:lvl4pPr>
            <a:lvl5pPr marL="2057400" marR="0" lvl="4" indent="-228600" algn="l" rtl="0">
              <a:spcBef>
                <a:spcPts val="360"/>
              </a:spcBef>
              <a:spcAft>
                <a:spcPts val="0"/>
              </a:spcAft>
              <a:buClr>
                <a:srgbClr val="000000"/>
              </a:buClr>
              <a:buFont typeface="Times New Roman"/>
              <a:buNone/>
              <a:defRPr sz="1200" b="0" i="0" u="none" strike="noStrike" cap="none">
                <a:solidFill>
                  <a:srgbClr val="000000"/>
                </a:solidFill>
                <a:latin typeface="Times New Roman"/>
                <a:ea typeface="Times New Roman"/>
                <a:cs typeface="Times New Roman"/>
                <a:sym typeface="Times New Roman"/>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13" name="Shape 13"/>
          <p:cNvSpPr txBox="1"/>
          <p:nvPr/>
        </p:nvSpPr>
        <p:spPr>
          <a:xfrm>
            <a:off x="0" y="0"/>
            <a:ext cx="3275010" cy="528638"/>
          </a:xfrm>
          <a:prstGeom prst="rect">
            <a:avLst/>
          </a:prstGeom>
          <a:no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14" name="Shape 14"/>
          <p:cNvSpPr txBox="1"/>
          <p:nvPr/>
        </p:nvSpPr>
        <p:spPr>
          <a:xfrm>
            <a:off x="4278312" y="0"/>
            <a:ext cx="3275010" cy="528638"/>
          </a:xfrm>
          <a:prstGeom prst="rect">
            <a:avLst/>
          </a:prstGeom>
          <a:no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15" name="Shape 15"/>
          <p:cNvSpPr txBox="1"/>
          <p:nvPr/>
        </p:nvSpPr>
        <p:spPr>
          <a:xfrm>
            <a:off x="0" y="10156825"/>
            <a:ext cx="3275010" cy="528638"/>
          </a:xfrm>
          <a:prstGeom prst="rect">
            <a:avLst/>
          </a:prstGeom>
          <a:noFill/>
          <a:ln>
            <a:noFill/>
          </a:ln>
        </p:spPr>
        <p:txBody>
          <a:bodyPr lIns="91425" tIns="45700" rIns="91425" bIns="45700" anchor="ctr" anchorCtr="0">
            <a:noAutofit/>
          </a:bodyPr>
          <a:lstStyle/>
          <a:p>
            <a:pPr marL="0" marR="0" lvl="0" indent="0" algn="l" rtl="0">
              <a:lnSpc>
                <a:spcPct val="93000"/>
              </a:lnSpc>
              <a:spcBef>
                <a:spcPts val="0"/>
              </a:spcBef>
              <a:spcAft>
                <a:spcPts val="0"/>
              </a:spcAft>
              <a:buClr>
                <a:srgbClr val="000000"/>
              </a:buClr>
              <a:buFont typeface="Times New Roman"/>
              <a:buNone/>
            </a:pPr>
            <a:endParaRPr sz="1800" b="0" i="0" u="none" strike="noStrike" cap="none">
              <a:solidFill>
                <a:schemeClr val="lt1"/>
              </a:solidFill>
              <a:latin typeface="Arial"/>
              <a:ea typeface="Arial"/>
              <a:cs typeface="Arial"/>
              <a:sym typeface="Arial"/>
            </a:endParaRPr>
          </a:p>
        </p:txBody>
      </p:sp>
      <p:sp>
        <p:nvSpPr>
          <p:cNvPr id="16" name="Shape 16"/>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‹Nº›</a:t>
            </a:fld>
            <a:endParaRPr lang="es-PE"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890533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26442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11</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11</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11</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25073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12</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12</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12</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5097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13</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13</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13</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12725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14</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14</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14</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63049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15</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15</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15</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0023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3</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3</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3</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9251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4</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4</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4</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5377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5</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5</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5</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447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6</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6</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6</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6315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7</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7</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7</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7926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8</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8</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8</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16519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9</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9</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9</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7553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278312" y="10156825"/>
            <a:ext cx="3267075" cy="520700"/>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10</a:t>
            </a:fld>
            <a:endParaRPr lang="es-PE" sz="1400" b="0" i="0" u="none" strike="noStrike" cap="none">
              <a:solidFill>
                <a:srgbClr val="000000"/>
              </a:solidFill>
              <a:latin typeface="Times New Roman"/>
              <a:ea typeface="Times New Roman"/>
              <a:cs typeface="Times New Roman"/>
              <a:sym typeface="Times New Roman"/>
            </a:endParaRPr>
          </a:p>
        </p:txBody>
      </p:sp>
      <p:sp>
        <p:nvSpPr>
          <p:cNvPr id="119" name="Shape 119"/>
          <p:cNvSpPr txBox="1"/>
          <p:nvPr/>
        </p:nvSpPr>
        <p:spPr>
          <a:xfrm>
            <a:off x="4278312" y="10156825"/>
            <a:ext cx="3271836" cy="525462"/>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10</a:t>
            </a:fld>
            <a:endParaRPr lang="es-PE" sz="1400" b="0" i="0" u="none" strike="noStrike" cap="none">
              <a:solidFill>
                <a:srgbClr val="000000"/>
              </a:solidFill>
              <a:latin typeface="Times New Roman"/>
              <a:ea typeface="Times New Roman"/>
              <a:cs typeface="Times New Roman"/>
              <a:sym typeface="Times New Roman"/>
            </a:endParaRPr>
          </a:p>
        </p:txBody>
      </p:sp>
      <p:sp>
        <p:nvSpPr>
          <p:cNvPr id="120" name="Shape 120"/>
          <p:cNvSpPr txBox="1"/>
          <p:nvPr/>
        </p:nvSpPr>
        <p:spPr>
          <a:xfrm>
            <a:off x="4278312" y="10156825"/>
            <a:ext cx="3275010" cy="528638"/>
          </a:xfrm>
          <a:prstGeom prst="rect">
            <a:avLst/>
          </a:prstGeom>
          <a:noFill/>
          <a:ln>
            <a:noFill/>
          </a:ln>
        </p:spPr>
        <p:txBody>
          <a:bodyPr lIns="0" tIns="0" rIns="0" bIns="0" anchor="b" anchorCtr="0">
            <a:noAutofit/>
          </a:bodyPr>
          <a:lstStyle/>
          <a:p>
            <a:pPr marL="0" marR="0" lvl="0" indent="0" algn="r" rtl="0">
              <a:lnSpc>
                <a:spcPct val="95000"/>
              </a:lnSpc>
              <a:spcBef>
                <a:spcPts val="0"/>
              </a:spcBef>
              <a:spcAft>
                <a:spcPts val="0"/>
              </a:spcAft>
              <a:buClr>
                <a:srgbClr val="000000"/>
              </a:buClr>
              <a:buSzPct val="25000"/>
              <a:buFont typeface="Times New Roman"/>
              <a:buNone/>
            </a:pPr>
            <a:fld id="{00000000-1234-1234-1234-123412341234}" type="slidenum">
              <a:rPr lang="es-PE" sz="1400" b="0" i="0" u="none" strike="noStrike" cap="none">
                <a:solidFill>
                  <a:srgbClr val="000000"/>
                </a:solidFill>
                <a:latin typeface="Times New Roman"/>
                <a:ea typeface="Times New Roman"/>
                <a:cs typeface="Times New Roman"/>
                <a:sym typeface="Times New Roman"/>
              </a:rPr>
              <a:t>10</a:t>
            </a:fld>
            <a:endParaRPr lang="es-PE" sz="1400" b="0" i="0" u="none" strike="noStrike" cap="none">
              <a:solidFill>
                <a:srgbClr val="000000"/>
              </a:solidFill>
              <a:latin typeface="Times New Roman"/>
              <a:ea typeface="Times New Roman"/>
              <a:cs typeface="Times New Roman"/>
              <a:sym typeface="Times New Roman"/>
            </a:endParaRPr>
          </a:p>
        </p:txBody>
      </p:sp>
      <p:sp>
        <p:nvSpPr>
          <p:cNvPr id="121" name="Shape 121"/>
          <p:cNvSpPr>
            <a:spLocks noGrp="1" noRot="1" noChangeAspect="1"/>
          </p:cNvSpPr>
          <p:nvPr>
            <p:ph type="sldImg" idx="2"/>
          </p:nvPr>
        </p:nvSpPr>
        <p:spPr>
          <a:xfrm>
            <a:off x="136525" y="812800"/>
            <a:ext cx="7285038" cy="4008438"/>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122" name="Shape 122"/>
          <p:cNvSpPr txBox="1">
            <a:spLocks noGrp="1"/>
          </p:cNvSpPr>
          <p:nvPr>
            <p:ph type="body" idx="1"/>
          </p:nvPr>
        </p:nvSpPr>
        <p:spPr>
          <a:xfrm>
            <a:off x="755650" y="5078412"/>
            <a:ext cx="6048374" cy="4811712"/>
          </a:xfrm>
          <a:prstGeom prst="rect">
            <a:avLst/>
          </a:prstGeom>
          <a:noFill/>
          <a:ln>
            <a:noFill/>
          </a:ln>
        </p:spPr>
        <p:txBody>
          <a:bodyPr lIns="0" tIns="0" rIns="0" bIns="0" anchor="ctr" anchorCtr="0">
            <a:noAutofit/>
          </a:bodyPr>
          <a:lstStyle/>
          <a:p>
            <a:pPr marL="0" marR="0" lvl="0" indent="0" algn="l" rtl="0">
              <a:spcBef>
                <a:spcPts val="0"/>
              </a:spcBef>
              <a:spcAft>
                <a:spcPts val="0"/>
              </a:spcAft>
              <a:buClr>
                <a:srgbClr val="000000"/>
              </a:buClr>
              <a:buSzPct val="25000"/>
              <a:buFont typeface="Times New Roman"/>
              <a:buNone/>
            </a:pPr>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1391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33387" y="3455987"/>
            <a:ext cx="12226923" cy="1682748"/>
          </a:xfrm>
          <a:prstGeom prst="rect">
            <a:avLst/>
          </a:prstGeom>
          <a:noFill/>
          <a:ln>
            <a:noFill/>
          </a:ln>
        </p:spPr>
        <p:txBody>
          <a:bodyPr lIns="91425" tIns="91425" rIns="91425" bIns="91425" anchor="t" anchorCtr="0"/>
          <a:lstStyle>
            <a:lvl1pPr marL="0" marR="0" lvl="0" indent="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5pPr>
            <a:lvl6pPr marL="2514600" marR="0" lvl="5" indent="-22860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6pPr>
            <a:lvl7pPr marL="2971800" marR="0" lvl="6" indent="-22860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7pPr>
            <a:lvl8pPr marL="3429000" marR="0" lvl="7" indent="-22860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8pPr>
            <a:lvl9pPr marL="3886200" marR="0" lvl="8" indent="-228600" algn="l" rtl="0">
              <a:lnSpc>
                <a:spcPct val="93000"/>
              </a:lnSpc>
              <a:spcBef>
                <a:spcPts val="0"/>
              </a:spcBef>
              <a:spcAft>
                <a:spcPts val="0"/>
              </a:spcAft>
              <a:buClr>
                <a:srgbClr val="000000"/>
              </a:buClr>
              <a:buFont typeface="Arial"/>
              <a:buNone/>
              <a:defRPr sz="2500" b="0" i="0" u="none" strike="noStrike" cap="none">
                <a:solidFill>
                  <a:srgbClr val="000000"/>
                </a:solidFill>
                <a:latin typeface="Arial"/>
                <a:ea typeface="Arial"/>
                <a:cs typeface="Arial"/>
                <a:sym typeface="Arial"/>
              </a:defRPr>
            </a:lvl9pPr>
          </a:lstStyle>
          <a:p>
            <a:endParaRPr/>
          </a:p>
        </p:txBody>
      </p:sp>
      <p:sp>
        <p:nvSpPr>
          <p:cNvPr id="19" name="Shape 19"/>
          <p:cNvSpPr txBox="1">
            <a:spLocks noGrp="1"/>
          </p:cNvSpPr>
          <p:nvPr>
            <p:ph type="body" idx="1"/>
          </p:nvPr>
        </p:nvSpPr>
        <p:spPr>
          <a:xfrm>
            <a:off x="720725" y="1854200"/>
            <a:ext cx="12946063" cy="5213348"/>
          </a:xfrm>
          <a:prstGeom prst="rect">
            <a:avLst/>
          </a:prstGeom>
          <a:noFill/>
          <a:ln>
            <a:noFill/>
          </a:ln>
        </p:spPr>
        <p:txBody>
          <a:bodyPr lIns="91425" tIns="91425" rIns="91425" bIns="91425" anchor="t" anchorCtr="0"/>
          <a:lstStyle>
            <a:lvl1pPr marL="342900" marR="0" lvl="0" indent="-342900" algn="l" rtl="0">
              <a:lnSpc>
                <a:spcPct val="102000"/>
              </a:lnSpc>
              <a:spcBef>
                <a:spcPts val="0"/>
              </a:spcBef>
              <a:spcAft>
                <a:spcPts val="1425"/>
              </a:spcAft>
              <a:buClr>
                <a:srgbClr val="595959"/>
              </a:buClr>
              <a:buFont typeface="Calibri"/>
              <a:buNone/>
              <a:defRPr sz="4500" b="0" i="0" u="none" strike="noStrike" cap="none">
                <a:solidFill>
                  <a:srgbClr val="595959"/>
                </a:solidFill>
                <a:latin typeface="Calibri"/>
                <a:ea typeface="Calibri"/>
                <a:cs typeface="Calibri"/>
                <a:sym typeface="Calibri"/>
              </a:defRPr>
            </a:lvl1pPr>
            <a:lvl2pPr marL="742950" marR="0" lvl="1" indent="-285750" algn="l" rtl="0">
              <a:lnSpc>
                <a:spcPct val="102000"/>
              </a:lnSpc>
              <a:spcBef>
                <a:spcPts val="0"/>
              </a:spcBef>
              <a:spcAft>
                <a:spcPts val="1138"/>
              </a:spcAft>
              <a:buClr>
                <a:srgbClr val="000000"/>
              </a:buClr>
              <a:buFont typeface="Calibri"/>
              <a:buNone/>
              <a:defRPr sz="3300" b="0" i="0" u="none" strike="noStrike" cap="none">
                <a:solidFill>
                  <a:srgbClr val="000000"/>
                </a:solidFill>
                <a:latin typeface="Calibri"/>
                <a:ea typeface="Calibri"/>
                <a:cs typeface="Calibri"/>
                <a:sym typeface="Calibri"/>
              </a:defRPr>
            </a:lvl2pPr>
            <a:lvl3pPr marL="1143000" marR="0" lvl="2" indent="-228600" algn="l" rtl="0">
              <a:lnSpc>
                <a:spcPct val="102000"/>
              </a:lnSpc>
              <a:spcBef>
                <a:spcPts val="0"/>
              </a:spcBef>
              <a:spcAft>
                <a:spcPts val="850"/>
              </a:spcAft>
              <a:buClr>
                <a:srgbClr val="000000"/>
              </a:buClr>
              <a:buFont typeface="Calibri"/>
              <a:buNone/>
              <a:defRPr sz="2800" b="0" i="0" u="none" strike="noStrike" cap="none">
                <a:solidFill>
                  <a:srgbClr val="000000"/>
                </a:solidFill>
                <a:latin typeface="Calibri"/>
                <a:ea typeface="Calibri"/>
                <a:cs typeface="Calibri"/>
                <a:sym typeface="Calibri"/>
              </a:defRPr>
            </a:lvl3pPr>
            <a:lvl4pPr marL="1600200" marR="0" lvl="3" indent="-228600" algn="l" rtl="0">
              <a:lnSpc>
                <a:spcPct val="102000"/>
              </a:lnSpc>
              <a:spcBef>
                <a:spcPts val="0"/>
              </a:spcBef>
              <a:spcAft>
                <a:spcPts val="575"/>
              </a:spcAft>
              <a:buClr>
                <a:srgbClr val="000000"/>
              </a:buClr>
              <a:buFont typeface="Calibri"/>
              <a:buNone/>
              <a:defRPr sz="2800" b="0" i="0" u="none" strike="noStrike" cap="none">
                <a:solidFill>
                  <a:srgbClr val="000000"/>
                </a:solidFill>
                <a:latin typeface="Calibri"/>
                <a:ea typeface="Calibri"/>
                <a:cs typeface="Calibri"/>
                <a:sym typeface="Calibri"/>
              </a:defRPr>
            </a:lvl4pPr>
            <a:lvl5pPr marL="2057400" marR="0" lvl="4" indent="-228600" algn="l" rtl="0">
              <a:lnSpc>
                <a:spcPct val="102000"/>
              </a:lnSpc>
              <a:spcBef>
                <a:spcPts val="0"/>
              </a:spcBef>
              <a:spcAft>
                <a:spcPts val="288"/>
              </a:spcAft>
              <a:buClr>
                <a:srgbClr val="000000"/>
              </a:buClr>
              <a:buFont typeface="Calibri"/>
              <a:buNone/>
              <a:defRPr sz="2000" b="0" i="0" u="none" strike="noStrike" cap="none">
                <a:solidFill>
                  <a:srgbClr val="000000"/>
                </a:solidFill>
                <a:latin typeface="Calibri"/>
                <a:ea typeface="Calibri"/>
                <a:cs typeface="Calibri"/>
                <a:sym typeface="Calibri"/>
              </a:defRPr>
            </a:lvl5pPr>
            <a:lvl6pPr marL="2514600" marR="0" lvl="5" indent="-228600" algn="l" rtl="0">
              <a:lnSpc>
                <a:spcPct val="102000"/>
              </a:lnSpc>
              <a:spcBef>
                <a:spcPts val="0"/>
              </a:spcBef>
              <a:spcAft>
                <a:spcPts val="288"/>
              </a:spcAft>
              <a:buClr>
                <a:srgbClr val="000000"/>
              </a:buClr>
              <a:buFont typeface="Calibri"/>
              <a:buNone/>
              <a:defRPr sz="2000" b="0" i="0" u="none" strike="noStrike" cap="none">
                <a:solidFill>
                  <a:srgbClr val="000000"/>
                </a:solidFill>
                <a:latin typeface="Calibri"/>
                <a:ea typeface="Calibri"/>
                <a:cs typeface="Calibri"/>
                <a:sym typeface="Calibri"/>
              </a:defRPr>
            </a:lvl6pPr>
            <a:lvl7pPr marL="2971800" marR="0" lvl="6" indent="-228600" algn="l" rtl="0">
              <a:lnSpc>
                <a:spcPct val="102000"/>
              </a:lnSpc>
              <a:spcBef>
                <a:spcPts val="0"/>
              </a:spcBef>
              <a:spcAft>
                <a:spcPts val="288"/>
              </a:spcAft>
              <a:buClr>
                <a:srgbClr val="000000"/>
              </a:buClr>
              <a:buFont typeface="Calibri"/>
              <a:buNone/>
              <a:defRPr sz="2000" b="0" i="0" u="none" strike="noStrike" cap="none">
                <a:solidFill>
                  <a:srgbClr val="000000"/>
                </a:solidFill>
                <a:latin typeface="Calibri"/>
                <a:ea typeface="Calibri"/>
                <a:cs typeface="Calibri"/>
                <a:sym typeface="Calibri"/>
              </a:defRPr>
            </a:lvl7pPr>
            <a:lvl8pPr marL="3429000" marR="0" lvl="7" indent="-228600" algn="l" rtl="0">
              <a:lnSpc>
                <a:spcPct val="102000"/>
              </a:lnSpc>
              <a:spcBef>
                <a:spcPts val="0"/>
              </a:spcBef>
              <a:spcAft>
                <a:spcPts val="288"/>
              </a:spcAft>
              <a:buClr>
                <a:srgbClr val="000000"/>
              </a:buClr>
              <a:buFont typeface="Calibri"/>
              <a:buNone/>
              <a:defRPr sz="2000" b="0" i="0" u="none" strike="noStrike" cap="none">
                <a:solidFill>
                  <a:srgbClr val="000000"/>
                </a:solidFill>
                <a:latin typeface="Calibri"/>
                <a:ea typeface="Calibri"/>
                <a:cs typeface="Calibri"/>
                <a:sym typeface="Calibri"/>
              </a:defRPr>
            </a:lvl8pPr>
            <a:lvl9pPr marL="3886200" marR="0" lvl="8" indent="-228600" algn="l" rtl="0">
              <a:lnSpc>
                <a:spcPct val="102000"/>
              </a:lnSpc>
              <a:spcBef>
                <a:spcPts val="0"/>
              </a:spcBef>
              <a:spcAft>
                <a:spcPts val="288"/>
              </a:spcAft>
              <a:buClr>
                <a:srgbClr val="000000"/>
              </a:buClr>
              <a:buFont typeface="Calibri"/>
              <a:buNone/>
              <a:defRPr sz="20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9.xml"/><Relationship Id="rId7"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2.pn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3.xml"/><Relationship Id="rId6" Type="http://schemas.openxmlformats.org/officeDocument/2006/relationships/hyperlink" Target="https://slashmobility.com/blog/2019/09/programacion-reactiva/" TargetMode="External"/><Relationship Id="rId5" Type="http://schemas.openxmlformats.org/officeDocument/2006/relationships/hyperlink" Target="https://profile.es/blog/que-es-la-programacion-reactiva-una-introduccion/"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7.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hyperlink" Target="https://github.com/universidad-upc-open-source/colegio-app-backend"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1817025" y="718697"/>
            <a:ext cx="10495280" cy="1804442"/>
          </a:xfrm>
          <a:prstGeom prst="rect">
            <a:avLst/>
          </a:prstGeom>
          <a:noFill/>
          <a:ln>
            <a:noFill/>
          </a:ln>
        </p:spPr>
        <p:txBody>
          <a:bodyPr lIns="90000" tIns="45000" rIns="90000" bIns="45000" anchor="t" anchorCtr="0">
            <a:noAutofit/>
          </a:bodyPr>
          <a:lstStyle/>
          <a:p>
            <a:pPr>
              <a:lnSpc>
                <a:spcPct val="102000"/>
              </a:lnSpc>
              <a:buClr>
                <a:srgbClr val="595959"/>
              </a:buClr>
              <a:buSzPct val="25000"/>
            </a:pPr>
            <a:endParaRPr lang="es-PE" sz="6000" b="1" i="0" u="none" strike="noStrike" cap="none">
              <a:solidFill>
                <a:schemeClr val="tx1"/>
              </a:solidFill>
              <a:latin typeface="Century Gothic" panose="020B0502020202020204" pitchFamily="34" charset="0"/>
              <a:ea typeface="Calibri"/>
              <a:cs typeface="Calibri"/>
            </a:endParaRPr>
          </a:p>
        </p:txBody>
      </p:sp>
      <p:sp>
        <p:nvSpPr>
          <p:cNvPr id="5" name="Shape 127">
            <a:extLst>
              <a:ext uri="{FF2B5EF4-FFF2-40B4-BE49-F238E27FC236}">
                <a16:creationId xmlns:a16="http://schemas.microsoft.com/office/drawing/2014/main" id="{30644F81-704D-4ADF-8FE4-967FB620D6F1}"/>
              </a:ext>
            </a:extLst>
          </p:cNvPr>
          <p:cNvSpPr txBox="1"/>
          <p:nvPr/>
        </p:nvSpPr>
        <p:spPr>
          <a:xfrm>
            <a:off x="839082" y="2831036"/>
            <a:ext cx="9354785" cy="3897142"/>
          </a:xfrm>
          <a:prstGeom prst="rect">
            <a:avLst/>
          </a:prstGeom>
          <a:noFill/>
          <a:ln>
            <a:noFill/>
          </a:ln>
        </p:spPr>
        <p:txBody>
          <a:bodyPr lIns="90000" tIns="45000" rIns="90000" bIns="45000" anchor="t" anchorCtr="0">
            <a:noAutofit/>
          </a:bodyPr>
          <a:lstStyle/>
          <a:p>
            <a:pPr>
              <a:lnSpc>
                <a:spcPct val="102000"/>
              </a:lnSpc>
              <a:buClr>
                <a:srgbClr val="595959"/>
              </a:buClr>
              <a:buSzPct val="25000"/>
            </a:pPr>
            <a:r>
              <a:rPr lang="es-PE" sz="2800" b="1" dirty="0">
                <a:solidFill>
                  <a:schemeClr val="tx1"/>
                </a:solidFill>
                <a:latin typeface="Century Gothic"/>
                <a:ea typeface="Calibri"/>
                <a:cs typeface="Calibri"/>
                <a:sym typeface="Calibri"/>
              </a:rPr>
              <a:t>Integrantes</a:t>
            </a:r>
            <a:r>
              <a:rPr lang="es-PE" sz="2800" b="1" i="0" u="none" strike="noStrike" cap="none" dirty="0">
                <a:solidFill>
                  <a:schemeClr val="tx1"/>
                </a:solidFill>
                <a:latin typeface="Century Gothic"/>
                <a:ea typeface="Calibri"/>
                <a:cs typeface="Calibri"/>
                <a:sym typeface="Calibri"/>
              </a:rPr>
              <a:t>:</a:t>
            </a:r>
            <a:r>
              <a:rPr lang="es-PE" sz="2800" b="1" dirty="0">
                <a:solidFill>
                  <a:schemeClr val="tx1"/>
                </a:solidFill>
                <a:latin typeface="Century Gothic"/>
                <a:ea typeface="Calibri"/>
                <a:cs typeface="Calibri"/>
                <a:sym typeface="Calibri"/>
              </a:rPr>
              <a:t> </a:t>
            </a:r>
            <a:endParaRPr lang="es-PE" sz="2800" b="1" i="0" u="none" strike="noStrike" cap="none" dirty="0">
              <a:solidFill>
                <a:schemeClr val="tx1"/>
              </a:solidFill>
              <a:latin typeface="Century Gothic" panose="020B0502020202020204" pitchFamily="34" charset="0"/>
              <a:ea typeface="Calibri"/>
              <a:cs typeface="Calibri"/>
              <a:sym typeface="Calibri"/>
            </a:endParaRPr>
          </a:p>
          <a:p>
            <a:pPr lvl="0">
              <a:lnSpc>
                <a:spcPct val="102000"/>
              </a:lnSpc>
              <a:buClr>
                <a:srgbClr val="595959"/>
              </a:buClr>
              <a:buSzPct val="100000"/>
            </a:pPr>
            <a:r>
              <a:rPr lang="es-ES" sz="2800" dirty="0">
                <a:solidFill>
                  <a:schemeClr val="tx1"/>
                </a:solidFill>
                <a:latin typeface="Century Gothic"/>
                <a:ea typeface="Calibri"/>
                <a:cs typeface="Calibri"/>
                <a:sym typeface="Calibri"/>
              </a:rPr>
              <a:t>	</a:t>
            </a:r>
            <a:endParaRPr lang="es-ES" sz="2800" dirty="0">
              <a:solidFill>
                <a:schemeClr val="tx1"/>
              </a:solidFill>
              <a:latin typeface="Century Gothic"/>
              <a:ea typeface="Calibri"/>
              <a:cs typeface="Calibri"/>
            </a:endParaRPr>
          </a:p>
          <a:p>
            <a:pPr marL="342900" lvl="0" indent="-342900">
              <a:lnSpc>
                <a:spcPct val="150000"/>
              </a:lnSpc>
              <a:buFont typeface="Symbol" panose="05050102010706020507" pitchFamily="18" charset="2"/>
              <a:buChar char=""/>
            </a:pPr>
            <a:r>
              <a:rPr lang="es-PE" sz="1800" dirty="0">
                <a:effectLst/>
                <a:latin typeface="Calibri" panose="020F0502020204030204" pitchFamily="34" charset="0"/>
                <a:ea typeface="Calibri" panose="020F0502020204030204" pitchFamily="34" charset="0"/>
                <a:cs typeface="Calibri" panose="020F0502020204030204" pitchFamily="34" charset="0"/>
              </a:rPr>
              <a:t>Vargas </a:t>
            </a:r>
            <a:r>
              <a:rPr lang="es-PE" sz="1800" dirty="0" err="1">
                <a:effectLst/>
                <a:latin typeface="Calibri" panose="020F0502020204030204" pitchFamily="34" charset="0"/>
                <a:ea typeface="Calibri" panose="020F0502020204030204" pitchFamily="34" charset="0"/>
                <a:cs typeface="Calibri" panose="020F0502020204030204" pitchFamily="34" charset="0"/>
              </a:rPr>
              <a:t>Ccora</a:t>
            </a:r>
            <a:r>
              <a:rPr lang="es-PE" sz="1800" dirty="0">
                <a:effectLst/>
                <a:latin typeface="Calibri" panose="020F0502020204030204" pitchFamily="34" charset="0"/>
                <a:ea typeface="Calibri" panose="020F0502020204030204" pitchFamily="34" charset="0"/>
                <a:cs typeface="Calibri" panose="020F0502020204030204" pitchFamily="34" charset="0"/>
              </a:rPr>
              <a:t>, </a:t>
            </a:r>
            <a:r>
              <a:rPr lang="es-PE" sz="1800" dirty="0" err="1">
                <a:effectLst/>
                <a:latin typeface="Calibri" panose="020F0502020204030204" pitchFamily="34" charset="0"/>
                <a:ea typeface="Calibri" panose="020F0502020204030204" pitchFamily="34" charset="0"/>
                <a:cs typeface="Calibri" panose="020F0502020204030204" pitchFamily="34" charset="0"/>
              </a:rPr>
              <a:t>Jhordy</a:t>
            </a:r>
            <a:r>
              <a:rPr lang="es-PE" sz="1800" dirty="0">
                <a:effectLst/>
                <a:latin typeface="Calibri" panose="020F0502020204030204" pitchFamily="34" charset="0"/>
                <a:ea typeface="Calibri" panose="020F0502020204030204" pitchFamily="34" charset="0"/>
                <a:cs typeface="Calibri" panose="020F0502020204030204" pitchFamily="34" charset="0"/>
              </a:rPr>
              <a:t> (U202112739)</a:t>
            </a:r>
            <a:endParaRPr lang="es-PE"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s-PE" sz="1800" dirty="0" err="1">
                <a:effectLst/>
                <a:latin typeface="Calibri" panose="020F0502020204030204" pitchFamily="34" charset="0"/>
                <a:ea typeface="Calibri" panose="020F0502020204030204" pitchFamily="34" charset="0"/>
                <a:cs typeface="Calibri" panose="020F0502020204030204" pitchFamily="34" charset="0"/>
              </a:rPr>
              <a:t>Chuquimani</a:t>
            </a:r>
            <a:r>
              <a:rPr lang="es-PE" sz="1800" dirty="0">
                <a:effectLst/>
                <a:latin typeface="Calibri" panose="020F0502020204030204" pitchFamily="34" charset="0"/>
                <a:ea typeface="Calibri" panose="020F0502020204030204" pitchFamily="34" charset="0"/>
                <a:cs typeface="Calibri" panose="020F0502020204030204" pitchFamily="34" charset="0"/>
              </a:rPr>
              <a:t> Barrientos, Luiggi (U201921630)</a:t>
            </a:r>
            <a:endParaRPr lang="es-PE"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s-PE" sz="1800" dirty="0">
                <a:effectLst/>
                <a:latin typeface="Calibri" panose="020F0502020204030204" pitchFamily="34" charset="0"/>
                <a:ea typeface="Calibri" panose="020F0502020204030204" pitchFamily="34" charset="0"/>
                <a:cs typeface="Calibri" panose="020F0502020204030204" pitchFamily="34" charset="0"/>
              </a:rPr>
              <a:t>Cahuana Montes, Juan Antonio (U201919919)</a:t>
            </a:r>
            <a:endParaRPr lang="es-PE"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s-PE" sz="1800" dirty="0">
                <a:effectLst/>
                <a:latin typeface="Calibri" panose="020F0502020204030204" pitchFamily="34" charset="0"/>
                <a:ea typeface="Calibri" panose="020F0502020204030204" pitchFamily="34" charset="0"/>
                <a:cs typeface="Calibri" panose="020F0502020204030204" pitchFamily="34" charset="0"/>
              </a:rPr>
              <a:t>Luque </a:t>
            </a:r>
            <a:r>
              <a:rPr lang="es-PE" sz="1800" dirty="0" err="1">
                <a:effectLst/>
                <a:latin typeface="Calibri" panose="020F0502020204030204" pitchFamily="34" charset="0"/>
                <a:ea typeface="Calibri" panose="020F0502020204030204" pitchFamily="34" charset="0"/>
                <a:cs typeface="Calibri" panose="020F0502020204030204" pitchFamily="34" charset="0"/>
              </a:rPr>
              <a:t>Callata</a:t>
            </a:r>
            <a:r>
              <a:rPr lang="es-PE" sz="1800" dirty="0">
                <a:effectLst/>
                <a:latin typeface="Calibri" panose="020F0502020204030204" pitchFamily="34" charset="0"/>
                <a:ea typeface="Calibri" panose="020F0502020204030204" pitchFamily="34" charset="0"/>
                <a:cs typeface="Calibri" panose="020F0502020204030204" pitchFamily="34" charset="0"/>
              </a:rPr>
              <a:t>, Eddy </a:t>
            </a:r>
            <a:r>
              <a:rPr lang="es-PE" sz="1800" dirty="0" err="1">
                <a:effectLst/>
                <a:latin typeface="Calibri" panose="020F0502020204030204" pitchFamily="34" charset="0"/>
                <a:ea typeface="Calibri" panose="020F0502020204030204" pitchFamily="34" charset="0"/>
                <a:cs typeface="Calibri" panose="020F0502020204030204" pitchFamily="34" charset="0"/>
              </a:rPr>
              <a:t>Efrain</a:t>
            </a:r>
            <a:r>
              <a:rPr lang="es-PE" sz="1800" dirty="0">
                <a:effectLst/>
                <a:latin typeface="Calibri" panose="020F0502020204030204" pitchFamily="34" charset="0"/>
                <a:ea typeface="Calibri" panose="020F0502020204030204" pitchFamily="34" charset="0"/>
                <a:cs typeface="Calibri" panose="020F0502020204030204" pitchFamily="34" charset="0"/>
              </a:rPr>
              <a:t> (U201720945)</a:t>
            </a:r>
            <a:endParaRPr lang="es-PE"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Symbol" panose="05050102010706020507" pitchFamily="18" charset="2"/>
              <a:buChar char=""/>
            </a:pPr>
            <a:r>
              <a:rPr lang="es-PE" sz="1800" dirty="0">
                <a:effectLst/>
                <a:latin typeface="Calibri" panose="020F0502020204030204" pitchFamily="34" charset="0"/>
                <a:ea typeface="Calibri" panose="020F0502020204030204" pitchFamily="34" charset="0"/>
                <a:cs typeface="Calibri" panose="020F0502020204030204" pitchFamily="34" charset="0"/>
              </a:rPr>
              <a:t>Prialé </a:t>
            </a:r>
            <a:r>
              <a:rPr lang="es-PE" sz="1800" dirty="0" err="1">
                <a:effectLst/>
                <a:latin typeface="Calibri" panose="020F0502020204030204" pitchFamily="34" charset="0"/>
                <a:ea typeface="Calibri" panose="020F0502020204030204" pitchFamily="34" charset="0"/>
                <a:cs typeface="Calibri" panose="020F0502020204030204" pitchFamily="34" charset="0"/>
              </a:rPr>
              <a:t>Revolo</a:t>
            </a:r>
            <a:r>
              <a:rPr lang="es-PE" sz="1800" dirty="0">
                <a:effectLst/>
                <a:latin typeface="Calibri" panose="020F0502020204030204" pitchFamily="34" charset="0"/>
                <a:ea typeface="Calibri" panose="020F0502020204030204" pitchFamily="34" charset="0"/>
                <a:cs typeface="Calibri" panose="020F0502020204030204" pitchFamily="34" charset="0"/>
              </a:rPr>
              <a:t>, Luis Alberto (U201418997)</a:t>
            </a:r>
            <a:endParaRPr lang="es-PE" sz="1800" dirty="0">
              <a:effectLst/>
              <a:latin typeface="Calibri" panose="020F0502020204030204" pitchFamily="34" charset="0"/>
              <a:ea typeface="Calibri" panose="020F0502020204030204" pitchFamily="34" charset="0"/>
              <a:cs typeface="Arial" panose="020B0604020202020204" pitchFamily="34" charset="0"/>
            </a:endParaRPr>
          </a:p>
          <a:p>
            <a:pPr marL="571500" indent="-571500">
              <a:lnSpc>
                <a:spcPct val="102000"/>
              </a:lnSpc>
              <a:buClr>
                <a:srgbClr val="595959"/>
              </a:buClr>
              <a:buSzPct val="100000"/>
              <a:buFont typeface="Arial" panose="020B0604020202020204" pitchFamily="34" charset="0"/>
              <a:buChar char="•"/>
            </a:pPr>
            <a:endParaRPr lang="es-ES" sz="2800" dirty="0">
              <a:solidFill>
                <a:schemeClr val="tx1"/>
              </a:solidFill>
              <a:latin typeface="Century Gothic" panose="020B0502020202020204" pitchFamily="34" charset="0"/>
              <a:ea typeface="Calibri"/>
              <a:cs typeface="Calibri"/>
            </a:endParaRPr>
          </a:p>
          <a:p>
            <a:pPr marL="571500" indent="-571500">
              <a:lnSpc>
                <a:spcPct val="102000"/>
              </a:lnSpc>
              <a:buClr>
                <a:srgbClr val="595959"/>
              </a:buClr>
              <a:buSzPct val="100000"/>
              <a:buFont typeface="Arial" panose="020B0604020202020204" pitchFamily="34" charset="0"/>
              <a:buChar char="•"/>
            </a:pPr>
            <a:endParaRPr lang="es-ES" sz="2800" dirty="0">
              <a:solidFill>
                <a:schemeClr val="tx1"/>
              </a:solidFill>
              <a:latin typeface="Century Gothic" panose="020B0502020202020204" pitchFamily="34" charset="0"/>
              <a:ea typeface="Calibri"/>
              <a:cs typeface="Calibri"/>
            </a:endParaRPr>
          </a:p>
          <a:p>
            <a:pPr marL="571500" indent="-571500">
              <a:lnSpc>
                <a:spcPct val="102000"/>
              </a:lnSpc>
              <a:buClr>
                <a:srgbClr val="595959"/>
              </a:buClr>
              <a:buSzPct val="100000"/>
              <a:buFont typeface="Arial" panose="020B0604020202020204" pitchFamily="34" charset="0"/>
              <a:buChar char="•"/>
            </a:pPr>
            <a:endParaRPr lang="es-ES" sz="2800" dirty="0">
              <a:solidFill>
                <a:schemeClr val="tx1"/>
              </a:solidFill>
              <a:latin typeface="Century Gothic" panose="020B0502020202020204" pitchFamily="34" charset="0"/>
              <a:ea typeface="Calibri"/>
              <a:cs typeface="Calibri"/>
            </a:endParaRPr>
          </a:p>
        </p:txBody>
      </p:sp>
      <p:sp>
        <p:nvSpPr>
          <p:cNvPr id="20" name="Shape 127">
            <a:extLst>
              <a:ext uri="{FF2B5EF4-FFF2-40B4-BE49-F238E27FC236}">
                <a16:creationId xmlns:a16="http://schemas.microsoft.com/office/drawing/2014/main" id="{155488D6-DD0C-4665-8741-3F60FA2BCF9B}"/>
              </a:ext>
            </a:extLst>
          </p:cNvPr>
          <p:cNvSpPr txBox="1"/>
          <p:nvPr/>
        </p:nvSpPr>
        <p:spPr>
          <a:xfrm>
            <a:off x="8569227" y="1926868"/>
            <a:ext cx="4499433" cy="947736"/>
          </a:xfrm>
          <a:prstGeom prst="rect">
            <a:avLst/>
          </a:prstGeom>
          <a:noFill/>
          <a:ln>
            <a:noFill/>
          </a:ln>
        </p:spPr>
        <p:txBody>
          <a:bodyPr lIns="90000" tIns="45000" rIns="90000" bIns="45000" anchor="t" anchorCtr="0">
            <a:noAutofit/>
          </a:bodyPr>
          <a:lstStyle/>
          <a:p>
            <a:pPr>
              <a:lnSpc>
                <a:spcPct val="102000"/>
              </a:lnSpc>
              <a:buClr>
                <a:srgbClr val="595959"/>
              </a:buClr>
              <a:buSzPct val="25000"/>
            </a:pPr>
            <a:r>
              <a:rPr lang="es-PE" sz="2800" b="1" dirty="0">
                <a:solidFill>
                  <a:schemeClr val="tx1"/>
                </a:solidFill>
                <a:latin typeface="Century Gothic"/>
                <a:ea typeface="Calibri"/>
                <a:cs typeface="Calibri"/>
                <a:sym typeface="Calibri"/>
              </a:rPr>
              <a:t>Curso</a:t>
            </a:r>
            <a:r>
              <a:rPr lang="es-PE" sz="2800" b="1" i="0" u="none" strike="noStrike" cap="none" dirty="0">
                <a:solidFill>
                  <a:schemeClr val="tx1"/>
                </a:solidFill>
                <a:latin typeface="Century Gothic"/>
                <a:ea typeface="Calibri"/>
                <a:cs typeface="Calibri"/>
                <a:sym typeface="Calibri"/>
              </a:rPr>
              <a:t>:</a:t>
            </a:r>
            <a:r>
              <a:rPr lang="es-PE" sz="2800" b="1" dirty="0">
                <a:solidFill>
                  <a:schemeClr val="tx1"/>
                </a:solidFill>
                <a:latin typeface="Century Gothic"/>
                <a:ea typeface="Calibri"/>
                <a:cs typeface="Calibri"/>
                <a:sym typeface="Calibri"/>
              </a:rPr>
              <a:t> </a:t>
            </a:r>
            <a:r>
              <a:rPr lang="es-PE" sz="2400" dirty="0">
                <a:effectLst/>
                <a:latin typeface="Calibri" panose="020F0502020204030204" pitchFamily="34" charset="0"/>
                <a:ea typeface="Calibri" panose="020F0502020204030204" pitchFamily="34" charset="0"/>
              </a:rPr>
              <a:t>Open </a:t>
            </a:r>
            <a:r>
              <a:rPr lang="es-PE" sz="2400" dirty="0" err="1">
                <a:effectLst/>
                <a:latin typeface="Calibri" panose="020F0502020204030204" pitchFamily="34" charset="0"/>
                <a:ea typeface="Calibri" panose="020F0502020204030204" pitchFamily="34" charset="0"/>
              </a:rPr>
              <a:t>Source</a:t>
            </a:r>
            <a:r>
              <a:rPr lang="es-PE" sz="2400" dirty="0">
                <a:effectLst/>
                <a:latin typeface="Calibri" panose="020F0502020204030204" pitchFamily="34" charset="0"/>
                <a:ea typeface="Calibri" panose="020F0502020204030204" pitchFamily="34" charset="0"/>
              </a:rPr>
              <a:t> Software</a:t>
            </a:r>
          </a:p>
          <a:p>
            <a:pPr>
              <a:lnSpc>
                <a:spcPct val="102000"/>
              </a:lnSpc>
              <a:buClr>
                <a:srgbClr val="595959"/>
              </a:buClr>
              <a:buSzPct val="25000"/>
            </a:pPr>
            <a:endParaRPr lang="es-PE" sz="2400" dirty="0">
              <a:solidFill>
                <a:schemeClr val="tx1"/>
              </a:solidFill>
              <a:latin typeface="Century Gothic" panose="020B0502020202020204" pitchFamily="34" charset="0"/>
              <a:ea typeface="Calibri"/>
              <a:cs typeface="Calibri"/>
            </a:endParaRPr>
          </a:p>
          <a:p>
            <a:pPr>
              <a:lnSpc>
                <a:spcPct val="102000"/>
              </a:lnSpc>
            </a:pPr>
            <a:r>
              <a:rPr lang="es-PE" sz="2800" b="1" dirty="0">
                <a:effectLst/>
                <a:latin typeface="Calibri" panose="020F0502020204030204" pitchFamily="34" charset="0"/>
                <a:ea typeface="Calibri" panose="020F0502020204030204" pitchFamily="34" charset="0"/>
              </a:rPr>
              <a:t>SECCION</a:t>
            </a:r>
            <a:r>
              <a:rPr lang="es-PE" sz="2800" b="1" dirty="0">
                <a:solidFill>
                  <a:schemeClr val="tx1"/>
                </a:solidFill>
                <a:latin typeface="Century Gothic"/>
                <a:cs typeface="Calibri"/>
              </a:rPr>
              <a:t>: </a:t>
            </a:r>
            <a:r>
              <a:rPr lang="es-PE" sz="2800" dirty="0">
                <a:effectLst/>
                <a:latin typeface="Calibri" panose="020F0502020204030204" pitchFamily="34" charset="0"/>
                <a:ea typeface="Calibri" panose="020F0502020204030204" pitchFamily="34" charset="0"/>
              </a:rPr>
              <a:t>E52B</a:t>
            </a:r>
            <a:endParaRPr lang="es-PE" sz="2800" dirty="0">
              <a:solidFill>
                <a:schemeClr val="tx1"/>
              </a:solidFill>
              <a:latin typeface="Century Gothic"/>
              <a:cs typeface="Calibri"/>
            </a:endParaRPr>
          </a:p>
        </p:txBody>
      </p:sp>
      <p:sp>
        <p:nvSpPr>
          <p:cNvPr id="2" name="Shape 127">
            <a:extLst>
              <a:ext uri="{FF2B5EF4-FFF2-40B4-BE49-F238E27FC236}">
                <a16:creationId xmlns:a16="http://schemas.microsoft.com/office/drawing/2014/main" id="{E426BD62-CBB1-256A-B5FC-32154495C303}"/>
              </a:ext>
            </a:extLst>
          </p:cNvPr>
          <p:cNvSpPr txBox="1"/>
          <p:nvPr/>
        </p:nvSpPr>
        <p:spPr>
          <a:xfrm>
            <a:off x="4443138" y="1195035"/>
            <a:ext cx="1348062" cy="599633"/>
          </a:xfrm>
          <a:prstGeom prst="rect">
            <a:avLst/>
          </a:prstGeom>
          <a:noFill/>
          <a:ln>
            <a:noFill/>
          </a:ln>
        </p:spPr>
        <p:txBody>
          <a:bodyPr lIns="90000" tIns="45000" rIns="90000" bIns="45000" anchor="t" anchorCtr="0">
            <a:noAutofit/>
          </a:bodyPr>
          <a:lstStyle/>
          <a:p>
            <a:pPr>
              <a:lnSpc>
                <a:spcPct val="102000"/>
              </a:lnSpc>
              <a:buClr>
                <a:srgbClr val="595959"/>
              </a:buClr>
              <a:buSzPct val="25000"/>
            </a:pPr>
            <a:r>
              <a:rPr lang="es-PE" sz="2800" b="1" dirty="0">
                <a:solidFill>
                  <a:schemeClr val="tx1"/>
                </a:solidFill>
                <a:latin typeface="Century Gothic"/>
                <a:ea typeface="Calibri"/>
                <a:cs typeface="Calibri"/>
                <a:sym typeface="Calibri"/>
              </a:rPr>
              <a:t>TA3 </a:t>
            </a:r>
            <a:endParaRPr lang="es-PE" sz="2800" dirty="0">
              <a:solidFill>
                <a:schemeClr val="tx1"/>
              </a:solidFill>
              <a:latin typeface="Century Gothic"/>
              <a:cs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2940058" cy="873721"/>
          </a:xfrm>
          <a:prstGeom prst="rect">
            <a:avLst/>
          </a:prstGeom>
          <a:noFill/>
          <a:ln>
            <a:noFill/>
          </a:ln>
        </p:spPr>
        <p:txBody>
          <a:bodyPr lIns="90000" tIns="45000" rIns="90000" bIns="45000" anchor="t" anchorCtr="0">
            <a:noAutofit/>
          </a:bodyPr>
          <a:lstStyle/>
          <a:p>
            <a:pPr lvl="0">
              <a:buClr>
                <a:srgbClr val="FF3300"/>
              </a:buClr>
              <a:buSzPct val="25000"/>
            </a:pPr>
            <a:r>
              <a:rPr lang="es-PE" sz="3200" b="1">
                <a:solidFill>
                  <a:srgbClr val="FF3300"/>
                </a:solidFill>
                <a:latin typeface="Sitka Display" panose="02000505000000020004" pitchFamily="2" charset="0"/>
                <a:ea typeface="Calibri"/>
                <a:cs typeface="Calibri"/>
                <a:sym typeface="Calibri"/>
              </a:rPr>
              <a:t>Pruebas con Postman y Angular Frontend</a:t>
            </a:r>
            <a:endParaRPr lang="es-PE" sz="3200" b="1" i="0" u="none" strike="noStrike" cap="none">
              <a:solidFill>
                <a:srgbClr val="FF3300"/>
              </a:solidFill>
              <a:latin typeface="Sitka Display" panose="02000505000000020004" pitchFamily="2" charset="0"/>
              <a:ea typeface="Calibri"/>
              <a:cs typeface="Calibri"/>
              <a:sym typeface="Calibri"/>
            </a:endParaRPr>
          </a:p>
        </p:txBody>
      </p:sp>
      <p:pic>
        <p:nvPicPr>
          <p:cNvPr id="4" name="Imagen 3" descr="Interfaz de usuario gráfica, Aplicación&#10;&#10;Descripción generada automáticamente">
            <a:extLst>
              <a:ext uri="{FF2B5EF4-FFF2-40B4-BE49-F238E27FC236}">
                <a16:creationId xmlns:a16="http://schemas.microsoft.com/office/drawing/2014/main" id="{C171BCA2-1001-3282-B0F0-E140A3D00574}"/>
              </a:ext>
            </a:extLst>
          </p:cNvPr>
          <p:cNvPicPr>
            <a:picLocks noChangeAspect="1"/>
          </p:cNvPicPr>
          <p:nvPr/>
        </p:nvPicPr>
        <p:blipFill>
          <a:blip r:embed="rId5"/>
          <a:stretch>
            <a:fillRect/>
          </a:stretch>
        </p:blipFill>
        <p:spPr>
          <a:xfrm>
            <a:off x="5797934" y="4413711"/>
            <a:ext cx="3651742" cy="2795522"/>
          </a:xfrm>
          <a:prstGeom prst="rect">
            <a:avLst/>
          </a:prstGeom>
        </p:spPr>
      </p:pic>
      <p:pic>
        <p:nvPicPr>
          <p:cNvPr id="6" name="Imagen 5" descr="Interfaz de usuario gráfica, Texto, Aplicación, Correo electrónico&#10;&#10;Descripción generada automáticamente">
            <a:extLst>
              <a:ext uri="{FF2B5EF4-FFF2-40B4-BE49-F238E27FC236}">
                <a16:creationId xmlns:a16="http://schemas.microsoft.com/office/drawing/2014/main" id="{89237F27-D888-7D28-D0C5-23AC5AA5AD06}"/>
              </a:ext>
            </a:extLst>
          </p:cNvPr>
          <p:cNvPicPr>
            <a:picLocks noChangeAspect="1"/>
          </p:cNvPicPr>
          <p:nvPr/>
        </p:nvPicPr>
        <p:blipFill>
          <a:blip r:embed="rId6"/>
          <a:stretch>
            <a:fillRect/>
          </a:stretch>
        </p:blipFill>
        <p:spPr>
          <a:xfrm>
            <a:off x="5772957" y="939174"/>
            <a:ext cx="5351458" cy="2847143"/>
          </a:xfrm>
          <a:prstGeom prst="rect">
            <a:avLst/>
          </a:prstGeom>
        </p:spPr>
      </p:pic>
      <p:pic>
        <p:nvPicPr>
          <p:cNvPr id="8" name="Imagen 7" descr="Interfaz de usuario gráfica, Texto, Aplicación&#10;&#10;Descripción generada automáticamente">
            <a:extLst>
              <a:ext uri="{FF2B5EF4-FFF2-40B4-BE49-F238E27FC236}">
                <a16:creationId xmlns:a16="http://schemas.microsoft.com/office/drawing/2014/main" id="{5623FBF2-059B-3821-1E8A-D0D99D66EA44}"/>
              </a:ext>
            </a:extLst>
          </p:cNvPr>
          <p:cNvPicPr>
            <a:picLocks noChangeAspect="1"/>
          </p:cNvPicPr>
          <p:nvPr/>
        </p:nvPicPr>
        <p:blipFill>
          <a:blip r:embed="rId7"/>
          <a:stretch>
            <a:fillRect/>
          </a:stretch>
        </p:blipFill>
        <p:spPr>
          <a:xfrm>
            <a:off x="503211" y="939174"/>
            <a:ext cx="2801463" cy="3288872"/>
          </a:xfrm>
          <a:prstGeom prst="rect">
            <a:avLst/>
          </a:prstGeom>
        </p:spPr>
      </p:pic>
      <p:pic>
        <p:nvPicPr>
          <p:cNvPr id="10" name="Imagen 9" descr="Interfaz de usuario gráfica, Aplicación&#10;&#10;Descripción generada automáticamente">
            <a:extLst>
              <a:ext uri="{FF2B5EF4-FFF2-40B4-BE49-F238E27FC236}">
                <a16:creationId xmlns:a16="http://schemas.microsoft.com/office/drawing/2014/main" id="{B3A3EB49-A679-F66D-BA54-C5790180412B}"/>
              </a:ext>
            </a:extLst>
          </p:cNvPr>
          <p:cNvPicPr>
            <a:picLocks noChangeAspect="1"/>
          </p:cNvPicPr>
          <p:nvPr/>
        </p:nvPicPr>
        <p:blipFill rotWithShape="1">
          <a:blip r:embed="rId8"/>
          <a:srcRect l="29075" r="7852"/>
          <a:stretch/>
        </p:blipFill>
        <p:spPr>
          <a:xfrm>
            <a:off x="10100669" y="4511405"/>
            <a:ext cx="2993968" cy="2461643"/>
          </a:xfrm>
          <a:prstGeom prst="rect">
            <a:avLst/>
          </a:prstGeom>
        </p:spPr>
      </p:pic>
      <p:pic>
        <p:nvPicPr>
          <p:cNvPr id="12" name="Imagen 11" descr="Interfaz de usuario gráfica&#10;&#10;Descripción generada automáticamente con confianza baja">
            <a:extLst>
              <a:ext uri="{FF2B5EF4-FFF2-40B4-BE49-F238E27FC236}">
                <a16:creationId xmlns:a16="http://schemas.microsoft.com/office/drawing/2014/main" id="{14A08D5C-4BBC-74FB-A09D-0B7D0847BE4B}"/>
              </a:ext>
            </a:extLst>
          </p:cNvPr>
          <p:cNvPicPr>
            <a:picLocks noChangeAspect="1"/>
          </p:cNvPicPr>
          <p:nvPr/>
        </p:nvPicPr>
        <p:blipFill>
          <a:blip r:embed="rId9"/>
          <a:stretch>
            <a:fillRect/>
          </a:stretch>
        </p:blipFill>
        <p:spPr>
          <a:xfrm>
            <a:off x="503211" y="4413711"/>
            <a:ext cx="4450503" cy="2271805"/>
          </a:xfrm>
          <a:prstGeom prst="rect">
            <a:avLst/>
          </a:prstGeom>
        </p:spPr>
      </p:pic>
    </p:spTree>
    <p:extLst>
      <p:ext uri="{BB962C8B-B14F-4D97-AF65-F5344CB8AC3E}">
        <p14:creationId xmlns:p14="http://schemas.microsoft.com/office/powerpoint/2010/main" val="992040808"/>
      </p:ext>
    </p:extLst>
  </p:cSld>
  <p:clrMapOvr>
    <a:overrideClrMapping bg1="lt1" tx1="dk1" bg2="dk2" tx2="lt2" accent1="accent1" accent2="accent2" accent3="accent3" accent4="accent4" accent5="accent5" accent6="accent6" hlink="hlink" folHlink="folHlink"/>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1497338" cy="873721"/>
          </a:xfrm>
          <a:prstGeom prst="rect">
            <a:avLst/>
          </a:prstGeom>
          <a:noFill/>
          <a:ln>
            <a:noFill/>
          </a:ln>
        </p:spPr>
        <p:txBody>
          <a:bodyPr lIns="90000" tIns="45000" rIns="90000" bIns="45000" anchor="t" anchorCtr="0">
            <a:noAutofit/>
          </a:bodyPr>
          <a:lstStyle/>
          <a:p>
            <a:pPr lvl="0">
              <a:buClr>
                <a:srgbClr val="FF3300"/>
              </a:buClr>
              <a:buSzPct val="25000"/>
            </a:pPr>
            <a:r>
              <a:rPr lang="es-PE" sz="3200" b="1" dirty="0">
                <a:solidFill>
                  <a:srgbClr val="FF3300"/>
                </a:solidFill>
                <a:latin typeface="Sitka Display" panose="02000505000000020004" pitchFamily="2" charset="0"/>
                <a:ea typeface="Calibri"/>
                <a:cs typeface="Calibri"/>
                <a:sym typeface="Calibri"/>
              </a:rPr>
              <a:t>¿Qué es lo que más les ha impresionado o gustado?</a:t>
            </a:r>
            <a:endParaRPr lang="es-PE" sz="3200" b="1" i="0" u="none" strike="noStrike" cap="none" dirty="0">
              <a:solidFill>
                <a:srgbClr val="FF3300"/>
              </a:solidFill>
              <a:latin typeface="Sitka Display" panose="02000505000000020004" pitchFamily="2" charset="0"/>
              <a:ea typeface="Calibri"/>
              <a:cs typeface="Calibri"/>
              <a:sym typeface="Calibri"/>
            </a:endParaRPr>
          </a:p>
        </p:txBody>
      </p:sp>
      <p:sp>
        <p:nvSpPr>
          <p:cNvPr id="2" name="CuadroTexto 4">
            <a:extLst>
              <a:ext uri="{FF2B5EF4-FFF2-40B4-BE49-F238E27FC236}">
                <a16:creationId xmlns:a16="http://schemas.microsoft.com/office/drawing/2014/main" id="{E221F1F8-1055-AC55-5DC8-E4D678671DD9}"/>
              </a:ext>
            </a:extLst>
          </p:cNvPr>
          <p:cNvSpPr txBox="1"/>
          <p:nvPr/>
        </p:nvSpPr>
        <p:spPr>
          <a:xfrm>
            <a:off x="488872" y="1129006"/>
            <a:ext cx="13116105" cy="3594702"/>
          </a:xfrm>
          <a:prstGeom prst="rect">
            <a:avLst/>
          </a:prstGeom>
          <a:noFill/>
        </p:spPr>
        <p:txBody>
          <a:bodyPr wrap="square" lIns="91440" tIns="45720" rIns="91440" bIns="45720" rtlCol="0" anchor="t">
            <a:spAutoFit/>
          </a:bodyPr>
          <a:lstStyle/>
          <a:p>
            <a:r>
              <a:rPr lang="es-PE" sz="2200" dirty="0">
                <a:latin typeface="Calibri"/>
                <a:cs typeface="Calibri"/>
              </a:rPr>
              <a:t>Podemos mencionar algunos puntos </a:t>
            </a:r>
          </a:p>
          <a:p>
            <a:endParaRPr lang="es-PE"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s-PE" sz="2200" dirty="0"/>
              <a:t>Los sistemas de autenticación basada en token ayudan a </a:t>
            </a:r>
            <a:r>
              <a:rPr lang="es-PE" sz="2200" dirty="0" err="1"/>
              <a:t>construit</a:t>
            </a:r>
            <a:r>
              <a:rPr lang="es-PE" sz="2200" dirty="0"/>
              <a:t> un sistema de autenticación y autorización para servicios independientes del cliente. Mediante el uso de esta tecnología, podrás enfocarte únicamente en tus servicios (o </a:t>
            </a:r>
            <a:r>
              <a:rPr lang="es-PE" sz="2200" dirty="0" err="1"/>
              <a:t>APIs</a:t>
            </a:r>
            <a:r>
              <a:rPr lang="es-PE" sz="2200" dirty="0"/>
              <a:t>).</a:t>
            </a:r>
            <a:endParaRPr lang="es-PE" dirty="0"/>
          </a:p>
          <a:p>
            <a:pPr>
              <a:buFont typeface="Arial" panose="020B0604020202020204" pitchFamily="34" charset="0"/>
              <a:buChar char="•"/>
            </a:pPr>
            <a:endParaRPr lang="es-PE" sz="2200" dirty="0"/>
          </a:p>
          <a:p>
            <a:pPr>
              <a:buFont typeface="Arial" panose="020B0604020202020204" pitchFamily="34" charset="0"/>
              <a:buChar char="•"/>
            </a:pPr>
            <a:r>
              <a:rPr lang="es-PE" sz="2200" dirty="0"/>
              <a:t>La autenticación y la autenticación serán controladas por el sistema de autenticación basada en token como una capa al frente de tus servicios. Podrás acceder y utilizar servicios desde cualquier cliente como navegadores web, Android, iOS, o un cliente de escritorio.</a:t>
            </a:r>
            <a:endParaRPr lang="es-PE" dirty="0"/>
          </a:p>
          <a:p>
            <a:pPr marL="342900" indent="-342900">
              <a:lnSpc>
                <a:spcPct val="150000"/>
              </a:lnSpc>
              <a:buFont typeface="Arial" panose="020B0604020202020204" pitchFamily="34" charset="0"/>
              <a:buChar char="•"/>
            </a:pPr>
            <a:endParaRPr lang="es-PE"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8530240"/>
      </p:ext>
    </p:extLst>
  </p:cSld>
  <p:clrMapOvr>
    <a:overrideClrMapping bg1="lt1" tx1="dk1" bg2="dk2" tx2="lt2" accent1="accent1" accent2="accent2" accent3="accent3" accent4="accent4" accent5="accent5" accent6="accent6" hlink="hlink" folHlink="folHlink"/>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3671578" cy="873721"/>
          </a:xfrm>
          <a:prstGeom prst="rect">
            <a:avLst/>
          </a:prstGeom>
          <a:noFill/>
          <a:ln>
            <a:noFill/>
          </a:ln>
        </p:spPr>
        <p:txBody>
          <a:bodyPr lIns="90000" tIns="45000" rIns="90000" bIns="45000" anchor="t" anchorCtr="0">
            <a:noAutofit/>
          </a:bodyPr>
          <a:lstStyle/>
          <a:p>
            <a:pPr lvl="0">
              <a:buClr>
                <a:srgbClr val="FF3300"/>
              </a:buClr>
              <a:buSzPct val="25000"/>
            </a:pPr>
            <a:r>
              <a:rPr lang="en-US" sz="4400" b="1" dirty="0" err="1">
                <a:solidFill>
                  <a:srgbClr val="FF3300"/>
                </a:solidFill>
                <a:latin typeface="Sitka Display" panose="02000505000000020004" pitchFamily="2" charset="0"/>
                <a:ea typeface="Calibri"/>
                <a:cs typeface="Calibri"/>
                <a:sym typeface="Calibri"/>
              </a:rPr>
              <a:t>Conclusiones</a:t>
            </a:r>
            <a:r>
              <a:rPr lang="en-US" sz="4400" b="1" dirty="0">
                <a:solidFill>
                  <a:srgbClr val="FF3300"/>
                </a:solidFill>
                <a:latin typeface="Sitka Display" panose="02000505000000020004" pitchFamily="2" charset="0"/>
                <a:ea typeface="Calibri"/>
                <a:cs typeface="Calibri"/>
                <a:sym typeface="Calibri"/>
              </a:rPr>
              <a:t> y Recomendaciones.</a:t>
            </a:r>
            <a:endParaRPr lang="es-PE" sz="4400" b="1" i="0" u="none" strike="noStrike" cap="none" dirty="0">
              <a:solidFill>
                <a:srgbClr val="FF3300"/>
              </a:solidFill>
              <a:latin typeface="Sitka Display" panose="02000505000000020004" pitchFamily="2" charset="0"/>
              <a:ea typeface="Calibri"/>
              <a:cs typeface="Calibri"/>
              <a:sym typeface="Calibri"/>
            </a:endParaRPr>
          </a:p>
        </p:txBody>
      </p:sp>
      <p:sp>
        <p:nvSpPr>
          <p:cNvPr id="3" name="CuadroTexto 1">
            <a:extLst>
              <a:ext uri="{FF2B5EF4-FFF2-40B4-BE49-F238E27FC236}">
                <a16:creationId xmlns:a16="http://schemas.microsoft.com/office/drawing/2014/main" id="{E5CF4353-226D-1749-82D2-5352D0E50CD3}"/>
              </a:ext>
            </a:extLst>
          </p:cNvPr>
          <p:cNvSpPr txBox="1"/>
          <p:nvPr/>
        </p:nvSpPr>
        <p:spPr>
          <a:xfrm>
            <a:off x="410182" y="1341440"/>
            <a:ext cx="2230098" cy="523220"/>
          </a:xfrm>
          <a:prstGeom prst="rect">
            <a:avLst/>
          </a:prstGeom>
          <a:noFill/>
        </p:spPr>
        <p:txBody>
          <a:bodyPr wrap="none" lIns="91440" tIns="45720" rIns="91440" bIns="45720" rtlCol="0" anchor="t">
            <a:spAutoFit/>
          </a:bodyPr>
          <a:lstStyle/>
          <a:p>
            <a:r>
              <a:rPr lang="es-ES" sz="2800" b="1" dirty="0">
                <a:latin typeface="Calibri"/>
                <a:cs typeface="Calibri"/>
              </a:rPr>
              <a:t>Conclusiones:</a:t>
            </a:r>
            <a:endParaRPr lang="es-PE" sz="2800" b="1" dirty="0">
              <a:latin typeface="Calibri"/>
              <a:cs typeface="Calibri"/>
            </a:endParaRPr>
          </a:p>
        </p:txBody>
      </p:sp>
      <p:sp>
        <p:nvSpPr>
          <p:cNvPr id="4" name="CuadroTexto 4">
            <a:extLst>
              <a:ext uri="{FF2B5EF4-FFF2-40B4-BE49-F238E27FC236}">
                <a16:creationId xmlns:a16="http://schemas.microsoft.com/office/drawing/2014/main" id="{9717D949-5AAA-0DE4-2E91-F83A0FE9CDE9}"/>
              </a:ext>
            </a:extLst>
          </p:cNvPr>
          <p:cNvSpPr txBox="1"/>
          <p:nvPr/>
        </p:nvSpPr>
        <p:spPr>
          <a:xfrm>
            <a:off x="410182" y="1893550"/>
            <a:ext cx="13116105" cy="144655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s-ES" sz="2200" dirty="0">
                <a:latin typeface="Calibri"/>
                <a:cs typeface="Calibri"/>
              </a:rPr>
              <a:t>En conclusión, es importante para toda aplicación utilizar JWT para tener una buena seguridad en las aplicaciones con ello resguardamos que cualquiera que conoce nuestras rutas de APIS puedan ser utilizados fácilmente.</a:t>
            </a:r>
            <a:endParaRPr lang="es-E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200" dirty="0">
              <a:latin typeface="Calibri" panose="020F0502020204030204" pitchFamily="34" charset="0"/>
              <a:cs typeface="Calibri" panose="020F0502020204030204" pitchFamily="34" charset="0"/>
            </a:endParaRPr>
          </a:p>
        </p:txBody>
      </p:sp>
      <p:sp>
        <p:nvSpPr>
          <p:cNvPr id="5" name="CuadroTexto 1">
            <a:extLst>
              <a:ext uri="{FF2B5EF4-FFF2-40B4-BE49-F238E27FC236}">
                <a16:creationId xmlns:a16="http://schemas.microsoft.com/office/drawing/2014/main" id="{5044876F-9ADD-7073-3834-B21BCC7FFECB}"/>
              </a:ext>
            </a:extLst>
          </p:cNvPr>
          <p:cNvSpPr txBox="1"/>
          <p:nvPr/>
        </p:nvSpPr>
        <p:spPr>
          <a:xfrm>
            <a:off x="410182" y="3973010"/>
            <a:ext cx="2993127" cy="523220"/>
          </a:xfrm>
          <a:prstGeom prst="rect">
            <a:avLst/>
          </a:prstGeom>
          <a:noFill/>
        </p:spPr>
        <p:txBody>
          <a:bodyPr wrap="none" lIns="91440" tIns="45720" rIns="91440" bIns="45720" rtlCol="0" anchor="t">
            <a:spAutoFit/>
          </a:bodyPr>
          <a:lstStyle/>
          <a:p>
            <a:r>
              <a:rPr lang="es-ES" sz="2800" b="1" dirty="0">
                <a:latin typeface="Calibri"/>
                <a:cs typeface="Calibri"/>
              </a:rPr>
              <a:t>Recomendaciones:</a:t>
            </a:r>
            <a:endParaRPr lang="es-PE" sz="2800" b="1" dirty="0">
              <a:latin typeface="Calibri"/>
              <a:cs typeface="Calibri"/>
            </a:endParaRPr>
          </a:p>
        </p:txBody>
      </p:sp>
      <p:sp>
        <p:nvSpPr>
          <p:cNvPr id="6" name="CuadroTexto 4">
            <a:extLst>
              <a:ext uri="{FF2B5EF4-FFF2-40B4-BE49-F238E27FC236}">
                <a16:creationId xmlns:a16="http://schemas.microsoft.com/office/drawing/2014/main" id="{B346316E-6CC2-4012-2C35-B49AA86BB9EE}"/>
              </a:ext>
            </a:extLst>
          </p:cNvPr>
          <p:cNvSpPr txBox="1"/>
          <p:nvPr/>
        </p:nvSpPr>
        <p:spPr>
          <a:xfrm>
            <a:off x="410182" y="4525120"/>
            <a:ext cx="13116105" cy="1107996"/>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200" dirty="0">
                <a:latin typeface="Calibri"/>
                <a:cs typeface="Calibri"/>
              </a:rPr>
              <a:t>Recomendaciones es que toda aplicación tiene que tener seguridad de JWT. </a:t>
            </a:r>
            <a:endParaRPr lang="es-PE"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6849814"/>
      </p:ext>
    </p:extLst>
  </p:cSld>
  <p:clrMapOvr>
    <a:overrideClrMapping bg1="lt1" tx1="dk1" bg2="dk2" tx2="lt2" accent1="accent1" accent2="accent2" accent3="accent3" accent4="accent4" accent5="accent5" accent6="accent6" hlink="hlink" folHlink="folHlink"/>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3671578" cy="873721"/>
          </a:xfrm>
          <a:prstGeom prst="rect">
            <a:avLst/>
          </a:prstGeom>
          <a:noFill/>
          <a:ln>
            <a:noFill/>
          </a:ln>
        </p:spPr>
        <p:txBody>
          <a:bodyPr lIns="90000" tIns="45000" rIns="90000" bIns="45000" anchor="t" anchorCtr="0">
            <a:noAutofit/>
          </a:bodyPr>
          <a:lstStyle/>
          <a:p>
            <a:pPr lvl="1">
              <a:buClr>
                <a:srgbClr val="FF3300"/>
              </a:buClr>
              <a:buSzPct val="25000"/>
            </a:pPr>
            <a:r>
              <a:rPr lang="en-US" sz="4400" b="1" i="0" u="none" strike="noStrike" cap="none" dirty="0">
                <a:solidFill>
                  <a:srgbClr val="FF3300"/>
                </a:solidFill>
                <a:latin typeface="Sitka Display" panose="02000505000000020004" pitchFamily="2" charset="0"/>
                <a:ea typeface="Calibri"/>
                <a:cs typeface="Calibri"/>
                <a:sym typeface="Calibri"/>
              </a:rPr>
              <a:t>Recursos y </a:t>
            </a:r>
            <a:r>
              <a:rPr lang="en-US" sz="4400" b="1" i="0" u="none" strike="noStrike" cap="none" dirty="0" err="1">
                <a:solidFill>
                  <a:srgbClr val="FF3300"/>
                </a:solidFill>
                <a:latin typeface="Sitka Display" panose="02000505000000020004" pitchFamily="2" charset="0"/>
                <a:ea typeface="Calibri"/>
                <a:cs typeface="Calibri"/>
                <a:sym typeface="Calibri"/>
              </a:rPr>
              <a:t>Tecnologías</a:t>
            </a:r>
            <a:endParaRPr lang="es-PE" sz="4400" b="1" i="0" u="none" strike="noStrike" cap="none" dirty="0">
              <a:solidFill>
                <a:srgbClr val="FF3300"/>
              </a:solidFill>
              <a:latin typeface="Sitka Display" panose="02000505000000020004" pitchFamily="2" charset="0"/>
              <a:ea typeface="Calibri"/>
              <a:cs typeface="Calibri"/>
              <a:sym typeface="Calibri"/>
            </a:endParaRPr>
          </a:p>
        </p:txBody>
      </p:sp>
      <p:sp>
        <p:nvSpPr>
          <p:cNvPr id="3" name="CuadroTexto 1">
            <a:extLst>
              <a:ext uri="{FF2B5EF4-FFF2-40B4-BE49-F238E27FC236}">
                <a16:creationId xmlns:a16="http://schemas.microsoft.com/office/drawing/2014/main" id="{E5CF4353-226D-1749-82D2-5352D0E50CD3}"/>
              </a:ext>
            </a:extLst>
          </p:cNvPr>
          <p:cNvSpPr txBox="1"/>
          <p:nvPr/>
        </p:nvSpPr>
        <p:spPr>
          <a:xfrm>
            <a:off x="410182" y="1341440"/>
            <a:ext cx="2039341" cy="523220"/>
          </a:xfrm>
          <a:prstGeom prst="rect">
            <a:avLst/>
          </a:prstGeom>
          <a:noFill/>
        </p:spPr>
        <p:txBody>
          <a:bodyPr wrap="none" lIns="91440" tIns="45720" rIns="91440" bIns="45720" rtlCol="0" anchor="t">
            <a:spAutoFit/>
          </a:bodyPr>
          <a:lstStyle/>
          <a:p>
            <a:r>
              <a:rPr lang="es-ES" sz="2800" b="1" dirty="0">
                <a:latin typeface="Calibri"/>
                <a:cs typeface="Calibri"/>
              </a:rPr>
              <a:t>Tecnologías</a:t>
            </a:r>
            <a:r>
              <a:rPr lang="es-ES" sz="2800" b="1" dirty="0">
                <a:latin typeface="Century Gothic"/>
                <a:cs typeface="Calibri"/>
              </a:rPr>
              <a:t>:</a:t>
            </a:r>
            <a:endParaRPr lang="es-PE" sz="2800" b="1" dirty="0">
              <a:latin typeface="Century Gothic"/>
              <a:cs typeface="Calibri"/>
            </a:endParaRPr>
          </a:p>
        </p:txBody>
      </p:sp>
      <p:sp>
        <p:nvSpPr>
          <p:cNvPr id="4" name="CuadroTexto 4">
            <a:extLst>
              <a:ext uri="{FF2B5EF4-FFF2-40B4-BE49-F238E27FC236}">
                <a16:creationId xmlns:a16="http://schemas.microsoft.com/office/drawing/2014/main" id="{9717D949-5AAA-0DE4-2E91-F83A0FE9CDE9}"/>
              </a:ext>
            </a:extLst>
          </p:cNvPr>
          <p:cNvSpPr txBox="1"/>
          <p:nvPr/>
        </p:nvSpPr>
        <p:spPr>
          <a:xfrm>
            <a:off x="410182" y="1893550"/>
            <a:ext cx="13116105" cy="2123658"/>
          </a:xfrm>
          <a:prstGeom prst="rect">
            <a:avLst/>
          </a:prstGeom>
          <a:noFill/>
        </p:spPr>
        <p:txBody>
          <a:bodyPr wrap="square" rtlCol="0">
            <a:spAutoFit/>
          </a:bodyPr>
          <a:lstStyle/>
          <a:p>
            <a:pPr marL="342900" indent="-342900">
              <a:buFont typeface="Arial" panose="020B0604020202020204" pitchFamily="34" charset="0"/>
              <a:buChar char="•"/>
            </a:pPr>
            <a:r>
              <a:rPr lang="es-ES" sz="2200" dirty="0">
                <a:latin typeface="Calibri" panose="020F0502020204030204" pitchFamily="34" charset="0"/>
                <a:cs typeface="Calibri" panose="020F0502020204030204" pitchFamily="34" charset="0"/>
              </a:rPr>
              <a:t>IntelliJ</a:t>
            </a:r>
          </a:p>
          <a:p>
            <a:pPr marL="342900" indent="-342900">
              <a:buFont typeface="Arial" panose="020B0604020202020204" pitchFamily="34" charset="0"/>
              <a:buChar char="•"/>
            </a:pPr>
            <a:r>
              <a:rPr lang="es-ES" sz="2200" dirty="0">
                <a:latin typeface="Calibri" panose="020F0502020204030204" pitchFamily="34" charset="0"/>
                <a:cs typeface="Calibri" panose="020F0502020204030204" pitchFamily="34" charset="0"/>
              </a:rPr>
              <a:t>Visual Studio</a:t>
            </a:r>
          </a:p>
          <a:p>
            <a:pPr marL="342900" indent="-342900">
              <a:buFont typeface="Arial" panose="020B0604020202020204" pitchFamily="34" charset="0"/>
              <a:buChar char="•"/>
            </a:pPr>
            <a:r>
              <a:rPr lang="es-ES" sz="2200" dirty="0">
                <a:latin typeface="Calibri" panose="020F0502020204030204" pitchFamily="34" charset="0"/>
                <a:cs typeface="Calibri" panose="020F0502020204030204" pitchFamily="34" charset="0"/>
              </a:rPr>
              <a:t>MongoDB Atlas </a:t>
            </a:r>
            <a:r>
              <a:rPr lang="es-ES" sz="2200" dirty="0" err="1">
                <a:latin typeface="Calibri" panose="020F0502020204030204" pitchFamily="34" charset="0"/>
                <a:cs typeface="Calibri" panose="020F0502020204030204" pitchFamily="34" charset="0"/>
              </a:rPr>
              <a:t>Database</a:t>
            </a:r>
            <a:endParaRPr lang="es-E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200" dirty="0">
                <a:latin typeface="Calibri" panose="020F0502020204030204" pitchFamily="34" charset="0"/>
                <a:cs typeface="Calibri" panose="020F0502020204030204" pitchFamily="34" charset="0"/>
              </a:rPr>
              <a:t>Motor de plantillas </a:t>
            </a:r>
            <a:r>
              <a:rPr lang="es-ES" sz="2200" dirty="0" err="1">
                <a:latin typeface="Calibri" panose="020F0502020204030204" pitchFamily="34" charset="0"/>
                <a:cs typeface="Calibri" panose="020F0502020204030204" pitchFamily="34" charset="0"/>
              </a:rPr>
              <a:t>Thymeleaf</a:t>
            </a:r>
            <a:br>
              <a:rPr lang="es-ES" sz="2200" dirty="0">
                <a:latin typeface="Calibri" panose="020F0502020204030204" pitchFamily="34" charset="0"/>
                <a:cs typeface="Calibri" panose="020F0502020204030204" pitchFamily="34" charset="0"/>
              </a:rPr>
            </a:br>
            <a:endParaRPr lang="es-ES" sz="2200" dirty="0">
              <a:latin typeface="Calibri" panose="020F0502020204030204" pitchFamily="34" charset="0"/>
              <a:cs typeface="Calibri" panose="020F0502020204030204" pitchFamily="34" charset="0"/>
            </a:endParaRPr>
          </a:p>
          <a:p>
            <a:endParaRPr lang="es-PE" sz="2200" dirty="0">
              <a:latin typeface="Calibri" panose="020F0502020204030204" pitchFamily="34" charset="0"/>
              <a:cs typeface="Calibri" panose="020F0502020204030204" pitchFamily="34" charset="0"/>
            </a:endParaRPr>
          </a:p>
        </p:txBody>
      </p:sp>
      <p:sp>
        <p:nvSpPr>
          <p:cNvPr id="5" name="CuadroTexto 1">
            <a:extLst>
              <a:ext uri="{FF2B5EF4-FFF2-40B4-BE49-F238E27FC236}">
                <a16:creationId xmlns:a16="http://schemas.microsoft.com/office/drawing/2014/main" id="{5044876F-9ADD-7073-3834-B21BCC7FFECB}"/>
              </a:ext>
            </a:extLst>
          </p:cNvPr>
          <p:cNvSpPr txBox="1"/>
          <p:nvPr/>
        </p:nvSpPr>
        <p:spPr>
          <a:xfrm>
            <a:off x="410182" y="3973010"/>
            <a:ext cx="1616148" cy="523220"/>
          </a:xfrm>
          <a:prstGeom prst="rect">
            <a:avLst/>
          </a:prstGeom>
          <a:noFill/>
        </p:spPr>
        <p:txBody>
          <a:bodyPr wrap="none" lIns="91440" tIns="45720" rIns="91440" bIns="45720" rtlCol="0" anchor="t">
            <a:spAutoFit/>
          </a:bodyPr>
          <a:lstStyle/>
          <a:p>
            <a:r>
              <a:rPr lang="es-ES" sz="2800" b="1" dirty="0">
                <a:latin typeface="Calibri"/>
                <a:cs typeface="Calibri"/>
              </a:rPr>
              <a:t>Recursos:</a:t>
            </a:r>
            <a:endParaRPr lang="es-PE" sz="2800" b="1" dirty="0">
              <a:latin typeface="Calibri"/>
              <a:cs typeface="Calibri"/>
            </a:endParaRPr>
          </a:p>
        </p:txBody>
      </p:sp>
      <p:sp>
        <p:nvSpPr>
          <p:cNvPr id="6" name="CuadroTexto 4">
            <a:extLst>
              <a:ext uri="{FF2B5EF4-FFF2-40B4-BE49-F238E27FC236}">
                <a16:creationId xmlns:a16="http://schemas.microsoft.com/office/drawing/2014/main" id="{B346316E-6CC2-4012-2C35-B49AA86BB9EE}"/>
              </a:ext>
            </a:extLst>
          </p:cNvPr>
          <p:cNvSpPr txBox="1"/>
          <p:nvPr/>
        </p:nvSpPr>
        <p:spPr>
          <a:xfrm>
            <a:off x="410182" y="4525120"/>
            <a:ext cx="13116105" cy="144655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s-ES" sz="2200" dirty="0">
                <a:latin typeface="Calibri"/>
                <a:cs typeface="Calibri"/>
              </a:rPr>
              <a:t>https://docs.spring.io/spring-framework/docs/current/reference/html/web-reactive.html</a:t>
            </a:r>
          </a:p>
          <a:p>
            <a:pPr marL="342900" indent="-342900">
              <a:buFont typeface="Arial" panose="020B0604020202020204" pitchFamily="34" charset="0"/>
              <a:buChar char="•"/>
            </a:pPr>
            <a:r>
              <a:rPr lang="es-PE" sz="2200" dirty="0">
                <a:latin typeface="Calibri"/>
                <a:cs typeface="Calibri"/>
              </a:rPr>
              <a:t>https://www.thymeleaf.org/documentation.html</a:t>
            </a:r>
            <a:endParaRPr lang="es-PE"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PE" sz="2200" dirty="0">
                <a:latin typeface="Calibri"/>
              </a:rPr>
              <a:t>https://blog.knoldus.com/a-basic-introduction-to-spring-webflux/</a:t>
            </a:r>
            <a:br>
              <a:rPr lang="es-PE" sz="2200" dirty="0">
                <a:latin typeface="Calibri" panose="020F0502020204030204" pitchFamily="34" charset="0"/>
                <a:cs typeface="Calibri" panose="020F0502020204030204" pitchFamily="34" charset="0"/>
              </a:rPr>
            </a:br>
            <a:endParaRPr lang="es-PE"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3861254"/>
      </p:ext>
    </p:extLst>
  </p:cSld>
  <p:clrMapOvr>
    <a:overrideClrMapping bg1="lt1" tx1="dk1" bg2="dk2" tx2="lt2" accent1="accent1" accent2="accent2" accent3="accent3" accent4="accent4" accent5="accent5" accent6="accent6" hlink="hlink" folHlink="folHlink"/>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3671578" cy="873721"/>
          </a:xfrm>
          <a:prstGeom prst="rect">
            <a:avLst/>
          </a:prstGeom>
          <a:noFill/>
          <a:ln>
            <a:noFill/>
          </a:ln>
        </p:spPr>
        <p:txBody>
          <a:bodyPr lIns="90000" tIns="45000" rIns="90000" bIns="45000" anchor="t" anchorCtr="0">
            <a:noAutofit/>
          </a:bodyPr>
          <a:lstStyle/>
          <a:p>
            <a:pPr lvl="1"/>
            <a:r>
              <a:rPr lang="en-US" sz="4400" b="1" dirty="0" err="1">
                <a:solidFill>
                  <a:srgbClr val="FF3300"/>
                </a:solidFill>
                <a:latin typeface="Sitka Display"/>
                <a:cs typeface="Calibri"/>
              </a:rPr>
              <a:t>Bibliografía</a:t>
            </a:r>
            <a:endParaRPr lang="en-US" dirty="0" err="1"/>
          </a:p>
        </p:txBody>
      </p:sp>
      <p:sp>
        <p:nvSpPr>
          <p:cNvPr id="4" name="CuadroTexto 4">
            <a:extLst>
              <a:ext uri="{FF2B5EF4-FFF2-40B4-BE49-F238E27FC236}">
                <a16:creationId xmlns:a16="http://schemas.microsoft.com/office/drawing/2014/main" id="{9717D949-5AAA-0DE4-2E91-F83A0FE9CDE9}"/>
              </a:ext>
            </a:extLst>
          </p:cNvPr>
          <p:cNvSpPr txBox="1"/>
          <p:nvPr/>
        </p:nvSpPr>
        <p:spPr>
          <a:xfrm>
            <a:off x="410182" y="1893550"/>
            <a:ext cx="13116105" cy="381642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s-ES" sz="2200" dirty="0">
                <a:solidFill>
                  <a:schemeClr val="tx1"/>
                </a:solidFill>
                <a:latin typeface="Calibri"/>
              </a:rPr>
              <a:t>Maluenda, R. (10 de marzo de 2017). </a:t>
            </a:r>
            <a:r>
              <a:rPr lang="es-ES" sz="2200" i="1" dirty="0">
                <a:solidFill>
                  <a:schemeClr val="tx1"/>
                </a:solidFill>
                <a:latin typeface="Calibri"/>
              </a:rPr>
              <a:t>¿Qué es la Programación Reactiva? Una introducción</a:t>
            </a:r>
            <a:r>
              <a:rPr lang="es-ES" sz="2200" dirty="0">
                <a:solidFill>
                  <a:schemeClr val="tx1"/>
                </a:solidFill>
                <a:latin typeface="Calibri"/>
              </a:rPr>
              <a:t> . Servicios de software de perfiles. </a:t>
            </a:r>
            <a:r>
              <a:rPr lang="es-ES" sz="2200" dirty="0">
                <a:solidFill>
                  <a:schemeClr val="tx1"/>
                </a:solidFill>
                <a:latin typeface="Calibri"/>
                <a:hlinkClick r:id="rId5">
                  <a:extLst>
                    <a:ext uri="{A12FA001-AC4F-418D-AE19-62706E023703}">
                      <ahyp:hlinkClr xmlns:ahyp="http://schemas.microsoft.com/office/drawing/2018/hyperlinkcolor" val="tx"/>
                    </a:ext>
                  </a:extLst>
                </a:hlinkClick>
              </a:rPr>
              <a:t>https://profile.es/blog/que-es-la-programacion-reactiva-una-introduccion/</a:t>
            </a:r>
            <a:endParaRPr lang="es-ES" sz="2200" dirty="0">
              <a:solidFill>
                <a:schemeClr val="tx1"/>
              </a:solidFill>
              <a:latin typeface="Calibri"/>
              <a:cs typeface="Calibri" panose="020F0502020204030204" pitchFamily="34" charset="0"/>
              <a:hlinkClick r:id="" action="ppaction://noaction">
                <a:extLst>
                  <a:ext uri="{A12FA001-AC4F-418D-AE19-62706E023703}">
                    <ahyp:hlinkClr xmlns:ahyp="http://schemas.microsoft.com/office/drawing/2018/hyperlinkcolor" val="tx"/>
                  </a:ext>
                </a:extLst>
              </a:hlinkClick>
            </a:endParaRPr>
          </a:p>
          <a:p>
            <a:pPr marL="342900" indent="-342900">
              <a:buFont typeface="Arial" panose="020B0604020202020204" pitchFamily="34" charset="0"/>
              <a:buChar char="•"/>
            </a:pPr>
            <a:endParaRPr lang="es-ES" sz="2200" dirty="0">
              <a:solidFill>
                <a:schemeClr val="tx1"/>
              </a:solidFill>
              <a:latin typeface="Calibri"/>
            </a:endParaRPr>
          </a:p>
          <a:p>
            <a:pPr marL="342900" indent="-342900">
              <a:buFont typeface="Arial" panose="020B0604020202020204" pitchFamily="34" charset="0"/>
              <a:buChar char="•"/>
            </a:pPr>
            <a:r>
              <a:rPr lang="es-ES" sz="2200" dirty="0">
                <a:solidFill>
                  <a:schemeClr val="tx1"/>
                </a:solidFill>
                <a:latin typeface="Calibri"/>
              </a:rPr>
              <a:t>Pulido, M. (23 de septiembre de 2019). </a:t>
            </a:r>
            <a:r>
              <a:rPr lang="es-ES" sz="2200" i="1" dirty="0">
                <a:solidFill>
                  <a:schemeClr val="tx1"/>
                </a:solidFill>
                <a:latin typeface="Calibri"/>
              </a:rPr>
              <a:t>Todo lo que deberías saber sobre programación reactiva</a:t>
            </a:r>
            <a:r>
              <a:rPr lang="es-ES" sz="2200" dirty="0">
                <a:solidFill>
                  <a:schemeClr val="tx1"/>
                </a:solidFill>
                <a:latin typeface="Calibri"/>
              </a:rPr>
              <a:t> . </a:t>
            </a:r>
            <a:r>
              <a:rPr lang="es-ES" sz="2200" dirty="0" err="1">
                <a:solidFill>
                  <a:schemeClr val="tx1"/>
                </a:solidFill>
                <a:latin typeface="Calibri"/>
              </a:rPr>
              <a:t>Slash</a:t>
            </a:r>
            <a:r>
              <a:rPr lang="es-ES" sz="2200" dirty="0">
                <a:solidFill>
                  <a:schemeClr val="tx1"/>
                </a:solidFill>
                <a:latin typeface="Calibri"/>
              </a:rPr>
              <a:t> Movilidad | Soluciones móviles. </a:t>
            </a:r>
            <a:r>
              <a:rPr lang="es-ES" sz="2200" dirty="0">
                <a:solidFill>
                  <a:schemeClr val="tx1"/>
                </a:solidFill>
                <a:latin typeface="Calibri"/>
                <a:hlinkClick r:id="rId6">
                  <a:extLst>
                    <a:ext uri="{A12FA001-AC4F-418D-AE19-62706E023703}">
                      <ahyp:hlinkClr xmlns:ahyp="http://schemas.microsoft.com/office/drawing/2018/hyperlinkcolor" val="tx"/>
                    </a:ext>
                  </a:extLst>
                </a:hlinkClick>
              </a:rPr>
              <a:t>https://slashmobility.com/blog/2019/09/programacion-reactiva/</a:t>
            </a:r>
            <a:endParaRPr lang="es-ES" sz="2200" dirty="0">
              <a:solidFill>
                <a:schemeClr val="tx1"/>
              </a:solidFill>
              <a:latin typeface="Calibri"/>
            </a:endParaRPr>
          </a:p>
          <a:p>
            <a:pPr marL="342900" indent="-342900">
              <a:buFont typeface="Arial" panose="020B0604020202020204" pitchFamily="34" charset="0"/>
              <a:buChar char="•"/>
            </a:pPr>
            <a:endParaRPr lang="es-ES" sz="2200" dirty="0">
              <a:solidFill>
                <a:schemeClr val="tx1"/>
              </a:solidFill>
              <a:latin typeface="Calibri"/>
            </a:endParaRPr>
          </a:p>
          <a:p>
            <a:pPr marL="342900" indent="-342900">
              <a:buFont typeface="Arial" panose="020B0604020202020204" pitchFamily="34" charset="0"/>
              <a:buChar char="•"/>
            </a:pPr>
            <a:r>
              <a:rPr lang="es-ES" sz="2200" dirty="0">
                <a:solidFill>
                  <a:schemeClr val="tx1"/>
                </a:solidFill>
                <a:latin typeface="Calibri"/>
              </a:rPr>
              <a:t>(</a:t>
            </a:r>
            <a:r>
              <a:rPr lang="es-ES" sz="2200" dirty="0" err="1">
                <a:solidFill>
                  <a:schemeClr val="tx1"/>
                </a:solidFill>
                <a:latin typeface="Calibri"/>
              </a:rPr>
              <a:t>N.d</a:t>
            </a:r>
            <a:r>
              <a:rPr lang="es-ES" sz="2200" dirty="0">
                <a:solidFill>
                  <a:schemeClr val="tx1"/>
                </a:solidFill>
                <a:latin typeface="Calibri"/>
              </a:rPr>
              <a:t>.). </a:t>
            </a:r>
            <a:r>
              <a:rPr lang="es-ES" sz="2200" dirty="0" err="1">
                <a:solidFill>
                  <a:schemeClr val="tx1"/>
                </a:solidFill>
                <a:latin typeface="Calibri"/>
              </a:rPr>
              <a:t>Edu.Co</a:t>
            </a:r>
            <a:r>
              <a:rPr lang="es-ES" sz="2200" dirty="0">
                <a:solidFill>
                  <a:schemeClr val="tx1"/>
                </a:solidFill>
                <a:latin typeface="Calibri"/>
              </a:rPr>
              <a:t>. </a:t>
            </a:r>
            <a:r>
              <a:rPr lang="es-ES" sz="2200" dirty="0" err="1">
                <a:solidFill>
                  <a:schemeClr val="tx1"/>
                </a:solidFill>
                <a:latin typeface="Calibri"/>
              </a:rPr>
              <a:t>Retrieved</a:t>
            </a:r>
            <a:r>
              <a:rPr lang="es-ES" sz="2200" dirty="0">
                <a:solidFill>
                  <a:schemeClr val="tx1"/>
                </a:solidFill>
                <a:latin typeface="Calibri"/>
              </a:rPr>
              <a:t> </a:t>
            </a:r>
            <a:r>
              <a:rPr lang="es-ES" sz="2200" dirty="0" err="1">
                <a:solidFill>
                  <a:schemeClr val="tx1"/>
                </a:solidFill>
                <a:latin typeface="Calibri"/>
              </a:rPr>
              <a:t>November</a:t>
            </a:r>
            <a:r>
              <a:rPr lang="es-ES" sz="2200" dirty="0">
                <a:solidFill>
                  <a:schemeClr val="tx1"/>
                </a:solidFill>
                <a:latin typeface="Calibri"/>
              </a:rPr>
              <a:t> 14, 2022, </a:t>
            </a:r>
            <a:r>
              <a:rPr lang="es-ES" sz="2200" dirty="0" err="1">
                <a:solidFill>
                  <a:schemeClr val="tx1"/>
                </a:solidFill>
                <a:latin typeface="Calibri"/>
              </a:rPr>
              <a:t>from</a:t>
            </a:r>
            <a:r>
              <a:rPr lang="es-ES" sz="2200" dirty="0">
                <a:solidFill>
                  <a:schemeClr val="tx1"/>
                </a:solidFill>
                <a:latin typeface="Calibri"/>
              </a:rPr>
              <a:t> https://bibliotecadigital.udea.edu.co/bitstream/10495/16993/1/ZapataJuan_2019_ArquitecturaDesarrolloSoftware.pdf</a:t>
            </a:r>
          </a:p>
          <a:p>
            <a:endParaRPr lang="es-PE" sz="2200" dirty="0">
              <a:latin typeface="Calibri"/>
            </a:endParaRPr>
          </a:p>
          <a:p>
            <a:endParaRPr lang="es-PE"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6069338"/>
      </p:ext>
    </p:extLst>
  </p:cSld>
  <p:clrMapOvr>
    <a:overrideClrMapping bg1="lt1" tx1="dk1" bg2="dk2" tx2="lt2" accent1="accent1" accent2="accent2" accent3="accent3" accent4="accent4" accent5="accent5" accent6="accent6" hlink="hlink" folHlink="folHlink"/>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3952240" y="2195286"/>
            <a:ext cx="7457440" cy="1929673"/>
          </a:xfrm>
          <a:prstGeom prst="rect">
            <a:avLst/>
          </a:prstGeom>
          <a:noFill/>
          <a:ln>
            <a:noFill/>
          </a:ln>
        </p:spPr>
        <p:txBody>
          <a:bodyPr lIns="90000" tIns="45000" rIns="90000" bIns="45000" anchor="t" anchorCtr="0">
            <a:noAutofit/>
          </a:bodyPr>
          <a:lstStyle/>
          <a:p>
            <a:pPr lvl="0">
              <a:buClr>
                <a:srgbClr val="FF3300"/>
              </a:buClr>
              <a:buSzPct val="25000"/>
            </a:pPr>
            <a:r>
              <a:rPr lang="es-ES" sz="13800" b="1">
                <a:solidFill>
                  <a:srgbClr val="FF3300"/>
                </a:solidFill>
                <a:latin typeface="Sitka Display" panose="02000505000000020004" pitchFamily="2" charset="0"/>
                <a:ea typeface="Calibri"/>
                <a:cs typeface="Calibri"/>
                <a:sym typeface="Calibri"/>
              </a:rPr>
              <a:t>Gracias!</a:t>
            </a:r>
          </a:p>
        </p:txBody>
      </p:sp>
      <p:sp>
        <p:nvSpPr>
          <p:cNvPr id="4" name="Shape 127">
            <a:extLst>
              <a:ext uri="{FF2B5EF4-FFF2-40B4-BE49-F238E27FC236}">
                <a16:creationId xmlns:a16="http://schemas.microsoft.com/office/drawing/2014/main" id="{121DDDDB-C44A-434C-956F-2F4F05E2BC79}"/>
              </a:ext>
            </a:extLst>
          </p:cNvPr>
          <p:cNvSpPr txBox="1"/>
          <p:nvPr/>
        </p:nvSpPr>
        <p:spPr>
          <a:xfrm>
            <a:off x="1027038" y="1844561"/>
            <a:ext cx="8530619" cy="936172"/>
          </a:xfrm>
          <a:prstGeom prst="rect">
            <a:avLst/>
          </a:prstGeom>
          <a:noFill/>
          <a:ln>
            <a:noFill/>
          </a:ln>
        </p:spPr>
        <p:txBody>
          <a:bodyPr lIns="90000" tIns="45000" rIns="90000" bIns="45000" anchor="t" anchorCtr="0">
            <a:noAutofit/>
          </a:bodyPr>
          <a:lstStyle/>
          <a:p>
            <a:pPr marR="0" lvl="0" algn="just" rtl="0">
              <a:lnSpc>
                <a:spcPct val="102000"/>
              </a:lnSpc>
              <a:spcBef>
                <a:spcPts val="0"/>
              </a:spcBef>
              <a:spcAft>
                <a:spcPts val="0"/>
              </a:spcAft>
              <a:buSzPct val="100000"/>
            </a:pPr>
            <a:endParaRPr lang="es-ES" sz="2800"/>
          </a:p>
        </p:txBody>
      </p:sp>
    </p:spTree>
    <p:extLst>
      <p:ext uri="{BB962C8B-B14F-4D97-AF65-F5344CB8AC3E}">
        <p14:creationId xmlns:p14="http://schemas.microsoft.com/office/powerpoint/2010/main" val="427114454"/>
      </p:ext>
    </p:extLst>
  </p:cSld>
  <p:clrMapOvr>
    <a:overrideClrMapping bg1="lt1" tx1="dk1" bg2="dk2" tx2="lt2" accent1="accent1" accent2="accent2" accent3="accent3" accent4="accent4" accent5="accent5" accent6="accent6" hlink="hlink" folHlink="folHlink"/>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
        <p:cNvGrpSpPr/>
        <p:nvPr/>
      </p:nvGrpSpPr>
      <p:grpSpPr>
        <a:xfrm>
          <a:off x="0" y="0"/>
          <a:ext cx="0" cy="0"/>
          <a:chOff x="0" y="0"/>
          <a:chExt cx="0" cy="0"/>
        </a:xfrm>
      </p:grpSpPr>
      <p:sp>
        <p:nvSpPr>
          <p:cNvPr id="2" name="Shape 124">
            <a:extLst>
              <a:ext uri="{FF2B5EF4-FFF2-40B4-BE49-F238E27FC236}">
                <a16:creationId xmlns:a16="http://schemas.microsoft.com/office/drawing/2014/main" id="{333B610C-C941-4F0E-87C7-98BBE6C39962}"/>
              </a:ext>
            </a:extLst>
          </p:cNvPr>
          <p:cNvSpPr txBox="1"/>
          <p:nvPr/>
        </p:nvSpPr>
        <p:spPr>
          <a:xfrm>
            <a:off x="410181" y="214087"/>
            <a:ext cx="12154351" cy="847070"/>
          </a:xfrm>
          <a:prstGeom prst="rect">
            <a:avLst/>
          </a:prstGeom>
          <a:noFill/>
          <a:ln>
            <a:noFill/>
          </a:ln>
        </p:spPr>
        <p:txBody>
          <a:bodyPr lIns="90000" tIns="45000" rIns="90000" bIns="45000" anchor="t" anchorCtr="0">
            <a:noAutofit/>
          </a:bodyPr>
          <a:lstStyle/>
          <a:p>
            <a:pPr lvl="0">
              <a:buClr>
                <a:srgbClr val="FF3300"/>
              </a:buClr>
              <a:buSzPct val="25000"/>
            </a:pPr>
            <a:r>
              <a:rPr lang="es-PE" sz="2800" b="1" dirty="0">
                <a:solidFill>
                  <a:srgbClr val="FF3300"/>
                </a:solidFill>
                <a:latin typeface="Sitka Display" panose="02000505000000020004" pitchFamily="2" charset="0"/>
                <a:ea typeface="Calibri"/>
                <a:cs typeface="Calibri"/>
                <a:sym typeface="Calibri"/>
              </a:rPr>
              <a:t>Describir la Seguridad de Autorización y Autenticación basada en Tokens</a:t>
            </a:r>
            <a:endParaRPr lang="es-PE" sz="2800" b="1" i="0" u="none" strike="noStrike" cap="none" dirty="0">
              <a:solidFill>
                <a:srgbClr val="FF3300"/>
              </a:solidFill>
              <a:latin typeface="Sitka Display" panose="02000505000000020004" pitchFamily="2" charset="0"/>
              <a:ea typeface="Calibri"/>
              <a:cs typeface="Calibri"/>
              <a:sym typeface="Calibri"/>
            </a:endParaRPr>
          </a:p>
        </p:txBody>
      </p:sp>
      <p:sp>
        <p:nvSpPr>
          <p:cNvPr id="3" name="Shape 124">
            <a:extLst>
              <a:ext uri="{FF2B5EF4-FFF2-40B4-BE49-F238E27FC236}">
                <a16:creationId xmlns:a16="http://schemas.microsoft.com/office/drawing/2014/main" id="{8132A0D7-034E-8BA4-0177-3F8C5CC219EC}"/>
              </a:ext>
            </a:extLst>
          </p:cNvPr>
          <p:cNvSpPr txBox="1"/>
          <p:nvPr/>
        </p:nvSpPr>
        <p:spPr>
          <a:xfrm>
            <a:off x="676742" y="1061157"/>
            <a:ext cx="12294191" cy="2235199"/>
          </a:xfrm>
          <a:prstGeom prst="rect">
            <a:avLst/>
          </a:prstGeom>
          <a:noFill/>
          <a:ln>
            <a:noFill/>
          </a:ln>
        </p:spPr>
        <p:txBody>
          <a:bodyPr lIns="90000" tIns="45000" rIns="90000" bIns="45000" anchor="t" anchorCtr="0">
            <a:noAutofit/>
          </a:bodyPr>
          <a:lstStyle/>
          <a:p>
            <a:r>
              <a:rPr lang="es-PE" sz="2000" i="0" dirty="0">
                <a:solidFill>
                  <a:schemeClr val="tx1"/>
                </a:solidFill>
                <a:effectLst/>
                <a:latin typeface="-apple-system"/>
              </a:rPr>
              <a:t>La autenticación basada en tokens es el proceso de verificar la identidad mediante la comprobación de un token. En la </a:t>
            </a:r>
            <a:r>
              <a:rPr lang="es-PE" sz="2000" dirty="0">
                <a:solidFill>
                  <a:schemeClr val="tx1"/>
                </a:solidFill>
                <a:latin typeface="-apple-system"/>
              </a:rPr>
              <a:t>gesti</a:t>
            </a:r>
            <a:r>
              <a:rPr lang="es-PE" sz="2000" i="0" dirty="0">
                <a:solidFill>
                  <a:schemeClr val="tx1"/>
                </a:solidFill>
                <a:effectLst/>
                <a:latin typeface="-apple-system"/>
              </a:rPr>
              <a:t>ó</a:t>
            </a:r>
            <a:r>
              <a:rPr lang="es-PE" sz="2000" dirty="0">
                <a:solidFill>
                  <a:schemeClr val="tx1"/>
                </a:solidFill>
                <a:latin typeface="-apple-system"/>
              </a:rPr>
              <a:t>n de acceso</a:t>
            </a:r>
            <a:r>
              <a:rPr lang="es-PE" sz="2000" i="0" dirty="0">
                <a:solidFill>
                  <a:schemeClr val="tx1"/>
                </a:solidFill>
                <a:effectLst/>
                <a:latin typeface="-apple-system"/>
              </a:rPr>
              <a:t>, los servidores utilizan la autenticación por token para comprobar la identidad de un usuario, una  API, un ordenador u otro servidor.</a:t>
            </a:r>
          </a:p>
          <a:p>
            <a:endParaRPr lang="es-PE" sz="2000" dirty="0">
              <a:solidFill>
                <a:schemeClr val="tx1"/>
              </a:solidFill>
              <a:latin typeface="-apple-system"/>
            </a:endParaRPr>
          </a:p>
          <a:p>
            <a:r>
              <a:rPr lang="es-PE" sz="2000" dirty="0">
                <a:solidFill>
                  <a:schemeClr val="tx1"/>
                </a:solidFill>
                <a:latin typeface="Calibri"/>
              </a:rPr>
              <a:t>Un </a:t>
            </a:r>
            <a:r>
              <a:rPr lang="es-PE" sz="2000" b="1" dirty="0">
                <a:solidFill>
                  <a:schemeClr val="tx1"/>
                </a:solidFill>
                <a:latin typeface="Calibri"/>
              </a:rPr>
              <a:t>token</a:t>
            </a:r>
            <a:r>
              <a:rPr lang="es-PE" sz="2000" dirty="0">
                <a:solidFill>
                  <a:schemeClr val="tx1"/>
                </a:solidFill>
                <a:latin typeface="Calibri"/>
              </a:rPr>
              <a:t> es un elemento simbólico que expide una fuente de confianza. Pensemos en cómo los policías llevan consigo una insignia expedida por las autoridades que legitima su autoridad. Las fichas pueden ser físicas (como una llave USB) o digitales (un mensaje generado por ordenador o una firma digital).</a:t>
            </a:r>
            <a:endParaRPr lang="en-US" sz="2000" dirty="0">
              <a:solidFill>
                <a:schemeClr val="tx1"/>
              </a:solidFill>
              <a:latin typeface="Calibri"/>
            </a:endParaRPr>
          </a:p>
        </p:txBody>
      </p:sp>
      <p:graphicFrame>
        <p:nvGraphicFramePr>
          <p:cNvPr id="5" name="Diagrama 4">
            <a:extLst>
              <a:ext uri="{FF2B5EF4-FFF2-40B4-BE49-F238E27FC236}">
                <a16:creationId xmlns:a16="http://schemas.microsoft.com/office/drawing/2014/main" id="{C85BDB92-C84E-B7DE-D2D8-3F352E6BCED5}"/>
              </a:ext>
            </a:extLst>
          </p:cNvPr>
          <p:cNvGraphicFramePr/>
          <p:nvPr>
            <p:extLst>
              <p:ext uri="{D42A27DB-BD31-4B8C-83A1-F6EECF244321}">
                <p14:modId xmlns:p14="http://schemas.microsoft.com/office/powerpoint/2010/main" val="245990783"/>
              </p:ext>
            </p:extLst>
          </p:nvPr>
        </p:nvGraphicFramePr>
        <p:xfrm>
          <a:off x="2214618" y="3454401"/>
          <a:ext cx="9602259" cy="38660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02631515"/>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1680218" cy="873721"/>
          </a:xfrm>
          <a:prstGeom prst="rect">
            <a:avLst/>
          </a:prstGeom>
          <a:noFill/>
          <a:ln>
            <a:noFill/>
          </a:ln>
        </p:spPr>
        <p:txBody>
          <a:bodyPr lIns="90000" tIns="45000" rIns="90000" bIns="45000" anchor="t" anchorCtr="0">
            <a:noAutofit/>
          </a:bodyPr>
          <a:lstStyle/>
          <a:p>
            <a:pPr lvl="0">
              <a:buClr>
                <a:srgbClr val="FF3300"/>
              </a:buClr>
              <a:buSzPct val="25000"/>
            </a:pPr>
            <a:r>
              <a:rPr lang="es-PE" sz="2800" b="1" dirty="0">
                <a:solidFill>
                  <a:srgbClr val="FF3300"/>
                </a:solidFill>
                <a:latin typeface="Sitka Display" panose="02000505000000020004" pitchFamily="2" charset="0"/>
                <a:ea typeface="Calibri"/>
                <a:cs typeface="Calibri"/>
                <a:sym typeface="Calibri"/>
              </a:rPr>
              <a:t>OAuth2.0</a:t>
            </a:r>
            <a:endParaRPr lang="es-PE" sz="2800" b="1" i="0" u="none" strike="noStrike" cap="none" dirty="0">
              <a:solidFill>
                <a:srgbClr val="FF3300"/>
              </a:solidFill>
              <a:latin typeface="Sitka Display" panose="02000505000000020004" pitchFamily="2" charset="0"/>
              <a:ea typeface="Calibri"/>
              <a:cs typeface="Calibri"/>
              <a:sym typeface="Calibri"/>
            </a:endParaRPr>
          </a:p>
        </p:txBody>
      </p:sp>
      <p:sp>
        <p:nvSpPr>
          <p:cNvPr id="2" name="CuadroTexto 1">
            <a:extLst>
              <a:ext uri="{FF2B5EF4-FFF2-40B4-BE49-F238E27FC236}">
                <a16:creationId xmlns:a16="http://schemas.microsoft.com/office/drawing/2014/main" id="{F4950119-C5EE-0DDB-6C51-EC189A9035B1}"/>
              </a:ext>
            </a:extLst>
          </p:cNvPr>
          <p:cNvSpPr txBox="1"/>
          <p:nvPr/>
        </p:nvSpPr>
        <p:spPr>
          <a:xfrm>
            <a:off x="331160" y="1001728"/>
            <a:ext cx="13116105" cy="2585323"/>
          </a:xfrm>
          <a:prstGeom prst="rect">
            <a:avLst/>
          </a:prstGeom>
          <a:noFill/>
        </p:spPr>
        <p:txBody>
          <a:bodyPr wrap="square" rtlCol="0">
            <a:spAutoFit/>
          </a:bodyPr>
          <a:lstStyle/>
          <a:p>
            <a:pPr marL="285750" indent="-285750">
              <a:buFont typeface="Arial" panose="020B0604020202020204" pitchFamily="34" charset="0"/>
              <a:buChar char="•"/>
            </a:pPr>
            <a:r>
              <a:rPr lang="es-PE" sz="1800" dirty="0">
                <a:latin typeface="Calibri" panose="020F0502020204030204" pitchFamily="34" charset="0"/>
                <a:cs typeface="Calibri" panose="020F0502020204030204" pitchFamily="34" charset="0"/>
              </a:rPr>
              <a:t>OAuth 2.0 es un estándar abierto para la autorización de </a:t>
            </a:r>
            <a:r>
              <a:rPr lang="es-PE" sz="1800" dirty="0" err="1">
                <a:latin typeface="Calibri" panose="020F0502020204030204" pitchFamily="34" charset="0"/>
                <a:cs typeface="Calibri" panose="020F0502020204030204" pitchFamily="34" charset="0"/>
              </a:rPr>
              <a:t>APIs</a:t>
            </a:r>
            <a:r>
              <a:rPr lang="es-PE" sz="1800" dirty="0">
                <a:latin typeface="Calibri" panose="020F0502020204030204" pitchFamily="34" charset="0"/>
                <a:cs typeface="Calibri" panose="020F0502020204030204" pitchFamily="34" charset="0"/>
              </a:rPr>
              <a:t>, que nos permite compartir información entre sitios sin tener que compartir la identidad.</a:t>
            </a:r>
          </a:p>
          <a:p>
            <a:pPr marL="285750" indent="-285750">
              <a:buFont typeface="Arial" panose="020B0604020202020204" pitchFamily="34" charset="0"/>
              <a:buChar char="•"/>
            </a:pPr>
            <a:r>
              <a:rPr lang="es-PE" sz="1800" dirty="0">
                <a:latin typeface="Calibri" panose="020F0502020204030204" pitchFamily="34" charset="0"/>
                <a:cs typeface="Calibri" panose="020F0502020204030204" pitchFamily="34" charset="0"/>
              </a:rPr>
              <a:t>Es un mecanismo utilizado a día de hoy por grandes compañías como Google, Facebook, Microsoft, Twitter, GitHub o LinkedIn, entre otras muchas.</a:t>
            </a:r>
          </a:p>
          <a:p>
            <a:pPr marL="285750" indent="-285750">
              <a:buFont typeface="Arial" panose="020B0604020202020204" pitchFamily="34" charset="0"/>
              <a:buChar char="•"/>
            </a:pPr>
            <a:r>
              <a:rPr lang="es-PE" sz="1800" dirty="0">
                <a:latin typeface="Calibri" panose="020F0502020204030204" pitchFamily="34" charset="0"/>
                <a:cs typeface="Calibri" panose="020F0502020204030204" pitchFamily="34" charset="0"/>
              </a:rPr>
              <a:t>Utiliza diferentes flujos de autenticación, como el flujo de código de autorización, el flujo de propietario de la contraseña, el flujo implícito, entre otros, así como la extensión de flujos, que también nos permiten definir nuevos flujos.</a:t>
            </a:r>
          </a:p>
          <a:p>
            <a:pPr marL="285750" indent="-285750">
              <a:buFont typeface="Arial" panose="020B0604020202020204" pitchFamily="34" charset="0"/>
              <a:buChar char="•"/>
            </a:pPr>
            <a:r>
              <a:rPr lang="es-PE" sz="1800" dirty="0">
                <a:latin typeface="Calibri" panose="020F0502020204030204" pitchFamily="34" charset="0"/>
                <a:cs typeface="Calibri" panose="020F0502020204030204" pitchFamily="34" charset="0"/>
              </a:rPr>
              <a:t>Surge para paliar la necesidad que se establece del envío continuo de credenciales entre cliente y servidor</a:t>
            </a:r>
          </a:p>
          <a:p>
            <a:pPr marL="285750" indent="-285750">
              <a:buFont typeface="Arial" panose="020B0604020202020204" pitchFamily="34" charset="0"/>
              <a:buChar char="•"/>
            </a:pPr>
            <a:r>
              <a:rPr lang="es-PE" sz="1800" dirty="0">
                <a:latin typeface="Calibri" panose="020F0502020204030204" pitchFamily="34" charset="0"/>
                <a:cs typeface="Calibri" panose="020F0502020204030204" pitchFamily="34" charset="0"/>
              </a:rPr>
              <a:t>Con OAuth2 el usuario delega la capacidad de realizar ciertas acciones, no todas, a las cuales da su consentimiento para hacerlas en su nombre</a:t>
            </a:r>
          </a:p>
        </p:txBody>
      </p:sp>
      <p:pic>
        <p:nvPicPr>
          <p:cNvPr id="4" name="Imagen 3">
            <a:extLst>
              <a:ext uri="{FF2B5EF4-FFF2-40B4-BE49-F238E27FC236}">
                <a16:creationId xmlns:a16="http://schemas.microsoft.com/office/drawing/2014/main" id="{2A6239CD-9537-2252-DBA1-FCE54BD583EB}"/>
              </a:ext>
            </a:extLst>
          </p:cNvPr>
          <p:cNvPicPr>
            <a:picLocks noChangeAspect="1"/>
          </p:cNvPicPr>
          <p:nvPr/>
        </p:nvPicPr>
        <p:blipFill>
          <a:blip r:embed="rId5"/>
          <a:stretch>
            <a:fillRect/>
          </a:stretch>
        </p:blipFill>
        <p:spPr>
          <a:xfrm>
            <a:off x="5383762" y="3723640"/>
            <a:ext cx="7069351" cy="3557981"/>
          </a:xfrm>
          <a:prstGeom prst="rect">
            <a:avLst/>
          </a:prstGeom>
        </p:spPr>
      </p:pic>
      <p:sp>
        <p:nvSpPr>
          <p:cNvPr id="5" name="CuadroTexto 4">
            <a:extLst>
              <a:ext uri="{FF2B5EF4-FFF2-40B4-BE49-F238E27FC236}">
                <a16:creationId xmlns:a16="http://schemas.microsoft.com/office/drawing/2014/main" id="{370C2B57-8319-12D8-AA5E-5774A72960C7}"/>
              </a:ext>
            </a:extLst>
          </p:cNvPr>
          <p:cNvSpPr txBox="1"/>
          <p:nvPr/>
        </p:nvSpPr>
        <p:spPr>
          <a:xfrm>
            <a:off x="2735693" y="5102520"/>
            <a:ext cx="1911101" cy="400110"/>
          </a:xfrm>
          <a:prstGeom prst="rect">
            <a:avLst/>
          </a:prstGeom>
          <a:noFill/>
        </p:spPr>
        <p:txBody>
          <a:bodyPr wrap="none" lIns="91440" tIns="45720" rIns="91440" bIns="45720" rtlCol="0" anchor="t">
            <a:spAutoFit/>
          </a:bodyPr>
          <a:lstStyle/>
          <a:p>
            <a:pPr algn="l"/>
            <a:r>
              <a:rPr lang="es-PE" sz="2000" b="1" i="0" dirty="0">
                <a:solidFill>
                  <a:srgbClr val="101828"/>
                </a:solidFill>
                <a:effectLst/>
                <a:latin typeface="Space Grotesk"/>
              </a:rPr>
              <a:t>Flujo de OAuth2</a:t>
            </a:r>
          </a:p>
        </p:txBody>
      </p:sp>
    </p:spTree>
    <p:extLst>
      <p:ext uri="{BB962C8B-B14F-4D97-AF65-F5344CB8AC3E}">
        <p14:creationId xmlns:p14="http://schemas.microsoft.com/office/powerpoint/2010/main" val="2668726445"/>
      </p:ext>
    </p:extLst>
  </p:cSld>
  <p:clrMapOvr>
    <a:overrideClrMapping bg1="lt1" tx1="dk1" bg2="dk2" tx2="lt2" accent1="accent1" accent2="accent2" accent3="accent3" accent4="accent4" accent5="accent5" accent6="accent6" hlink="hlink" folHlink="folHlink"/>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3224538" cy="873721"/>
          </a:xfrm>
          <a:prstGeom prst="rect">
            <a:avLst/>
          </a:prstGeom>
          <a:noFill/>
          <a:ln>
            <a:noFill/>
          </a:ln>
        </p:spPr>
        <p:txBody>
          <a:bodyPr lIns="90000" tIns="45000" rIns="90000" bIns="45000" anchor="t" anchorCtr="0">
            <a:noAutofit/>
          </a:bodyPr>
          <a:lstStyle/>
          <a:p>
            <a:pPr lvl="0">
              <a:buClr>
                <a:srgbClr val="FF3300"/>
              </a:buClr>
              <a:buSzPct val="25000"/>
            </a:pPr>
            <a:r>
              <a:rPr lang="es-PE" sz="2800" b="1" dirty="0">
                <a:solidFill>
                  <a:srgbClr val="FF3300"/>
                </a:solidFill>
                <a:latin typeface="Sitka Display" panose="02000505000000020004" pitchFamily="2" charset="0"/>
                <a:ea typeface="Calibri"/>
                <a:cs typeface="Calibri"/>
                <a:sym typeface="Calibri"/>
              </a:rPr>
              <a:t>Spring Security, JWT y CORS: Como funciona: Flujo de Autenticación</a:t>
            </a:r>
            <a:endParaRPr lang="es-PE" sz="2800" b="1" i="0" u="none" strike="noStrike" cap="none" dirty="0">
              <a:solidFill>
                <a:srgbClr val="FF3300"/>
              </a:solidFill>
              <a:latin typeface="Sitka Display" panose="02000505000000020004" pitchFamily="2" charset="0"/>
              <a:ea typeface="Calibri"/>
              <a:cs typeface="Calibri"/>
              <a:sym typeface="Calibri"/>
            </a:endParaRPr>
          </a:p>
        </p:txBody>
      </p:sp>
      <p:sp>
        <p:nvSpPr>
          <p:cNvPr id="2" name="CuadroTexto 1">
            <a:extLst>
              <a:ext uri="{FF2B5EF4-FFF2-40B4-BE49-F238E27FC236}">
                <a16:creationId xmlns:a16="http://schemas.microsoft.com/office/drawing/2014/main" id="{1975C7A6-C746-7F09-D407-0BE33A966E35}"/>
              </a:ext>
            </a:extLst>
          </p:cNvPr>
          <p:cNvSpPr txBox="1"/>
          <p:nvPr/>
        </p:nvSpPr>
        <p:spPr>
          <a:xfrm>
            <a:off x="410182" y="826197"/>
            <a:ext cx="2544286" cy="523220"/>
          </a:xfrm>
          <a:prstGeom prst="rect">
            <a:avLst/>
          </a:prstGeom>
          <a:noFill/>
        </p:spPr>
        <p:txBody>
          <a:bodyPr wrap="none" lIns="91440" tIns="45720" rIns="91440" bIns="45720" rtlCol="0" anchor="t">
            <a:spAutoFit/>
          </a:bodyPr>
          <a:lstStyle/>
          <a:p>
            <a:r>
              <a:rPr lang="es-PE" sz="2800" b="1" dirty="0">
                <a:solidFill>
                  <a:srgbClr val="FF3300"/>
                </a:solidFill>
                <a:latin typeface="Sitka Display" panose="02000505000000020004" pitchFamily="2" charset="0"/>
                <a:ea typeface="Calibri"/>
                <a:cs typeface="Calibri"/>
                <a:sym typeface="Calibri"/>
              </a:rPr>
              <a:t>Spring Security</a:t>
            </a:r>
            <a:endParaRPr lang="es-PE" sz="2800" b="1" dirty="0">
              <a:latin typeface="Calibri"/>
              <a:cs typeface="Calibri"/>
            </a:endParaRPr>
          </a:p>
        </p:txBody>
      </p:sp>
      <p:sp>
        <p:nvSpPr>
          <p:cNvPr id="5" name="CuadroTexto 4">
            <a:extLst>
              <a:ext uri="{FF2B5EF4-FFF2-40B4-BE49-F238E27FC236}">
                <a16:creationId xmlns:a16="http://schemas.microsoft.com/office/drawing/2014/main" id="{BB87444E-BDE3-0761-2411-0B9BAA5748C6}"/>
              </a:ext>
            </a:extLst>
          </p:cNvPr>
          <p:cNvSpPr txBox="1"/>
          <p:nvPr/>
        </p:nvSpPr>
        <p:spPr>
          <a:xfrm>
            <a:off x="410182" y="1509728"/>
            <a:ext cx="13116105" cy="3170099"/>
          </a:xfrm>
          <a:prstGeom prst="rect">
            <a:avLst/>
          </a:prstGeom>
          <a:noFill/>
        </p:spPr>
        <p:txBody>
          <a:bodyPr wrap="square" rtlCol="0">
            <a:spAutoFit/>
          </a:bodyPr>
          <a:lstStyle/>
          <a:p>
            <a:pPr marL="342900" indent="-342900">
              <a:buFont typeface="Arial" panose="020B0604020202020204" pitchFamily="34" charset="0"/>
              <a:buChar char="•"/>
            </a:pPr>
            <a:r>
              <a:rPr lang="es-PE" sz="2000" dirty="0">
                <a:latin typeface="Calibri" panose="020F0502020204030204" pitchFamily="34" charset="0"/>
                <a:cs typeface="Calibri" panose="020F0502020204030204" pitchFamily="34" charset="0"/>
              </a:rPr>
              <a:t>Spring Security es un </a:t>
            </a:r>
            <a:r>
              <a:rPr lang="es-PE" sz="2000" dirty="0" err="1">
                <a:latin typeface="Calibri" panose="020F0502020204030204" pitchFamily="34" charset="0"/>
                <a:cs typeface="Calibri" panose="020F0502020204030204" pitchFamily="34" charset="0"/>
              </a:rPr>
              <a:t>framework</a:t>
            </a:r>
            <a:r>
              <a:rPr lang="es-PE" sz="2000" dirty="0">
                <a:latin typeface="Calibri" panose="020F0502020204030204" pitchFamily="34" charset="0"/>
                <a:cs typeface="Calibri" panose="020F0502020204030204" pitchFamily="34" charset="0"/>
              </a:rPr>
              <a:t> de apoyo al marco de trabajo Spring, que dota al mismo de una serie servicios de seguridad aplicables para sistemas basados en la arquitectura basados en J2EE, enfocado particularmente sobre proyectos construidos usando </a:t>
            </a:r>
            <a:r>
              <a:rPr lang="es-PE" sz="2000" dirty="0" err="1">
                <a:latin typeface="Calibri" panose="020F0502020204030204" pitchFamily="34" charset="0"/>
                <a:cs typeface="Calibri" panose="020F0502020204030204" pitchFamily="34" charset="0"/>
              </a:rPr>
              <a:t>SpringFramework</a:t>
            </a:r>
            <a:r>
              <a:rPr lang="es-PE" sz="2000" dirty="0">
                <a:latin typeface="Calibri" panose="020F0502020204030204" pitchFamily="34" charset="0"/>
                <a:cs typeface="Calibri" panose="020F0502020204030204" pitchFamily="34" charset="0"/>
              </a:rPr>
              <a:t>. De esta dependencia, se minimiza la curva de aprendizaje si ya es conocido Spring</a:t>
            </a:r>
          </a:p>
          <a:p>
            <a:pPr marL="342900" indent="-342900">
              <a:buFont typeface="Arial" panose="020B0604020202020204" pitchFamily="34" charset="0"/>
              <a:buChar char="•"/>
            </a:pPr>
            <a:r>
              <a:rPr lang="es-PE" sz="2000" dirty="0">
                <a:latin typeface="Calibri" panose="020F0502020204030204" pitchFamily="34" charset="0"/>
                <a:cs typeface="Calibri" panose="020F0502020204030204" pitchFamily="34" charset="0"/>
              </a:rPr>
              <a:t>Los procesos de seguridad están destinados principalmente, a comprobar la identidad del usuario mediante la autenticación y los permisos asociados al mismo mediante la autorización. La autorización es dependiente de la autenticación ya que se produce posteriormente a su proceso.</a:t>
            </a:r>
          </a:p>
          <a:p>
            <a:pPr marL="342900" indent="-342900">
              <a:buFont typeface="Arial" panose="020B0604020202020204" pitchFamily="34" charset="0"/>
              <a:buChar char="•"/>
            </a:pPr>
            <a:r>
              <a:rPr lang="es-PE" sz="2000" dirty="0">
                <a:latin typeface="Calibri" panose="020F0502020204030204" pitchFamily="34" charset="0"/>
                <a:cs typeface="Calibri" panose="020F0502020204030204" pitchFamily="34" charset="0"/>
              </a:rPr>
              <a:t>Por regla general muchos de estos modelos de autenticación son proporcionados por terceros o son desarrollados por estándares importantes como el IETF adicionalmente, Spring Security proporciona su propio conjunto de características de autenticación</a:t>
            </a:r>
          </a:p>
        </p:txBody>
      </p:sp>
      <p:sp>
        <p:nvSpPr>
          <p:cNvPr id="6" name="CuadroTexto 5">
            <a:extLst>
              <a:ext uri="{FF2B5EF4-FFF2-40B4-BE49-F238E27FC236}">
                <a16:creationId xmlns:a16="http://schemas.microsoft.com/office/drawing/2014/main" id="{DF5603F9-323B-8E91-04E4-BC705E9B1031}"/>
              </a:ext>
            </a:extLst>
          </p:cNvPr>
          <p:cNvSpPr txBox="1"/>
          <p:nvPr/>
        </p:nvSpPr>
        <p:spPr>
          <a:xfrm>
            <a:off x="1179087" y="4828019"/>
            <a:ext cx="12045214" cy="1815882"/>
          </a:xfrm>
          <a:prstGeom prst="rect">
            <a:avLst/>
          </a:prstGeom>
          <a:noFill/>
        </p:spPr>
        <p:txBody>
          <a:bodyPr wrap="square" rtlCol="0">
            <a:spAutoFit/>
          </a:bodyPr>
          <a:lstStyle/>
          <a:p>
            <a:pPr algn="l"/>
            <a:r>
              <a:rPr lang="es-PE" sz="2000" b="1" i="0" dirty="0">
                <a:solidFill>
                  <a:srgbClr val="191E1E"/>
                </a:solidFill>
                <a:effectLst/>
                <a:latin typeface="Metropolis"/>
              </a:rPr>
              <a:t>Características</a:t>
            </a:r>
          </a:p>
          <a:p>
            <a:pPr algn="l"/>
            <a:endParaRPr lang="es-PE" sz="2000" dirty="0">
              <a:solidFill>
                <a:srgbClr val="191E1E"/>
              </a:solidFill>
              <a:latin typeface="Metropolis"/>
            </a:endParaRPr>
          </a:p>
          <a:p>
            <a:pPr marL="285750" indent="-285750" algn="l">
              <a:buFont typeface="Arial" panose="020B0604020202020204" pitchFamily="34" charset="0"/>
              <a:buChar char="•"/>
            </a:pPr>
            <a:r>
              <a:rPr lang="es-PE" sz="1800" b="0" i="0" dirty="0">
                <a:solidFill>
                  <a:srgbClr val="191E1E"/>
                </a:solidFill>
                <a:effectLst/>
                <a:latin typeface="Metropolis"/>
              </a:rPr>
              <a:t>Soporte completo y extensible para autenticación y autorización</a:t>
            </a:r>
          </a:p>
          <a:p>
            <a:pPr marL="285750" indent="-285750" algn="l">
              <a:buFont typeface="Arial" panose="020B0604020202020204" pitchFamily="34" charset="0"/>
              <a:buChar char="•"/>
            </a:pPr>
            <a:r>
              <a:rPr lang="es-PE" sz="1800" b="0" i="0" dirty="0">
                <a:solidFill>
                  <a:srgbClr val="191E1E"/>
                </a:solidFill>
                <a:effectLst/>
                <a:latin typeface="Metropolis"/>
              </a:rPr>
              <a:t>Protección contra ataques como fijación de sesión, </a:t>
            </a:r>
            <a:r>
              <a:rPr lang="es-PE" sz="1800" b="0" i="0" dirty="0" err="1">
                <a:solidFill>
                  <a:srgbClr val="191E1E"/>
                </a:solidFill>
                <a:effectLst/>
                <a:latin typeface="Metropolis"/>
              </a:rPr>
              <a:t>clickjacking</a:t>
            </a:r>
            <a:r>
              <a:rPr lang="es-PE" sz="1800" b="0" i="0" dirty="0">
                <a:solidFill>
                  <a:srgbClr val="191E1E"/>
                </a:solidFill>
                <a:effectLst/>
                <a:latin typeface="Metropolis"/>
              </a:rPr>
              <a:t>, falsificación de solicitudes entre sitios, etc.</a:t>
            </a:r>
          </a:p>
          <a:p>
            <a:pPr marL="285750" indent="-285750" algn="l">
              <a:buFont typeface="Arial" panose="020B0604020202020204" pitchFamily="34" charset="0"/>
              <a:buChar char="•"/>
            </a:pPr>
            <a:r>
              <a:rPr lang="es-PE" sz="1800" b="0" i="0" dirty="0">
                <a:solidFill>
                  <a:srgbClr val="191E1E"/>
                </a:solidFill>
                <a:effectLst/>
                <a:latin typeface="Metropolis"/>
              </a:rPr>
              <a:t>Integración de API de </a:t>
            </a:r>
            <a:r>
              <a:rPr lang="es-PE" sz="1800" b="0" i="0" dirty="0" err="1">
                <a:solidFill>
                  <a:srgbClr val="191E1E"/>
                </a:solidFill>
                <a:effectLst/>
                <a:latin typeface="Metropolis"/>
              </a:rPr>
              <a:t>servlets</a:t>
            </a:r>
            <a:endParaRPr lang="es-PE" sz="1800" b="0" i="0" dirty="0">
              <a:solidFill>
                <a:srgbClr val="191E1E"/>
              </a:solidFill>
              <a:effectLst/>
              <a:latin typeface="Metropolis"/>
            </a:endParaRPr>
          </a:p>
          <a:p>
            <a:pPr marL="285750" indent="-285750" algn="l">
              <a:buFont typeface="Arial" panose="020B0604020202020204" pitchFamily="34" charset="0"/>
              <a:buChar char="•"/>
            </a:pPr>
            <a:r>
              <a:rPr lang="es-PE" sz="1800" b="0" i="0" dirty="0">
                <a:solidFill>
                  <a:srgbClr val="191E1E"/>
                </a:solidFill>
                <a:effectLst/>
                <a:latin typeface="Metropolis"/>
              </a:rPr>
              <a:t>Integración opcional con Spring Web MVC</a:t>
            </a:r>
          </a:p>
        </p:txBody>
      </p:sp>
    </p:spTree>
    <p:extLst>
      <p:ext uri="{BB962C8B-B14F-4D97-AF65-F5344CB8AC3E}">
        <p14:creationId xmlns:p14="http://schemas.microsoft.com/office/powerpoint/2010/main" val="1897595469"/>
      </p:ext>
    </p:extLst>
  </p:cSld>
  <p:clrMapOvr>
    <a:overrideClrMapping bg1="lt1" tx1="dk1" bg2="dk2" tx2="lt2" accent1="accent1" accent2="accent2" accent3="accent3" accent4="accent4" accent5="accent5" accent6="accent6" hlink="hlink" folHlink="folHlink"/>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5" name="CuadroTexto 4">
            <a:extLst>
              <a:ext uri="{FF2B5EF4-FFF2-40B4-BE49-F238E27FC236}">
                <a16:creationId xmlns:a16="http://schemas.microsoft.com/office/drawing/2014/main" id="{BB87444E-BDE3-0761-2411-0B9BAA5748C6}"/>
              </a:ext>
            </a:extLst>
          </p:cNvPr>
          <p:cNvSpPr txBox="1"/>
          <p:nvPr/>
        </p:nvSpPr>
        <p:spPr>
          <a:xfrm>
            <a:off x="534360" y="1374261"/>
            <a:ext cx="13116105" cy="1200329"/>
          </a:xfrm>
          <a:prstGeom prst="rect">
            <a:avLst/>
          </a:prstGeom>
          <a:noFill/>
        </p:spPr>
        <p:txBody>
          <a:bodyPr wrap="square" rtlCol="0">
            <a:spAutoFit/>
          </a:bodyPr>
          <a:lstStyle/>
          <a:p>
            <a:r>
              <a:rPr lang="es-PE" sz="1800" dirty="0">
                <a:latin typeface="Calibri" panose="020F0502020204030204" pitchFamily="34" charset="0"/>
                <a:cs typeface="Calibri" panose="020F0502020204030204" pitchFamily="34" charset="0"/>
              </a:rPr>
              <a:t>JWT es un objeto de JSON (notación de objeto de JavaScript), una herramienta de estándar abierto cuyo objetivo es establecer una transmisión de información entre dos o más campos. A partir de estos, se puede propagar información de forma segura y efectiva, que, además, es verificada, pues se firma de forma virtual. Este conjunto de información toma la referencia de web token, bajo el estándar abierto de JSON</a:t>
            </a:r>
          </a:p>
        </p:txBody>
      </p:sp>
      <p:sp>
        <p:nvSpPr>
          <p:cNvPr id="4" name="CuadroTexto 3">
            <a:extLst>
              <a:ext uri="{FF2B5EF4-FFF2-40B4-BE49-F238E27FC236}">
                <a16:creationId xmlns:a16="http://schemas.microsoft.com/office/drawing/2014/main" id="{C09FD9C2-1055-5A62-2A8F-0D177B112F1C}"/>
              </a:ext>
            </a:extLst>
          </p:cNvPr>
          <p:cNvSpPr txBox="1"/>
          <p:nvPr/>
        </p:nvSpPr>
        <p:spPr>
          <a:xfrm>
            <a:off x="698049" y="731018"/>
            <a:ext cx="3919663" cy="954107"/>
          </a:xfrm>
          <a:prstGeom prst="rect">
            <a:avLst/>
          </a:prstGeom>
          <a:noFill/>
        </p:spPr>
        <p:txBody>
          <a:bodyPr wrap="none" lIns="91440" tIns="45720" rIns="91440" bIns="45720" rtlCol="0" anchor="t">
            <a:spAutoFit/>
          </a:bodyPr>
          <a:lstStyle/>
          <a:p>
            <a:r>
              <a:rPr lang="es-PE" sz="2800" b="1" dirty="0">
                <a:solidFill>
                  <a:srgbClr val="FF3300"/>
                </a:solidFill>
                <a:latin typeface="Sitka Display" panose="02000505000000020004" pitchFamily="2" charset="0"/>
                <a:ea typeface="Calibri"/>
                <a:cs typeface="Calibri"/>
                <a:sym typeface="Calibri"/>
              </a:rPr>
              <a:t>JWT (JSON Web Tokens)</a:t>
            </a:r>
          </a:p>
          <a:p>
            <a:endParaRPr lang="es-PE" sz="2800" b="1" dirty="0">
              <a:latin typeface="Calibri"/>
              <a:cs typeface="Calibri"/>
            </a:endParaRPr>
          </a:p>
        </p:txBody>
      </p:sp>
      <p:sp>
        <p:nvSpPr>
          <p:cNvPr id="3" name="CuadroTexto 2">
            <a:extLst>
              <a:ext uri="{FF2B5EF4-FFF2-40B4-BE49-F238E27FC236}">
                <a16:creationId xmlns:a16="http://schemas.microsoft.com/office/drawing/2014/main" id="{10A2FE2A-8797-609E-0155-2C8F490812D6}"/>
              </a:ext>
            </a:extLst>
          </p:cNvPr>
          <p:cNvSpPr txBox="1"/>
          <p:nvPr/>
        </p:nvSpPr>
        <p:spPr>
          <a:xfrm>
            <a:off x="534357" y="2707753"/>
            <a:ext cx="13116105" cy="1754326"/>
          </a:xfrm>
          <a:prstGeom prst="rect">
            <a:avLst/>
          </a:prstGeom>
          <a:noFill/>
        </p:spPr>
        <p:txBody>
          <a:bodyPr wrap="square" rtlCol="0">
            <a:spAutoFit/>
          </a:bodyPr>
          <a:lstStyle/>
          <a:p>
            <a:r>
              <a:rPr lang="es-PE" sz="1800" dirty="0">
                <a:latin typeface="Calibri" panose="020F0502020204030204" pitchFamily="34" charset="0"/>
                <a:cs typeface="Calibri" panose="020F0502020204030204" pitchFamily="34" charset="0"/>
              </a:rPr>
              <a:t>Cómo funciona</a:t>
            </a:r>
          </a:p>
          <a:p>
            <a:pPr marL="342900" indent="-342900">
              <a:buFont typeface="Arial" panose="020B0604020202020204" pitchFamily="34" charset="0"/>
              <a:buChar char="•"/>
            </a:pPr>
            <a:r>
              <a:rPr lang="es-PE" sz="1800" dirty="0">
                <a:latin typeface="Calibri" panose="020F0502020204030204" pitchFamily="34" charset="0"/>
                <a:cs typeface="Calibri" panose="020F0502020204030204" pitchFamily="34" charset="0"/>
              </a:rPr>
              <a:t>El JSON Web Token puede funcionar desde cualquier espacio, ya que su tamaño no es muy extenso. Puede establecerse en sitios como URL, parámetros de respuesta POST o dentro de un </a:t>
            </a:r>
            <a:r>
              <a:rPr lang="es-PE" sz="1800" dirty="0" err="1">
                <a:latin typeface="Calibri" panose="020F0502020204030204" pitchFamily="34" charset="0"/>
                <a:cs typeface="Calibri" panose="020F0502020204030204" pitchFamily="34" charset="0"/>
              </a:rPr>
              <a:t>header</a:t>
            </a:r>
            <a:r>
              <a:rPr lang="es-PE" sz="1800" dirty="0">
                <a:latin typeface="Calibri" panose="020F0502020204030204" pitchFamily="34" charset="0"/>
                <a:cs typeface="Calibri" panose="020F0502020204030204" pitchFamily="34" charset="0"/>
              </a:rPr>
              <a:t> HTTP.</a:t>
            </a:r>
          </a:p>
          <a:p>
            <a:pPr marL="342900" indent="-342900">
              <a:buFont typeface="Arial" panose="020B0604020202020204" pitchFamily="34" charset="0"/>
              <a:buChar char="•"/>
            </a:pPr>
            <a:r>
              <a:rPr lang="es-PE" sz="1800" dirty="0">
                <a:latin typeface="Calibri" panose="020F0502020204030204" pitchFamily="34" charset="0"/>
                <a:cs typeface="Calibri" panose="020F0502020204030204" pitchFamily="34" charset="0"/>
              </a:rPr>
              <a:t>A diferencia de otros elementos representados como token de la informática, JWT Tokens están conformados por </a:t>
            </a:r>
            <a:r>
              <a:rPr lang="es-PE" sz="1800" dirty="0" err="1">
                <a:latin typeface="Calibri" panose="020F0502020204030204" pitchFamily="34" charset="0"/>
                <a:cs typeface="Calibri" panose="020F0502020204030204" pitchFamily="34" charset="0"/>
              </a:rPr>
              <a:t>claims</a:t>
            </a:r>
            <a:r>
              <a:rPr lang="es-PE" sz="1800" dirty="0">
                <a:latin typeface="Calibri" panose="020F0502020204030204" pitchFamily="34" charset="0"/>
                <a:cs typeface="Calibri" panose="020F0502020204030204" pitchFamily="34" charset="0"/>
              </a:rPr>
              <a:t> (demandas), con las que se realiza la transmisión de información de uno a otro lado. Estos datos pueden ser relevantes a la forma de acceso, al tiempo válido, a los permisos y a cualquier otro concepto que se relacione con información de dos espacios de la web.</a:t>
            </a:r>
          </a:p>
        </p:txBody>
      </p:sp>
      <p:pic>
        <p:nvPicPr>
          <p:cNvPr id="7" name="Imagen 6">
            <a:extLst>
              <a:ext uri="{FF2B5EF4-FFF2-40B4-BE49-F238E27FC236}">
                <a16:creationId xmlns:a16="http://schemas.microsoft.com/office/drawing/2014/main" id="{357CD5D7-C1D5-B340-E8F0-B0DF6E88F17C}"/>
              </a:ext>
            </a:extLst>
          </p:cNvPr>
          <p:cNvPicPr>
            <a:picLocks noChangeAspect="1"/>
          </p:cNvPicPr>
          <p:nvPr/>
        </p:nvPicPr>
        <p:blipFill>
          <a:blip r:embed="rId5"/>
          <a:stretch>
            <a:fillRect/>
          </a:stretch>
        </p:blipFill>
        <p:spPr>
          <a:xfrm>
            <a:off x="7773270" y="4669589"/>
            <a:ext cx="5750281" cy="2905314"/>
          </a:xfrm>
          <a:prstGeom prst="rect">
            <a:avLst/>
          </a:prstGeom>
        </p:spPr>
      </p:pic>
      <p:sp>
        <p:nvSpPr>
          <p:cNvPr id="8" name="CuadroTexto 7">
            <a:extLst>
              <a:ext uri="{FF2B5EF4-FFF2-40B4-BE49-F238E27FC236}">
                <a16:creationId xmlns:a16="http://schemas.microsoft.com/office/drawing/2014/main" id="{FAA77CD6-38EF-8171-A2A5-F085FD0EB72B}"/>
              </a:ext>
            </a:extLst>
          </p:cNvPr>
          <p:cNvSpPr txBox="1"/>
          <p:nvPr/>
        </p:nvSpPr>
        <p:spPr>
          <a:xfrm>
            <a:off x="1258548" y="4962549"/>
            <a:ext cx="1378904" cy="338554"/>
          </a:xfrm>
          <a:prstGeom prst="rect">
            <a:avLst/>
          </a:prstGeom>
          <a:noFill/>
        </p:spPr>
        <p:txBody>
          <a:bodyPr wrap="none" lIns="91440" tIns="45720" rIns="91440" bIns="45720" rtlCol="0" anchor="t">
            <a:spAutoFit/>
          </a:bodyPr>
          <a:lstStyle/>
          <a:p>
            <a:r>
              <a:rPr lang="es-PE" sz="1600" b="1" i="0" dirty="0">
                <a:solidFill>
                  <a:srgbClr val="333333"/>
                </a:solidFill>
                <a:effectLst/>
                <a:latin typeface="Noto Serif" panose="020B0604020202020204" pitchFamily="18" charset="0"/>
              </a:rPr>
              <a:t>Encabezado</a:t>
            </a:r>
            <a:endParaRPr lang="es-PE" sz="1600" b="1" dirty="0">
              <a:latin typeface="Calibri"/>
              <a:cs typeface="Calibri"/>
            </a:endParaRPr>
          </a:p>
        </p:txBody>
      </p:sp>
      <p:sp>
        <p:nvSpPr>
          <p:cNvPr id="9" name="CuadroTexto 8">
            <a:extLst>
              <a:ext uri="{FF2B5EF4-FFF2-40B4-BE49-F238E27FC236}">
                <a16:creationId xmlns:a16="http://schemas.microsoft.com/office/drawing/2014/main" id="{9577F9C2-CAF7-76F5-C66D-993119C3B146}"/>
              </a:ext>
            </a:extLst>
          </p:cNvPr>
          <p:cNvSpPr txBox="1"/>
          <p:nvPr/>
        </p:nvSpPr>
        <p:spPr>
          <a:xfrm>
            <a:off x="1278976" y="5370405"/>
            <a:ext cx="984565" cy="338554"/>
          </a:xfrm>
          <a:prstGeom prst="rect">
            <a:avLst/>
          </a:prstGeom>
          <a:noFill/>
        </p:spPr>
        <p:txBody>
          <a:bodyPr wrap="none" lIns="91440" tIns="45720" rIns="91440" bIns="45720" rtlCol="0" anchor="t">
            <a:spAutoFit/>
          </a:bodyPr>
          <a:lstStyle/>
          <a:p>
            <a:r>
              <a:rPr lang="es-PE" sz="1600" b="1" i="0" dirty="0" err="1">
                <a:solidFill>
                  <a:srgbClr val="333333"/>
                </a:solidFill>
                <a:effectLst/>
                <a:latin typeface="Noto Serif" panose="020B0604020202020204" pitchFamily="18" charset="0"/>
              </a:rPr>
              <a:t>Payload</a:t>
            </a:r>
            <a:endParaRPr lang="es-PE" sz="1600" b="1" dirty="0">
              <a:latin typeface="Calibri"/>
              <a:cs typeface="Calibri"/>
            </a:endParaRPr>
          </a:p>
        </p:txBody>
      </p:sp>
      <p:sp>
        <p:nvSpPr>
          <p:cNvPr id="10" name="CuadroTexto 9">
            <a:extLst>
              <a:ext uri="{FF2B5EF4-FFF2-40B4-BE49-F238E27FC236}">
                <a16:creationId xmlns:a16="http://schemas.microsoft.com/office/drawing/2014/main" id="{C3109D48-6687-5BBA-E31C-090FB8F2543D}"/>
              </a:ext>
            </a:extLst>
          </p:cNvPr>
          <p:cNvSpPr txBox="1"/>
          <p:nvPr/>
        </p:nvSpPr>
        <p:spPr>
          <a:xfrm>
            <a:off x="1313293" y="5861068"/>
            <a:ext cx="1172116" cy="338554"/>
          </a:xfrm>
          <a:prstGeom prst="rect">
            <a:avLst/>
          </a:prstGeom>
          <a:noFill/>
        </p:spPr>
        <p:txBody>
          <a:bodyPr wrap="none" lIns="91440" tIns="45720" rIns="91440" bIns="45720" rtlCol="0" anchor="t">
            <a:spAutoFit/>
          </a:bodyPr>
          <a:lstStyle/>
          <a:p>
            <a:r>
              <a:rPr lang="es-PE" sz="1600" b="1" i="0" dirty="0" err="1">
                <a:solidFill>
                  <a:srgbClr val="333333"/>
                </a:solidFill>
                <a:effectLst/>
                <a:latin typeface="Noto Serif" panose="020B0604020202020204" pitchFamily="18" charset="0"/>
              </a:rPr>
              <a:t>Signature</a:t>
            </a:r>
            <a:endParaRPr lang="es-PE" sz="1600" b="1" dirty="0">
              <a:latin typeface="Calibri"/>
              <a:cs typeface="Calibri"/>
            </a:endParaRPr>
          </a:p>
        </p:txBody>
      </p:sp>
      <p:sp>
        <p:nvSpPr>
          <p:cNvPr id="11" name="CuadroTexto 10">
            <a:extLst>
              <a:ext uri="{FF2B5EF4-FFF2-40B4-BE49-F238E27FC236}">
                <a16:creationId xmlns:a16="http://schemas.microsoft.com/office/drawing/2014/main" id="{EB9C5193-7234-2FD8-1123-16B91A7CF9A9}"/>
              </a:ext>
            </a:extLst>
          </p:cNvPr>
          <p:cNvSpPr txBox="1"/>
          <p:nvPr/>
        </p:nvSpPr>
        <p:spPr>
          <a:xfrm>
            <a:off x="2637452" y="4554694"/>
            <a:ext cx="1301959" cy="338554"/>
          </a:xfrm>
          <a:prstGeom prst="rect">
            <a:avLst/>
          </a:prstGeom>
          <a:noFill/>
        </p:spPr>
        <p:txBody>
          <a:bodyPr wrap="none" lIns="91440" tIns="45720" rIns="91440" bIns="45720" rtlCol="0" anchor="t">
            <a:spAutoFit/>
          </a:bodyPr>
          <a:lstStyle/>
          <a:p>
            <a:r>
              <a:rPr lang="es-PE" sz="1600" b="1" i="0" dirty="0">
                <a:solidFill>
                  <a:srgbClr val="FF0000"/>
                </a:solidFill>
                <a:effectLst/>
                <a:latin typeface="Noto Serif" panose="020B0604020202020204" pitchFamily="18" charset="0"/>
              </a:rPr>
              <a:t>Estructura</a:t>
            </a:r>
            <a:endParaRPr lang="es-PE" sz="1600" b="1" dirty="0">
              <a:solidFill>
                <a:srgbClr val="FF0000"/>
              </a:solidFill>
              <a:latin typeface="Calibri"/>
              <a:cs typeface="Calibri"/>
            </a:endParaRPr>
          </a:p>
        </p:txBody>
      </p:sp>
    </p:spTree>
    <p:extLst>
      <p:ext uri="{BB962C8B-B14F-4D97-AF65-F5344CB8AC3E}">
        <p14:creationId xmlns:p14="http://schemas.microsoft.com/office/powerpoint/2010/main" val="2365279925"/>
      </p:ext>
    </p:extLst>
  </p:cSld>
  <p:clrMapOvr>
    <a:overrideClrMapping bg1="lt1" tx1="dk1" bg2="dk2" tx2="lt2" accent1="accent1" accent2="accent2" accent3="accent3" accent4="accent4" accent5="accent5" accent6="accent6" hlink="hlink" folHlink="folHlink"/>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5" name="CuadroTexto 4">
            <a:extLst>
              <a:ext uri="{FF2B5EF4-FFF2-40B4-BE49-F238E27FC236}">
                <a16:creationId xmlns:a16="http://schemas.microsoft.com/office/drawing/2014/main" id="{BB87444E-BDE3-0761-2411-0B9BAA5748C6}"/>
              </a:ext>
            </a:extLst>
          </p:cNvPr>
          <p:cNvSpPr txBox="1"/>
          <p:nvPr/>
        </p:nvSpPr>
        <p:spPr>
          <a:xfrm>
            <a:off x="506136" y="718661"/>
            <a:ext cx="13116105" cy="923330"/>
          </a:xfrm>
          <a:prstGeom prst="rect">
            <a:avLst/>
          </a:prstGeom>
          <a:noFill/>
        </p:spPr>
        <p:txBody>
          <a:bodyPr wrap="square" rtlCol="0">
            <a:spAutoFit/>
          </a:bodyPr>
          <a:lstStyle/>
          <a:p>
            <a:r>
              <a:rPr lang="es-PE" sz="1800" dirty="0">
                <a:latin typeface="Calibri" panose="020F0502020204030204" pitchFamily="34" charset="0"/>
                <a:cs typeface="Calibri" panose="020F0502020204030204" pitchFamily="34" charset="0"/>
              </a:rPr>
              <a:t>Es una característica de seguridad del navegador que restringe las solicitudes HTTP de origen cruzado que se inician desde secuencias de comandos que se ejecutan en el navegador. Si los recursos de la API REST reciben solicitudes HTTP complejas de varios orígenes, debe habilitar la compatibilidad con CORS.</a:t>
            </a:r>
          </a:p>
        </p:txBody>
      </p:sp>
      <p:sp>
        <p:nvSpPr>
          <p:cNvPr id="4" name="CuadroTexto 3">
            <a:extLst>
              <a:ext uri="{FF2B5EF4-FFF2-40B4-BE49-F238E27FC236}">
                <a16:creationId xmlns:a16="http://schemas.microsoft.com/office/drawing/2014/main" id="{C09FD9C2-1055-5A62-2A8F-0D177B112F1C}"/>
              </a:ext>
            </a:extLst>
          </p:cNvPr>
          <p:cNvSpPr txBox="1"/>
          <p:nvPr/>
        </p:nvSpPr>
        <p:spPr>
          <a:xfrm>
            <a:off x="506137" y="261370"/>
            <a:ext cx="1032655" cy="523220"/>
          </a:xfrm>
          <a:prstGeom prst="rect">
            <a:avLst/>
          </a:prstGeom>
          <a:noFill/>
        </p:spPr>
        <p:txBody>
          <a:bodyPr wrap="none" lIns="91440" tIns="45720" rIns="91440" bIns="45720" rtlCol="0" anchor="t">
            <a:spAutoFit/>
          </a:bodyPr>
          <a:lstStyle/>
          <a:p>
            <a:r>
              <a:rPr lang="es-PE" sz="2800" b="1" dirty="0">
                <a:solidFill>
                  <a:srgbClr val="FF3300"/>
                </a:solidFill>
                <a:latin typeface="Sitka Display" panose="02000505000000020004" pitchFamily="2" charset="0"/>
                <a:ea typeface="Calibri"/>
                <a:cs typeface="Calibri"/>
                <a:sym typeface="Calibri"/>
              </a:rPr>
              <a:t>CORS</a:t>
            </a:r>
            <a:endParaRPr lang="es-PE" sz="2800" b="1" dirty="0">
              <a:latin typeface="Calibri"/>
              <a:cs typeface="Calibri"/>
            </a:endParaRPr>
          </a:p>
        </p:txBody>
      </p:sp>
      <p:sp>
        <p:nvSpPr>
          <p:cNvPr id="6" name="CuadroTexto 5">
            <a:extLst>
              <a:ext uri="{FF2B5EF4-FFF2-40B4-BE49-F238E27FC236}">
                <a16:creationId xmlns:a16="http://schemas.microsoft.com/office/drawing/2014/main" id="{9C773CD1-4889-DE01-5BE9-5CA0E763B610}"/>
              </a:ext>
            </a:extLst>
          </p:cNvPr>
          <p:cNvSpPr txBox="1"/>
          <p:nvPr/>
        </p:nvSpPr>
        <p:spPr>
          <a:xfrm>
            <a:off x="506135" y="1639390"/>
            <a:ext cx="7202310" cy="400110"/>
          </a:xfrm>
          <a:prstGeom prst="rect">
            <a:avLst/>
          </a:prstGeom>
          <a:noFill/>
        </p:spPr>
        <p:txBody>
          <a:bodyPr wrap="square">
            <a:spAutoFit/>
          </a:bodyPr>
          <a:lstStyle/>
          <a:p>
            <a:pPr algn="l"/>
            <a:r>
              <a:rPr lang="es-PE" sz="2000" b="1" dirty="0">
                <a:solidFill>
                  <a:srgbClr val="FF3300"/>
                </a:solidFill>
                <a:latin typeface="Sitka Display" panose="02000505000000020004" pitchFamily="2" charset="0"/>
                <a:cs typeface="Calibri"/>
              </a:rPr>
              <a:t>Cómo funciona el CORS</a:t>
            </a:r>
          </a:p>
        </p:txBody>
      </p:sp>
      <p:sp>
        <p:nvSpPr>
          <p:cNvPr id="7" name="CuadroTexto 6">
            <a:extLst>
              <a:ext uri="{FF2B5EF4-FFF2-40B4-BE49-F238E27FC236}">
                <a16:creationId xmlns:a16="http://schemas.microsoft.com/office/drawing/2014/main" id="{C034AF1D-EE2E-7342-EA8E-F06DEDB573E0}"/>
              </a:ext>
            </a:extLst>
          </p:cNvPr>
          <p:cNvSpPr txBox="1"/>
          <p:nvPr/>
        </p:nvSpPr>
        <p:spPr>
          <a:xfrm>
            <a:off x="506135" y="2053581"/>
            <a:ext cx="13116105" cy="2800767"/>
          </a:xfrm>
          <a:prstGeom prst="rect">
            <a:avLst/>
          </a:prstGeom>
          <a:noFill/>
        </p:spPr>
        <p:txBody>
          <a:bodyPr wrap="square" rtlCol="0">
            <a:spAutoFit/>
          </a:bodyPr>
          <a:lstStyle/>
          <a:p>
            <a:r>
              <a:rPr lang="es-PE" sz="1600" dirty="0">
                <a:latin typeface="Calibri" panose="020F0502020204030204" pitchFamily="34" charset="0"/>
                <a:cs typeface="Calibri" panose="020F0502020204030204" pitchFamily="34" charset="0"/>
              </a:rPr>
              <a:t>La </a:t>
            </a:r>
            <a:r>
              <a:rPr lang="es-PE" sz="1600" dirty="0" err="1">
                <a:latin typeface="Calibri" panose="020F0502020204030204" pitchFamily="34" charset="0"/>
                <a:cs typeface="Calibri" panose="020F0502020204030204" pitchFamily="34" charset="0"/>
              </a:rPr>
              <a:t>same-origin</a:t>
            </a:r>
            <a:r>
              <a:rPr lang="es-PE" sz="1600" dirty="0">
                <a:latin typeface="Calibri" panose="020F0502020204030204" pitchFamily="34" charset="0"/>
                <a:cs typeface="Calibri" panose="020F0502020204030204" pitchFamily="34" charset="0"/>
              </a:rPr>
              <a:t> </a:t>
            </a:r>
            <a:r>
              <a:rPr lang="es-PE" sz="1600" dirty="0" err="1">
                <a:latin typeface="Calibri" panose="020F0502020204030204" pitchFamily="34" charset="0"/>
                <a:cs typeface="Calibri" panose="020F0502020204030204" pitchFamily="34" charset="0"/>
              </a:rPr>
              <a:t>policy</a:t>
            </a:r>
            <a:r>
              <a:rPr lang="es-PE" sz="1600" dirty="0">
                <a:latin typeface="Calibri" panose="020F0502020204030204" pitchFamily="34" charset="0"/>
                <a:cs typeface="Calibri" panose="020F0502020204030204" pitchFamily="34" charset="0"/>
              </a:rPr>
              <a:t> (SOP o política de seguridad del mismo origen) prohíbe que se carguen datos de servidores ajenos al acceder a una página web. Todos los datos deben provenir de la misma fuente, es decir, corresponder al mismo servidor. Se trata de una medida de seguridad, ya que JavaScript y CSS podrían cargar, sin que el usuario lo supiese, contenido de otros servidores (y, con este, también contenido malicioso). Tales intentos son denominados “</a:t>
            </a:r>
            <a:r>
              <a:rPr lang="es-PE" sz="1600" dirty="0" err="1">
                <a:latin typeface="Calibri" panose="020F0502020204030204" pitchFamily="34" charset="0"/>
                <a:cs typeface="Calibri" panose="020F0502020204030204" pitchFamily="34" charset="0"/>
              </a:rPr>
              <a:t>cross-origin</a:t>
            </a:r>
            <a:r>
              <a:rPr lang="es-PE" sz="1600" dirty="0">
                <a:latin typeface="Calibri" panose="020F0502020204030204" pitchFamily="34" charset="0"/>
                <a:cs typeface="Calibri" panose="020F0502020204030204" pitchFamily="34" charset="0"/>
              </a:rPr>
              <a:t> </a:t>
            </a:r>
            <a:r>
              <a:rPr lang="es-PE" sz="1600" dirty="0" err="1">
                <a:latin typeface="Calibri" panose="020F0502020204030204" pitchFamily="34" charset="0"/>
                <a:cs typeface="Calibri" panose="020F0502020204030204" pitchFamily="34" charset="0"/>
              </a:rPr>
              <a:t>requests</a:t>
            </a:r>
            <a:r>
              <a:rPr lang="es-PE" sz="1600" dirty="0">
                <a:latin typeface="Calibri" panose="020F0502020204030204" pitchFamily="34" charset="0"/>
                <a:cs typeface="Calibri" panose="020F0502020204030204" pitchFamily="34" charset="0"/>
              </a:rPr>
              <a:t>”. Si, por el contrario, ambos administradores web saben del intercambio de contenido y lo aprueban, no tiene sentido impedir este proceso. El servidor solicitado (es decir, aquel del que se quiere cargar contenido) puede permitir entonces el acceso mediante </a:t>
            </a:r>
            <a:r>
              <a:rPr lang="es-PE" sz="1600" dirty="0" err="1">
                <a:latin typeface="Calibri" panose="020F0502020204030204" pitchFamily="34" charset="0"/>
                <a:cs typeface="Calibri" panose="020F0502020204030204" pitchFamily="34" charset="0"/>
              </a:rPr>
              <a:t>cross-origin</a:t>
            </a:r>
            <a:r>
              <a:rPr lang="es-PE" sz="1600" dirty="0">
                <a:latin typeface="Calibri" panose="020F0502020204030204" pitchFamily="34" charset="0"/>
                <a:cs typeface="Calibri" panose="020F0502020204030204" pitchFamily="34" charset="0"/>
              </a:rPr>
              <a:t> </a:t>
            </a:r>
            <a:r>
              <a:rPr lang="es-PE" sz="1600" dirty="0" err="1">
                <a:latin typeface="Calibri" panose="020F0502020204030204" pitchFamily="34" charset="0"/>
                <a:cs typeface="Calibri" panose="020F0502020204030204" pitchFamily="34" charset="0"/>
              </a:rPr>
              <a:t>resource</a:t>
            </a:r>
            <a:r>
              <a:rPr lang="es-PE" sz="1600" dirty="0">
                <a:latin typeface="Calibri" panose="020F0502020204030204" pitchFamily="34" charset="0"/>
                <a:cs typeface="Calibri" panose="020F0502020204030204" pitchFamily="34" charset="0"/>
              </a:rPr>
              <a:t> </a:t>
            </a:r>
            <a:r>
              <a:rPr lang="es-PE" sz="1600" dirty="0" err="1">
                <a:latin typeface="Calibri" panose="020F0502020204030204" pitchFamily="34" charset="0"/>
                <a:cs typeface="Calibri" panose="020F0502020204030204" pitchFamily="34" charset="0"/>
              </a:rPr>
              <a:t>sharing</a:t>
            </a:r>
            <a:r>
              <a:rPr lang="es-PE" sz="1600" dirty="0">
                <a:latin typeface="Calibri" panose="020F0502020204030204" pitchFamily="34" charset="0"/>
                <a:cs typeface="Calibri" panose="020F0502020204030204" pitchFamily="34" charset="0"/>
              </a:rPr>
              <a:t>, en castellano, intercambio de recursos de origen cruzado.</a:t>
            </a:r>
          </a:p>
          <a:p>
            <a:r>
              <a:rPr lang="es-PE" sz="1600" dirty="0">
                <a:latin typeface="Calibri" panose="020F0502020204030204" pitchFamily="34" charset="0"/>
                <a:cs typeface="Calibri" panose="020F0502020204030204" pitchFamily="34" charset="0"/>
              </a:rPr>
              <a:t>Este permiso se da, no obstante, únicamente a clientes concretos, es decir, el CORS no es un comodín para realizar cualquier </a:t>
            </a:r>
            <a:r>
              <a:rPr lang="es-PE" sz="1600" dirty="0" err="1">
                <a:latin typeface="Calibri" panose="020F0502020204030204" pitchFamily="34" charset="0"/>
                <a:cs typeface="Calibri" panose="020F0502020204030204" pitchFamily="34" charset="0"/>
              </a:rPr>
              <a:t>cross-origin</a:t>
            </a:r>
            <a:r>
              <a:rPr lang="es-PE" sz="1600" dirty="0">
                <a:latin typeface="Calibri" panose="020F0502020204030204" pitchFamily="34" charset="0"/>
                <a:cs typeface="Calibri" panose="020F0502020204030204" pitchFamily="34" charset="0"/>
              </a:rPr>
              <a:t> </a:t>
            </a:r>
            <a:r>
              <a:rPr lang="es-PE" sz="1600" dirty="0" err="1">
                <a:latin typeface="Calibri" panose="020F0502020204030204" pitchFamily="34" charset="0"/>
                <a:cs typeface="Calibri" panose="020F0502020204030204" pitchFamily="34" charset="0"/>
              </a:rPr>
              <a:t>request</a:t>
            </a:r>
            <a:r>
              <a:rPr lang="es-PE" sz="1600" dirty="0">
                <a:latin typeface="Calibri" panose="020F0502020204030204" pitchFamily="34" charset="0"/>
                <a:cs typeface="Calibri" panose="020F0502020204030204" pitchFamily="34" charset="0"/>
              </a:rPr>
              <a:t>. En lugar de eso, el segundo servidor permite al primero un acceso exclusivo mediante una cabecera HTTP. En dicha cabecera de la respuesta HTTP está indicado específicamente qué servidores pueden cargar datos y ponerlos a disposición del usuario. El acceso generalizado a todos los clientes se permite únicamente mediante una “</a:t>
            </a:r>
            <a:r>
              <a:rPr lang="es-PE" sz="1600" dirty="0" err="1">
                <a:latin typeface="Calibri" panose="020F0502020204030204" pitchFamily="34" charset="0"/>
                <a:cs typeface="Calibri" panose="020F0502020204030204" pitchFamily="34" charset="0"/>
              </a:rPr>
              <a:t>wildcard</a:t>
            </a:r>
            <a:r>
              <a:rPr lang="es-PE" sz="1600" dirty="0">
                <a:latin typeface="Calibri" panose="020F0502020204030204" pitchFamily="34" charset="0"/>
                <a:cs typeface="Calibri" panose="020F0502020204030204" pitchFamily="34" charset="0"/>
              </a:rPr>
              <a:t>” o certificado comodín. Esta solución, sin embargo, solo es conveniente para servidores cuyo contenido debe estar a disposición del público general, como es el caso, por ejemplo, de las tipografías web</a:t>
            </a:r>
          </a:p>
        </p:txBody>
      </p:sp>
      <p:pic>
        <p:nvPicPr>
          <p:cNvPr id="9" name="Imagen 8">
            <a:extLst>
              <a:ext uri="{FF2B5EF4-FFF2-40B4-BE49-F238E27FC236}">
                <a16:creationId xmlns:a16="http://schemas.microsoft.com/office/drawing/2014/main" id="{57ACDBFF-3097-2599-1379-13FB5AC44FCC}"/>
              </a:ext>
            </a:extLst>
          </p:cNvPr>
          <p:cNvPicPr>
            <a:picLocks noChangeAspect="1"/>
          </p:cNvPicPr>
          <p:nvPr/>
        </p:nvPicPr>
        <p:blipFill>
          <a:blip r:embed="rId5"/>
          <a:stretch>
            <a:fillRect/>
          </a:stretch>
        </p:blipFill>
        <p:spPr>
          <a:xfrm>
            <a:off x="4473975" y="5147734"/>
            <a:ext cx="5503537" cy="2519000"/>
          </a:xfrm>
          <a:prstGeom prst="rect">
            <a:avLst/>
          </a:prstGeom>
        </p:spPr>
      </p:pic>
    </p:spTree>
    <p:extLst>
      <p:ext uri="{BB962C8B-B14F-4D97-AF65-F5344CB8AC3E}">
        <p14:creationId xmlns:p14="http://schemas.microsoft.com/office/powerpoint/2010/main" val="2651139727"/>
      </p:ext>
    </p:extLst>
  </p:cSld>
  <p:clrMapOvr>
    <a:overrideClrMapping bg1="lt1" tx1="dk1" bg2="dk2" tx2="lt2" accent1="accent1" accent2="accent2" accent3="accent3" accent4="accent4" accent5="accent5" accent6="accent6" hlink="hlink" folHlink="folHlink"/>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1497338" cy="873721"/>
          </a:xfrm>
          <a:prstGeom prst="rect">
            <a:avLst/>
          </a:prstGeom>
          <a:noFill/>
          <a:ln>
            <a:noFill/>
          </a:ln>
        </p:spPr>
        <p:txBody>
          <a:bodyPr lIns="90000" tIns="45000" rIns="90000" bIns="45000" anchor="t" anchorCtr="0">
            <a:noAutofit/>
          </a:bodyPr>
          <a:lstStyle/>
          <a:p>
            <a:pPr lvl="0">
              <a:buClr>
                <a:srgbClr val="FF3300"/>
              </a:buClr>
              <a:buSzPct val="25000"/>
            </a:pPr>
            <a:r>
              <a:rPr lang="en-US" sz="2800" b="1" dirty="0">
                <a:solidFill>
                  <a:srgbClr val="FF3300"/>
                </a:solidFill>
                <a:latin typeface="Sitka Display" panose="02000505000000020004" pitchFamily="2" charset="0"/>
                <a:ea typeface="Calibri"/>
                <a:cs typeface="Calibri"/>
                <a:sym typeface="Calibri"/>
              </a:rPr>
              <a:t>Estructura JWT</a:t>
            </a:r>
            <a:endParaRPr lang="es-PE" sz="2800" b="1" i="0" u="none" strike="noStrike" cap="none" dirty="0">
              <a:solidFill>
                <a:srgbClr val="FF3300"/>
              </a:solidFill>
              <a:latin typeface="Sitka Display" panose="02000505000000020004" pitchFamily="2" charset="0"/>
              <a:ea typeface="Calibri"/>
              <a:cs typeface="Calibri"/>
              <a:sym typeface="Calibri"/>
            </a:endParaRPr>
          </a:p>
        </p:txBody>
      </p:sp>
      <p:sp>
        <p:nvSpPr>
          <p:cNvPr id="3" name="CuadroTexto 4">
            <a:extLst>
              <a:ext uri="{FF2B5EF4-FFF2-40B4-BE49-F238E27FC236}">
                <a16:creationId xmlns:a16="http://schemas.microsoft.com/office/drawing/2014/main" id="{C302C58D-4E3E-C128-1D8E-0151E0BFB1CC}"/>
              </a:ext>
            </a:extLst>
          </p:cNvPr>
          <p:cNvSpPr txBox="1"/>
          <p:nvPr/>
        </p:nvSpPr>
        <p:spPr>
          <a:xfrm>
            <a:off x="410182" y="1087807"/>
            <a:ext cx="11502518" cy="2031325"/>
          </a:xfrm>
          <a:prstGeom prst="rect">
            <a:avLst/>
          </a:prstGeom>
          <a:noFill/>
        </p:spPr>
        <p:txBody>
          <a:bodyPr wrap="square" lIns="91440" tIns="45720" rIns="91440" bIns="45720" rtlCol="0" anchor="t">
            <a:spAutoFit/>
          </a:bodyPr>
          <a:lstStyle/>
          <a:p>
            <a:pPr algn="l"/>
            <a:r>
              <a:rPr lang="es-PE" sz="1800" b="0" i="0">
                <a:solidFill>
                  <a:srgbClr val="333333"/>
                </a:solidFill>
                <a:effectLst/>
                <a:latin typeface="Calibri" panose="020F0502020204030204" pitchFamily="34" charset="0"/>
                <a:cs typeface="Calibri" panose="020F0502020204030204" pitchFamily="34" charset="0"/>
              </a:rPr>
              <a:t>Un JWT contiene tres partes:</a:t>
            </a:r>
          </a:p>
          <a:p>
            <a:pPr algn="l">
              <a:buFont typeface="Arial" panose="020B0604020202020204" pitchFamily="34" charset="0"/>
              <a:buChar char="•"/>
            </a:pPr>
            <a:r>
              <a:rPr lang="es-PE" sz="1800" b="1" i="0">
                <a:solidFill>
                  <a:srgbClr val="333333"/>
                </a:solidFill>
                <a:effectLst/>
                <a:latin typeface="Calibri" panose="020F0502020204030204" pitchFamily="34" charset="0"/>
                <a:cs typeface="Calibri" panose="020F0502020204030204" pitchFamily="34" charset="0"/>
              </a:rPr>
              <a:t>Encabezado</a:t>
            </a:r>
            <a:r>
              <a:rPr lang="es-PE" sz="1800" b="0" i="0">
                <a:solidFill>
                  <a:srgbClr val="333333"/>
                </a:solidFill>
                <a:effectLst/>
                <a:latin typeface="Calibri" panose="020F0502020204030204" pitchFamily="34" charset="0"/>
                <a:cs typeface="Calibri" panose="020F0502020204030204" pitchFamily="34" charset="0"/>
              </a:rPr>
              <a:t> : Consta de dos partes:</a:t>
            </a:r>
          </a:p>
          <a:p>
            <a:pPr marL="742950" lvl="1" indent="-285750" algn="l">
              <a:buFont typeface="Arial" panose="020B0604020202020204" pitchFamily="34" charset="0"/>
              <a:buChar char="•"/>
            </a:pPr>
            <a:r>
              <a:rPr lang="es-PE" sz="1800" b="0" i="0">
                <a:solidFill>
                  <a:srgbClr val="333333"/>
                </a:solidFill>
                <a:effectLst/>
                <a:latin typeface="Calibri" panose="020F0502020204030204" pitchFamily="34" charset="0"/>
                <a:cs typeface="Calibri" panose="020F0502020204030204" pitchFamily="34" charset="0"/>
              </a:rPr>
              <a:t>El algoritmo de firma que se está utilizando.</a:t>
            </a:r>
          </a:p>
          <a:p>
            <a:pPr marL="742950" lvl="1" indent="-285750" algn="l">
              <a:buFont typeface="Arial" panose="020B0604020202020204" pitchFamily="34" charset="0"/>
              <a:buChar char="•"/>
            </a:pPr>
            <a:r>
              <a:rPr lang="es-PE" sz="1800" b="0" i="0">
                <a:solidFill>
                  <a:srgbClr val="333333"/>
                </a:solidFill>
                <a:effectLst/>
                <a:latin typeface="Calibri" panose="020F0502020204030204" pitchFamily="34" charset="0"/>
                <a:cs typeface="Calibri" panose="020F0502020204030204" pitchFamily="34" charset="0"/>
              </a:rPr>
              <a:t>El tipo de token, que en este caso es mayoritariamente “JWT”.</a:t>
            </a:r>
          </a:p>
          <a:p>
            <a:pPr algn="l">
              <a:buFont typeface="Arial" panose="020B0604020202020204" pitchFamily="34" charset="0"/>
              <a:buChar char="•"/>
            </a:pPr>
            <a:r>
              <a:rPr lang="es-PE" sz="1800" b="1" i="0">
                <a:solidFill>
                  <a:srgbClr val="333333"/>
                </a:solidFill>
                <a:effectLst/>
                <a:latin typeface="Calibri" panose="020F0502020204030204" pitchFamily="34" charset="0"/>
                <a:cs typeface="Calibri" panose="020F0502020204030204" pitchFamily="34" charset="0"/>
              </a:rPr>
              <a:t>Carga útil</a:t>
            </a:r>
            <a:r>
              <a:rPr lang="es-PE" sz="1800" b="0" i="0">
                <a:solidFill>
                  <a:srgbClr val="333333"/>
                </a:solidFill>
                <a:effectLst/>
                <a:latin typeface="Calibri" panose="020F0502020204030204" pitchFamily="34" charset="0"/>
                <a:cs typeface="Calibri" panose="020F0502020204030204" pitchFamily="34" charset="0"/>
              </a:rPr>
              <a:t> : la carga útil contiene las notificaciones o el objeto JSON.</a:t>
            </a:r>
          </a:p>
          <a:p>
            <a:pPr algn="l">
              <a:buFont typeface="Arial" panose="020B0604020202020204" pitchFamily="34" charset="0"/>
              <a:buChar char="•"/>
            </a:pPr>
            <a:r>
              <a:rPr lang="es-PE" sz="1800" b="1" i="0">
                <a:solidFill>
                  <a:srgbClr val="333333"/>
                </a:solidFill>
                <a:effectLst/>
                <a:latin typeface="Calibri" panose="020F0502020204030204" pitchFamily="34" charset="0"/>
                <a:cs typeface="Calibri" panose="020F0502020204030204" pitchFamily="34" charset="0"/>
              </a:rPr>
              <a:t>Firma</a:t>
            </a:r>
            <a:r>
              <a:rPr lang="es-PE" sz="1800" b="0" i="0">
                <a:solidFill>
                  <a:srgbClr val="333333"/>
                </a:solidFill>
                <a:effectLst/>
                <a:latin typeface="Calibri" panose="020F0502020204030204" pitchFamily="34" charset="0"/>
                <a:cs typeface="Calibri" panose="020F0502020204030204" pitchFamily="34" charset="0"/>
              </a:rPr>
              <a:t> : una cadena que se genera a través de un algoritmo criptográfico que se puede usar para verificar la integridad de la carga útil de JSON.</a:t>
            </a:r>
          </a:p>
        </p:txBody>
      </p:sp>
      <p:pic>
        <p:nvPicPr>
          <p:cNvPr id="4" name="Imagen 3">
            <a:extLst>
              <a:ext uri="{FF2B5EF4-FFF2-40B4-BE49-F238E27FC236}">
                <a16:creationId xmlns:a16="http://schemas.microsoft.com/office/drawing/2014/main" id="{9BF2B75C-FE36-7108-5D3E-F99899100B66}"/>
              </a:ext>
            </a:extLst>
          </p:cNvPr>
          <p:cNvPicPr>
            <a:picLocks noChangeAspect="1"/>
          </p:cNvPicPr>
          <p:nvPr/>
        </p:nvPicPr>
        <p:blipFill>
          <a:blip r:embed="rId5"/>
          <a:stretch>
            <a:fillRect/>
          </a:stretch>
        </p:blipFill>
        <p:spPr>
          <a:xfrm>
            <a:off x="3510473" y="3280682"/>
            <a:ext cx="6592220" cy="3439005"/>
          </a:xfrm>
          <a:prstGeom prst="rect">
            <a:avLst/>
          </a:prstGeom>
        </p:spPr>
      </p:pic>
    </p:spTree>
    <p:extLst>
      <p:ext uri="{BB962C8B-B14F-4D97-AF65-F5344CB8AC3E}">
        <p14:creationId xmlns:p14="http://schemas.microsoft.com/office/powerpoint/2010/main" val="1811584605"/>
      </p:ext>
    </p:extLst>
  </p:cSld>
  <p:clrMapOvr>
    <a:overrideClrMapping bg1="lt1" tx1="dk1" bg2="dk2" tx2="lt2" accent1="accent1" accent2="accent2" accent3="accent3" accent4="accent4" accent5="accent5" accent6="accent6" hlink="hlink" folHlink="folHlink"/>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2940058" cy="873721"/>
          </a:xfrm>
          <a:prstGeom prst="rect">
            <a:avLst/>
          </a:prstGeom>
          <a:noFill/>
          <a:ln>
            <a:noFill/>
          </a:ln>
        </p:spPr>
        <p:txBody>
          <a:bodyPr lIns="90000" tIns="45000" rIns="90000" bIns="45000" anchor="t" anchorCtr="0">
            <a:noAutofit/>
          </a:bodyPr>
          <a:lstStyle/>
          <a:p>
            <a:pPr lvl="0">
              <a:buClr>
                <a:srgbClr val="FF3300"/>
              </a:buClr>
              <a:buSzPct val="25000"/>
            </a:pPr>
            <a:r>
              <a:rPr lang="es-PE" sz="2800" b="1" dirty="0">
                <a:solidFill>
                  <a:srgbClr val="FF3300"/>
                </a:solidFill>
                <a:latin typeface="Sitka Display" panose="02000505000000020004" pitchFamily="2" charset="0"/>
                <a:ea typeface="Calibri"/>
                <a:cs typeface="Calibri"/>
                <a:sym typeface="Calibri"/>
              </a:rPr>
              <a:t>Que es la autorización, Roles</a:t>
            </a:r>
            <a:endParaRPr lang="es-PE" sz="2800" b="1" i="0" u="none" strike="noStrike" cap="none" dirty="0">
              <a:solidFill>
                <a:srgbClr val="FF3300"/>
              </a:solidFill>
              <a:latin typeface="Sitka Display" panose="02000505000000020004" pitchFamily="2" charset="0"/>
              <a:ea typeface="Calibri"/>
              <a:cs typeface="Calibri"/>
              <a:sym typeface="Calibri"/>
            </a:endParaRPr>
          </a:p>
        </p:txBody>
      </p:sp>
      <p:sp>
        <p:nvSpPr>
          <p:cNvPr id="3" name="CuadroTexto 4">
            <a:extLst>
              <a:ext uri="{FF2B5EF4-FFF2-40B4-BE49-F238E27FC236}">
                <a16:creationId xmlns:a16="http://schemas.microsoft.com/office/drawing/2014/main" id="{9A37A647-95BA-4442-58FF-4931241ADF34}"/>
              </a:ext>
            </a:extLst>
          </p:cNvPr>
          <p:cNvSpPr txBox="1"/>
          <p:nvPr/>
        </p:nvSpPr>
        <p:spPr>
          <a:xfrm>
            <a:off x="410182" y="933208"/>
            <a:ext cx="13116105" cy="2308324"/>
          </a:xfrm>
          <a:prstGeom prst="rect">
            <a:avLst/>
          </a:prstGeom>
          <a:noFill/>
        </p:spPr>
        <p:txBody>
          <a:bodyPr wrap="square" lIns="91440" tIns="45720" rIns="91440" bIns="45720" rtlCol="0" anchor="t">
            <a:spAutoFit/>
          </a:bodyPr>
          <a:lstStyle/>
          <a:p>
            <a:r>
              <a:rPr lang="es-PE" sz="1800">
                <a:latin typeface="Calibri" panose="020F0502020204030204" pitchFamily="34" charset="0"/>
                <a:cs typeface="Calibri" panose="020F0502020204030204" pitchFamily="34" charset="0"/>
              </a:rPr>
              <a:t>Utilice la información sobre autorizaciones para determinar si el interlocutor tiene los privilegios necesarios para solicitar un servicio.</a:t>
            </a:r>
          </a:p>
          <a:p>
            <a:pPr marL="285750" indent="-285750">
              <a:buFont typeface="Arial"/>
              <a:buChar char="•"/>
            </a:pPr>
            <a:r>
              <a:rPr lang="es-PE" sz="1800" b="1">
                <a:latin typeface="Calibri" panose="020F0502020204030204" pitchFamily="34" charset="0"/>
                <a:cs typeface="Calibri" panose="020F0502020204030204" pitchFamily="34" charset="0"/>
              </a:rPr>
              <a:t>Autentificación</a:t>
            </a:r>
            <a:r>
              <a:rPr lang="es-PE" sz="1800">
                <a:latin typeface="Calibri" panose="020F0502020204030204" pitchFamily="34" charset="0"/>
                <a:cs typeface="Calibri" panose="020F0502020204030204" pitchFamily="34" charset="0"/>
              </a:rPr>
              <a:t> y </a:t>
            </a:r>
            <a:r>
              <a:rPr lang="es-PE" sz="1800" b="1">
                <a:latin typeface="Calibri" panose="020F0502020204030204" pitchFamily="34" charset="0"/>
                <a:cs typeface="Calibri" panose="020F0502020204030204" pitchFamily="34" charset="0"/>
              </a:rPr>
              <a:t>autorización</a:t>
            </a:r>
            <a:r>
              <a:rPr lang="es-PE" sz="1800">
                <a:latin typeface="Calibri" panose="020F0502020204030204" pitchFamily="34" charset="0"/>
                <a:cs typeface="Calibri" panose="020F0502020204030204" pitchFamily="34" charset="0"/>
              </a:rPr>
              <a:t>: La autentificación se refiere a identificar a los actores que se conectan, lo cual se hará normalmente aportando unas credenciales (</a:t>
            </a:r>
            <a:r>
              <a:rPr lang="es-PE" sz="1800" i="1">
                <a:latin typeface="Calibri" panose="020F0502020204030204" pitchFamily="34" charset="0"/>
                <a:cs typeface="Calibri" panose="020F0502020204030204" pitchFamily="34" charset="0"/>
              </a:rPr>
              <a:t>login</a:t>
            </a:r>
            <a:r>
              <a:rPr lang="es-PE" sz="1800">
                <a:latin typeface="Calibri" panose="020F0502020204030204" pitchFamily="34" charset="0"/>
                <a:cs typeface="Calibri" panose="020F0502020204030204" pitchFamily="34" charset="0"/>
              </a:rPr>
              <a:t> y </a:t>
            </a:r>
            <a:r>
              <a:rPr lang="es-PE" sz="1800" i="1">
                <a:latin typeface="Calibri" panose="020F0502020204030204" pitchFamily="34" charset="0"/>
                <a:cs typeface="Calibri" panose="020F0502020204030204" pitchFamily="34" charset="0"/>
              </a:rPr>
              <a:t>password</a:t>
            </a:r>
            <a:r>
              <a:rPr lang="es-PE" sz="1800">
                <a:latin typeface="Calibri" panose="020F0502020204030204" pitchFamily="34" charset="0"/>
                <a:cs typeface="Calibri" panose="020F0502020204030204" pitchFamily="34" charset="0"/>
              </a:rPr>
              <a:t>), mientras que la autorización se refiere a distinguir las operaciones que cada actor puede realizar.</a:t>
            </a:r>
          </a:p>
          <a:p>
            <a:pPr marL="285750" indent="-285750">
              <a:buFont typeface="Arial"/>
              <a:buChar char="•"/>
            </a:pPr>
            <a:r>
              <a:rPr lang="es-PE" sz="1800" b="1">
                <a:latin typeface="Calibri" panose="020F0502020204030204" pitchFamily="34" charset="0"/>
                <a:cs typeface="Calibri" panose="020F0502020204030204" pitchFamily="34" charset="0"/>
              </a:rPr>
              <a:t>Confidencialidad</a:t>
            </a:r>
            <a:r>
              <a:rPr lang="es-PE" sz="1800">
                <a:latin typeface="Calibri" panose="020F0502020204030204" pitchFamily="34" charset="0"/>
                <a:cs typeface="Calibri" panose="020F0502020204030204" pitchFamily="34" charset="0"/>
              </a:rPr>
              <a:t>: Asegurar que sólo los elementos que intervienen entienden el proceso de comunicación establecido.</a:t>
            </a:r>
          </a:p>
          <a:p>
            <a:pPr marL="285750" indent="-285750">
              <a:buFont typeface="Arial"/>
              <a:buChar char="•"/>
            </a:pPr>
            <a:r>
              <a:rPr lang="es-PE" sz="1800" b="1">
                <a:latin typeface="Calibri" panose="020F0502020204030204" pitchFamily="34" charset="0"/>
                <a:cs typeface="Calibri" panose="020F0502020204030204" pitchFamily="34" charset="0"/>
              </a:rPr>
              <a:t>Integridad</a:t>
            </a:r>
            <a:r>
              <a:rPr lang="es-PE" sz="1800">
                <a:latin typeface="Calibri" panose="020F0502020204030204" pitchFamily="34" charset="0"/>
                <a:cs typeface="Calibri" panose="020F0502020204030204" pitchFamily="34" charset="0"/>
              </a:rPr>
              <a:t>: Verificar que el contenido de la comunicación no se modifica durante la transmisión.</a:t>
            </a:r>
          </a:p>
          <a:p>
            <a:endParaRPr lang="es-PE" sz="1800" dirty="0">
              <a:latin typeface="Calibri" panose="020F0502020204030204" pitchFamily="34" charset="0"/>
              <a:cs typeface="Calibri" panose="020F0502020204030204" pitchFamily="34" charset="0"/>
            </a:endParaRPr>
          </a:p>
          <a:p>
            <a:r>
              <a:rPr lang="es-PE" sz="1800">
                <a:latin typeface="Calibri" panose="020F0502020204030204" pitchFamily="34" charset="0"/>
                <a:cs typeface="Calibri" panose="020F0502020204030204" pitchFamily="34" charset="0"/>
              </a:rPr>
              <a:t>La siguiente figura ilustra el proceso que se utiliza durante la autorización.</a:t>
            </a:r>
          </a:p>
        </p:txBody>
      </p:sp>
      <p:pic>
        <p:nvPicPr>
          <p:cNvPr id="6" name="Imagen 5">
            <a:extLst>
              <a:ext uri="{FF2B5EF4-FFF2-40B4-BE49-F238E27FC236}">
                <a16:creationId xmlns:a16="http://schemas.microsoft.com/office/drawing/2014/main" id="{7E3CC92B-9374-AAC2-F026-8AFF35A696EC}"/>
              </a:ext>
            </a:extLst>
          </p:cNvPr>
          <p:cNvPicPr>
            <a:picLocks noChangeAspect="1"/>
          </p:cNvPicPr>
          <p:nvPr/>
        </p:nvPicPr>
        <p:blipFill>
          <a:blip r:embed="rId5"/>
          <a:stretch>
            <a:fillRect/>
          </a:stretch>
        </p:blipFill>
        <p:spPr>
          <a:xfrm>
            <a:off x="6780165" y="3578892"/>
            <a:ext cx="6570075" cy="3668368"/>
          </a:xfrm>
          <a:prstGeom prst="rect">
            <a:avLst/>
          </a:prstGeom>
        </p:spPr>
      </p:pic>
    </p:spTree>
    <p:extLst>
      <p:ext uri="{BB962C8B-B14F-4D97-AF65-F5344CB8AC3E}">
        <p14:creationId xmlns:p14="http://schemas.microsoft.com/office/powerpoint/2010/main" val="406229603"/>
      </p:ext>
    </p:extLst>
  </p:cSld>
  <p:clrMapOvr>
    <a:overrideClrMapping bg1="lt1" tx1="dk1" bg2="dk2" tx2="lt2" accent1="accent1" accent2="accent2" accent3="accent3" accent4="accent4" accent5="accent5" accent6="accent6" hlink="hlink" folHlink="folHlink"/>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blip>
          <a:stretch>
            <a:fillRect/>
          </a:stretch>
        </a:blipFill>
        <a:effectLst/>
      </p:bgPr>
    </p:bg>
    <p:spTree>
      <p:nvGrpSpPr>
        <p:cNvPr id="1" name="Shape 123"/>
        <p:cNvGrpSpPr/>
        <p:nvPr/>
      </p:nvGrpSpPr>
      <p:grpSpPr>
        <a:xfrm>
          <a:off x="0" y="0"/>
          <a:ext cx="0" cy="0"/>
          <a:chOff x="0" y="0"/>
          <a:chExt cx="0" cy="0"/>
        </a:xfrm>
      </p:grpSpPr>
      <p:sp>
        <p:nvSpPr>
          <p:cNvPr id="124" name="Shape 124"/>
          <p:cNvSpPr txBox="1"/>
          <p:nvPr/>
        </p:nvSpPr>
        <p:spPr>
          <a:xfrm>
            <a:off x="410182" y="214086"/>
            <a:ext cx="12940058" cy="873721"/>
          </a:xfrm>
          <a:prstGeom prst="rect">
            <a:avLst/>
          </a:prstGeom>
          <a:noFill/>
          <a:ln>
            <a:noFill/>
          </a:ln>
        </p:spPr>
        <p:txBody>
          <a:bodyPr lIns="90000" tIns="45000" rIns="90000" bIns="45000" anchor="t" anchorCtr="0">
            <a:noAutofit/>
          </a:bodyPr>
          <a:lstStyle/>
          <a:p>
            <a:pPr lvl="0">
              <a:buClr>
                <a:srgbClr val="FF3300"/>
              </a:buClr>
              <a:buSzPct val="25000"/>
            </a:pPr>
            <a:r>
              <a:rPr lang="es-PE" sz="3200" b="1" dirty="0">
                <a:solidFill>
                  <a:srgbClr val="FF3300"/>
                </a:solidFill>
                <a:latin typeface="Sitka Display" panose="02000505000000020004" pitchFamily="2" charset="0"/>
                <a:ea typeface="Calibri"/>
                <a:cs typeface="Calibri"/>
                <a:sym typeface="Calibri"/>
              </a:rPr>
              <a:t>Ejemplo de Protección de API REST con JWT </a:t>
            </a:r>
            <a:r>
              <a:rPr lang="es-PE" sz="3200" b="1">
                <a:solidFill>
                  <a:srgbClr val="FF3300"/>
                </a:solidFill>
                <a:latin typeface="Sitka Display" panose="02000505000000020004" pitchFamily="2" charset="0"/>
                <a:ea typeface="Calibri"/>
                <a:cs typeface="Calibri"/>
                <a:sym typeface="Calibri"/>
              </a:rPr>
              <a:t>FrontEnd</a:t>
            </a:r>
            <a:r>
              <a:rPr lang="es-PE" sz="3200" b="1" dirty="0">
                <a:solidFill>
                  <a:srgbClr val="FF3300"/>
                </a:solidFill>
                <a:latin typeface="Sitka Display" panose="02000505000000020004" pitchFamily="2" charset="0"/>
                <a:ea typeface="Calibri"/>
                <a:cs typeface="Calibri"/>
                <a:sym typeface="Calibri"/>
              </a:rPr>
              <a:t> y </a:t>
            </a:r>
            <a:r>
              <a:rPr lang="es-PE" sz="3200" b="1">
                <a:solidFill>
                  <a:srgbClr val="FF3300"/>
                </a:solidFill>
                <a:latin typeface="Sitka Display" panose="02000505000000020004" pitchFamily="2" charset="0"/>
                <a:ea typeface="Calibri"/>
                <a:cs typeface="Calibri"/>
                <a:sym typeface="Calibri"/>
              </a:rPr>
              <a:t>Backend</a:t>
            </a:r>
            <a:endParaRPr lang="es-PE" sz="3200" b="1" i="0" u="none" strike="noStrike" cap="none" dirty="0">
              <a:solidFill>
                <a:srgbClr val="FF3300"/>
              </a:solidFill>
              <a:latin typeface="Sitka Display" panose="02000505000000020004" pitchFamily="2" charset="0"/>
              <a:ea typeface="Calibri"/>
              <a:cs typeface="Calibri"/>
              <a:sym typeface="Calibri"/>
            </a:endParaRPr>
          </a:p>
        </p:txBody>
      </p:sp>
      <p:sp>
        <p:nvSpPr>
          <p:cNvPr id="4" name="CuadroTexto 4">
            <a:extLst>
              <a:ext uri="{FF2B5EF4-FFF2-40B4-BE49-F238E27FC236}">
                <a16:creationId xmlns:a16="http://schemas.microsoft.com/office/drawing/2014/main" id="{9FD83DAA-28E9-4838-B7AE-7BA2EC443231}"/>
              </a:ext>
            </a:extLst>
          </p:cNvPr>
          <p:cNvSpPr txBox="1"/>
          <p:nvPr/>
        </p:nvSpPr>
        <p:spPr>
          <a:xfrm>
            <a:off x="410182" y="1180896"/>
            <a:ext cx="11795086" cy="3262432"/>
          </a:xfrm>
          <a:prstGeom prst="rect">
            <a:avLst/>
          </a:prstGeom>
          <a:noFill/>
        </p:spPr>
        <p:txBody>
          <a:bodyPr wrap="square" lIns="91440" tIns="45720" rIns="91440" bIns="45720" rtlCol="0" anchor="t">
            <a:spAutoFit/>
          </a:bodyPr>
          <a:lstStyle/>
          <a:p>
            <a:r>
              <a:rPr lang="es-PE" sz="2600" b="1">
                <a:solidFill>
                  <a:schemeClr val="tx1"/>
                </a:solidFill>
                <a:latin typeface="Calibri" panose="020F0502020204030204" pitchFamily="34" charset="0"/>
                <a:cs typeface="Calibri" panose="020F0502020204030204" pitchFamily="34" charset="0"/>
              </a:rPr>
              <a:t>Código de la aplicación backend:</a:t>
            </a:r>
            <a:br>
              <a:rPr lang="es-PE" sz="2600" b="1">
                <a:solidFill>
                  <a:schemeClr val="tx1"/>
                </a:solidFill>
                <a:latin typeface="Calibri" panose="020F0502020204030204" pitchFamily="34" charset="0"/>
                <a:cs typeface="Calibri" panose="020F0502020204030204" pitchFamily="34" charset="0"/>
              </a:rPr>
            </a:br>
            <a:r>
              <a:rPr lang="es-PE" sz="2600" b="1">
                <a:solidFill>
                  <a:schemeClr val="tx1"/>
                </a:solidFill>
                <a:latin typeface="Calibri" panose="020F0502020204030204" pitchFamily="34" charset="0"/>
                <a:cs typeface="Calibri" panose="020F0502020204030204" pitchFamily="34" charset="0"/>
              </a:rPr>
              <a:t> </a:t>
            </a:r>
          </a:p>
          <a:p>
            <a:endParaRPr lang="es-PE" sz="2200" b="1">
              <a:solidFill>
                <a:schemeClr val="tx1"/>
              </a:solidFill>
              <a:latin typeface="Calibri" panose="020F0502020204030204" pitchFamily="34" charset="0"/>
              <a:cs typeface="Calibri" panose="020F0502020204030204" pitchFamily="34" charset="0"/>
            </a:endParaRPr>
          </a:p>
          <a:p>
            <a:endParaRPr lang="es-PE" sz="2200" b="1">
              <a:solidFill>
                <a:schemeClr val="tx1"/>
              </a:solidFill>
              <a:latin typeface="Calibri" panose="020F0502020204030204" pitchFamily="34" charset="0"/>
              <a:cs typeface="Calibri" panose="020F0502020204030204" pitchFamily="34" charset="0"/>
            </a:endParaRPr>
          </a:p>
          <a:p>
            <a:endParaRPr lang="es-PE" sz="2200" b="1">
              <a:solidFill>
                <a:schemeClr val="tx1"/>
              </a:solidFill>
              <a:latin typeface="Calibri" panose="020F0502020204030204" pitchFamily="34" charset="0"/>
              <a:cs typeface="Calibri" panose="020F0502020204030204" pitchFamily="34" charset="0"/>
            </a:endParaRPr>
          </a:p>
          <a:p>
            <a:endParaRPr lang="es-PE" sz="2200" b="1">
              <a:solidFill>
                <a:schemeClr val="tx1"/>
              </a:solidFill>
              <a:latin typeface="Calibri" panose="020F0502020204030204" pitchFamily="34" charset="0"/>
              <a:cs typeface="Calibri" panose="020F0502020204030204" pitchFamily="34" charset="0"/>
            </a:endParaRPr>
          </a:p>
          <a:p>
            <a:endParaRPr lang="es-PE" sz="2200" b="1">
              <a:solidFill>
                <a:schemeClr val="tx1"/>
              </a:solidFill>
              <a:latin typeface="Calibri" panose="020F0502020204030204" pitchFamily="34" charset="0"/>
              <a:cs typeface="Calibri" panose="020F0502020204030204" pitchFamily="34" charset="0"/>
            </a:endParaRPr>
          </a:p>
          <a:p>
            <a:r>
              <a:rPr lang="es-PE" sz="2200">
                <a:solidFill>
                  <a:schemeClr val="tx1"/>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github.com/universidad-upc-open-source/colegio-app-backend</a:t>
            </a:r>
            <a:endParaRPr lang="es-PE" sz="2200">
              <a:solidFill>
                <a:schemeClr val="tx1"/>
              </a:solidFill>
              <a:latin typeface="Calibri" panose="020F0502020204030204" pitchFamily="34" charset="0"/>
              <a:cs typeface="Calibri" panose="020F0502020204030204" pitchFamily="34" charset="0"/>
            </a:endParaRPr>
          </a:p>
          <a:p>
            <a:endParaRPr lang="es-PE" sz="2200" b="0" i="0">
              <a:solidFill>
                <a:srgbClr val="333333"/>
              </a:solidFill>
              <a:effectLst/>
              <a:latin typeface="Calibri" panose="020F0502020204030204" pitchFamily="34" charset="0"/>
              <a:cs typeface="Calibri" panose="020F0502020204030204" pitchFamily="34" charset="0"/>
            </a:endParaRPr>
          </a:p>
        </p:txBody>
      </p:sp>
      <p:pic>
        <p:nvPicPr>
          <p:cNvPr id="1026" name="Picture 2" descr="GitHub Logo, symbol, meaning, history, PNG, brand">
            <a:extLst>
              <a:ext uri="{FF2B5EF4-FFF2-40B4-BE49-F238E27FC236}">
                <a16:creationId xmlns:a16="http://schemas.microsoft.com/office/drawing/2014/main" id="{78971F0B-0B87-B945-03FC-5A013F9CAB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2" y="1887256"/>
            <a:ext cx="3288418" cy="184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0105"/>
      </p:ext>
    </p:extLst>
  </p:cSld>
  <p:clrMapOvr>
    <a:overrideClrMapping bg1="lt1" tx1="dk1" bg2="dk2" tx2="lt2" accent1="accent1" accent2="accent2" accent3="accent3" accent4="accent4" accent5="accent5" accent6="accent6" hlink="hlink" folHlink="folHlink"/>
  </p:clrMapOvr>
  <p:transition spd="med">
    <p:fade/>
  </p:transition>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045A8DB346FD48BEA0E73C8F81C21B" ma:contentTypeVersion="2" ma:contentTypeDescription="Create a new document." ma:contentTypeScope="" ma:versionID="22d4fc2f4d605cc6c3dc23360af48ff7">
  <xsd:schema xmlns:xsd="http://www.w3.org/2001/XMLSchema" xmlns:xs="http://www.w3.org/2001/XMLSchema" xmlns:p="http://schemas.microsoft.com/office/2006/metadata/properties" xmlns:ns2="b41664fb-d3df-4bd4-9c76-90089d348ab3" targetNamespace="http://schemas.microsoft.com/office/2006/metadata/properties" ma:root="true" ma:fieldsID="a0b4a5b8d046aa4b4f42672f261e01c8" ns2:_="">
    <xsd:import namespace="b41664fb-d3df-4bd4-9c76-90089d348ab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1664fb-d3df-4bd4-9c76-90089d348a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B0E937-BC55-4917-B477-309F677103E5}">
  <ds:schemaRefs>
    <ds:schemaRef ds:uri="b41664fb-d3df-4bd4-9c76-90089d348ab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5B701CA-CBEB-4FFC-BDB6-1F94567D7757}">
  <ds:schemaRefs>
    <ds:schemaRef ds:uri="http://schemas.microsoft.com/sharepoint/v3/contenttype/forms"/>
  </ds:schemaRefs>
</ds:datastoreItem>
</file>

<file path=customXml/itemProps3.xml><?xml version="1.0" encoding="utf-8"?>
<ds:datastoreItem xmlns:ds="http://schemas.openxmlformats.org/officeDocument/2006/customXml" ds:itemID="{7AEA96F8-8CD5-46A2-9303-E0E47C61BA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1664fb-d3df-4bd4-9c76-90089d348a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71</TotalTime>
  <Words>1739</Words>
  <Application>Microsoft Office PowerPoint</Application>
  <PresentationFormat>Personalizado</PresentationFormat>
  <Paragraphs>145</Paragraphs>
  <Slides>15</Slides>
  <Notes>14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15</vt:i4>
      </vt:variant>
    </vt:vector>
  </HeadingPairs>
  <TitlesOfParts>
    <vt:vector size="26" baseType="lpstr">
      <vt:lpstr>-apple-system</vt:lpstr>
      <vt:lpstr>Arial</vt:lpstr>
      <vt:lpstr>Calibri</vt:lpstr>
      <vt:lpstr>Century Gothic</vt:lpstr>
      <vt:lpstr>Metropolis</vt:lpstr>
      <vt:lpstr>Noto Serif</vt:lpstr>
      <vt:lpstr>Sitka Display</vt:lpstr>
      <vt:lpstr>Space Grotesk</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lastModifiedBy>Servitech Ingenieros</cp:lastModifiedBy>
  <cp:revision>120</cp:revision>
  <dcterms:modified xsi:type="dcterms:W3CDTF">2022-11-30T01:06:17Z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0x010100C3045A8DB346FD48BEA0E73C8F81C21B</vt:lpwstr>
  </property>
</Properties>
</file>