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2"/>
  </p:notesMasterIdLst>
  <p:sldIdLst>
    <p:sldId id="389" r:id="rId2"/>
    <p:sldId id="390" r:id="rId3"/>
    <p:sldId id="270" r:id="rId4"/>
    <p:sldId id="257" r:id="rId5"/>
    <p:sldId id="276" r:id="rId6"/>
    <p:sldId id="259" r:id="rId7"/>
    <p:sldId id="258" r:id="rId8"/>
    <p:sldId id="277" r:id="rId9"/>
    <p:sldId id="27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2718" autoAdjust="0"/>
  </p:normalViewPr>
  <p:slideViewPr>
    <p:cSldViewPr snapToGrid="0">
      <p:cViewPr varScale="1">
        <p:scale>
          <a:sx n="73" d="100"/>
          <a:sy n="73" d="100"/>
        </p:scale>
        <p:origin x="1027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95C2-D83B-449E-BA58-B9DE0743ECB1}" type="datetimeFigureOut">
              <a:rPr lang="es-ES" smtClean="0"/>
              <a:t>07/11/2020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D0B3A-E9D1-48D6-903C-974E8EFAE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7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E1A2B-4B4B-4533-A9C9-841549C3B62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9D9836-F843-4C3B-8091-6A3D0A5AA2D8}" type="slidenum">
              <a:rPr lang="es-ES" altLang="es-ES" u="none" smtClean="0"/>
              <a:pPr/>
              <a:t>4</a:t>
            </a:fld>
            <a:endParaRPr lang="es-ES" altLang="es-ES" u="non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5396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717328-5AF2-45C6-A166-5588C6317ED8}" type="slidenum">
              <a:rPr lang="es-ES" altLang="es-ES" u="none" smtClean="0"/>
              <a:pPr/>
              <a:t>6</a:t>
            </a:fld>
            <a:endParaRPr lang="es-ES" altLang="es-ES" u="none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84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E54D81-AAC8-4337-B2FF-5600EC5B7038}" type="slidenum">
              <a:rPr lang="es-ES" altLang="es-ES" u="none" smtClean="0"/>
              <a:pPr/>
              <a:t>7</a:t>
            </a:fld>
            <a:endParaRPr lang="es-ES" altLang="es-ES" u="non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234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3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0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BD6CD-7B88-44B2-BA9C-18027ECB93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12335933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46048" y="2582864"/>
            <a:ext cx="103632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>
            <a:lvl1pPr>
              <a:defRPr sz="5400" b="1"/>
            </a:lvl1pPr>
          </a:lstStyle>
          <a:p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89940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C8527F-ADD7-4C27-AB62-9B6D4330CD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1" y="0"/>
            <a:ext cx="12189884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81E5AA25-BD11-483F-B1DA-A85B94BB2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83267" y="6508751"/>
            <a:ext cx="7681384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9617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0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7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6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30E2719-7E69-42A1-9CC5-76136490AE0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659598" y="809282"/>
            <a:ext cx="8062396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altLang="es-PE" sz="4800" b="1" dirty="0">
                <a:solidFill>
                  <a:schemeClr val="bg1"/>
                </a:solidFill>
              </a:rPr>
              <a:t>HERENCIA  Y POLIMORFISMO</a:t>
            </a:r>
            <a:br>
              <a:rPr lang="es-ES_tradnl" altLang="es-PE" dirty="0"/>
            </a:br>
            <a:endParaRPr lang="es-ES_tradnl" altLang="es-PE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C782CC1-616A-4367-A459-D6C3B09AB87E}"/>
              </a:ext>
            </a:extLst>
          </p:cNvPr>
          <p:cNvSpPr/>
          <p:nvPr/>
        </p:nvSpPr>
        <p:spPr>
          <a:xfrm>
            <a:off x="3257163" y="5383622"/>
            <a:ext cx="5414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altLang="es-PE" sz="2000" dirty="0">
                <a:solidFill>
                  <a:schemeClr val="bg1"/>
                </a:solidFill>
              </a:rPr>
              <a:t>Curso: Programación Orientada a Objetos</a:t>
            </a:r>
          </a:p>
        </p:txBody>
      </p:sp>
      <p:pic>
        <p:nvPicPr>
          <p:cNvPr id="1026" name="Picture 2" descr="Múltiples maneras de vivir el txupinazo - Noticias de Gipuzkoa">
            <a:extLst>
              <a:ext uri="{FF2B5EF4-FFF2-40B4-BE49-F238E27FC236}">
                <a16:creationId xmlns:a16="http://schemas.microsoft.com/office/drawing/2014/main" id="{3DC89779-0F9E-47DD-AB5C-C036A452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163" y="2654678"/>
            <a:ext cx="4667451" cy="22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Conclusiones</a:t>
            </a:r>
            <a:r>
              <a:rPr lang="en-US" dirty="0"/>
              <a:t> / </a:t>
            </a:r>
            <a:r>
              <a:rPr lang="en-US" dirty="0" err="1"/>
              <a:t>Observaciones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??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8621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6675"/>
            <a:ext cx="8758238" cy="114300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Logro de la Unidad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39950"/>
            <a:ext cx="9617075" cy="2127250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Trebuchet MS" charset="0"/>
              </a:rPr>
              <a:t>Al finalizar la unidad el alumno construye programas aplicando los principios de herencia y polimorfismo.</a:t>
            </a:r>
            <a:endParaRPr lang="en-US" sz="2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4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1. </a:t>
            </a:r>
            <a:r>
              <a:rPr lang="en-US" sz="3200" dirty="0" err="1">
                <a:solidFill>
                  <a:srgbClr val="C00000"/>
                </a:solidFill>
              </a:rPr>
              <a:t>Herencia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2.Polimorfismo</a:t>
            </a:r>
          </a:p>
          <a:p>
            <a:r>
              <a:rPr lang="en-US" sz="3200" dirty="0">
                <a:solidFill>
                  <a:srgbClr val="C00000"/>
                </a:solidFill>
              </a:rPr>
              <a:t>3.Ejemplos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4.Conclusiones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08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2571" y="543152"/>
            <a:ext cx="8229600" cy="1143000"/>
          </a:xfrm>
        </p:spPr>
        <p:txBody>
          <a:bodyPr/>
          <a:lstStyle/>
          <a:p>
            <a:r>
              <a:rPr lang="es-ES_tradnl" altLang="es-ES" dirty="0"/>
              <a:t>1. Herencia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54831" y="1933823"/>
            <a:ext cx="9543090" cy="3450977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_tradnl" altLang="es-ES" sz="2400" dirty="0"/>
              <a:t>La idea básica es poder crear nuevas clases basadas en clases ya existentes.</a:t>
            </a:r>
          </a:p>
          <a:p>
            <a:r>
              <a:rPr lang="es-ES_tradnl" altLang="es-ES" sz="2400" dirty="0"/>
              <a:t>Cuando heredamos de una clase existente, estamos </a:t>
            </a:r>
            <a:r>
              <a:rPr lang="es-ES_tradnl" altLang="es-ES" sz="2400" dirty="0">
                <a:solidFill>
                  <a:schemeClr val="hlink"/>
                </a:solidFill>
              </a:rPr>
              <a:t>re-usando</a:t>
            </a:r>
            <a:r>
              <a:rPr lang="es-ES_tradnl" altLang="es-ES" sz="2400" dirty="0"/>
              <a:t> </a:t>
            </a:r>
            <a:r>
              <a:rPr lang="es-ES_tradnl" altLang="es-ES" sz="2400" dirty="0" err="1"/>
              <a:t>ó</a:t>
            </a:r>
            <a:r>
              <a:rPr lang="es-ES_tradnl" altLang="es-ES" sz="2400" dirty="0"/>
              <a:t> </a:t>
            </a:r>
            <a:r>
              <a:rPr lang="es-ES_tradnl" altLang="es-ES" sz="2400" dirty="0">
                <a:solidFill>
                  <a:schemeClr val="hlink"/>
                </a:solidFill>
              </a:rPr>
              <a:t>extendiendo </a:t>
            </a:r>
            <a:r>
              <a:rPr lang="es-ES_tradnl" altLang="es-ES" sz="2400" dirty="0"/>
              <a:t>código (métodos y propiedades).</a:t>
            </a:r>
          </a:p>
          <a:p>
            <a:r>
              <a:rPr lang="es-ES_tradnl" altLang="es-ES" sz="2400" dirty="0"/>
              <a:t>Podemos agregar métodos y variables para adaptar la clase nueva.</a:t>
            </a:r>
          </a:p>
        </p:txBody>
      </p:sp>
      <p:sp>
        <p:nvSpPr>
          <p:cNvPr id="7172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DB7746-FB38-497C-A950-5CD9F4DE049C}" type="slidenum">
              <a:rPr lang="es-ES" altLang="es-ES" sz="1400"/>
              <a:pPr/>
              <a:t>4</a:t>
            </a:fld>
            <a:endParaRPr lang="es-ES" altLang="es-ES" sz="1400"/>
          </a:p>
        </p:txBody>
      </p:sp>
    </p:spTree>
    <p:extLst>
      <p:ext uri="{BB962C8B-B14F-4D97-AF65-F5344CB8AC3E}">
        <p14:creationId xmlns:p14="http://schemas.microsoft.com/office/powerpoint/2010/main" val="190408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43" y="1493156"/>
            <a:ext cx="9285762" cy="204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5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r>
              <a:rPr lang="es-ES" altLang="es-ES"/>
              <a:t>Ejemplo de Herencia</a:t>
            </a:r>
          </a:p>
        </p:txBody>
      </p:sp>
      <p:sp>
        <p:nvSpPr>
          <p:cNvPr id="11269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E45296-CEB8-4B1F-8FC0-73A4F83AEEC4}" type="slidenum">
              <a:rPr lang="es-ES" altLang="es-ES" sz="1400"/>
              <a:pPr/>
              <a:t>6</a:t>
            </a:fld>
            <a:endParaRPr lang="es-ES" altLang="es-ES" sz="140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05" y="1801396"/>
            <a:ext cx="7402265" cy="4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3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1.1 Herencia en Java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idx="1"/>
          </p:nvPr>
        </p:nvSpPr>
        <p:spPr>
          <a:xfrm>
            <a:off x="1992313" y="1981200"/>
            <a:ext cx="4608512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s-ES" altLang="es-ES" sz="2800" dirty="0">
                <a:solidFill>
                  <a:srgbClr val="000000"/>
                </a:solidFill>
              </a:rPr>
              <a:t>Java permite definir una clase como </a:t>
            </a:r>
            <a:r>
              <a:rPr lang="es-ES" altLang="es-ES" sz="2800" dirty="0">
                <a:solidFill>
                  <a:srgbClr val="FF0000"/>
                </a:solidFill>
              </a:rPr>
              <a:t>subclase</a:t>
            </a:r>
            <a:r>
              <a:rPr lang="es-ES" altLang="es-ES" sz="2800" dirty="0">
                <a:solidFill>
                  <a:srgbClr val="000000"/>
                </a:solidFill>
              </a:rPr>
              <a:t> de una clase padre (</a:t>
            </a:r>
            <a:r>
              <a:rPr lang="es-ES" altLang="es-ES" sz="2800" dirty="0">
                <a:solidFill>
                  <a:srgbClr val="FF0000"/>
                </a:solidFill>
              </a:rPr>
              <a:t>superclase</a:t>
            </a:r>
            <a:r>
              <a:rPr lang="es-ES" altLang="es-ES" sz="2800" dirty="0">
                <a:solidFill>
                  <a:srgbClr val="000000"/>
                </a:solidFill>
              </a:rPr>
              <a:t>).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ES" altLang="es-ES" sz="2800" dirty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b="1" i="1" dirty="0" err="1">
                <a:solidFill>
                  <a:srgbClr val="000000"/>
                </a:solidFill>
              </a:rPr>
              <a:t>class</a:t>
            </a:r>
            <a:r>
              <a:rPr lang="es-ES" altLang="es-ES" sz="2000" i="1" dirty="0">
                <a:solidFill>
                  <a:srgbClr val="000000"/>
                </a:solidFill>
              </a:rPr>
              <a:t> </a:t>
            </a:r>
            <a:r>
              <a:rPr lang="es-ES" altLang="es-ES" sz="2000" i="1" dirty="0" err="1">
                <a:solidFill>
                  <a:srgbClr val="000000"/>
                </a:solidFill>
              </a:rPr>
              <a:t>clase_hija</a:t>
            </a:r>
            <a:r>
              <a:rPr lang="es-ES" altLang="es-ES" sz="2000" i="1" dirty="0">
                <a:solidFill>
                  <a:srgbClr val="000000"/>
                </a:solidFill>
              </a:rPr>
              <a:t> </a:t>
            </a:r>
            <a:r>
              <a:rPr lang="es-ES" altLang="es-ES" sz="2000" b="1" i="1" dirty="0" err="1">
                <a:solidFill>
                  <a:srgbClr val="0070C0"/>
                </a:solidFill>
              </a:rPr>
              <a:t>extends</a:t>
            </a:r>
            <a:r>
              <a:rPr lang="es-ES" altLang="es-ES" sz="2000" i="1" dirty="0">
                <a:solidFill>
                  <a:srgbClr val="0070C0"/>
                </a:solidFill>
              </a:rPr>
              <a:t> </a:t>
            </a:r>
            <a:r>
              <a:rPr lang="es-ES" altLang="es-ES" sz="2000" i="1" dirty="0" err="1">
                <a:solidFill>
                  <a:srgbClr val="000000"/>
                </a:solidFill>
              </a:rPr>
              <a:t>clase_padre</a:t>
            </a:r>
            <a:endParaRPr lang="es-ES" altLang="es-ES" sz="2000" i="1" dirty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i="1" dirty="0">
                <a:solidFill>
                  <a:srgbClr val="000000"/>
                </a:solidFill>
              </a:rPr>
              <a:t>{</a:t>
            </a: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i="1" dirty="0">
                <a:solidFill>
                  <a:srgbClr val="000000"/>
                </a:solidFill>
              </a:rPr>
              <a:t>//cuerpo de la clase</a:t>
            </a: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i="1" dirty="0">
                <a:solidFill>
                  <a:srgbClr val="000000"/>
                </a:solidFill>
              </a:rPr>
              <a:t>.........</a:t>
            </a: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i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220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18F662-06F0-4B89-944B-E6C4BAD13FE4}" type="slidenum">
              <a:rPr lang="es-ES" altLang="es-ES" sz="1400"/>
              <a:pPr/>
              <a:t>7</a:t>
            </a:fld>
            <a:endParaRPr lang="es-ES" altLang="es-ES" sz="1400"/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1989139"/>
            <a:ext cx="2271713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43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01" y="491577"/>
            <a:ext cx="9319578" cy="438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09" y="5351235"/>
            <a:ext cx="786955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0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Polimorfismo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PE" sz="2800" dirty="0"/>
          </a:p>
          <a:p>
            <a:pPr algn="ctr"/>
            <a:endParaRPr lang="es-PE" sz="2800" dirty="0"/>
          </a:p>
          <a:p>
            <a:pPr algn="ctr"/>
            <a:endParaRPr lang="es-PE" sz="2800" dirty="0"/>
          </a:p>
          <a:p>
            <a:pPr algn="ctr"/>
            <a:r>
              <a:rPr lang="es-PE" sz="2800" dirty="0"/>
              <a:t>https://prezi.com/jztrafl9-w27/polimorfismo/</a:t>
            </a:r>
          </a:p>
        </p:txBody>
      </p:sp>
    </p:spTree>
    <p:extLst>
      <p:ext uri="{BB962C8B-B14F-4D97-AF65-F5344CB8AC3E}">
        <p14:creationId xmlns:p14="http://schemas.microsoft.com/office/powerpoint/2010/main" val="537044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4982</TotalTime>
  <Words>151</Words>
  <Application>Microsoft Office PowerPoint</Application>
  <PresentationFormat>Panorámica</PresentationFormat>
  <Paragraphs>36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Retrospección</vt:lpstr>
      <vt:lpstr>HERENCIA  Y POLIMORFISMO </vt:lpstr>
      <vt:lpstr>Logro de la Unidad</vt:lpstr>
      <vt:lpstr>Agenda</vt:lpstr>
      <vt:lpstr>1. Herencia</vt:lpstr>
      <vt:lpstr>Presentación de PowerPoint</vt:lpstr>
      <vt:lpstr>Ejemplo de Herencia</vt:lpstr>
      <vt:lpstr>1.1 Herencia en Java</vt:lpstr>
      <vt:lpstr>Presentación de PowerPoint</vt:lpstr>
      <vt:lpstr>2. Polimorfismo</vt:lpstr>
      <vt:lpstr>4. Conclusiones / Observaciones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PCISCFLO (FLORES ORIHUELA, CARLOS ALBERTO)</cp:lastModifiedBy>
  <cp:revision>120</cp:revision>
  <dcterms:created xsi:type="dcterms:W3CDTF">2013-04-21T06:03:49Z</dcterms:created>
  <dcterms:modified xsi:type="dcterms:W3CDTF">2020-11-07T23:32:59Z</dcterms:modified>
</cp:coreProperties>
</file>