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6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0E042-8849-4942-B1CE-C2357673455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5B22CD-82F3-46A7-B5EB-8C209B8F0B2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2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Excepciones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5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Excepción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Excepción</a:t>
            </a:r>
            <a:r>
              <a:rPr lang="en-US" dirty="0"/>
              <a:t> es un </a:t>
            </a:r>
            <a:r>
              <a:rPr lang="en-US" dirty="0" err="1"/>
              <a:t>señal</a:t>
            </a:r>
            <a:r>
              <a:rPr lang="en-US" dirty="0"/>
              <a:t> de mal </a:t>
            </a:r>
            <a:r>
              <a:rPr lang="en-US" dirty="0" err="1"/>
              <a:t>funcionamiento</a:t>
            </a:r>
            <a:r>
              <a:rPr lang="en-US" dirty="0"/>
              <a:t> del Sistema.</a:t>
            </a:r>
          </a:p>
          <a:p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generada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 </a:t>
            </a:r>
            <a:r>
              <a:rPr lang="en-US" dirty="0" err="1"/>
              <a:t>compilador</a:t>
            </a:r>
            <a:r>
              <a:rPr lang="en-US" dirty="0"/>
              <a:t> del Ruby o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programador</a:t>
            </a:r>
            <a:r>
              <a:rPr lang="en-US" dirty="0"/>
              <a:t>.</a:t>
            </a:r>
          </a:p>
          <a:p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que se </a:t>
            </a:r>
            <a:r>
              <a:rPr lang="en-US" dirty="0" err="1"/>
              <a:t>generan</a:t>
            </a:r>
            <a:r>
              <a:rPr lang="en-US" dirty="0"/>
              <a:t> y para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acción</a:t>
            </a:r>
            <a:r>
              <a:rPr lang="en-US" dirty="0"/>
              <a:t> de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correción</a:t>
            </a:r>
            <a:r>
              <a:rPr lang="en-US" dirty="0"/>
              <a:t> que se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Propagación</a:t>
            </a:r>
            <a:r>
              <a:rPr lang="en-US" dirty="0"/>
              <a:t> de la </a:t>
            </a:r>
            <a:r>
              <a:rPr lang="en-US" dirty="0" err="1"/>
              <a:t>excepción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no se </a:t>
            </a:r>
            <a:r>
              <a:rPr lang="en-US" dirty="0" err="1"/>
              <a:t>controla</a:t>
            </a:r>
            <a:r>
              <a:rPr lang="en-US" dirty="0"/>
              <a:t> la </a:t>
            </a:r>
            <a:r>
              <a:rPr lang="en-US" dirty="0" err="1"/>
              <a:t>Excepción</a:t>
            </a:r>
            <a:r>
              <a:rPr lang="en-US" dirty="0"/>
              <a:t>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propaga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lugares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falla</a:t>
            </a:r>
            <a:r>
              <a:rPr lang="en-US" dirty="0"/>
              <a:t> que </a:t>
            </a:r>
            <a:r>
              <a:rPr lang="en-US" dirty="0" err="1"/>
              <a:t>generalmente</a:t>
            </a:r>
            <a:r>
              <a:rPr lang="en-US" dirty="0"/>
              <a:t> es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.</a:t>
            </a:r>
          </a:p>
          <a:p>
            <a:r>
              <a:rPr lang="en-US" dirty="0"/>
              <a:t>Es de vital </a:t>
            </a:r>
            <a:r>
              <a:rPr lang="en-US" dirty="0" err="1"/>
              <a:t>importancia</a:t>
            </a:r>
            <a:r>
              <a:rPr lang="en-US" dirty="0"/>
              <a:t> </a:t>
            </a:r>
            <a:r>
              <a:rPr lang="en-US" dirty="0" err="1"/>
              <a:t>capturar</a:t>
            </a:r>
            <a:r>
              <a:rPr lang="en-US" dirty="0"/>
              <a:t> la </a:t>
            </a:r>
            <a:r>
              <a:rPr lang="en-US" dirty="0" err="1"/>
              <a:t>excepción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complicados</a:t>
            </a:r>
            <a:r>
              <a:rPr lang="en-US" dirty="0"/>
              <a:t> para el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54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se genera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excepción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programador</a:t>
            </a:r>
            <a:r>
              <a:rPr lang="en-US" dirty="0"/>
              <a:t>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Se genera una </a:t>
            </a:r>
            <a:r>
              <a:rPr lang="en-US" dirty="0" err="1">
                <a:latin typeface="Arial Rounded MT Bold" panose="020F0704030504030204" pitchFamily="34" charset="0"/>
              </a:rPr>
              <a:t>excepción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customizada</a:t>
            </a:r>
            <a:r>
              <a:rPr lang="en-US" dirty="0">
                <a:latin typeface="Arial Rounded MT Bold" panose="020F0704030504030204" pitchFamily="34" charset="0"/>
              </a:rPr>
              <a:t> con la </a:t>
            </a:r>
            <a:r>
              <a:rPr lang="en-US" dirty="0" err="1">
                <a:latin typeface="Arial Rounded MT Bold" panose="020F0704030504030204" pitchFamily="34" charset="0"/>
              </a:rPr>
              <a:t>sentencia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raise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  <a:p>
            <a:r>
              <a:rPr lang="en-US" b="1" dirty="0" err="1"/>
              <a:t>Formato</a:t>
            </a:r>
            <a:r>
              <a:rPr lang="en-US" dirty="0"/>
              <a:t>: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raise  “</a:t>
            </a:r>
            <a:r>
              <a:rPr lang="en-US" sz="2400" b="1" dirty="0" err="1">
                <a:solidFill>
                  <a:srgbClr val="FF0000"/>
                </a:solidFill>
              </a:rPr>
              <a:t>Mensaje</a:t>
            </a:r>
            <a:r>
              <a:rPr lang="en-US" sz="2400" b="1" dirty="0">
                <a:solidFill>
                  <a:srgbClr val="FF0000"/>
                </a:solidFill>
              </a:rPr>
              <a:t>…..”   </a:t>
            </a:r>
            <a:r>
              <a:rPr lang="en-US" sz="2400" b="1" dirty="0">
                <a:solidFill>
                  <a:srgbClr val="0070C0"/>
                </a:solidFill>
              </a:rPr>
              <a:t>if </a:t>
            </a:r>
            <a:r>
              <a:rPr lang="en-US" sz="2400" b="1" dirty="0" err="1">
                <a:solidFill>
                  <a:srgbClr val="0070C0"/>
                </a:solidFill>
              </a:rPr>
              <a:t>condicion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dirty="0"/>
              <a:t>Si la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verdadera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el </a:t>
            </a:r>
            <a:r>
              <a:rPr lang="en-US" dirty="0" err="1"/>
              <a:t>mensaje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es como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no </a:t>
            </a:r>
            <a:r>
              <a:rPr lang="en-US" dirty="0" err="1"/>
              <a:t>estuviera</a:t>
            </a:r>
            <a:r>
              <a:rPr lang="en-US" dirty="0"/>
              <a:t>, el </a:t>
            </a:r>
            <a:r>
              <a:rPr lang="en-US" dirty="0" err="1"/>
              <a:t>programa</a:t>
            </a:r>
            <a:r>
              <a:rPr lang="en-US" dirty="0"/>
              <a:t> continua </a:t>
            </a:r>
            <a:r>
              <a:rPr lang="en-US" dirty="0" err="1"/>
              <a:t>ejecutándose</a:t>
            </a:r>
            <a:r>
              <a:rPr lang="en-US" dirty="0"/>
              <a:t>.</a:t>
            </a:r>
          </a:p>
          <a:p>
            <a:r>
              <a:rPr lang="en-US" b="1" dirty="0" err="1"/>
              <a:t>Ojo</a:t>
            </a:r>
            <a:r>
              <a:rPr lang="en-US" b="1" dirty="0"/>
              <a:t>: </a:t>
            </a:r>
            <a:r>
              <a:rPr lang="en-US" b="1" dirty="0">
                <a:solidFill>
                  <a:srgbClr val="0070C0"/>
                </a:solidFill>
              </a:rPr>
              <a:t>el if es </a:t>
            </a:r>
            <a:r>
              <a:rPr lang="en-US" b="1" dirty="0" err="1">
                <a:solidFill>
                  <a:srgbClr val="0070C0"/>
                </a:solidFill>
              </a:rPr>
              <a:t>opcional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la </a:t>
            </a:r>
            <a:r>
              <a:rPr lang="en-US" dirty="0" err="1"/>
              <a:t>excepción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1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Control de </a:t>
            </a:r>
            <a:r>
              <a:rPr lang="en-US" dirty="0" err="1"/>
              <a:t>Excepciones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begin</a:t>
            </a:r>
            <a:r>
              <a:rPr lang="en-US" dirty="0"/>
              <a:t>  </a:t>
            </a:r>
          </a:p>
          <a:p>
            <a:r>
              <a:rPr lang="en-US" dirty="0"/>
              <a:t>       puts ‘</a:t>
            </a:r>
            <a:r>
              <a:rPr lang="en-US" dirty="0" err="1"/>
              <a:t>Sentencia</a:t>
            </a:r>
            <a:r>
              <a:rPr lang="en-US" dirty="0"/>
              <a:t> 1'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sentencias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Falla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       puts ‘</a:t>
            </a:r>
            <a:r>
              <a:rPr lang="en-US" dirty="0" err="1"/>
              <a:t>Sentencia</a:t>
            </a:r>
            <a:r>
              <a:rPr lang="en-US" dirty="0"/>
              <a:t> 2' </a:t>
            </a:r>
          </a:p>
          <a:p>
            <a:r>
              <a:rPr lang="en-US" b="1" dirty="0">
                <a:solidFill>
                  <a:srgbClr val="FF0000"/>
                </a:solidFill>
              </a:rPr>
              <a:t>rescue Exception =&gt; e</a:t>
            </a:r>
          </a:p>
          <a:p>
            <a:r>
              <a:rPr lang="en-US" dirty="0"/>
              <a:t>      puts ‘</a:t>
            </a:r>
            <a:r>
              <a:rPr lang="en-US" dirty="0" err="1"/>
              <a:t>Sentencia</a:t>
            </a:r>
            <a:r>
              <a:rPr lang="en-US" dirty="0"/>
              <a:t> 3' </a:t>
            </a:r>
          </a:p>
          <a:p>
            <a:r>
              <a:rPr lang="en-US" dirty="0"/>
              <a:t>      puts </a:t>
            </a:r>
            <a:r>
              <a:rPr lang="en-US" dirty="0" err="1"/>
              <a:t>e.message</a:t>
            </a:r>
            <a:r>
              <a:rPr lang="en-US" dirty="0"/>
              <a:t>    # </a:t>
            </a:r>
            <a:r>
              <a:rPr lang="en-US" dirty="0" err="1"/>
              <a:t>mensaje</a:t>
            </a:r>
            <a:r>
              <a:rPr lang="en-US" dirty="0"/>
              <a:t> de la </a:t>
            </a:r>
            <a:r>
              <a:rPr lang="en-US" dirty="0" err="1"/>
              <a:t>excepción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end  </a:t>
            </a:r>
          </a:p>
        </p:txBody>
      </p:sp>
      <p:sp>
        <p:nvSpPr>
          <p:cNvPr id="5" name="Cerrar llave 4"/>
          <p:cNvSpPr/>
          <p:nvPr/>
        </p:nvSpPr>
        <p:spPr>
          <a:xfrm>
            <a:off x="4051300" y="2286000"/>
            <a:ext cx="3429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errar llave 5"/>
          <p:cNvSpPr/>
          <p:nvPr/>
        </p:nvSpPr>
        <p:spPr>
          <a:xfrm>
            <a:off x="6756400" y="3857413"/>
            <a:ext cx="342900" cy="1433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4730750" y="2286000"/>
            <a:ext cx="473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Entre </a:t>
            </a:r>
            <a:r>
              <a:rPr lang="en-US" b="1" dirty="0"/>
              <a:t>begin</a:t>
            </a:r>
            <a:r>
              <a:rPr lang="en-US" dirty="0"/>
              <a:t> y </a:t>
            </a:r>
            <a:r>
              <a:rPr lang="en-US" b="1" dirty="0"/>
              <a:t>rescue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la o las </a:t>
            </a:r>
            <a:r>
              <a:rPr lang="en-US" dirty="0" err="1"/>
              <a:t>sentencias</a:t>
            </a:r>
            <a:r>
              <a:rPr lang="en-US" dirty="0"/>
              <a:t> que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fallar</a:t>
            </a:r>
            <a:r>
              <a:rPr lang="en-US" dirty="0"/>
              <a:t> y de </a:t>
            </a:r>
            <a:r>
              <a:rPr lang="en-US" dirty="0" err="1"/>
              <a:t>suceder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rescue</a:t>
            </a:r>
            <a:r>
              <a:rPr lang="en-US" dirty="0"/>
              <a:t> </a:t>
            </a:r>
            <a:r>
              <a:rPr lang="en-US" dirty="0" err="1"/>
              <a:t>captura</a:t>
            </a:r>
            <a:r>
              <a:rPr lang="en-US" dirty="0"/>
              <a:t> la </a:t>
            </a:r>
            <a:r>
              <a:rPr lang="en-US" dirty="0" err="1"/>
              <a:t>excepción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caso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contrario</a:t>
            </a:r>
            <a:r>
              <a:rPr lang="en-US" b="1" dirty="0">
                <a:solidFill>
                  <a:srgbClr val="FF0000"/>
                </a:solidFill>
              </a:rPr>
              <a:t> el </a:t>
            </a:r>
            <a:r>
              <a:rPr lang="en-US" b="1" dirty="0" err="1">
                <a:solidFill>
                  <a:srgbClr val="FF0000"/>
                </a:solidFill>
              </a:rPr>
              <a:t>programa</a:t>
            </a:r>
            <a:r>
              <a:rPr lang="en-US" b="1" dirty="0">
                <a:solidFill>
                  <a:srgbClr val="FF0000"/>
                </a:solidFill>
              </a:rPr>
              <a:t> continua y </a:t>
            </a:r>
            <a:r>
              <a:rPr lang="en-US" b="1" dirty="0" err="1">
                <a:solidFill>
                  <a:srgbClr val="FF0000"/>
                </a:solidFill>
              </a:rPr>
              <a:t>salta</a:t>
            </a:r>
            <a:r>
              <a:rPr lang="en-US" b="1" dirty="0">
                <a:solidFill>
                  <a:srgbClr val="FF0000"/>
                </a:solidFill>
              </a:rPr>
              <a:t> a rescue-end</a:t>
            </a:r>
            <a:r>
              <a:rPr lang="en-US" dirty="0"/>
              <a:t>.</a:t>
            </a:r>
          </a:p>
        </p:txBody>
      </p:sp>
      <p:sp>
        <p:nvSpPr>
          <p:cNvPr id="4" name="Flecha: curvada hacia la derecha 3">
            <a:extLst>
              <a:ext uri="{FF2B5EF4-FFF2-40B4-BE49-F238E27FC236}">
                <a16:creationId xmlns:a16="http://schemas.microsoft.com/office/drawing/2014/main" id="{3AC10670-E4A5-420F-AB23-423FD2CEBB6B}"/>
              </a:ext>
            </a:extLst>
          </p:cNvPr>
          <p:cNvSpPr/>
          <p:nvPr/>
        </p:nvSpPr>
        <p:spPr>
          <a:xfrm>
            <a:off x="973540" y="2886164"/>
            <a:ext cx="577755" cy="15812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9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595CE-A68E-43BD-9306-A9792C7F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Caso: Excepción customizada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B52C3-462E-4C20-B148-F6F7BEC6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/>
              <a:t>Ejm</a:t>
            </a:r>
            <a:r>
              <a:rPr lang="en-US" dirty="0"/>
              <a:t>:           </a:t>
            </a:r>
            <a:r>
              <a:rPr lang="en-US" sz="2400" dirty="0">
                <a:solidFill>
                  <a:srgbClr val="FF0000"/>
                </a:solidFill>
              </a:rPr>
              <a:t>def </a:t>
            </a:r>
            <a:r>
              <a:rPr lang="en-US" sz="2400" dirty="0" err="1">
                <a:solidFill>
                  <a:srgbClr val="FF0000"/>
                </a:solidFill>
              </a:rPr>
              <a:t>validar_numero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raise “</a:t>
            </a:r>
            <a:r>
              <a:rPr lang="en-US" b="1" dirty="0" err="1">
                <a:solidFill>
                  <a:schemeClr val="tx1"/>
                </a:solidFill>
              </a:rPr>
              <a:t>Mensaje</a:t>
            </a:r>
            <a:r>
              <a:rPr lang="en-US" b="1" dirty="0">
                <a:solidFill>
                  <a:schemeClr val="tx1"/>
                </a:solidFill>
              </a:rPr>
              <a:t> al </a:t>
            </a:r>
            <a:r>
              <a:rPr lang="en-US" b="1" dirty="0" err="1">
                <a:solidFill>
                  <a:schemeClr val="tx1"/>
                </a:solidFill>
              </a:rPr>
              <a:t>Cliente</a:t>
            </a:r>
            <a:r>
              <a:rPr lang="en-US" b="1" dirty="0">
                <a:solidFill>
                  <a:schemeClr val="tx1"/>
                </a:solidFill>
              </a:rPr>
              <a:t>”   if  </a:t>
            </a:r>
            <a:r>
              <a:rPr lang="en-US" sz="2200" b="1" dirty="0">
                <a:solidFill>
                  <a:srgbClr val="0070C0"/>
                </a:solidFill>
              </a:rPr>
              <a:t>n</a:t>
            </a:r>
            <a:r>
              <a:rPr lang="en-US" sz="2200" b="1" dirty="0">
                <a:solidFill>
                  <a:schemeClr val="tx1"/>
                </a:solidFill>
              </a:rPr>
              <a:t>&lt;0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end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Ejm</a:t>
            </a:r>
            <a:r>
              <a:rPr lang="en-US" sz="2400" b="1" dirty="0">
                <a:solidFill>
                  <a:schemeClr val="tx1"/>
                </a:solidFill>
              </a:rPr>
              <a:t>:         </a:t>
            </a:r>
            <a:r>
              <a:rPr lang="en-US" sz="2400" dirty="0">
                <a:solidFill>
                  <a:srgbClr val="FF0000"/>
                </a:solidFill>
              </a:rPr>
              <a:t>def </a:t>
            </a:r>
            <a:r>
              <a:rPr lang="en-US" sz="2400" dirty="0" err="1">
                <a:solidFill>
                  <a:srgbClr val="FF0000"/>
                </a:solidFill>
              </a:rPr>
              <a:t>encontrarDato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                          for p in data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                                if </a:t>
            </a:r>
            <a:r>
              <a:rPr lang="en-US" sz="2400" b="1" dirty="0" err="1">
                <a:solidFill>
                  <a:srgbClr val="0070C0"/>
                </a:solidFill>
              </a:rPr>
              <a:t>p.dato</a:t>
            </a:r>
            <a:r>
              <a:rPr lang="en-US" sz="2400" b="1" dirty="0">
                <a:solidFill>
                  <a:srgbClr val="0070C0"/>
                </a:solidFill>
              </a:rPr>
              <a:t> == “Plata”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                                    </a:t>
            </a:r>
            <a:r>
              <a:rPr lang="en-US" sz="2400" b="1" dirty="0">
                <a:solidFill>
                  <a:schemeClr val="tx1"/>
                </a:solidFill>
              </a:rPr>
              <a:t>raise “</a:t>
            </a:r>
            <a:r>
              <a:rPr lang="en-US" sz="2400" b="1" dirty="0" err="1">
                <a:solidFill>
                  <a:schemeClr val="tx1"/>
                </a:solidFill>
              </a:rPr>
              <a:t>Mensaje</a:t>
            </a:r>
            <a:r>
              <a:rPr lang="en-US" sz="2400" b="1" dirty="0">
                <a:solidFill>
                  <a:schemeClr val="tx1"/>
                </a:solidFill>
              </a:rPr>
              <a:t> el </a:t>
            </a:r>
            <a:r>
              <a:rPr lang="en-US" sz="2400" b="1" dirty="0" err="1">
                <a:solidFill>
                  <a:schemeClr val="tx1"/>
                </a:solidFill>
              </a:rPr>
              <a:t>Cliente</a:t>
            </a:r>
            <a:r>
              <a:rPr lang="en-US" sz="2400" b="1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                                end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                       end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end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3463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2157</TotalTime>
  <Words>300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 Rounded MT Bold</vt:lpstr>
      <vt:lpstr>Calibri</vt:lpstr>
      <vt:lpstr>Calibri Light</vt:lpstr>
      <vt:lpstr>Retrospección</vt:lpstr>
      <vt:lpstr>Excepciones</vt:lpstr>
      <vt:lpstr>Excepción</vt:lpstr>
      <vt:lpstr>Propagación de la excepción</vt:lpstr>
      <vt:lpstr>Como se genera una excepción por el programador?</vt:lpstr>
      <vt:lpstr>Estructura de Control de Excepciones</vt:lpstr>
      <vt:lpstr>Caso: Excepción customizada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Excepciones</dc:title>
  <dc:creator>Carlos Flores Orihuela</dc:creator>
  <cp:lastModifiedBy>PCISCFLO (FLORES ORIHUELA, CARLOS ALBERTO)</cp:lastModifiedBy>
  <cp:revision>19</cp:revision>
  <dcterms:created xsi:type="dcterms:W3CDTF">2015-12-02T19:34:16Z</dcterms:created>
  <dcterms:modified xsi:type="dcterms:W3CDTF">2020-11-28T20:39:30Z</dcterms:modified>
</cp:coreProperties>
</file>