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1" r:id="rId9"/>
    <p:sldId id="262" r:id="rId10"/>
    <p:sldId id="263" r:id="rId11"/>
    <p:sldId id="264" r:id="rId12"/>
  </p:sldIdLst>
  <p:sldSz cx="9906000" cy="6858000" type="A4"/>
  <p:notesSz cx="6858000" cy="9926638"/>
  <p:defaultTextStyle>
    <a:defPPr>
      <a:defRPr lang="ko-KR"/>
    </a:defPPr>
    <a:lvl1pPr marL="0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1pPr>
    <a:lvl2pPr marL="478940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2pPr>
    <a:lvl3pPr marL="957879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3pPr>
    <a:lvl4pPr marL="1436819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4pPr>
    <a:lvl5pPr marL="1915758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5pPr>
    <a:lvl6pPr marL="2394698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6pPr>
    <a:lvl7pPr marL="2873637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7pPr>
    <a:lvl8pPr marL="3352576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8pPr>
    <a:lvl9pPr marL="3831516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4FC"/>
    <a:srgbClr val="192E4B"/>
    <a:srgbClr val="192871"/>
    <a:srgbClr val="FFFFFF"/>
    <a:srgbClr val="1B3985"/>
    <a:srgbClr val="00A298"/>
    <a:srgbClr val="535351"/>
    <a:srgbClr val="AF8C57"/>
    <a:srgbClr val="0033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89412" autoAdjust="0"/>
  </p:normalViewPr>
  <p:slideViewPr>
    <p:cSldViewPr showGuides="1">
      <p:cViewPr varScale="1">
        <p:scale>
          <a:sx n="76" d="100"/>
          <a:sy n="76" d="100"/>
        </p:scale>
        <p:origin x="1195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7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C8A8-0010-4893-B577-10783DD7BEC4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E91E5-5295-4941-93FE-F7D880A83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8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3C0BA-47A4-4B61-90FA-51ABA6626219}" type="datetimeFigureOut">
              <a:rPr lang="ko-KR" altLang="en-US" smtClean="0"/>
              <a:pPr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14875"/>
            <a:ext cx="5486400" cy="446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2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8162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B5C99-1355-4513-AC6C-DE360CBF3C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40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79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819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758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698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637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576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516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9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787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재활용 폐기물의 처리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62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5787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재활용 폐기물의 </a:t>
            </a:r>
            <a:r>
              <a:rPr lang="en-US" altLang="ko-KR" dirty="0"/>
              <a:t>40%</a:t>
            </a:r>
            <a:r>
              <a:rPr lang="ko-KR" altLang="en-US" dirty="0"/>
              <a:t>는 분리수거 불량 등으로 인해 매립</a:t>
            </a:r>
            <a:r>
              <a:rPr lang="en-US" altLang="ko-KR" dirty="0"/>
              <a:t>, </a:t>
            </a:r>
            <a:r>
              <a:rPr lang="ko-KR" altLang="en-US" dirty="0"/>
              <a:t>소각된다</a:t>
            </a:r>
            <a:r>
              <a:rPr lang="en-US" altLang="ko-KR" dirty="0"/>
              <a:t>. </a:t>
            </a:r>
            <a:r>
              <a:rPr lang="ko-KR" altLang="en-US" dirty="0"/>
              <a:t>이는 환경 오염의 결과를 초래한다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8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ko-KR" altLang="en-US" dirty="0"/>
              <a:t>를 이용하여 객체 추출</a:t>
            </a:r>
            <a:r>
              <a:rPr lang="en-US" altLang="ko-KR" dirty="0"/>
              <a:t>, </a:t>
            </a:r>
            <a:r>
              <a:rPr lang="ko-KR" altLang="en-US" dirty="0"/>
              <a:t>색상 추출</a:t>
            </a:r>
            <a:endParaRPr lang="en-US" altLang="ko-KR" dirty="0"/>
          </a:p>
          <a:p>
            <a:r>
              <a:rPr lang="ko-KR" altLang="en-US" dirty="0" err="1"/>
              <a:t>텐서플로</a:t>
            </a:r>
            <a:r>
              <a:rPr lang="ko-KR" altLang="en-US" dirty="0"/>
              <a:t> 이용하여 인공지능 모델 구성 및 학습시켜 오염도 확인하도록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안드로이드 스튜디오 이용하여 이를 모바일 앱으로 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88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829544" rtl="0" eaLnBrk="1" latinLnBrk="1" hangingPunct="1"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079" indent="-311079" algn="l" defTabSz="829544" rtl="0" eaLnBrk="1" latinLnBrk="1" hangingPunct="1">
        <a:spcBef>
          <a:spcPct val="20000"/>
        </a:spcBef>
        <a:buFont typeface="Arial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674004" indent="-259232" algn="l" defTabSz="829544" rtl="0" eaLnBrk="1" latinLnBrk="1" hangingPunct="1">
        <a:spcBef>
          <a:spcPct val="20000"/>
        </a:spcBef>
        <a:buFont typeface="Arial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1" hangingPunct="1">
        <a:spcBef>
          <a:spcPct val="20000"/>
        </a:spcBef>
        <a:buFont typeface="Arial" pitchFamily="34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1" hangingPunct="1">
        <a:spcBef>
          <a:spcPct val="20000"/>
        </a:spcBef>
        <a:buFont typeface="Arial" pitchFamily="34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76500" y="868650"/>
            <a:ext cx="4953000" cy="1885856"/>
            <a:chOff x="2576736" y="2636912"/>
            <a:chExt cx="4953000" cy="1885856"/>
          </a:xfrm>
        </p:grpSpPr>
        <p:sp>
          <p:nvSpPr>
            <p:cNvPr id="6" name="TextBox 5"/>
            <p:cNvSpPr txBox="1"/>
            <p:nvPr/>
          </p:nvSpPr>
          <p:spPr>
            <a:xfrm>
              <a:off x="2842536" y="2636912"/>
              <a:ext cx="4421403" cy="13740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j-lt"/>
                  <a:ea typeface="한컴바탕"/>
                </a:rPr>
                <a:t>OpenCV </a:t>
              </a:r>
              <a:r>
                <a:rPr lang="ko-KR" altLang="en-US" sz="2800" b="1" kern="0" spc="0" dirty="0">
                  <a:solidFill>
                    <a:schemeClr val="bg1"/>
                  </a:solidFill>
                  <a:effectLst/>
                  <a:latin typeface="+mj-lt"/>
                  <a:ea typeface="한컴바탕"/>
                </a:rPr>
                <a:t>색상 추출을 통한</a:t>
              </a:r>
              <a:endParaRPr lang="en-US" altLang="ko-KR" sz="2800" b="1" kern="0" spc="0" dirty="0">
                <a:solidFill>
                  <a:schemeClr val="bg1"/>
                </a:solidFill>
                <a:effectLst/>
                <a:latin typeface="+mj-lt"/>
                <a:ea typeface="한컴바탕"/>
              </a:endParaRPr>
            </a:p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800" b="1" kern="0" spc="0" dirty="0">
                  <a:solidFill>
                    <a:schemeClr val="bg1"/>
                  </a:solidFill>
                  <a:effectLst/>
                  <a:latin typeface="+mj-lt"/>
                  <a:ea typeface="한컴바탕"/>
                </a:rPr>
                <a:t>분리수거 가능 여부 판별</a:t>
              </a:r>
              <a:endParaRPr lang="ko-KR" altLang="en-US" sz="2800" kern="0" spc="0" dirty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6736" y="4261158"/>
              <a:ext cx="4953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융복합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5</a:t>
              </a:r>
              <a:r>
                <a:rPr lang="ko-KR" altLang="en-US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팀 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: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박창주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유하영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김경률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최다혜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박규현</a:t>
              </a:r>
              <a:endParaRPr lang="en-US" altLang="ko-KR" sz="11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27721" y="292586"/>
            <a:ext cx="2050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6.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역할분담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3F769A5-EA01-4B28-A6C4-2156F092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120036"/>
              </p:ext>
            </p:extLst>
          </p:nvPr>
        </p:nvGraphicFramePr>
        <p:xfrm>
          <a:off x="992560" y="1772817"/>
          <a:ext cx="7920880" cy="3312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545">
                  <a:extLst>
                    <a:ext uri="{9D8B030D-6E8A-4147-A177-3AD203B41FA5}">
                      <a16:colId xmlns:a16="http://schemas.microsoft.com/office/drawing/2014/main" val="1033946538"/>
                    </a:ext>
                  </a:extLst>
                </a:gridCol>
                <a:gridCol w="6543335">
                  <a:extLst>
                    <a:ext uri="{9D8B030D-6E8A-4147-A177-3AD203B41FA5}">
                      <a16:colId xmlns:a16="http://schemas.microsoft.com/office/drawing/2014/main" val="1648617128"/>
                    </a:ext>
                  </a:extLst>
                </a:gridCol>
              </a:tblGrid>
              <a:tr h="66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박창주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E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문서 작성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설계 프로토 타입 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46388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유하영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E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프로토 타입 제작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076501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김경률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E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8207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최다혜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E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 수집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문서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16320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bg1"/>
                          </a:solidFill>
                        </a:rPr>
                        <a:t>박규현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2E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정보 수집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490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29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42524" y="29258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참고문헌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11C84-8FF5-4DB9-ADFB-29BEA7380A6E}"/>
              </a:ext>
            </a:extLst>
          </p:cNvPr>
          <p:cNvSpPr txBox="1"/>
          <p:nvPr/>
        </p:nvSpPr>
        <p:spPr>
          <a:xfrm>
            <a:off x="632520" y="1340768"/>
            <a:ext cx="8928992" cy="239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한컴바탕"/>
                <a:ea typeface="한컴바탕"/>
              </a:rPr>
              <a:t>https://www.dailypop.kr/news/articleView.html?idxno=53394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한컴바탕"/>
                <a:ea typeface="한컴바탕"/>
              </a:rPr>
              <a:t>http://www.ujeil.com/news/articleView.html?idxno=68279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한컴바탕"/>
                <a:ea typeface="한컴바탕"/>
              </a:rPr>
              <a:t>https://www.mk.co.kr/news/society/view/2018/04/223928/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u="sng" kern="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한컴바탕"/>
                <a:ea typeface="한컴바탕"/>
              </a:rPr>
              <a:t>https://newsroom.posco.com/kr/%EB%B6%84%EB%A6%AC%EC%88%98%EA%B1%B0%EA%B0%80-%EC%A0%95%EB%A7%90-%ED%99%98%EA%B2%BD%EC%97%90-%EB%8F%84%EC%9B%80%EC%9D%B4-%EB%90%98%EB%82%98%EC%9A%94/</a:t>
            </a:r>
          </a:p>
        </p:txBody>
      </p:sp>
    </p:spTree>
    <p:extLst>
      <p:ext uri="{BB962C8B-B14F-4D97-AF65-F5344CB8AC3E}">
        <p14:creationId xmlns:p14="http://schemas.microsoft.com/office/powerpoint/2010/main" val="296619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30518" y="796350"/>
            <a:ext cx="2787943" cy="5167325"/>
            <a:chOff x="814494" y="620688"/>
            <a:chExt cx="2787943" cy="5167325"/>
          </a:xfrm>
        </p:grpSpPr>
        <p:sp>
          <p:nvSpPr>
            <p:cNvPr id="9" name="TextBox 8"/>
            <p:cNvSpPr txBox="1"/>
            <p:nvPr/>
          </p:nvSpPr>
          <p:spPr>
            <a:xfrm>
              <a:off x="1051128" y="62068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rgbClr val="1B3985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목차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4494" y="1484784"/>
              <a:ext cx="2787943" cy="43032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프로젝트 배경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프로젝트 목표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프로젝트 내용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기대성과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프로젝트 추진일정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역할분담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6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05329" y="292586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프로젝트 배경</a:t>
            </a:r>
          </a:p>
        </p:txBody>
      </p:sp>
      <p:pic>
        <p:nvPicPr>
          <p:cNvPr id="4" name="그림 3" descr="하늘, 실외, 자연, 군중이(가) 표시된 사진&#10;&#10;자동 생성된 설명">
            <a:extLst>
              <a:ext uri="{FF2B5EF4-FFF2-40B4-BE49-F238E27FC236}">
                <a16:creationId xmlns:a16="http://schemas.microsoft.com/office/drawing/2014/main" id="{6C3908DE-E2CD-443D-A2C9-F10EDA1B5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92" y="1412776"/>
            <a:ext cx="7532816" cy="50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05329" y="292586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프로젝트 배경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1CC3A7-0A25-4F8D-9369-A2ECBD2DB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1" y="1336223"/>
            <a:ext cx="7932077" cy="523436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6120B2-AD13-4592-84DD-3C33D087A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80" y="1047255"/>
            <a:ext cx="7971840" cy="574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6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05329" y="292586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프로젝트 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F14931-E90C-49AA-9E11-8E8700321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52" y="1278301"/>
            <a:ext cx="7849695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사람이(가) 표시된 사진&#10;&#10;자동 생성된 설명">
            <a:extLst>
              <a:ext uri="{FF2B5EF4-FFF2-40B4-BE49-F238E27FC236}">
                <a16:creationId xmlns:a16="http://schemas.microsoft.com/office/drawing/2014/main" id="{F055081A-EA0E-48F8-92B0-7E1120364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74" y="1988840"/>
            <a:ext cx="3415052" cy="47659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05329" y="292586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프로젝트 목표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107C11-D655-4F8A-9B97-29422F7E2703}"/>
              </a:ext>
            </a:extLst>
          </p:cNvPr>
          <p:cNvSpPr/>
          <p:nvPr/>
        </p:nvSpPr>
        <p:spPr>
          <a:xfrm>
            <a:off x="-3738534" y="3050961"/>
            <a:ext cx="1080121" cy="756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A2E595-DDA3-49D1-9C01-488010D58014}"/>
              </a:ext>
            </a:extLst>
          </p:cNvPr>
          <p:cNvSpPr/>
          <p:nvPr/>
        </p:nvSpPr>
        <p:spPr>
          <a:xfrm>
            <a:off x="3080792" y="1484784"/>
            <a:ext cx="3744416" cy="5976664"/>
          </a:xfrm>
          <a:prstGeom prst="roundRect">
            <a:avLst/>
          </a:prstGeom>
          <a:solidFill>
            <a:schemeClr val="tx1">
              <a:alpha val="52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F10285-3425-460F-B012-91C85F0757C0}"/>
              </a:ext>
            </a:extLst>
          </p:cNvPr>
          <p:cNvSpPr/>
          <p:nvPr/>
        </p:nvSpPr>
        <p:spPr>
          <a:xfrm>
            <a:off x="6825208" y="2762927"/>
            <a:ext cx="86388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B7D140-F5C6-4A5C-AC87-2F202922A439}"/>
              </a:ext>
            </a:extLst>
          </p:cNvPr>
          <p:cNvSpPr/>
          <p:nvPr/>
        </p:nvSpPr>
        <p:spPr>
          <a:xfrm>
            <a:off x="3008784" y="3140968"/>
            <a:ext cx="7200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261616-AD3E-4669-B7AC-8D3B51C01DBE}"/>
              </a:ext>
            </a:extLst>
          </p:cNvPr>
          <p:cNvSpPr/>
          <p:nvPr/>
        </p:nvSpPr>
        <p:spPr>
          <a:xfrm>
            <a:off x="3008784" y="3645024"/>
            <a:ext cx="7200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E64C5F-40B4-4818-8646-FC5742F9329D}"/>
              </a:ext>
            </a:extLst>
          </p:cNvPr>
          <p:cNvSpPr/>
          <p:nvPr/>
        </p:nvSpPr>
        <p:spPr>
          <a:xfrm>
            <a:off x="4160912" y="1304764"/>
            <a:ext cx="1584176" cy="468052"/>
          </a:xfrm>
          <a:prstGeom prst="roundRect">
            <a:avLst>
              <a:gd name="adj" fmla="val 327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8A7F2-A4A8-4CDA-B7D8-137A2BACDFFB}"/>
              </a:ext>
            </a:extLst>
          </p:cNvPr>
          <p:cNvSpPr/>
          <p:nvPr/>
        </p:nvSpPr>
        <p:spPr>
          <a:xfrm>
            <a:off x="3664369" y="995826"/>
            <a:ext cx="2736304" cy="4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116477-330F-4446-A8D5-4FF24081C2C0}"/>
              </a:ext>
            </a:extLst>
          </p:cNvPr>
          <p:cNvSpPr/>
          <p:nvPr/>
        </p:nvSpPr>
        <p:spPr>
          <a:xfrm>
            <a:off x="3557730" y="2348880"/>
            <a:ext cx="2790539" cy="421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사람이(가) 표시된 사진&#10;&#10;자동 생성된 설명">
            <a:extLst>
              <a:ext uri="{FF2B5EF4-FFF2-40B4-BE49-F238E27FC236}">
                <a16:creationId xmlns:a16="http://schemas.microsoft.com/office/drawing/2014/main" id="{15A876D2-14B1-4DD4-B867-42D2A16F1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7658" r="9367" b="3871"/>
          <a:stretch/>
        </p:blipFill>
        <p:spPr>
          <a:xfrm>
            <a:off x="3557729" y="2348880"/>
            <a:ext cx="2790539" cy="421653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F1A53C-E742-49E5-B3CA-EDD6A64F2753}"/>
              </a:ext>
            </a:extLst>
          </p:cNvPr>
          <p:cNvSpPr/>
          <p:nvPr/>
        </p:nvSpPr>
        <p:spPr>
          <a:xfrm>
            <a:off x="408235" y="2294878"/>
            <a:ext cx="2160240" cy="756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카메라를 통해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 인식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27BA4B-B76F-4F29-BAEA-6268A0D9E20A}"/>
              </a:ext>
            </a:extLst>
          </p:cNvPr>
          <p:cNvSpPr/>
          <p:nvPr/>
        </p:nvSpPr>
        <p:spPr>
          <a:xfrm>
            <a:off x="3557728" y="2348880"/>
            <a:ext cx="2790539" cy="421653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954B225-9CA5-4F19-BDBF-FC4940DEB4DE}"/>
              </a:ext>
            </a:extLst>
          </p:cNvPr>
          <p:cNvCxnSpPr>
            <a:stCxn id="28" idx="2"/>
            <a:endCxn id="31" idx="1"/>
          </p:cNvCxnSpPr>
          <p:nvPr/>
        </p:nvCxnSpPr>
        <p:spPr>
          <a:xfrm rot="16200000" flipH="1">
            <a:off x="1819947" y="2719366"/>
            <a:ext cx="1406188" cy="20693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86F25-C967-4605-AA1C-45C7EC3D7A50}"/>
              </a:ext>
            </a:extLst>
          </p:cNvPr>
          <p:cNvSpPr/>
          <p:nvPr/>
        </p:nvSpPr>
        <p:spPr>
          <a:xfrm>
            <a:off x="4027849" y="3212976"/>
            <a:ext cx="1290762" cy="2649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2952D6-7D91-4E10-B6A1-6E64812A6281}"/>
              </a:ext>
            </a:extLst>
          </p:cNvPr>
          <p:cNvSpPr txBox="1"/>
          <p:nvPr/>
        </p:nvSpPr>
        <p:spPr>
          <a:xfrm>
            <a:off x="3800869" y="5614358"/>
            <a:ext cx="2304256" cy="751872"/>
          </a:xfrm>
          <a:prstGeom prst="rect">
            <a:avLst/>
          </a:prstGeom>
          <a:solidFill>
            <a:srgbClr val="3074FC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분리수거 가능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C998BD-51B4-45A7-8957-891291071392}"/>
              </a:ext>
            </a:extLst>
          </p:cNvPr>
          <p:cNvSpPr/>
          <p:nvPr/>
        </p:nvSpPr>
        <p:spPr>
          <a:xfrm>
            <a:off x="7337526" y="3266983"/>
            <a:ext cx="2160240" cy="756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카메라를 통해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 인식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A7F72A-B839-4095-9D45-1868C47E1FB3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6233819" y="3894371"/>
            <a:ext cx="2055134" cy="23125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05329" y="292586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프로젝트 내용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99475A-A8DA-4194-A70C-3EFC321B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36" y="2533091"/>
            <a:ext cx="157833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0B6F47-E08A-4813-9B1B-51A5A52DC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76" y="2426154"/>
            <a:ext cx="2349322" cy="20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65B3B4-BDF3-43DD-96AE-16F36DF0E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84" y="2996951"/>
            <a:ext cx="3057128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31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27721" y="292586"/>
            <a:ext cx="2050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4.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기대성과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C8879F1-BFE9-450E-8992-14FB804F5101}"/>
              </a:ext>
            </a:extLst>
          </p:cNvPr>
          <p:cNvGrpSpPr/>
          <p:nvPr/>
        </p:nvGrpSpPr>
        <p:grpSpPr>
          <a:xfrm rot="16200000" flipH="1">
            <a:off x="4848646" y="2497020"/>
            <a:ext cx="208708" cy="272354"/>
            <a:chOff x="2754314" y="5081545"/>
            <a:chExt cx="270965" cy="353597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FBD9B12-3903-4D18-8807-3DB0BD446A96}"/>
                </a:ext>
              </a:extLst>
            </p:cNvPr>
            <p:cNvSpPr/>
            <p:nvPr/>
          </p:nvSpPr>
          <p:spPr>
            <a:xfrm rot="18600000">
              <a:off x="2791605" y="5201466"/>
              <a:ext cx="353595" cy="11375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lnSpc>
                  <a:spcPct val="200000"/>
                </a:lnSpc>
              </a:pPr>
              <a:endParaRPr lang="ko-KR" altLang="en-US" sz="1050" kern="0" dirty="0">
                <a:solidFill>
                  <a:prstClr val="white">
                    <a:lumMod val="65000"/>
                  </a:prst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24D6A0F-8ADE-4142-ACA5-7E14170EA91F}"/>
                </a:ext>
              </a:extLst>
            </p:cNvPr>
            <p:cNvSpPr/>
            <p:nvPr/>
          </p:nvSpPr>
          <p:spPr>
            <a:xfrm rot="3000000" flipH="1">
              <a:off x="2634393" y="5201468"/>
              <a:ext cx="353595" cy="113753"/>
            </a:xfrm>
            <a:prstGeom prst="roundRect">
              <a:avLst>
                <a:gd name="adj" fmla="val 50000"/>
              </a:avLst>
            </a:prstGeom>
            <a:solidFill>
              <a:srgbClr val="333F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algn="ctr" latinLnBrk="0">
                <a:lnSpc>
                  <a:spcPct val="200000"/>
                </a:lnSpc>
              </a:pPr>
              <a:endParaRPr lang="ko-KR" altLang="en-US" sz="1050" kern="0" dirty="0">
                <a:solidFill>
                  <a:prstClr val="white">
                    <a:lumMod val="65000"/>
                  </a:prstClr>
                </a:solidFill>
                <a:latin typeface="리디바탕" panose="020B0600000101010101" pitchFamily="34" charset="-127"/>
                <a:ea typeface="리디바탕" panose="020B0600000101010101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613ED8-1721-40BE-AA58-ACCFEC722E26}"/>
              </a:ext>
            </a:extLst>
          </p:cNvPr>
          <p:cNvGrpSpPr/>
          <p:nvPr/>
        </p:nvGrpSpPr>
        <p:grpSpPr>
          <a:xfrm>
            <a:off x="5645860" y="1694957"/>
            <a:ext cx="3316047" cy="1740837"/>
            <a:chOff x="7147426" y="4138024"/>
            <a:chExt cx="3316047" cy="17408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A38EE79-C1F0-4D7F-888F-79618D1B0E57}"/>
                </a:ext>
              </a:extLst>
            </p:cNvPr>
            <p:cNvSpPr/>
            <p:nvPr/>
          </p:nvSpPr>
          <p:spPr>
            <a:xfrm>
              <a:off x="7214083" y="4138024"/>
              <a:ext cx="3249390" cy="1740837"/>
            </a:xfrm>
            <a:prstGeom prst="roundRect">
              <a:avLst/>
            </a:prstGeom>
            <a:solidFill>
              <a:srgbClr val="333F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marL="314960" marR="0" indent="107950" fontAlgn="base" latinLnBrk="1">
                <a:spcBef>
                  <a:spcPts val="0"/>
                </a:spcBef>
                <a:spcAft>
                  <a:spcPts val="300"/>
                </a:spcAft>
              </a:pPr>
              <a:endParaRPr lang="ko-KR" altLang="en-US" sz="1800" kern="0" spc="0" dirty="0">
                <a:solidFill>
                  <a:srgbClr val="333F50"/>
                </a:solidFill>
                <a:effectLst/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BABC89-66C5-4E73-8F19-73F7D9858420}"/>
                </a:ext>
              </a:extLst>
            </p:cNvPr>
            <p:cNvSpPr txBox="1"/>
            <p:nvPr/>
          </p:nvSpPr>
          <p:spPr>
            <a:xfrm>
              <a:off x="7147426" y="4533437"/>
              <a:ext cx="3019425" cy="866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60" indent="107950" algn="ctr" fontAlgn="base">
                <a:lnSpc>
                  <a:spcPct val="160000"/>
                </a:lnSpc>
                <a:spcAft>
                  <a:spcPts val="300"/>
                </a:spcAft>
              </a:pPr>
              <a:r>
                <a:rPr lang="ko-KR" altLang="en-US" sz="1600" b="1" kern="0" spc="0" dirty="0">
                  <a:solidFill>
                    <a:schemeClr val="bg1"/>
                  </a:solidFill>
                  <a:effectLst/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분리수거 효율 </a:t>
              </a:r>
              <a:r>
                <a:rPr lang="en-US" altLang="ko-KR" sz="1600" b="1" kern="0" spc="0" dirty="0">
                  <a:solidFill>
                    <a:srgbClr val="FFD966"/>
                  </a:solidFill>
                  <a:effectLst/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UP</a:t>
              </a:r>
              <a:endParaRPr lang="en-US" altLang="ko-KR" sz="1600" b="1" kern="0" spc="0" dirty="0">
                <a:solidFill>
                  <a:schemeClr val="bg1"/>
                </a:solidFill>
                <a:effectLst/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  <a:p>
              <a:pPr marL="314960" marR="0" indent="10795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600" b="1" kern="0" spc="0" dirty="0">
                  <a:solidFill>
                    <a:srgbClr val="FFD966"/>
                  </a:solidFill>
                  <a:effectLst/>
                  <a:latin typeface="넥슨Lv1고딕 OTF Bold" panose="00000800000000000000" pitchFamily="50" charset="-127"/>
                  <a:ea typeface="넥슨Lv1고딕 OTF Bold" panose="00000800000000000000" pitchFamily="50" charset="-127"/>
                </a:rPr>
                <a:t>환경보호에 도움</a:t>
              </a:r>
              <a:endParaRPr lang="en-US" altLang="ko-KR" sz="1600" b="1" kern="0" spc="0" dirty="0">
                <a:solidFill>
                  <a:srgbClr val="FFD966"/>
                </a:solidFill>
                <a:effectLst/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E0F9A45-10C0-4768-91B1-760BE72DA5D2}"/>
              </a:ext>
            </a:extLst>
          </p:cNvPr>
          <p:cNvGrpSpPr/>
          <p:nvPr/>
        </p:nvGrpSpPr>
        <p:grpSpPr>
          <a:xfrm>
            <a:off x="918097" y="1707265"/>
            <a:ext cx="3249390" cy="1740837"/>
            <a:chOff x="7214083" y="1797171"/>
            <a:chExt cx="3249390" cy="174083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1D1D5FD-AAFD-4388-8D4E-B69D128072C2}"/>
                </a:ext>
              </a:extLst>
            </p:cNvPr>
            <p:cNvSpPr/>
            <p:nvPr/>
          </p:nvSpPr>
          <p:spPr>
            <a:xfrm>
              <a:off x="7214083" y="1797171"/>
              <a:ext cx="3249390" cy="1740837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ctr"/>
            <a:lstStyle/>
            <a:p>
              <a:pPr marL="314960" marR="0" indent="107950" fontAlgn="base" latinLnBrk="1">
                <a:spcBef>
                  <a:spcPts val="0"/>
                </a:spcBef>
                <a:spcAft>
                  <a:spcPts val="300"/>
                </a:spcAft>
              </a:pPr>
              <a:endParaRPr lang="ko-KR" altLang="en-US" sz="1800" kern="0" spc="0" dirty="0">
                <a:solidFill>
                  <a:srgbClr val="404040"/>
                </a:solidFill>
                <a:effectLst/>
                <a:latin typeface="넥슨Lv1고딕 OTF Bold" panose="00000800000000000000" pitchFamily="50" charset="-127"/>
                <a:ea typeface="넥슨Lv1고딕 OTF Bold" panose="00000800000000000000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47B9B8-BD99-4EC0-B949-7DC6090B895B}"/>
                </a:ext>
              </a:extLst>
            </p:cNvPr>
            <p:cNvSpPr txBox="1"/>
            <p:nvPr/>
          </p:nvSpPr>
          <p:spPr>
            <a:xfrm>
              <a:off x="7216538" y="2326753"/>
              <a:ext cx="3019425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14960" marR="0" indent="107950" fontAlgn="base" latinLnBrk="1"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600" kern="0" dirty="0">
                  <a:solidFill>
                    <a:srgbClr val="404040"/>
                  </a:solidFill>
                  <a:latin typeface="+mj-ea"/>
                  <a:ea typeface="+mj-ea"/>
                </a:rPr>
                <a:t>프로젝트 결과물을 통해</a:t>
              </a:r>
              <a:endParaRPr lang="en-US" altLang="ko-KR" sz="1600" kern="0" dirty="0">
                <a:solidFill>
                  <a:srgbClr val="404040"/>
                </a:solidFill>
                <a:latin typeface="+mj-ea"/>
                <a:ea typeface="+mj-ea"/>
              </a:endParaRPr>
            </a:p>
            <a:p>
              <a:pPr marL="314960" marR="0" indent="107950" fontAlgn="base" latinLnBrk="1">
                <a:lnSpc>
                  <a:spcPct val="150000"/>
                </a:lnSpc>
                <a:spcBef>
                  <a:spcPts val="0"/>
                </a:spcBef>
                <a:spcAft>
                  <a:spcPts val="300"/>
                </a:spcAft>
              </a:pPr>
              <a:r>
                <a:rPr lang="ko-KR" altLang="en-US" sz="1600" kern="0" dirty="0">
                  <a:solidFill>
                    <a:srgbClr val="404040"/>
                  </a:solidFill>
                  <a:latin typeface="+mj-ea"/>
                  <a:ea typeface="+mj-ea"/>
                </a:rPr>
                <a:t>효과적인 분리수거 가능</a:t>
              </a:r>
              <a:endParaRPr lang="ko-KR" altLang="en-US" sz="1600" kern="0" spc="0" dirty="0">
                <a:solidFill>
                  <a:srgbClr val="404040"/>
                </a:solidFill>
                <a:effectLst/>
                <a:latin typeface="+mj-ea"/>
                <a:ea typeface="+mj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F76203-878B-464E-A6B6-BED6A27FC39C}"/>
              </a:ext>
            </a:extLst>
          </p:cNvPr>
          <p:cNvSpPr txBox="1"/>
          <p:nvPr/>
        </p:nvSpPr>
        <p:spPr>
          <a:xfrm>
            <a:off x="2176161" y="4386284"/>
            <a:ext cx="7154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분리수거 관리 담당자는 모든 폐기물을 꼼꼼하게</a:t>
            </a:r>
            <a:endParaRPr lang="en-US" altLang="ko-KR" sz="2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검사해야 하는 수고가 </a:t>
            </a:r>
            <a:r>
              <a:rPr lang="ko-KR" altLang="en-US" sz="2400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덜어짐</a:t>
            </a:r>
            <a:endParaRPr lang="en-US" altLang="ko-KR" sz="2400" dirty="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3925F90-F693-46B9-8E00-BB68F004C8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4224803"/>
            <a:ext cx="1170075" cy="11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27722" y="292586"/>
            <a:ext cx="2050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5.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추진일정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D5225A-2EDB-4181-B5AC-68E76B1CB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74143"/>
              </p:ext>
            </p:extLst>
          </p:nvPr>
        </p:nvGraphicFramePr>
        <p:xfrm>
          <a:off x="1172579" y="1340768"/>
          <a:ext cx="7560842" cy="4893646"/>
        </p:xfrm>
        <a:graphic>
          <a:graphicData uri="http://schemas.openxmlformats.org/drawingml/2006/table">
            <a:tbl>
              <a:tblPr/>
              <a:tblGrid>
                <a:gridCol w="269676">
                  <a:extLst>
                    <a:ext uri="{9D8B030D-6E8A-4147-A177-3AD203B41FA5}">
                      <a16:colId xmlns:a16="http://schemas.microsoft.com/office/drawing/2014/main" val="1588939863"/>
                    </a:ext>
                  </a:extLst>
                </a:gridCol>
                <a:gridCol w="1382586">
                  <a:extLst>
                    <a:ext uri="{9D8B030D-6E8A-4147-A177-3AD203B41FA5}">
                      <a16:colId xmlns:a16="http://schemas.microsoft.com/office/drawing/2014/main" val="3225169450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3529312634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3379123026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1219352945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2327442727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1455556809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9627709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1653448464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1458230645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1372667725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550240342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3377138591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676886067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3161701293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3239226041"/>
                    </a:ext>
                  </a:extLst>
                </a:gridCol>
                <a:gridCol w="266454">
                  <a:extLst>
                    <a:ext uri="{9D8B030D-6E8A-4147-A177-3AD203B41FA5}">
                      <a16:colId xmlns:a16="http://schemas.microsoft.com/office/drawing/2014/main" val="2063865769"/>
                    </a:ext>
                  </a:extLst>
                </a:gridCol>
                <a:gridCol w="420989">
                  <a:extLst>
                    <a:ext uri="{9D8B030D-6E8A-4147-A177-3AD203B41FA5}">
                      <a16:colId xmlns:a16="http://schemas.microsoft.com/office/drawing/2014/main" val="2144996382"/>
                    </a:ext>
                  </a:extLst>
                </a:gridCol>
                <a:gridCol w="1490781">
                  <a:extLst>
                    <a:ext uri="{9D8B030D-6E8A-4147-A177-3AD203B41FA5}">
                      <a16:colId xmlns:a16="http://schemas.microsoft.com/office/drawing/2014/main" val="2417207060"/>
                    </a:ext>
                  </a:extLst>
                </a:gridCol>
              </a:tblGrid>
              <a:tr h="25039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No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 내용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추진일정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기간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일</a:t>
                      </a:r>
                      <a:r>
                        <a:rPr lang="en-US" altLang="ko-KR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추진 방법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413140"/>
                  </a:ext>
                </a:extLst>
              </a:tr>
              <a:tr h="2503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61104"/>
                  </a:ext>
                </a:extLst>
              </a:tr>
              <a:tr h="28902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관련 정보 수집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61620" marR="0" indent="-26162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인터넷</a:t>
                      </a: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기사 등 조사</a:t>
                      </a: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67553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88841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220563"/>
                  </a:ext>
                </a:extLst>
              </a:tr>
              <a:tr h="28902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설계 및 데이터 수집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데이터 사진 직접 촬영 및 조사 수집</a:t>
                      </a: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955570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50342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069665"/>
                  </a:ext>
                </a:extLst>
              </a:tr>
              <a:tr h="28902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프로토타입 제작 및 테스트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오픈소스 활용</a:t>
                      </a: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791007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481598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86608"/>
                  </a:ext>
                </a:extLst>
              </a:tr>
              <a:tr h="28902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최종 보고서 작성 및 검토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설계 및 테스트 기반 </a:t>
                      </a:r>
                      <a:endParaRPr lang="en-US" altLang="ko-KR" sz="105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  <a:p>
                      <a:pPr marL="114300" marR="0" indent="-11430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내용 작성</a:t>
                      </a: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69797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589410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90821"/>
                  </a:ext>
                </a:extLst>
              </a:tr>
              <a:tr h="28902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6153" marR="16153" marT="16153" marB="1615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최종 발표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  <a:endParaRPr 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14300" marR="0" indent="-114300" algn="ctr" fontAlgn="base" latinLnBrk="1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chemeClr val="tx1"/>
                          </a:solidFill>
                          <a:effectLst/>
                          <a:latin typeface="한컴바탕"/>
                        </a:rPr>
                        <a:t>-</a:t>
                      </a:r>
                      <a:endParaRPr lang="ko-KR" altLang="en-US" sz="1050" kern="0" spc="0" dirty="0">
                        <a:solidFill>
                          <a:schemeClr val="tx1"/>
                        </a:solidFill>
                        <a:effectLst/>
                        <a:latin typeface="한컴바탕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653248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62728"/>
                  </a:ext>
                </a:extLst>
              </a:tr>
              <a:tr h="28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32420" marR="32420" marT="32420" marB="324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0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8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395</Words>
  <Application>Microsoft Office PowerPoint</Application>
  <PresentationFormat>A4 용지(210x297mm)</PresentationFormat>
  <Paragraphs>98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KoPub바탕체 Bold</vt:lpstr>
      <vt:lpstr>KoPub바탕체 Medium</vt:lpstr>
      <vt:lpstr>굴림체</vt:lpstr>
      <vt:lpstr>넥슨Lv1고딕 OTF Bold</vt:lpstr>
      <vt:lpstr>리디바탕</vt:lpstr>
      <vt:lpstr>한양신명조</vt:lpstr>
      <vt:lpstr>Arial</vt:lpstr>
      <vt:lpstr>맑은 고딕</vt:lpstr>
      <vt:lpstr>한컴바탕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광주전남공동혁신도시 집단에너지시설 설계용역</dc:title>
  <dc:creator>플랜트사업부</dc:creator>
  <cp:lastModifiedBy>박 창주</cp:lastModifiedBy>
  <cp:revision>190</cp:revision>
  <dcterms:created xsi:type="dcterms:W3CDTF">2011-01-20T00:41:54Z</dcterms:created>
  <dcterms:modified xsi:type="dcterms:W3CDTF">2021-12-30T15:49:49Z</dcterms:modified>
</cp:coreProperties>
</file>