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8" r:id="rId4"/>
    <p:sldId id="270" r:id="rId5"/>
    <p:sldId id="259" r:id="rId6"/>
    <p:sldId id="269" r:id="rId7"/>
    <p:sldId id="258" r:id="rId8"/>
  </p:sldIdLst>
  <p:sldSz cx="9906000" cy="6858000" type="A4"/>
  <p:notesSz cx="6858000" cy="9926638"/>
  <p:defaultTextStyle>
    <a:defPPr>
      <a:defRPr lang="ko-KR"/>
    </a:defPPr>
    <a:lvl1pPr marL="0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1pPr>
    <a:lvl2pPr marL="478940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2pPr>
    <a:lvl3pPr marL="957879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3pPr>
    <a:lvl4pPr marL="1436819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4pPr>
    <a:lvl5pPr marL="1915758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5pPr>
    <a:lvl6pPr marL="2394698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6pPr>
    <a:lvl7pPr marL="2873637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7pPr>
    <a:lvl8pPr marL="3352576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8pPr>
    <a:lvl9pPr marL="3831516" algn="l" defTabSz="957879" rtl="0" eaLnBrk="1" latinLnBrk="1" hangingPunct="1">
      <a:defRPr sz="18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74FC"/>
    <a:srgbClr val="192E4B"/>
    <a:srgbClr val="192871"/>
    <a:srgbClr val="FFFFFF"/>
    <a:srgbClr val="1B3985"/>
    <a:srgbClr val="00A298"/>
    <a:srgbClr val="535351"/>
    <a:srgbClr val="AF8C57"/>
    <a:srgbClr val="0033CC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89412" autoAdjust="0"/>
  </p:normalViewPr>
  <p:slideViewPr>
    <p:cSldViewPr showGuides="1">
      <p:cViewPr varScale="1">
        <p:scale>
          <a:sx n="80" d="100"/>
          <a:sy n="80" d="100"/>
        </p:scale>
        <p:origin x="102" y="5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97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9C8A8-0010-4893-B577-10783DD7BEC4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942975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E91E5-5295-4941-93FE-F7D880A833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2832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3C0BA-47A4-4B61-90FA-51ABA6626219}" type="datetimeFigureOut">
              <a:rPr lang="ko-KR" altLang="en-US" smtClean="0"/>
              <a:pPr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41363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14875"/>
            <a:ext cx="5486400" cy="446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2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9428162"/>
            <a:ext cx="29718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B5C99-1355-4513-AC6C-DE360CBF3C7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48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40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79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819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758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698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637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576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516" algn="l" defTabSz="957879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943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Yolo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 err="1"/>
              <a:t>욜로는</a:t>
            </a:r>
            <a:r>
              <a:rPr lang="ko-KR" altLang="en-US" dirty="0"/>
              <a:t> </a:t>
            </a:r>
            <a:r>
              <a:rPr lang="en-US" altLang="ko-KR" dirty="0"/>
              <a:t>~~~</a:t>
            </a:r>
            <a:r>
              <a:rPr lang="ko-KR" altLang="en-US" dirty="0"/>
              <a:t>한 방법으로 </a:t>
            </a:r>
            <a:r>
              <a:rPr lang="en-US" altLang="ko-KR" dirty="0"/>
              <a:t>~~~~</a:t>
            </a:r>
            <a:r>
              <a:rPr lang="ko-KR" altLang="en-US" dirty="0"/>
              <a:t>장점</a:t>
            </a:r>
            <a:r>
              <a:rPr lang="en-US" altLang="ko-KR" dirty="0"/>
              <a:t>(</a:t>
            </a:r>
            <a:r>
              <a:rPr lang="ko-KR" altLang="en-US" dirty="0"/>
              <a:t>특징</a:t>
            </a:r>
            <a:r>
              <a:rPr lang="en-US" altLang="ko-KR" dirty="0"/>
              <a:t>)</a:t>
            </a:r>
            <a:r>
              <a:rPr lang="ko-KR" altLang="en-US" dirty="0"/>
              <a:t>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Yolo</a:t>
            </a:r>
            <a:r>
              <a:rPr lang="ko-KR" altLang="en-US" dirty="0"/>
              <a:t>가 객체를 탐지하는 방법은 원본 이미지를 동일한 크기의 그리드로 </a:t>
            </a:r>
            <a:r>
              <a:rPr lang="ko-KR" altLang="en-US" dirty="0" err="1"/>
              <a:t>나눈다음</a:t>
            </a:r>
            <a:r>
              <a:rPr lang="ko-KR" altLang="en-US" dirty="0"/>
              <a:t> </a:t>
            </a:r>
            <a:r>
              <a:rPr lang="en-US" altLang="ko-KR" dirty="0"/>
              <a:t>~~(</a:t>
            </a:r>
            <a:r>
              <a:rPr lang="ko-KR" altLang="en-US" dirty="0"/>
              <a:t>간략한 설명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188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 </a:t>
            </a:r>
            <a:r>
              <a:rPr lang="en-US" altLang="ko-KR" dirty="0"/>
              <a:t>+ </a:t>
            </a:r>
            <a:r>
              <a:rPr lang="ko-KR" altLang="en-US" dirty="0"/>
              <a:t>데이터셋을 사용하는 설명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 err="1"/>
              <a:t>엔터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설명 후 결국 이렇게 객체인식이 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60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B5C99-1355-4513-AC6C-DE360CBF3C7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9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7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829544" rtl="0" eaLnBrk="1" latinLnBrk="1" hangingPunct="1">
        <a:spcBef>
          <a:spcPct val="0"/>
        </a:spcBef>
        <a:buNone/>
        <a:defRPr sz="3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1079" indent="-311079" algn="l" defTabSz="829544" rtl="0" eaLnBrk="1" latinLnBrk="1" hangingPunct="1">
        <a:spcBef>
          <a:spcPct val="20000"/>
        </a:spcBef>
        <a:buFont typeface="Arial" pitchFamily="34" charset="0"/>
        <a:buChar char="•"/>
        <a:defRPr sz="2903" kern="1200">
          <a:solidFill>
            <a:schemeClr val="tx1"/>
          </a:solidFill>
          <a:latin typeface="+mn-lt"/>
          <a:ea typeface="+mn-ea"/>
          <a:cs typeface="+mn-cs"/>
        </a:defRPr>
      </a:lvl1pPr>
      <a:lvl2pPr marL="674004" indent="-259232" algn="l" defTabSz="829544" rtl="0" eaLnBrk="1" latinLnBrk="1" hangingPunct="1">
        <a:spcBef>
          <a:spcPct val="20000"/>
        </a:spcBef>
        <a:buFont typeface="Arial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1" hangingPunct="1">
        <a:spcBef>
          <a:spcPct val="20000"/>
        </a:spcBef>
        <a:buFont typeface="Arial" pitchFamily="34" charset="0"/>
        <a:buChar char="–"/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1" hangingPunct="1">
        <a:spcBef>
          <a:spcPct val="20000"/>
        </a:spcBef>
        <a:buFont typeface="Arial" pitchFamily="34" charset="0"/>
        <a:buChar char="»"/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1" hangingPunct="1">
        <a:spcBef>
          <a:spcPct val="20000"/>
        </a:spcBef>
        <a:buFont typeface="Arial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1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476500" y="1124744"/>
            <a:ext cx="4953000" cy="1048182"/>
            <a:chOff x="2576736" y="2636912"/>
            <a:chExt cx="4953000" cy="1885856"/>
          </a:xfrm>
        </p:grpSpPr>
        <p:sp>
          <p:nvSpPr>
            <p:cNvPr id="6" name="TextBox 5"/>
            <p:cNvSpPr txBox="1"/>
            <p:nvPr/>
          </p:nvSpPr>
          <p:spPr>
            <a:xfrm>
              <a:off x="3652855" y="2636912"/>
              <a:ext cx="2800768" cy="687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2800" b="1" kern="0" spc="0" dirty="0">
                  <a:solidFill>
                    <a:schemeClr val="bg1"/>
                  </a:solidFill>
                  <a:effectLst/>
                  <a:latin typeface="+mj-lt"/>
                  <a:ea typeface="한컴바탕"/>
                </a:rPr>
                <a:t>5</a:t>
              </a:r>
              <a:r>
                <a:rPr lang="ko-KR" altLang="en-US" sz="2800" b="1" kern="0" spc="0" dirty="0">
                  <a:solidFill>
                    <a:schemeClr val="bg1"/>
                  </a:solidFill>
                  <a:effectLst/>
                  <a:latin typeface="+mj-lt"/>
                  <a:ea typeface="한컴바탕"/>
                </a:rPr>
                <a:t>조 중간 보고서</a:t>
              </a:r>
              <a:endParaRPr lang="ko-KR" altLang="en-US" sz="2800" kern="0" spc="0" dirty="0">
                <a:solidFill>
                  <a:schemeClr val="bg1"/>
                </a:solidFill>
                <a:effectLst/>
                <a:latin typeface="+mj-lt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576736" y="4261158"/>
              <a:ext cx="4953000" cy="26161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융복합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5</a:t>
              </a:r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팀 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: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박창주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유하영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김경률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최다혜</a:t>
              </a:r>
              <a:r>
                <a:rPr lang="en-US" altLang="ko-KR" sz="1100" b="1" dirty="0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, </a:t>
              </a:r>
              <a:r>
                <a:rPr lang="ko-KR" altLang="en-US" sz="1100" b="1" dirty="0" err="1">
                  <a:solidFill>
                    <a:schemeClr val="bg1"/>
                  </a:solidFill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박규현</a:t>
              </a:r>
              <a:endParaRPr lang="en-US" altLang="ko-KR" sz="11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030518" y="796350"/>
            <a:ext cx="2274982" cy="2705113"/>
            <a:chOff x="814494" y="620688"/>
            <a:chExt cx="2274982" cy="2705113"/>
          </a:xfrm>
        </p:grpSpPr>
        <p:sp>
          <p:nvSpPr>
            <p:cNvPr id="9" name="TextBox 8"/>
            <p:cNvSpPr txBox="1"/>
            <p:nvPr/>
          </p:nvSpPr>
          <p:spPr>
            <a:xfrm>
              <a:off x="1051128" y="620688"/>
              <a:ext cx="95410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000" dirty="0">
                  <a:solidFill>
                    <a:srgbClr val="1B3985"/>
                  </a:solidFill>
                  <a:latin typeface="KoPub바탕체 Bold" panose="02020603020101020101" pitchFamily="18" charset="-127"/>
                  <a:ea typeface="KoPub바탕체 Bold" panose="02020603020101020101" pitchFamily="18" charset="-127"/>
                </a:rPr>
                <a:t>목차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814494" y="1484784"/>
              <a:ext cx="2274982" cy="18410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프로젝트 목표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추진 현황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  <a:p>
              <a:pPr marL="457200" indent="-457200">
                <a:lnSpc>
                  <a:spcPct val="200000"/>
                </a:lnSpc>
                <a:buAutoNum type="arabicPeriod"/>
              </a:pPr>
              <a:r>
                <a:rPr lang="ko-KR" altLang="en-US" sz="2000" dirty="0">
                  <a:latin typeface="KoPub바탕체 Medium" panose="02020603020101020101" pitchFamily="18" charset="-127"/>
                  <a:ea typeface="KoPub바탕체 Medium" panose="02020603020101020101" pitchFamily="18" charset="-127"/>
                </a:rPr>
                <a:t>향후 계획</a:t>
              </a:r>
              <a:endParaRPr lang="en-US" altLang="ko-KR" sz="2000" dirty="0">
                <a:latin typeface="KoPub바탕체 Medium" panose="02020603020101020101" pitchFamily="18" charset="-127"/>
                <a:ea typeface="KoPub바탕체 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66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사람이(가) 표시된 사진&#10;&#10;자동 생성된 설명">
            <a:extLst>
              <a:ext uri="{FF2B5EF4-FFF2-40B4-BE49-F238E27FC236}">
                <a16:creationId xmlns:a16="http://schemas.microsoft.com/office/drawing/2014/main" id="{F055081A-EA0E-48F8-92B0-7E1120364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474" y="1988840"/>
            <a:ext cx="3415052" cy="47659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5329" y="292586"/>
            <a:ext cx="289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1.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프로젝트 목표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A2E595-DDA3-49D1-9C01-488010D58014}"/>
              </a:ext>
            </a:extLst>
          </p:cNvPr>
          <p:cNvSpPr/>
          <p:nvPr/>
        </p:nvSpPr>
        <p:spPr>
          <a:xfrm>
            <a:off x="3080792" y="1484784"/>
            <a:ext cx="3744416" cy="5976664"/>
          </a:xfrm>
          <a:prstGeom prst="roundRect">
            <a:avLst/>
          </a:prstGeom>
          <a:solidFill>
            <a:schemeClr val="tx1">
              <a:alpha val="52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F10285-3425-460F-B012-91C85F0757C0}"/>
              </a:ext>
            </a:extLst>
          </p:cNvPr>
          <p:cNvSpPr/>
          <p:nvPr/>
        </p:nvSpPr>
        <p:spPr>
          <a:xfrm>
            <a:off x="6825208" y="2762927"/>
            <a:ext cx="86388" cy="57606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B7D140-F5C6-4A5C-AC87-2F202922A439}"/>
              </a:ext>
            </a:extLst>
          </p:cNvPr>
          <p:cNvSpPr/>
          <p:nvPr/>
        </p:nvSpPr>
        <p:spPr>
          <a:xfrm>
            <a:off x="3008784" y="3140968"/>
            <a:ext cx="7200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261616-AD3E-4669-B7AC-8D3B51C01DBE}"/>
              </a:ext>
            </a:extLst>
          </p:cNvPr>
          <p:cNvSpPr/>
          <p:nvPr/>
        </p:nvSpPr>
        <p:spPr>
          <a:xfrm>
            <a:off x="3008784" y="3645024"/>
            <a:ext cx="72008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9E64C5F-40B4-4818-8646-FC5742F9329D}"/>
              </a:ext>
            </a:extLst>
          </p:cNvPr>
          <p:cNvSpPr/>
          <p:nvPr/>
        </p:nvSpPr>
        <p:spPr>
          <a:xfrm>
            <a:off x="4160912" y="1304764"/>
            <a:ext cx="1584176" cy="468052"/>
          </a:xfrm>
          <a:prstGeom prst="roundRect">
            <a:avLst>
              <a:gd name="adj" fmla="val 327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68A7F2-A4A8-4CDA-B7D8-137A2BACDFFB}"/>
              </a:ext>
            </a:extLst>
          </p:cNvPr>
          <p:cNvSpPr/>
          <p:nvPr/>
        </p:nvSpPr>
        <p:spPr>
          <a:xfrm>
            <a:off x="3664369" y="995826"/>
            <a:ext cx="2736304" cy="4543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116477-330F-4446-A8D5-4FF24081C2C0}"/>
              </a:ext>
            </a:extLst>
          </p:cNvPr>
          <p:cNvSpPr/>
          <p:nvPr/>
        </p:nvSpPr>
        <p:spPr>
          <a:xfrm>
            <a:off x="3557730" y="2348880"/>
            <a:ext cx="2790539" cy="4216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 descr="사람이(가) 표시된 사진&#10;&#10;자동 생성된 설명">
            <a:extLst>
              <a:ext uri="{FF2B5EF4-FFF2-40B4-BE49-F238E27FC236}">
                <a16:creationId xmlns:a16="http://schemas.microsoft.com/office/drawing/2014/main" id="{15A876D2-14B1-4DD4-B867-42D2A16F17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21" t="7658" r="9367" b="3871"/>
          <a:stretch/>
        </p:blipFill>
        <p:spPr>
          <a:xfrm>
            <a:off x="3557729" y="2348880"/>
            <a:ext cx="2790539" cy="4216534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2F1A53C-E742-49E5-B3CA-EDD6A64F2753}"/>
              </a:ext>
            </a:extLst>
          </p:cNvPr>
          <p:cNvSpPr/>
          <p:nvPr/>
        </p:nvSpPr>
        <p:spPr>
          <a:xfrm>
            <a:off x="408235" y="2294878"/>
            <a:ext cx="2160240" cy="756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카메라를 통해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객체 인식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E27BA4B-B76F-4F29-BAEA-6268A0D9E20A}"/>
              </a:ext>
            </a:extLst>
          </p:cNvPr>
          <p:cNvSpPr/>
          <p:nvPr/>
        </p:nvSpPr>
        <p:spPr>
          <a:xfrm>
            <a:off x="3557728" y="2348880"/>
            <a:ext cx="2790539" cy="4216534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954B225-9CA5-4F19-BDBF-FC4940DEB4DE}"/>
              </a:ext>
            </a:extLst>
          </p:cNvPr>
          <p:cNvCxnSpPr>
            <a:stCxn id="28" idx="2"/>
            <a:endCxn id="31" idx="1"/>
          </p:cNvCxnSpPr>
          <p:nvPr/>
        </p:nvCxnSpPr>
        <p:spPr>
          <a:xfrm rot="16200000" flipH="1">
            <a:off x="1819947" y="2719366"/>
            <a:ext cx="1406188" cy="20693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7A86F25-C967-4605-AA1C-45C7EC3D7A50}"/>
              </a:ext>
            </a:extLst>
          </p:cNvPr>
          <p:cNvSpPr/>
          <p:nvPr/>
        </p:nvSpPr>
        <p:spPr>
          <a:xfrm>
            <a:off x="4027849" y="3212976"/>
            <a:ext cx="1290762" cy="264919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42952D6-7D91-4E10-B6A1-6E64812A6281}"/>
              </a:ext>
            </a:extLst>
          </p:cNvPr>
          <p:cNvSpPr txBox="1"/>
          <p:nvPr/>
        </p:nvSpPr>
        <p:spPr>
          <a:xfrm>
            <a:off x="3800869" y="5614358"/>
            <a:ext cx="2304256" cy="751872"/>
          </a:xfrm>
          <a:prstGeom prst="rect">
            <a:avLst/>
          </a:prstGeom>
          <a:solidFill>
            <a:srgbClr val="3074FC"/>
          </a:solidFill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분리수거 가능</a:t>
            </a:r>
            <a:r>
              <a:rPr lang="en-US" altLang="ko-KR" dirty="0">
                <a:solidFill>
                  <a:schemeClr val="bg1"/>
                </a:solidFill>
              </a:rPr>
              <a:t>!</a:t>
            </a:r>
          </a:p>
          <a:p>
            <a:pPr algn="ctr"/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CC998BD-51B4-45A7-8957-891291071392}"/>
              </a:ext>
            </a:extLst>
          </p:cNvPr>
          <p:cNvSpPr/>
          <p:nvPr/>
        </p:nvSpPr>
        <p:spPr>
          <a:xfrm>
            <a:off x="7337526" y="3266983"/>
            <a:ext cx="2160240" cy="75608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분리수거 가능 여부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6A7F72A-B839-4095-9D45-1868C47E1FB3}"/>
              </a:ext>
            </a:extLst>
          </p:cNvPr>
          <p:cNvCxnSpPr>
            <a:cxnSpLocks/>
            <a:stCxn id="36" idx="2"/>
          </p:cNvCxnSpPr>
          <p:nvPr/>
        </p:nvCxnSpPr>
        <p:spPr>
          <a:xfrm rot="5400000">
            <a:off x="6233819" y="3894371"/>
            <a:ext cx="2055134" cy="231252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6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4404" y="292586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추진 현황</a:t>
            </a:r>
            <a:endParaRPr lang="en-US" altLang="ko-KR" sz="2800" b="1" dirty="0">
              <a:solidFill>
                <a:schemeClr val="bg1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69F2DF7-7B30-4267-BC83-53D0F8E1A40A}"/>
              </a:ext>
            </a:extLst>
          </p:cNvPr>
          <p:cNvSpPr/>
          <p:nvPr/>
        </p:nvSpPr>
        <p:spPr>
          <a:xfrm>
            <a:off x="1604628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카메라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C17AF1A-60AE-4B6D-9C28-F7D584A2FA0E}"/>
              </a:ext>
            </a:extLst>
          </p:cNvPr>
          <p:cNvSpPr/>
          <p:nvPr/>
        </p:nvSpPr>
        <p:spPr>
          <a:xfrm>
            <a:off x="3957484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AA673E-08B1-4403-A919-6DEE007A9613}"/>
              </a:ext>
            </a:extLst>
          </p:cNvPr>
          <p:cNvSpPr/>
          <p:nvPr/>
        </p:nvSpPr>
        <p:spPr>
          <a:xfrm>
            <a:off x="6395885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 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DCE4CA-5552-4707-8A5E-80FFF50E30A6}"/>
              </a:ext>
            </a:extLst>
          </p:cNvPr>
          <p:cNvSpPr/>
          <p:nvPr/>
        </p:nvSpPr>
        <p:spPr>
          <a:xfrm>
            <a:off x="6395885" y="3543708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색상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1B96740-BD66-42A5-97A3-DFA073E212E6}"/>
              </a:ext>
            </a:extLst>
          </p:cNvPr>
          <p:cNvSpPr/>
          <p:nvPr/>
        </p:nvSpPr>
        <p:spPr>
          <a:xfrm>
            <a:off x="3895901" y="3543708"/>
            <a:ext cx="1648669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임계치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178442B-D22C-4D53-92A5-196616EC81F9}"/>
              </a:ext>
            </a:extLst>
          </p:cNvPr>
          <p:cNvSpPr/>
          <p:nvPr/>
        </p:nvSpPr>
        <p:spPr>
          <a:xfrm>
            <a:off x="1604628" y="3502514"/>
            <a:ext cx="1512168" cy="9464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분리수거 가능여부 판별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E009B9F-437D-4A48-A6F5-ADD6E121B8A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3116796" y="2450197"/>
            <a:ext cx="840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03A1D79-6043-46C9-97BC-9298C166C9E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69652" y="2450197"/>
            <a:ext cx="926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58C59E-1A9F-4E3C-9BE9-A53EE2D6DC9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151969" y="2882245"/>
            <a:ext cx="0" cy="661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AFEE2FF-5F66-4591-AD79-B56132810D3B}"/>
              </a:ext>
            </a:extLst>
          </p:cNvPr>
          <p:cNvCxnSpPr>
            <a:cxnSpLocks/>
            <a:stCxn id="8" idx="1"/>
            <a:endCxn id="9" idx="3"/>
          </p:cNvCxnSpPr>
          <p:nvPr/>
        </p:nvCxnSpPr>
        <p:spPr>
          <a:xfrm flipH="1">
            <a:off x="5544570" y="3975756"/>
            <a:ext cx="851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6A075FA-5D93-473A-9E91-D300B83D4DF9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3116796" y="3975755"/>
            <a:ext cx="7791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B4E408E-1239-446E-9820-688CA1CF4914}"/>
              </a:ext>
            </a:extLst>
          </p:cNvPr>
          <p:cNvSpPr/>
          <p:nvPr/>
        </p:nvSpPr>
        <p:spPr>
          <a:xfrm>
            <a:off x="3710010" y="1825970"/>
            <a:ext cx="4464496" cy="126683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A561E04-CB24-4C5D-8078-F2FCD77F5A70}"/>
              </a:ext>
            </a:extLst>
          </p:cNvPr>
          <p:cNvSpPr txBox="1"/>
          <p:nvPr/>
        </p:nvSpPr>
        <p:spPr>
          <a:xfrm>
            <a:off x="3638002" y="1298159"/>
            <a:ext cx="13149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YOLOv5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7241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4404" y="292586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추진 현황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6D3D54-7EE0-40D2-B97E-12C995EBF3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0" r="13695" b="50000"/>
          <a:stretch/>
        </p:blipFill>
        <p:spPr>
          <a:xfrm>
            <a:off x="614535" y="2564904"/>
            <a:ext cx="8676927" cy="2061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8A3CA6-02F2-4397-B153-9247EEF122AB}"/>
              </a:ext>
            </a:extLst>
          </p:cNvPr>
          <p:cNvSpPr txBox="1"/>
          <p:nvPr/>
        </p:nvSpPr>
        <p:spPr>
          <a:xfrm>
            <a:off x="1375516" y="1628800"/>
            <a:ext cx="7154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6F0CA0-3981-44CC-B8B0-8CF68C77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622" y="1409818"/>
            <a:ext cx="6768752" cy="437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1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4403" y="292586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2.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추진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980207-4E27-450B-BB38-7C5500AE0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1268760"/>
            <a:ext cx="6896100" cy="5172075"/>
          </a:xfrm>
          <a:prstGeom prst="rect">
            <a:avLst/>
          </a:prstGeom>
        </p:spPr>
      </p:pic>
      <p:pic>
        <p:nvPicPr>
          <p:cNvPr id="9" name="그림 8" descr="텍스트, 자전거, 실외이(가) 표시된 사진&#10;&#10;자동 생성된 설명">
            <a:extLst>
              <a:ext uri="{FF2B5EF4-FFF2-40B4-BE49-F238E27FC236}">
                <a16:creationId xmlns:a16="http://schemas.microsoft.com/office/drawing/2014/main" id="{AC468950-1DFC-4E04-8D20-A1FA6F171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55" y="1754395"/>
            <a:ext cx="5608290" cy="420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6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864404" y="292586"/>
            <a:ext cx="21771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3. </a:t>
            </a:r>
            <a:r>
              <a:rPr lang="ko-KR" altLang="en-US" sz="2800" b="1" dirty="0">
                <a:solidFill>
                  <a:schemeClr val="bg1"/>
                </a:solidFill>
                <a:latin typeface="KoPub바탕체 Medium" panose="02020603020101020101" pitchFamily="18" charset="-127"/>
                <a:ea typeface="KoPub바탕체 Medium" panose="02020603020101020101" pitchFamily="18" charset="-127"/>
              </a:rPr>
              <a:t>향후 계획</a:t>
            </a:r>
            <a:endParaRPr lang="en-US" altLang="ko-KR" sz="2800" b="1" dirty="0">
              <a:solidFill>
                <a:schemeClr val="bg1"/>
              </a:solidFill>
              <a:latin typeface="KoPub바탕체 Medium" panose="02020603020101020101" pitchFamily="18" charset="-127"/>
              <a:ea typeface="KoPub바탕체 Medium" panose="02020603020101020101" pitchFamily="18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EC1B11B-22F1-4C99-8006-C63A8D16FCE8}"/>
              </a:ext>
            </a:extLst>
          </p:cNvPr>
          <p:cNvSpPr/>
          <p:nvPr/>
        </p:nvSpPr>
        <p:spPr>
          <a:xfrm>
            <a:off x="1604628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카메라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6B56455-1F02-42AC-BDB7-00FF4320905A}"/>
              </a:ext>
            </a:extLst>
          </p:cNvPr>
          <p:cNvSpPr/>
          <p:nvPr/>
        </p:nvSpPr>
        <p:spPr>
          <a:xfrm>
            <a:off x="3957484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E186B4-533A-4A03-8843-B40AA3E6CDB2}"/>
              </a:ext>
            </a:extLst>
          </p:cNvPr>
          <p:cNvSpPr/>
          <p:nvPr/>
        </p:nvSpPr>
        <p:spPr>
          <a:xfrm>
            <a:off x="6395885" y="2018149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객체 인식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588AFD-2199-4C9A-9D03-19A4C94C3F45}"/>
              </a:ext>
            </a:extLst>
          </p:cNvPr>
          <p:cNvSpPr/>
          <p:nvPr/>
        </p:nvSpPr>
        <p:spPr>
          <a:xfrm>
            <a:off x="6395885" y="3543708"/>
            <a:ext cx="1512168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색상 추출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90F8C9-47E7-4BA2-819D-D3F63B295A7E}"/>
              </a:ext>
            </a:extLst>
          </p:cNvPr>
          <p:cNvSpPr/>
          <p:nvPr/>
        </p:nvSpPr>
        <p:spPr>
          <a:xfrm>
            <a:off x="3895901" y="3543708"/>
            <a:ext cx="1648669" cy="86409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임계치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E853CE9-47DD-4013-B1C3-E3BA37213DF2}"/>
              </a:ext>
            </a:extLst>
          </p:cNvPr>
          <p:cNvSpPr/>
          <p:nvPr/>
        </p:nvSpPr>
        <p:spPr>
          <a:xfrm>
            <a:off x="1604628" y="3502514"/>
            <a:ext cx="1512168" cy="9464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분리수거 가능여부 판별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261D75-193C-4057-90A6-77C2F491EE3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16796" y="2450197"/>
            <a:ext cx="840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A2A47D6-7C9F-4601-8A6B-CE47ADA82CD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469652" y="2450197"/>
            <a:ext cx="9262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651C9D-3BA7-42FB-B4D1-254D843D360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151969" y="2882245"/>
            <a:ext cx="0" cy="6614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992856-4AA1-4BC0-B545-CB3687BFA46D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544570" y="3975756"/>
            <a:ext cx="8513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45D9A1C-3C8F-4C4C-8D50-9B938F92A44B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 flipV="1">
            <a:off x="3116796" y="3975755"/>
            <a:ext cx="77910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2F47082-0C74-4F2C-BC89-EAA2D980094D}"/>
              </a:ext>
            </a:extLst>
          </p:cNvPr>
          <p:cNvSpPr/>
          <p:nvPr/>
        </p:nvSpPr>
        <p:spPr>
          <a:xfrm>
            <a:off x="1352602" y="3339744"/>
            <a:ext cx="6812414" cy="1266835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134</Words>
  <Application>Microsoft Office PowerPoint</Application>
  <PresentationFormat>A4 용지(210x297mm)</PresentationFormat>
  <Paragraphs>39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KoPub바탕체 Bold</vt:lpstr>
      <vt:lpstr>KoPub바탕체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광주전남공동혁신도시 집단에너지시설 설계용역</dc:title>
  <dc:creator>플랜트사업부</dc:creator>
  <cp:lastModifiedBy>유 하영</cp:lastModifiedBy>
  <cp:revision>196</cp:revision>
  <dcterms:created xsi:type="dcterms:W3CDTF">2011-01-20T00:41:54Z</dcterms:created>
  <dcterms:modified xsi:type="dcterms:W3CDTF">2022-01-07T04:04:58Z</dcterms:modified>
</cp:coreProperties>
</file>