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63" r:id="rId3"/>
    <p:sldId id="288" r:id="rId4"/>
    <p:sldId id="289" r:id="rId5"/>
    <p:sldId id="295" r:id="rId6"/>
    <p:sldId id="296" r:id="rId7"/>
    <p:sldId id="297" r:id="rId8"/>
    <p:sldId id="298" r:id="rId9"/>
    <p:sldId id="299" r:id="rId10"/>
    <p:sldId id="300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6365"/>
    <a:srgbClr val="F54E65"/>
    <a:srgbClr val="F67F5E"/>
    <a:srgbClr val="4472C4"/>
    <a:srgbClr val="3333CC"/>
    <a:srgbClr val="F66A64"/>
    <a:srgbClr val="F67263"/>
    <a:srgbClr val="242A38"/>
    <a:srgbClr val="FFFFFF"/>
    <a:srgbClr val="353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36" y="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1B09A-26C5-4F07-8EB0-0E48F5F5B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5199C4-528F-4F98-A2CE-CB7FD6D67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3D9471-6EC0-40EF-8CEB-874CC73F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0B2B60-0519-4F1B-AEC2-4A7D05FA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B7B268-7BF2-4E0F-AA1F-EA4A7AE0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97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174B7-1413-453F-9E1A-004E187A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B45C78-4C15-40F4-B93E-A93086B59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42C5F4-A7D7-4A9A-AC99-E66FF578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42A44-49D5-499E-A84F-E1F4D1FF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FF0DD6-F190-48A9-938F-BE5C8518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7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E0EFAE-A532-4367-8B7D-55E55F851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AD98DD-1BED-4733-B3A7-35D2179C0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CA232-6BEF-44E3-B60D-EAB3B58D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53339-C450-452F-A998-D4D8C186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38FFA-0323-4871-B766-2D9061A0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5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1D21D-9CA0-43A0-9C7E-6156E378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5D7D5-AE3D-470E-A8F3-268C9D20F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5F412-92FB-49D1-88C2-925489BC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4BF99-DD7A-487A-877D-F6900E72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8CFFE-70A4-46A3-A5B6-D9B70D27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80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F9292-9F57-43FB-B02F-A3D87ACE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799722-AD93-4CC4-B45F-BA1FFF60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817F4C-AB28-454F-9B3E-D5D8BC41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C8525F-5934-4488-9C72-859334C7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373F4-9B37-44BB-B8D8-4D32600F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16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F8E70-3122-4DB9-AE70-44010822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17409-BF54-47E5-84F8-940194327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0BEB42-BBB0-44E4-B055-6E3337BE6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C58C8A-A6F8-422C-9F3C-ABCB4C32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B3EE42-D6E3-4E1B-8637-58A6CD1C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1BE407-88D0-439A-9D72-04B68958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85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2CB3A-8B19-4DC1-91AB-C90AB7CD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D738A3-3690-4D24-AE6B-9B058CF21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50E866-59DC-4612-A3D5-DC1AEE764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AC3219-F876-4ADA-B380-4B1BB3643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F23A4D-4351-48C4-858A-137BE4D63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D0E05D-9C26-4406-8ECE-51E483D2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C0253D-F60B-4E5F-A1F9-62ECB9E0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6799E2-B43A-4D46-BA8B-35063392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07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D06EE-41B3-4A6A-82F5-91F90DC8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A71512-5267-4CF3-AE99-6CD8E02B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18445D-84F4-46F4-949B-6C16C31BA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3C02B7-F393-4895-ACA8-7D42BF73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2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8640CD-FFA5-45F4-A7A9-F67C12C9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986BC1-64AE-4371-B2F0-855DD120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BA684D-72A7-462A-ABD4-3BEF0A89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41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0B466-558E-41A2-AA6C-A5C5CF5F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50697-289D-4A6F-9982-7D136E3B6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16C4D3-609D-44F2-8D46-5CA8207D8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F8838D-E0D5-41E8-9434-DE1D3255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0B2FFE-FCDC-47AD-9C9E-05CC9AF9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0C8ECA-B144-4268-A6D8-1053809F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15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7BC8D-AD42-42ED-980B-B94200E3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8401FA-1D19-474C-B629-7DBC19346F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4318FC-F65B-45E9-B0F6-2983CF6D1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36EDC5-0ABD-4680-8CAA-54A0CE45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A18-384C-4D8D-A592-18835B990547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D56814-0BBD-4615-8297-B8357DE5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8FF94A-6921-4913-91FC-D1C33238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1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A4EFB5-9C76-4ED8-BD36-B96E6F81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6C87C6-DF4A-47C5-8F2C-10D47A2BC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6D6A7-F90F-4B48-8168-7DBB25A32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EFA18-384C-4D8D-A592-18835B990547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95965-FB8B-4A35-8707-7F107674D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EB3D36-B92C-47AD-979F-ADD3A1F01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B2CCE-F0B3-460C-B3DB-356FB97E5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9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8F1C93-6F37-4807-9F5D-E696457AE840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D225EB3-86DB-419B-BEFB-E3954AC4DF10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40A151-973E-450E-A880-FACDF1D27D86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5948E5A-A273-49D8-8AAF-027C6B3302E5}"/>
              </a:ext>
            </a:extLst>
          </p:cNvPr>
          <p:cNvSpPr/>
          <p:nvPr/>
        </p:nvSpPr>
        <p:spPr>
          <a:xfrm>
            <a:off x="5689600" y="2023118"/>
            <a:ext cx="812800" cy="812798"/>
          </a:xfrm>
          <a:prstGeom prst="ellipse">
            <a:avLst/>
          </a:prstGeom>
          <a:gradFill flip="none" rotWithShape="1">
            <a:gsLst>
              <a:gs pos="0">
                <a:srgbClr val="F67F5E"/>
              </a:gs>
              <a:gs pos="100000">
                <a:srgbClr val="F54E6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5163AA-FC0F-4EC1-ADB1-2D2163DBAACC}"/>
              </a:ext>
            </a:extLst>
          </p:cNvPr>
          <p:cNvSpPr txBox="1"/>
          <p:nvPr/>
        </p:nvSpPr>
        <p:spPr>
          <a:xfrm>
            <a:off x="3200039" y="3145845"/>
            <a:ext cx="5791971" cy="526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800" spc="-2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3000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 위젯 다시 한 번 자세히 공부하기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C3AB724-0722-4D61-956F-49CC36495536}"/>
              </a:ext>
            </a:extLst>
          </p:cNvPr>
          <p:cNvSpPr/>
          <p:nvPr/>
        </p:nvSpPr>
        <p:spPr>
          <a:xfrm>
            <a:off x="3787775" y="3850794"/>
            <a:ext cx="4625976" cy="29291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67F5E"/>
              </a:gs>
              <a:gs pos="100000">
                <a:srgbClr val="F54E65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1BBC70-D7A6-42CA-ACEB-716DF57C9209}"/>
              </a:ext>
            </a:extLst>
          </p:cNvPr>
          <p:cNvSpPr txBox="1"/>
          <p:nvPr/>
        </p:nvSpPr>
        <p:spPr>
          <a:xfrm>
            <a:off x="4572579" y="3838939"/>
            <a:ext cx="3046860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spc="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A38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GDSC Android Study </a:t>
            </a:r>
            <a:r>
              <a:rPr lang="ko-KR" altLang="en-US" sz="1400" spc="2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42A38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박창주</a:t>
            </a:r>
            <a:endParaRPr lang="ko-KR" altLang="en-US" sz="1400" spc="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42A38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32" name="그래픽 10">
            <a:extLst>
              <a:ext uri="{FF2B5EF4-FFF2-40B4-BE49-F238E27FC236}">
                <a16:creationId xmlns:a16="http://schemas.microsoft.com/office/drawing/2014/main" id="{FD3F700C-EE97-49E2-9B95-A6EF0E03794F}"/>
              </a:ext>
            </a:extLst>
          </p:cNvPr>
          <p:cNvGrpSpPr/>
          <p:nvPr/>
        </p:nvGrpSpPr>
        <p:grpSpPr>
          <a:xfrm>
            <a:off x="5905761" y="2239278"/>
            <a:ext cx="380478" cy="380478"/>
            <a:chOff x="8063151" y="8227050"/>
            <a:chExt cx="863136" cy="863136"/>
          </a:xfrm>
          <a:solidFill>
            <a:srgbClr val="242A38"/>
          </a:solidFill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67DB5AF0-5C5D-4AFD-B762-38892B4AB3E8}"/>
                </a:ext>
              </a:extLst>
            </p:cNvPr>
            <p:cNvSpPr/>
            <p:nvPr/>
          </p:nvSpPr>
          <p:spPr>
            <a:xfrm>
              <a:off x="8063151" y="8330251"/>
              <a:ext cx="863136" cy="655840"/>
            </a:xfrm>
            <a:custGeom>
              <a:avLst/>
              <a:gdLst>
                <a:gd name="connsiteX0" fmla="*/ 758237 w 863136"/>
                <a:gd name="connsiteY0" fmla="*/ 0 h 655840"/>
                <a:gd name="connsiteX1" fmla="*/ 105614 w 863136"/>
                <a:gd name="connsiteY1" fmla="*/ 0 h 655840"/>
                <a:gd name="connsiteX2" fmla="*/ 0 w 863136"/>
                <a:gd name="connsiteY2" fmla="*/ 105614 h 655840"/>
                <a:gd name="connsiteX3" fmla="*/ 0 w 863136"/>
                <a:gd name="connsiteY3" fmla="*/ 551657 h 655840"/>
                <a:gd name="connsiteX4" fmla="*/ 105614 w 863136"/>
                <a:gd name="connsiteY4" fmla="*/ 657270 h 655840"/>
                <a:gd name="connsiteX5" fmla="*/ 758059 w 863136"/>
                <a:gd name="connsiteY5" fmla="*/ 657270 h 655840"/>
                <a:gd name="connsiteX6" fmla="*/ 863672 w 863136"/>
                <a:gd name="connsiteY6" fmla="*/ 551657 h 655840"/>
                <a:gd name="connsiteX7" fmla="*/ 863672 w 863136"/>
                <a:gd name="connsiteY7" fmla="*/ 105792 h 655840"/>
                <a:gd name="connsiteX8" fmla="*/ 758237 w 863136"/>
                <a:gd name="connsiteY8" fmla="*/ 0 h 655840"/>
                <a:gd name="connsiteX9" fmla="*/ 815601 w 863136"/>
                <a:gd name="connsiteY9" fmla="*/ 551657 h 655840"/>
                <a:gd name="connsiteX10" fmla="*/ 758237 w 863136"/>
                <a:gd name="connsiteY10" fmla="*/ 609020 h 655840"/>
                <a:gd name="connsiteX11" fmla="*/ 105614 w 863136"/>
                <a:gd name="connsiteY11" fmla="*/ 609020 h 655840"/>
                <a:gd name="connsiteX12" fmla="*/ 48250 w 863136"/>
                <a:gd name="connsiteY12" fmla="*/ 551657 h 655840"/>
                <a:gd name="connsiteX13" fmla="*/ 48250 w 863136"/>
                <a:gd name="connsiteY13" fmla="*/ 105792 h 655840"/>
                <a:gd name="connsiteX14" fmla="*/ 105614 w 863136"/>
                <a:gd name="connsiteY14" fmla="*/ 48429 h 655840"/>
                <a:gd name="connsiteX15" fmla="*/ 758059 w 863136"/>
                <a:gd name="connsiteY15" fmla="*/ 48429 h 655840"/>
                <a:gd name="connsiteX16" fmla="*/ 815422 w 863136"/>
                <a:gd name="connsiteY16" fmla="*/ 105792 h 655840"/>
                <a:gd name="connsiteX17" fmla="*/ 815422 w 863136"/>
                <a:gd name="connsiteY17" fmla="*/ 551657 h 655840"/>
                <a:gd name="connsiteX18" fmla="*/ 815601 w 863136"/>
                <a:gd name="connsiteY18" fmla="*/ 551657 h 65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63136" h="655840">
                  <a:moveTo>
                    <a:pt x="758237" y="0"/>
                  </a:moveTo>
                  <a:lnTo>
                    <a:pt x="105614" y="0"/>
                  </a:lnTo>
                  <a:cubicBezTo>
                    <a:pt x="47356" y="0"/>
                    <a:pt x="0" y="47356"/>
                    <a:pt x="0" y="105614"/>
                  </a:cubicBezTo>
                  <a:lnTo>
                    <a:pt x="0" y="551657"/>
                  </a:lnTo>
                  <a:cubicBezTo>
                    <a:pt x="0" y="609914"/>
                    <a:pt x="47356" y="657270"/>
                    <a:pt x="105614" y="657270"/>
                  </a:cubicBezTo>
                  <a:lnTo>
                    <a:pt x="758059" y="657270"/>
                  </a:lnTo>
                  <a:cubicBezTo>
                    <a:pt x="816316" y="657270"/>
                    <a:pt x="863672" y="609914"/>
                    <a:pt x="863672" y="551657"/>
                  </a:cubicBezTo>
                  <a:lnTo>
                    <a:pt x="863672" y="105792"/>
                  </a:lnTo>
                  <a:cubicBezTo>
                    <a:pt x="863851" y="47535"/>
                    <a:pt x="816495" y="0"/>
                    <a:pt x="758237" y="0"/>
                  </a:cubicBezTo>
                  <a:close/>
                  <a:moveTo>
                    <a:pt x="815601" y="551657"/>
                  </a:moveTo>
                  <a:cubicBezTo>
                    <a:pt x="815601" y="583287"/>
                    <a:pt x="789868" y="609020"/>
                    <a:pt x="758237" y="609020"/>
                  </a:cubicBezTo>
                  <a:lnTo>
                    <a:pt x="105614" y="609020"/>
                  </a:lnTo>
                  <a:cubicBezTo>
                    <a:pt x="73983" y="609020"/>
                    <a:pt x="48250" y="583287"/>
                    <a:pt x="48250" y="551657"/>
                  </a:cubicBezTo>
                  <a:lnTo>
                    <a:pt x="48250" y="105792"/>
                  </a:lnTo>
                  <a:cubicBezTo>
                    <a:pt x="48250" y="74162"/>
                    <a:pt x="73983" y="48429"/>
                    <a:pt x="105614" y="48429"/>
                  </a:cubicBezTo>
                  <a:lnTo>
                    <a:pt x="758059" y="48429"/>
                  </a:lnTo>
                  <a:cubicBezTo>
                    <a:pt x="789689" y="48429"/>
                    <a:pt x="815422" y="74162"/>
                    <a:pt x="815422" y="105792"/>
                  </a:cubicBezTo>
                  <a:lnTo>
                    <a:pt x="815422" y="551657"/>
                  </a:lnTo>
                  <a:lnTo>
                    <a:pt x="815601" y="551657"/>
                  </a:lnTo>
                  <a:close/>
                </a:path>
              </a:pathLst>
            </a:custGeom>
            <a:grpFill/>
            <a:ln w="17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tx1">
                    <a:alpha val="68000"/>
                  </a:schemeClr>
                </a:solidFill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BF5449E8-4AC0-49DE-A827-6C60A131AEE6}"/>
                </a:ext>
              </a:extLst>
            </p:cNvPr>
            <p:cNvSpPr/>
            <p:nvPr/>
          </p:nvSpPr>
          <p:spPr>
            <a:xfrm>
              <a:off x="8162782" y="8421662"/>
              <a:ext cx="662989" cy="473563"/>
            </a:xfrm>
            <a:custGeom>
              <a:avLst/>
              <a:gdLst>
                <a:gd name="connsiteX0" fmla="*/ 445056 w 662988"/>
                <a:gd name="connsiteY0" fmla="*/ 231684 h 473563"/>
                <a:gd name="connsiteX1" fmla="*/ 656283 w 662988"/>
                <a:gd name="connsiteY1" fmla="*/ 42259 h 473563"/>
                <a:gd name="connsiteX2" fmla="*/ 658070 w 662988"/>
                <a:gd name="connsiteY2" fmla="*/ 8127 h 473563"/>
                <a:gd name="connsiteX3" fmla="*/ 623938 w 662988"/>
                <a:gd name="connsiteY3" fmla="*/ 6340 h 473563"/>
                <a:gd name="connsiteX4" fmla="*/ 332652 w 662988"/>
                <a:gd name="connsiteY4" fmla="*/ 267782 h 473563"/>
                <a:gd name="connsiteX5" fmla="*/ 275824 w 662988"/>
                <a:gd name="connsiteY5" fmla="*/ 217031 h 473563"/>
                <a:gd name="connsiteX6" fmla="*/ 275467 w 662988"/>
                <a:gd name="connsiteY6" fmla="*/ 216495 h 473563"/>
                <a:gd name="connsiteX7" fmla="*/ 271535 w 662988"/>
                <a:gd name="connsiteY7" fmla="*/ 213099 h 473563"/>
                <a:gd name="connsiteX8" fmla="*/ 40293 w 662988"/>
                <a:gd name="connsiteY8" fmla="*/ 6161 h 473563"/>
                <a:gd name="connsiteX9" fmla="*/ 6161 w 662988"/>
                <a:gd name="connsiteY9" fmla="*/ 8127 h 473563"/>
                <a:gd name="connsiteX10" fmla="*/ 8127 w 662988"/>
                <a:gd name="connsiteY10" fmla="*/ 42259 h 473563"/>
                <a:gd name="connsiteX11" fmla="*/ 221856 w 662988"/>
                <a:gd name="connsiteY11" fmla="*/ 233293 h 473563"/>
                <a:gd name="connsiteX12" fmla="*/ 9020 w 662988"/>
                <a:gd name="connsiteY12" fmla="*/ 432547 h 473563"/>
                <a:gd name="connsiteX13" fmla="*/ 7948 w 662988"/>
                <a:gd name="connsiteY13" fmla="*/ 466679 h 473563"/>
                <a:gd name="connsiteX14" fmla="*/ 25640 w 662988"/>
                <a:gd name="connsiteY14" fmla="*/ 474363 h 473563"/>
                <a:gd name="connsiteX15" fmla="*/ 42080 w 662988"/>
                <a:gd name="connsiteY15" fmla="*/ 467930 h 473563"/>
                <a:gd name="connsiteX16" fmla="*/ 258132 w 662988"/>
                <a:gd name="connsiteY16" fmla="*/ 265817 h 473563"/>
                <a:gd name="connsiteX17" fmla="*/ 316747 w 662988"/>
                <a:gd name="connsiteY17" fmla="*/ 318177 h 473563"/>
                <a:gd name="connsiteX18" fmla="*/ 332830 w 662988"/>
                <a:gd name="connsiteY18" fmla="*/ 324253 h 473563"/>
                <a:gd name="connsiteX19" fmla="*/ 348914 w 662988"/>
                <a:gd name="connsiteY19" fmla="*/ 317998 h 473563"/>
                <a:gd name="connsiteX20" fmla="*/ 409137 w 662988"/>
                <a:gd name="connsiteY20" fmla="*/ 264030 h 473563"/>
                <a:gd name="connsiteX21" fmla="*/ 623938 w 662988"/>
                <a:gd name="connsiteY21" fmla="*/ 468109 h 473563"/>
                <a:gd name="connsiteX22" fmla="*/ 640557 w 662988"/>
                <a:gd name="connsiteY22" fmla="*/ 474721 h 473563"/>
                <a:gd name="connsiteX23" fmla="*/ 658070 w 662988"/>
                <a:gd name="connsiteY23" fmla="*/ 467215 h 473563"/>
                <a:gd name="connsiteX24" fmla="*/ 657176 w 662988"/>
                <a:gd name="connsiteY24" fmla="*/ 433083 h 473563"/>
                <a:gd name="connsiteX25" fmla="*/ 445056 w 662988"/>
                <a:gd name="connsiteY25" fmla="*/ 231684 h 473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2988" h="473563">
                  <a:moveTo>
                    <a:pt x="445056" y="231684"/>
                  </a:moveTo>
                  <a:lnTo>
                    <a:pt x="656283" y="42259"/>
                  </a:lnTo>
                  <a:cubicBezTo>
                    <a:pt x="666112" y="33324"/>
                    <a:pt x="667005" y="18134"/>
                    <a:pt x="658070" y="8127"/>
                  </a:cubicBezTo>
                  <a:cubicBezTo>
                    <a:pt x="649135" y="-1702"/>
                    <a:pt x="633945" y="-2595"/>
                    <a:pt x="623938" y="6340"/>
                  </a:cubicBezTo>
                  <a:lnTo>
                    <a:pt x="332652" y="267782"/>
                  </a:lnTo>
                  <a:lnTo>
                    <a:pt x="275824" y="217031"/>
                  </a:lnTo>
                  <a:cubicBezTo>
                    <a:pt x="275645" y="216852"/>
                    <a:pt x="275467" y="216673"/>
                    <a:pt x="275467" y="216495"/>
                  </a:cubicBezTo>
                  <a:cubicBezTo>
                    <a:pt x="274216" y="215244"/>
                    <a:pt x="272965" y="214171"/>
                    <a:pt x="271535" y="213099"/>
                  </a:cubicBezTo>
                  <a:lnTo>
                    <a:pt x="40293" y="6161"/>
                  </a:lnTo>
                  <a:cubicBezTo>
                    <a:pt x="30286" y="-2774"/>
                    <a:pt x="15096" y="-1881"/>
                    <a:pt x="6161" y="8127"/>
                  </a:cubicBezTo>
                  <a:cubicBezTo>
                    <a:pt x="-2774" y="18134"/>
                    <a:pt x="-1881" y="33324"/>
                    <a:pt x="8127" y="42259"/>
                  </a:cubicBezTo>
                  <a:lnTo>
                    <a:pt x="221856" y="233293"/>
                  </a:lnTo>
                  <a:lnTo>
                    <a:pt x="9020" y="432547"/>
                  </a:lnTo>
                  <a:cubicBezTo>
                    <a:pt x="-630" y="441660"/>
                    <a:pt x="-1166" y="456850"/>
                    <a:pt x="7948" y="466679"/>
                  </a:cubicBezTo>
                  <a:cubicBezTo>
                    <a:pt x="12773" y="471683"/>
                    <a:pt x="19206" y="474363"/>
                    <a:pt x="25640" y="474363"/>
                  </a:cubicBezTo>
                  <a:cubicBezTo>
                    <a:pt x="31537" y="474363"/>
                    <a:pt x="37434" y="472219"/>
                    <a:pt x="42080" y="467930"/>
                  </a:cubicBezTo>
                  <a:lnTo>
                    <a:pt x="258132" y="265817"/>
                  </a:lnTo>
                  <a:lnTo>
                    <a:pt x="316747" y="318177"/>
                  </a:lnTo>
                  <a:cubicBezTo>
                    <a:pt x="321393" y="322287"/>
                    <a:pt x="327112" y="324253"/>
                    <a:pt x="332830" y="324253"/>
                  </a:cubicBezTo>
                  <a:cubicBezTo>
                    <a:pt x="338549" y="324253"/>
                    <a:pt x="344446" y="322108"/>
                    <a:pt x="348914" y="317998"/>
                  </a:cubicBezTo>
                  <a:lnTo>
                    <a:pt x="409137" y="264030"/>
                  </a:lnTo>
                  <a:lnTo>
                    <a:pt x="623938" y="468109"/>
                  </a:lnTo>
                  <a:cubicBezTo>
                    <a:pt x="628584" y="472576"/>
                    <a:pt x="634660" y="474721"/>
                    <a:pt x="640557" y="474721"/>
                  </a:cubicBezTo>
                  <a:cubicBezTo>
                    <a:pt x="646990" y="474721"/>
                    <a:pt x="653245" y="472219"/>
                    <a:pt x="658070" y="467215"/>
                  </a:cubicBezTo>
                  <a:cubicBezTo>
                    <a:pt x="667184" y="457565"/>
                    <a:pt x="666826" y="442197"/>
                    <a:pt x="657176" y="433083"/>
                  </a:cubicBezTo>
                  <a:lnTo>
                    <a:pt x="445056" y="231684"/>
                  </a:lnTo>
                  <a:close/>
                </a:path>
              </a:pathLst>
            </a:custGeom>
            <a:grpFill/>
            <a:ln w="17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chemeClr val="tx1">
                    <a:alpha val="68000"/>
                  </a:schemeClr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1EB1302-5B38-41F2-8299-BE6B51F3F727}"/>
              </a:ext>
            </a:extLst>
          </p:cNvPr>
          <p:cNvSpPr txBox="1"/>
          <p:nvPr/>
        </p:nvSpPr>
        <p:spPr>
          <a:xfrm>
            <a:off x="10362088" y="6407204"/>
            <a:ext cx="1649812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6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3000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2022-02-07</a:t>
            </a:r>
            <a:endParaRPr lang="ko-KR" altLang="en-US" sz="1600" spc="300" dirty="0">
              <a:ln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30000">
                    <a:srgbClr val="F67F5E"/>
                  </a:gs>
                  <a:gs pos="100000">
                    <a:srgbClr val="F54E65"/>
                  </a:gs>
                </a:gsLst>
                <a:lin ang="0" scaled="1"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154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9B3001-0EB5-4398-90FE-BC458E7DBC2A}"/>
              </a:ext>
            </a:extLst>
          </p:cNvPr>
          <p:cNvSpPr txBox="1"/>
          <p:nvPr/>
        </p:nvSpPr>
        <p:spPr>
          <a:xfrm>
            <a:off x="140985" y="171059"/>
            <a:ext cx="2451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 위젯과 </a:t>
            </a: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드로어블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사용하기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122668-1B13-473B-B9FE-14BAF833FA76}"/>
              </a:ext>
            </a:extLst>
          </p:cNvPr>
          <p:cNvSpPr txBox="1"/>
          <p:nvPr/>
        </p:nvSpPr>
        <p:spPr>
          <a:xfrm>
            <a:off x="140985" y="448058"/>
            <a:ext cx="4166525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 위젯 다시 한 번 자세히 공부하기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C53758F-2030-4833-88D4-54E783ABC5AC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4AF4AA-1252-4B31-B221-B80AAC9333BB}"/>
              </a:ext>
            </a:extLst>
          </p:cNvPr>
          <p:cNvSpPr/>
          <p:nvPr/>
        </p:nvSpPr>
        <p:spPr>
          <a:xfrm>
            <a:off x="4304426" y="1462084"/>
            <a:ext cx="3624160" cy="12192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/>
              <a:t>maxLines</a:t>
            </a:r>
            <a:r>
              <a:rPr lang="en-US" altLang="ko-KR" sz="2800" dirty="0"/>
              <a:t> </a:t>
            </a:r>
            <a:r>
              <a:rPr lang="ko-KR" altLang="en-US" sz="2800" dirty="0"/>
              <a:t>속성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B9694C-201D-4486-A02E-6EA5755307C4}"/>
              </a:ext>
            </a:extLst>
          </p:cNvPr>
          <p:cNvSpPr txBox="1"/>
          <p:nvPr/>
        </p:nvSpPr>
        <p:spPr>
          <a:xfrm>
            <a:off x="444657" y="2963331"/>
            <a:ext cx="11343697" cy="1479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텍스트뷰에서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표시하는 문자열의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최대 줄 수를 설정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→ 한 줄로만 표시하고 싶을 때는 값을 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“1”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설정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563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 줄의 영역을 넘어가는 부분은 표시되지 않음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56365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FB430F-3C11-4473-B4F6-2B91EAB8E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546" y="4860800"/>
            <a:ext cx="3526193" cy="14798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9A3E474-26D6-418D-9CC3-F812ABD2C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262" y="4860800"/>
            <a:ext cx="2305372" cy="3334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7AA7FF-EFDF-41FD-8254-239D492B0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067" y="5601290"/>
            <a:ext cx="4719633" cy="730065"/>
          </a:xfrm>
          <a:prstGeom prst="rect">
            <a:avLst/>
          </a:prstGeom>
        </p:spPr>
      </p:pic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708E02BF-5568-4516-A203-4A298C61C424}"/>
              </a:ext>
            </a:extLst>
          </p:cNvPr>
          <p:cNvSpPr/>
          <p:nvPr/>
        </p:nvSpPr>
        <p:spPr>
          <a:xfrm rot="16200000">
            <a:off x="5271247" y="5168822"/>
            <a:ext cx="824753" cy="714475"/>
          </a:xfrm>
          <a:prstGeom prst="downArrow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23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EB045E-D208-4770-8305-8232D125C8FA}"/>
              </a:ext>
            </a:extLst>
          </p:cNvPr>
          <p:cNvSpPr txBox="1"/>
          <p:nvPr/>
        </p:nvSpPr>
        <p:spPr>
          <a:xfrm>
            <a:off x="140985" y="171059"/>
            <a:ext cx="2451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 위젯과 </a:t>
            </a: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드로어블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사용하기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D894E7-B816-44C7-A74D-ABD35A0E24C6}"/>
              </a:ext>
            </a:extLst>
          </p:cNvPr>
          <p:cNvSpPr txBox="1"/>
          <p:nvPr/>
        </p:nvSpPr>
        <p:spPr>
          <a:xfrm>
            <a:off x="140985" y="448058"/>
            <a:ext cx="4166525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 위젯 다시 한 번 자세히 공부하기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E753BA-1FD5-47A2-8DE9-A354FCDA70DB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F98A82-F874-4B16-8FFC-C5804E5B8245}"/>
              </a:ext>
            </a:extLst>
          </p:cNvPr>
          <p:cNvSpPr/>
          <p:nvPr/>
        </p:nvSpPr>
        <p:spPr>
          <a:xfrm>
            <a:off x="4283919" y="2398058"/>
            <a:ext cx="3624160" cy="12192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/>
              <a:t>텍스트뷰</a:t>
            </a:r>
            <a:endParaRPr lang="ko-KR" alt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6CE70C-EC2C-45EC-AE3F-DDF7E19F3B91}"/>
              </a:ext>
            </a:extLst>
          </p:cNvPr>
          <p:cNvSpPr txBox="1"/>
          <p:nvPr/>
        </p:nvSpPr>
        <p:spPr>
          <a:xfrm>
            <a:off x="424150" y="3899305"/>
            <a:ext cx="11343697" cy="9996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화면을 구성할 때 가장 많이 사용되는 기본 위젯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→ 화면에서 글자를 보여주는 역할을 함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37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90EC9C-BCE6-49FB-908E-FD724E8C7AA7}"/>
              </a:ext>
            </a:extLst>
          </p:cNvPr>
          <p:cNvSpPr/>
          <p:nvPr/>
        </p:nvSpPr>
        <p:spPr>
          <a:xfrm>
            <a:off x="1757911" y="2213898"/>
            <a:ext cx="3624160" cy="12192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text </a:t>
            </a:r>
            <a:r>
              <a:rPr lang="ko-KR" altLang="en-US" sz="2800" dirty="0"/>
              <a:t>속성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28FDEC6-0F2E-480D-8261-9B0946A9DF1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382071" y="2823498"/>
            <a:ext cx="1397286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B03ECA-04D9-4A47-B2DE-465945EB45D9}"/>
              </a:ext>
            </a:extLst>
          </p:cNvPr>
          <p:cNvSpPr txBox="1"/>
          <p:nvPr/>
        </p:nvSpPr>
        <p:spPr>
          <a:xfrm>
            <a:off x="6842162" y="2135947"/>
            <a:ext cx="3781932" cy="13751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E0A247-A3B1-4812-9EE6-2F1E1132E170}"/>
              </a:ext>
            </a:extLst>
          </p:cNvPr>
          <p:cNvSpPr txBox="1"/>
          <p:nvPr/>
        </p:nvSpPr>
        <p:spPr>
          <a:xfrm>
            <a:off x="6842161" y="2563715"/>
            <a:ext cx="3781933" cy="5195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텍스트뷰의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문자열을 설정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D388E3D-5511-4B43-94E2-88C78BCC1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053" y="4120649"/>
            <a:ext cx="620399" cy="6203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E8239BE-099F-4A30-8093-32A6C54B667D}"/>
              </a:ext>
            </a:extLst>
          </p:cNvPr>
          <p:cNvSpPr txBox="1"/>
          <p:nvPr/>
        </p:nvSpPr>
        <p:spPr>
          <a:xfrm>
            <a:off x="4074429" y="4171066"/>
            <a:ext cx="4768557" cy="51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text 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속성은 반드시 지정해야 한다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B94965FF-905C-48B7-A076-AF2C9BC597F8}"/>
              </a:ext>
            </a:extLst>
          </p:cNvPr>
          <p:cNvSpPr/>
          <p:nvPr/>
        </p:nvSpPr>
        <p:spPr>
          <a:xfrm>
            <a:off x="775037" y="5211451"/>
            <a:ext cx="624716" cy="434295"/>
          </a:xfrm>
          <a:prstGeom prst="rightArrow">
            <a:avLst>
              <a:gd name="adj1" fmla="val 35273"/>
              <a:gd name="adj2" fmla="val 76218"/>
            </a:avLst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F769FE-27FA-4359-BC8F-E54A4BA7CF45}"/>
              </a:ext>
            </a:extLst>
          </p:cNvPr>
          <p:cNvSpPr txBox="1"/>
          <p:nvPr/>
        </p:nvSpPr>
        <p:spPr>
          <a:xfrm>
            <a:off x="1556441" y="5126180"/>
            <a:ext cx="10319130" cy="51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텍스트뷰에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문자열이 없으면 </a:t>
            </a:r>
            <a:r>
              <a:rPr lang="ko-KR" altLang="en-US" sz="2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텍스트뷰가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차지하는 영역도 알 수 없기 때문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9B3001-0EB5-4398-90FE-BC458E7DBC2A}"/>
              </a:ext>
            </a:extLst>
          </p:cNvPr>
          <p:cNvSpPr txBox="1"/>
          <p:nvPr/>
        </p:nvSpPr>
        <p:spPr>
          <a:xfrm>
            <a:off x="140985" y="171059"/>
            <a:ext cx="2451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 위젯과 </a:t>
            </a: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드로어블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사용하기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122668-1B13-473B-B9FE-14BAF833FA76}"/>
              </a:ext>
            </a:extLst>
          </p:cNvPr>
          <p:cNvSpPr txBox="1"/>
          <p:nvPr/>
        </p:nvSpPr>
        <p:spPr>
          <a:xfrm>
            <a:off x="140985" y="448058"/>
            <a:ext cx="4166525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 위젯 다시 한 번 자세히 공부하기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C53758F-2030-4833-88D4-54E783ABC5AC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59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90EC9C-BCE6-49FB-908E-FD724E8C7AA7}"/>
              </a:ext>
            </a:extLst>
          </p:cNvPr>
          <p:cNvSpPr/>
          <p:nvPr/>
        </p:nvSpPr>
        <p:spPr>
          <a:xfrm>
            <a:off x="1573538" y="2893967"/>
            <a:ext cx="3624160" cy="12192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Text </a:t>
            </a:r>
            <a:r>
              <a:rPr lang="ko-KR" altLang="en-US" sz="2800" dirty="0"/>
              <a:t>속성 값으로</a:t>
            </a:r>
            <a:endParaRPr lang="en-US" altLang="ko-KR" sz="2800" dirty="0"/>
          </a:p>
          <a:p>
            <a:pPr algn="ctr"/>
            <a:r>
              <a:rPr lang="ko-KR" altLang="en-US" sz="2800" dirty="0"/>
              <a:t>직접 문자열을 넣기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DAA93F-6173-4A47-86F6-93649EDE468C}"/>
              </a:ext>
            </a:extLst>
          </p:cNvPr>
          <p:cNvSpPr/>
          <p:nvPr/>
        </p:nvSpPr>
        <p:spPr>
          <a:xfrm>
            <a:off x="6994302" y="2893967"/>
            <a:ext cx="3624160" cy="12192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string.xml </a:t>
            </a:r>
            <a:r>
              <a:rPr lang="ko-KR" altLang="en-US" sz="2800" dirty="0"/>
              <a:t>파일에</a:t>
            </a:r>
            <a:endParaRPr lang="en-US" altLang="ko-KR" sz="2800" dirty="0"/>
          </a:p>
          <a:p>
            <a:pPr algn="ctr"/>
            <a:r>
              <a:rPr lang="ko-KR" altLang="en-US" sz="2800" dirty="0"/>
              <a:t>작성한 문자열 지정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92960A-2C36-4BFE-BB0E-2E103E07830C}"/>
              </a:ext>
            </a:extLst>
          </p:cNvPr>
          <p:cNvSpPr txBox="1"/>
          <p:nvPr/>
        </p:nvSpPr>
        <p:spPr>
          <a:xfrm>
            <a:off x="6781500" y="2487904"/>
            <a:ext cx="4049764" cy="20313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42AC7C-8F25-45ED-9B25-48A20EB81ACB}"/>
              </a:ext>
            </a:extLst>
          </p:cNvPr>
          <p:cNvSpPr txBox="1"/>
          <p:nvPr/>
        </p:nvSpPr>
        <p:spPr>
          <a:xfrm>
            <a:off x="1175593" y="4929115"/>
            <a:ext cx="10200619" cy="848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화면 모양을 정의하도록 하고 그 안에 들어가는 글자는 다른 파일에 저장하는 것이 더 좋음</a:t>
            </a:r>
            <a:endParaRPr lang="en-US" altLang="ko-KR" sz="2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2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</a:t>
            </a:r>
            <a:r>
              <a:rPr lang="ko-KR" altLang="en-US" sz="2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다국어 지원이 필요할 때 </a:t>
            </a:r>
            <a:r>
              <a:rPr lang="en-US" altLang="ko-KR" sz="2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string.xml </a:t>
            </a:r>
            <a:r>
              <a:rPr lang="ko-KR" altLang="en-US" sz="2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파일을 언어별로 만드는 것이 훨씬 효율적</a:t>
            </a:r>
            <a:endParaRPr lang="en-US" altLang="ko-KR" sz="20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F475EA-8297-4274-9AAA-EE5EF96A8F6B}"/>
              </a:ext>
            </a:extLst>
          </p:cNvPr>
          <p:cNvSpPr txBox="1"/>
          <p:nvPr/>
        </p:nvSpPr>
        <p:spPr>
          <a:xfrm>
            <a:off x="140985" y="171059"/>
            <a:ext cx="2451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 위젯과 </a:t>
            </a: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드로어블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사용하기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4913CA-FD3E-4491-8394-15FA1A95F134}"/>
              </a:ext>
            </a:extLst>
          </p:cNvPr>
          <p:cNvSpPr txBox="1"/>
          <p:nvPr/>
        </p:nvSpPr>
        <p:spPr>
          <a:xfrm>
            <a:off x="140985" y="448058"/>
            <a:ext cx="4166525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 위젯 다시 한 번 자세히 공부하기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56AF064-00D1-4C92-8A09-A38A62D608B8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02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9B3001-0EB5-4398-90FE-BC458E7DBC2A}"/>
              </a:ext>
            </a:extLst>
          </p:cNvPr>
          <p:cNvSpPr txBox="1"/>
          <p:nvPr/>
        </p:nvSpPr>
        <p:spPr>
          <a:xfrm>
            <a:off x="140985" y="171059"/>
            <a:ext cx="2451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 위젯과 </a:t>
            </a: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드로어블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사용하기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122668-1B13-473B-B9FE-14BAF833FA76}"/>
              </a:ext>
            </a:extLst>
          </p:cNvPr>
          <p:cNvSpPr txBox="1"/>
          <p:nvPr/>
        </p:nvSpPr>
        <p:spPr>
          <a:xfrm>
            <a:off x="140985" y="448058"/>
            <a:ext cx="4166525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 위젯 다시 한 번 자세히 공부하기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C53758F-2030-4833-88D4-54E783ABC5AC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C62B593-F930-48FD-A76D-BF7CCAA1A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10" y="3159974"/>
            <a:ext cx="6020640" cy="12193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FAF668D-1310-4142-B180-B713AFABA45F}"/>
              </a:ext>
            </a:extLst>
          </p:cNvPr>
          <p:cNvSpPr txBox="1"/>
          <p:nvPr/>
        </p:nvSpPr>
        <p:spPr>
          <a:xfrm>
            <a:off x="386699" y="2533649"/>
            <a:ext cx="3477089" cy="44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0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/app/res/values –&gt; string.xml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1072B5-ED22-4D52-9ACA-8B09ABE5C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595" y="2043338"/>
            <a:ext cx="3801005" cy="714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F8CFC7-010A-491D-AC34-3CC94FC607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562" b="18358"/>
          <a:stretch/>
        </p:blipFill>
        <p:spPr>
          <a:xfrm>
            <a:off x="7293603" y="3769659"/>
            <a:ext cx="4261904" cy="2232123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B3E38D34-7C63-4BCB-AB9C-117E54D59B7A}"/>
              </a:ext>
            </a:extLst>
          </p:cNvPr>
          <p:cNvSpPr/>
          <p:nvPr/>
        </p:nvSpPr>
        <p:spPr>
          <a:xfrm>
            <a:off x="8964720" y="2981976"/>
            <a:ext cx="824753" cy="714475"/>
          </a:xfrm>
          <a:prstGeom prst="downArrow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96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9B3001-0EB5-4398-90FE-BC458E7DBC2A}"/>
              </a:ext>
            </a:extLst>
          </p:cNvPr>
          <p:cNvSpPr txBox="1"/>
          <p:nvPr/>
        </p:nvSpPr>
        <p:spPr>
          <a:xfrm>
            <a:off x="140985" y="171059"/>
            <a:ext cx="2451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 위젯과 </a:t>
            </a: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드로어블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사용하기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122668-1B13-473B-B9FE-14BAF833FA76}"/>
              </a:ext>
            </a:extLst>
          </p:cNvPr>
          <p:cNvSpPr txBox="1"/>
          <p:nvPr/>
        </p:nvSpPr>
        <p:spPr>
          <a:xfrm>
            <a:off x="140985" y="448058"/>
            <a:ext cx="4166525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 위젯 다시 한 번 자세히 공부하기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C53758F-2030-4833-88D4-54E783ABC5AC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4AF4AA-1252-4B31-B221-B80AAC9333BB}"/>
              </a:ext>
            </a:extLst>
          </p:cNvPr>
          <p:cNvSpPr/>
          <p:nvPr/>
        </p:nvSpPr>
        <p:spPr>
          <a:xfrm>
            <a:off x="4283919" y="2398058"/>
            <a:ext cx="3624160" cy="12192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/>
              <a:t>textColor</a:t>
            </a:r>
            <a:r>
              <a:rPr lang="ko-KR" altLang="en-US" sz="2800" dirty="0"/>
              <a:t> 속성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B9694C-201D-4486-A02E-6EA5755307C4}"/>
              </a:ext>
            </a:extLst>
          </p:cNvPr>
          <p:cNvSpPr txBox="1"/>
          <p:nvPr/>
        </p:nvSpPr>
        <p:spPr>
          <a:xfrm>
            <a:off x="424150" y="3899305"/>
            <a:ext cx="11343697" cy="1479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텍스트뷰에서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표시하는 문자열의 색상을 설정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→ 일반적으로 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‘#AARRGGBB’ 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포맷을 사용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(Alpha, Red, Green, Blue)</a:t>
            </a:r>
          </a:p>
          <a:p>
            <a:pPr algn="ctr">
              <a:lnSpc>
                <a:spcPct val="130000"/>
              </a:lnSpc>
            </a:pP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Alpha 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 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투명하지 않음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(FF), 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투명함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(00), 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반투명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(88)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B94100-C173-4255-BE19-C70FAB29D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360" y="5900989"/>
            <a:ext cx="3029373" cy="3810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D42F12-F72E-45A6-8FC4-65B1C9563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420" y="5953384"/>
            <a:ext cx="781159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13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9B3001-0EB5-4398-90FE-BC458E7DBC2A}"/>
              </a:ext>
            </a:extLst>
          </p:cNvPr>
          <p:cNvSpPr txBox="1"/>
          <p:nvPr/>
        </p:nvSpPr>
        <p:spPr>
          <a:xfrm>
            <a:off x="140985" y="171059"/>
            <a:ext cx="2451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 위젯과 </a:t>
            </a: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드로어블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사용하기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122668-1B13-473B-B9FE-14BAF833FA76}"/>
              </a:ext>
            </a:extLst>
          </p:cNvPr>
          <p:cNvSpPr txBox="1"/>
          <p:nvPr/>
        </p:nvSpPr>
        <p:spPr>
          <a:xfrm>
            <a:off x="140985" y="448058"/>
            <a:ext cx="4166525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 위젯 다시 한 번 자세히 공부하기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C53758F-2030-4833-88D4-54E783ABC5AC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4AF4AA-1252-4B31-B221-B80AAC9333BB}"/>
              </a:ext>
            </a:extLst>
          </p:cNvPr>
          <p:cNvSpPr/>
          <p:nvPr/>
        </p:nvSpPr>
        <p:spPr>
          <a:xfrm>
            <a:off x="4283919" y="2398058"/>
            <a:ext cx="3624160" cy="12192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/>
              <a:t>textSize</a:t>
            </a:r>
            <a:r>
              <a:rPr lang="en-US" altLang="ko-KR" sz="2800" dirty="0"/>
              <a:t> </a:t>
            </a:r>
            <a:r>
              <a:rPr lang="ko-KR" altLang="en-US" sz="2800" dirty="0"/>
              <a:t>속성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B9694C-201D-4486-A02E-6EA5755307C4}"/>
              </a:ext>
            </a:extLst>
          </p:cNvPr>
          <p:cNvSpPr txBox="1"/>
          <p:nvPr/>
        </p:nvSpPr>
        <p:spPr>
          <a:xfrm>
            <a:off x="424150" y="3899305"/>
            <a:ext cx="11343697" cy="1479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텍스트뷰에서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표시하는 문자열의 크기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폰트 크기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설정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→ 크기의 단위는 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en-US" altLang="ko-KR" sz="2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dp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 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en-US" altLang="ko-KR" sz="2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sp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 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또는 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“px”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등을 사용할 수 있음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563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en-US" altLang="ko-KR" sz="2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563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sp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563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 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563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단위는 단말의 해상도에 따라 글자의 크기를 일정한 크기로 보일 수 있게 함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56365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253E55-C106-4C86-B916-C2DA4F36B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996" y="5740749"/>
            <a:ext cx="2305372" cy="3429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885A031-72E5-4D87-9F00-4B879B5B0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943" y="5450196"/>
            <a:ext cx="1905266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7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9B3001-0EB5-4398-90FE-BC458E7DBC2A}"/>
              </a:ext>
            </a:extLst>
          </p:cNvPr>
          <p:cNvSpPr txBox="1"/>
          <p:nvPr/>
        </p:nvSpPr>
        <p:spPr>
          <a:xfrm>
            <a:off x="140985" y="171059"/>
            <a:ext cx="2451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 위젯과 </a:t>
            </a: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드로어블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사용하기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122668-1B13-473B-B9FE-14BAF833FA76}"/>
              </a:ext>
            </a:extLst>
          </p:cNvPr>
          <p:cNvSpPr txBox="1"/>
          <p:nvPr/>
        </p:nvSpPr>
        <p:spPr>
          <a:xfrm>
            <a:off x="140985" y="448058"/>
            <a:ext cx="4166525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 위젯 다시 한 번 자세히 공부하기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C53758F-2030-4833-88D4-54E783ABC5AC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4AF4AA-1252-4B31-B221-B80AAC9333BB}"/>
              </a:ext>
            </a:extLst>
          </p:cNvPr>
          <p:cNvSpPr/>
          <p:nvPr/>
        </p:nvSpPr>
        <p:spPr>
          <a:xfrm>
            <a:off x="4283919" y="1430408"/>
            <a:ext cx="3624160" cy="12192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/>
              <a:t>textStyle</a:t>
            </a:r>
            <a:r>
              <a:rPr lang="en-US" altLang="ko-KR" sz="2800" dirty="0"/>
              <a:t> </a:t>
            </a:r>
            <a:r>
              <a:rPr lang="ko-KR" altLang="en-US" sz="2800" dirty="0"/>
              <a:t>속성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B9694C-201D-4486-A02E-6EA5755307C4}"/>
              </a:ext>
            </a:extLst>
          </p:cNvPr>
          <p:cNvSpPr txBox="1"/>
          <p:nvPr/>
        </p:nvSpPr>
        <p:spPr>
          <a:xfrm>
            <a:off x="424150" y="2931655"/>
            <a:ext cx="11343697" cy="1479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텍스트뷰에서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표시하는 문자열의 스타일 속성을 설정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→ 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‘normal’, ‘bold’, ‘italic’ 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등의 값을 지정할 수 있음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기호를 사용하면 여러 개의 속성 값을 함께 지정할 수 있음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607660-4AA4-4E41-9820-92C0F90E2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580" y="4552507"/>
            <a:ext cx="2064384" cy="20767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6564AA-30E0-4B2D-BA74-244FFDBFC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038" y="5143160"/>
            <a:ext cx="2114845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43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BAF82A9-E7B8-4C3D-B69A-D42D25F92547}"/>
              </a:ext>
            </a:extLst>
          </p:cNvPr>
          <p:cNvSpPr/>
          <p:nvPr/>
        </p:nvSpPr>
        <p:spPr>
          <a:xfrm>
            <a:off x="11277600" y="-1063625"/>
            <a:ext cx="914400" cy="914400"/>
          </a:xfrm>
          <a:prstGeom prst="rect">
            <a:avLst/>
          </a:prstGeom>
          <a:solidFill>
            <a:srgbClr val="242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C2E937B-D31A-42DE-8B63-8255345D2701}"/>
              </a:ext>
            </a:extLst>
          </p:cNvPr>
          <p:cNvSpPr/>
          <p:nvPr/>
        </p:nvSpPr>
        <p:spPr>
          <a:xfrm>
            <a:off x="10161262" y="-1063625"/>
            <a:ext cx="914400" cy="914400"/>
          </a:xfrm>
          <a:prstGeom prst="rect">
            <a:avLst/>
          </a:prstGeom>
          <a:solidFill>
            <a:srgbClr val="F54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89CD3D3-3F17-4055-BF54-1DD477079DFF}"/>
              </a:ext>
            </a:extLst>
          </p:cNvPr>
          <p:cNvSpPr/>
          <p:nvPr/>
        </p:nvSpPr>
        <p:spPr>
          <a:xfrm>
            <a:off x="9044924" y="-1063625"/>
            <a:ext cx="914400" cy="9144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6A0BF-3E4D-4E8D-A2BD-26AC6DEFE3AE}"/>
              </a:ext>
            </a:extLst>
          </p:cNvPr>
          <p:cNvSpPr/>
          <p:nvPr/>
        </p:nvSpPr>
        <p:spPr>
          <a:xfrm>
            <a:off x="7928586" y="-1063625"/>
            <a:ext cx="9144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9B3001-0EB5-4398-90FE-BC458E7DBC2A}"/>
              </a:ext>
            </a:extLst>
          </p:cNvPr>
          <p:cNvSpPr txBox="1"/>
          <p:nvPr/>
        </p:nvSpPr>
        <p:spPr>
          <a:xfrm>
            <a:off x="140985" y="171059"/>
            <a:ext cx="2451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 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 위젯과 </a:t>
            </a:r>
            <a:r>
              <a:rPr lang="ko-KR" altLang="en-US" sz="12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드로어블</a:t>
            </a:r>
            <a:r>
              <a:rPr lang="ko-KR" altLang="en-US" sz="12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67F5E"/>
                    </a:gs>
                    <a:gs pos="100000">
                      <a:srgbClr val="F54E65"/>
                    </a:gs>
                  </a:gsLst>
                  <a:lin ang="0" scaled="1"/>
                  <a:tileRect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사용하기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122668-1B13-473B-B9FE-14BAF833FA76}"/>
              </a:ext>
            </a:extLst>
          </p:cNvPr>
          <p:cNvSpPr txBox="1"/>
          <p:nvPr/>
        </p:nvSpPr>
        <p:spPr>
          <a:xfrm>
            <a:off x="140985" y="448058"/>
            <a:ext cx="4166525" cy="402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 위젯 다시 한 번 자세히 공부하기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50000">
                    <a:srgbClr val="F67F5E"/>
                  </a:gs>
                  <a:gs pos="100000">
                    <a:srgbClr val="F54E65"/>
                  </a:gs>
                </a:gsLst>
                <a:lin ang="0" scaled="1"/>
                <a:tileRect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C53758F-2030-4833-88D4-54E783ABC5AC}"/>
              </a:ext>
            </a:extLst>
          </p:cNvPr>
          <p:cNvCxnSpPr>
            <a:cxnSpLocks/>
          </p:cNvCxnSpPr>
          <p:nvPr/>
        </p:nvCxnSpPr>
        <p:spPr>
          <a:xfrm>
            <a:off x="259933" y="896680"/>
            <a:ext cx="458460" cy="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4AF4AA-1252-4B31-B221-B80AAC9333BB}"/>
              </a:ext>
            </a:extLst>
          </p:cNvPr>
          <p:cNvSpPr/>
          <p:nvPr/>
        </p:nvSpPr>
        <p:spPr>
          <a:xfrm>
            <a:off x="4304426" y="1462084"/>
            <a:ext cx="3624160" cy="1219200"/>
          </a:xfrm>
          <a:prstGeom prst="rect">
            <a:avLst/>
          </a:prstGeom>
          <a:solidFill>
            <a:srgbClr val="F67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/>
              <a:t>textFace</a:t>
            </a:r>
            <a:r>
              <a:rPr lang="en-US" altLang="ko-KR" sz="2800" dirty="0"/>
              <a:t> </a:t>
            </a:r>
            <a:r>
              <a:rPr lang="ko-KR" altLang="en-US" sz="2800" dirty="0"/>
              <a:t>속성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B9694C-201D-4486-A02E-6EA5755307C4}"/>
              </a:ext>
            </a:extLst>
          </p:cNvPr>
          <p:cNvSpPr txBox="1"/>
          <p:nvPr/>
        </p:nvSpPr>
        <p:spPr>
          <a:xfrm>
            <a:off x="444657" y="2963331"/>
            <a:ext cx="11343697" cy="1479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400" spc="-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텍스트뷰에서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표시하는 문자열의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폰트를 설정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→ 일반적으로 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‘normal’, ‘sans’, ‘serif’, ‘monospace’ </a:t>
            </a: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중에서 하나를 지정</a:t>
            </a:r>
            <a:r>
              <a:rPr lang="en-US" altLang="ko-KR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  <a:p>
            <a:pPr algn="ctr"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56365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폰트가 필요하면 폰트를 앱에 추가하고 폰트 설정 가능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56365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6A354D-6B90-420E-9581-44A836102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882" y="5123588"/>
            <a:ext cx="2124371" cy="9145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FF9C37-F911-4CB6-9F6D-6B32B53D4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434" y="4752061"/>
            <a:ext cx="3991532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81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387</Words>
  <Application>Microsoft Office PowerPoint</Application>
  <PresentationFormat>와이드스크린</PresentationFormat>
  <Paragraphs>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G마켓 산스 Bold</vt:lpstr>
      <vt:lpstr>Arial</vt:lpstr>
      <vt:lpstr>G마켓 산스 Medium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정언 박</dc:creator>
  <cp:lastModifiedBy>박 창주</cp:lastModifiedBy>
  <cp:revision>145</cp:revision>
  <dcterms:created xsi:type="dcterms:W3CDTF">2020-03-02T04:07:00Z</dcterms:created>
  <dcterms:modified xsi:type="dcterms:W3CDTF">2022-02-07T07:55:13Z</dcterms:modified>
</cp:coreProperties>
</file>