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5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DBEBFD"/>
    <a:srgbClr val="DFEDFD"/>
    <a:srgbClr val="B0D3FA"/>
    <a:srgbClr val="85BBF7"/>
    <a:srgbClr val="335171"/>
    <a:srgbClr val="5E7494"/>
    <a:srgbClr val="37C56E"/>
    <a:srgbClr val="DA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4" autoAdjust="0"/>
    <p:restoredTop sz="95214" autoAdjust="0"/>
  </p:normalViewPr>
  <p:slideViewPr>
    <p:cSldViewPr snapToGrid="0">
      <p:cViewPr>
        <p:scale>
          <a:sx n="300" d="100"/>
          <a:sy n="300" d="100"/>
        </p:scale>
        <p:origin x="-7766" y="-9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CFF33-E0AA-4C11-BE6D-8CE57C4F32E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52979-C8FB-4C0F-8210-747B556D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6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52979-C8FB-4C0F-8210-747B556DFC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dBGJav6FNA?feature=oembed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아두이노를</a:t>
            </a: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활용한 루프스테이션 만들기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BFA7D6-415F-49A0-A3CE-49FBDAB546A5}"/>
              </a:ext>
            </a:extLst>
          </p:cNvPr>
          <p:cNvSpPr txBox="1"/>
          <p:nvPr/>
        </p:nvSpPr>
        <p:spPr>
          <a:xfrm>
            <a:off x="8788959" y="4884883"/>
            <a:ext cx="3370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20173015 </a:t>
            </a:r>
            <a:r>
              <a:rPr lang="ko-KR" altLang="en-US" dirty="0"/>
              <a:t>박창주</a:t>
            </a:r>
            <a:endParaRPr lang="en-US" altLang="ko-KR" dirty="0"/>
          </a:p>
          <a:p>
            <a:r>
              <a:rPr lang="en-US" altLang="ko-KR" dirty="0"/>
              <a:t>20173062 </a:t>
            </a:r>
            <a:r>
              <a:rPr lang="ko-KR" altLang="en-US" dirty="0" err="1"/>
              <a:t>김도일</a:t>
            </a:r>
            <a:endParaRPr lang="en-US" altLang="ko-KR" dirty="0"/>
          </a:p>
          <a:p>
            <a:r>
              <a:rPr lang="en-US" altLang="ko-KR" dirty="0"/>
              <a:t>20173037 </a:t>
            </a:r>
            <a:r>
              <a:rPr lang="ko-KR" altLang="en-US" dirty="0"/>
              <a:t>이정수</a:t>
            </a:r>
            <a:endParaRPr lang="en-US" altLang="ko-KR" dirty="0"/>
          </a:p>
          <a:p>
            <a:r>
              <a:rPr lang="en-US" altLang="ko-KR" dirty="0"/>
              <a:t>20193095 </a:t>
            </a:r>
            <a:r>
              <a:rPr lang="ko-KR" altLang="en-US" dirty="0" err="1"/>
              <a:t>순동건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C862B0-1E56-4452-8214-7182505BFB7D}"/>
              </a:ext>
            </a:extLst>
          </p:cNvPr>
          <p:cNvGrpSpPr/>
          <p:nvPr/>
        </p:nvGrpSpPr>
        <p:grpSpPr>
          <a:xfrm>
            <a:off x="708299" y="1050251"/>
            <a:ext cx="10625137" cy="5708357"/>
            <a:chOff x="1492183" y="266699"/>
            <a:chExt cx="10625137" cy="66900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FCE06F-DC8C-4B5F-975B-89BD7C4B612F}"/>
                </a:ext>
              </a:extLst>
            </p:cNvPr>
            <p:cNvSpPr/>
            <p:nvPr/>
          </p:nvSpPr>
          <p:spPr>
            <a:xfrm>
              <a:off x="2378802" y="331176"/>
              <a:ext cx="9000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65387F1-4681-4FE2-90A7-E5B6EE416FA8}"/>
                </a:ext>
              </a:extLst>
            </p:cNvPr>
            <p:cNvSpPr/>
            <p:nvPr/>
          </p:nvSpPr>
          <p:spPr>
            <a:xfrm>
              <a:off x="1644423" y="5921007"/>
              <a:ext cx="4214180" cy="1035768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14A7D28-9E09-4209-A3F1-FFFCF29628BE}"/>
                </a:ext>
              </a:extLst>
            </p:cNvPr>
            <p:cNvSpPr/>
            <p:nvPr/>
          </p:nvSpPr>
          <p:spPr>
            <a:xfrm>
              <a:off x="7903140" y="5921007"/>
              <a:ext cx="4214180" cy="1035768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D467597B-075D-4506-975E-9797D51C5347}"/>
                </a:ext>
              </a:extLst>
            </p:cNvPr>
            <p:cNvSpPr/>
            <p:nvPr/>
          </p:nvSpPr>
          <p:spPr>
            <a:xfrm>
              <a:off x="1492183" y="482598"/>
              <a:ext cx="10612437" cy="5956293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2000">
                  <a:schemeClr val="bg1">
                    <a:lumMod val="95000"/>
                  </a:schemeClr>
                </a:gs>
                <a:gs pos="2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AA6B7F-0CF6-4929-B0F2-16952BE30BB1}"/>
                </a:ext>
              </a:extLst>
            </p:cNvPr>
            <p:cNvSpPr/>
            <p:nvPr/>
          </p:nvSpPr>
          <p:spPr>
            <a:xfrm>
              <a:off x="2550252" y="266699"/>
              <a:ext cx="8686800" cy="2158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50">
              <a:extLst>
                <a:ext uri="{FF2B5EF4-FFF2-40B4-BE49-F238E27FC236}">
                  <a16:creationId xmlns:a16="http://schemas.microsoft.com/office/drawing/2014/main" id="{17DA7F5F-E359-4802-B887-A5165B44765F}"/>
                </a:ext>
              </a:extLst>
            </p:cNvPr>
            <p:cNvSpPr/>
            <p:nvPr/>
          </p:nvSpPr>
          <p:spPr>
            <a:xfrm rot="5400000">
              <a:off x="9140487" y="2415976"/>
              <a:ext cx="4323133" cy="45719"/>
            </a:xfrm>
            <a:prstGeom prst="roundRect">
              <a:avLst>
                <a:gd name="adj" fmla="val 50000"/>
              </a:avLst>
            </a:prstGeom>
            <a:no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C09A12-FFF8-47EB-94E7-262C1533DF49}"/>
                </a:ext>
              </a:extLst>
            </p:cNvPr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온라인 미디어 2" title="아이유(IU) - 에잇(Eight) 루프스테이션 커버 (Loopstation)">
            <a:hlinkClick r:id="" action="ppaction://media"/>
            <a:extLst>
              <a:ext uri="{FF2B5EF4-FFF2-40B4-BE49-F238E27FC236}">
                <a16:creationId xmlns:a16="http://schemas.microsoft.com/office/drawing/2014/main" id="{C1AA05CD-92F3-4EE3-9E97-590AB16C82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36942" y="1569873"/>
            <a:ext cx="8115952" cy="40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EC3A29-8531-40A1-BBF8-9F5D5CF5D6FD}"/>
              </a:ext>
            </a:extLst>
          </p:cNvPr>
          <p:cNvSpPr txBox="1"/>
          <p:nvPr/>
        </p:nvSpPr>
        <p:spPr>
          <a:xfrm>
            <a:off x="5885189" y="1941840"/>
            <a:ext cx="5562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latinLnBrk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주제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터치센서를 활용하여 소리를 출력하고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소리가 출력될 때마다 녹음 후 쌓아 올려 하나의 음악을 만든다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AE9C4-F9FA-4561-84BA-8C9730CCEB04}"/>
              </a:ext>
            </a:extLst>
          </p:cNvPr>
          <p:cNvSpPr txBox="1"/>
          <p:nvPr/>
        </p:nvSpPr>
        <p:spPr>
          <a:xfrm>
            <a:off x="5906234" y="3446897"/>
            <a:ext cx="47048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latinLnBrk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언어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아두이노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스케치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Visual C#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EB1BC-A095-4DC5-A04C-EAD79C02BDE6}"/>
              </a:ext>
            </a:extLst>
          </p:cNvPr>
          <p:cNvSpPr txBox="1"/>
          <p:nvPr/>
        </p:nvSpPr>
        <p:spPr>
          <a:xfrm>
            <a:off x="5906234" y="4721121"/>
            <a:ext cx="53718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latinLnBrk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준비물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 스마트폰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아두이노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Uno, VS1053,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알루미늄캔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D5FF9CC-451D-4011-9072-DFE81261EE13}"/>
              </a:ext>
            </a:extLst>
          </p:cNvPr>
          <p:cNvGrpSpPr/>
          <p:nvPr/>
        </p:nvGrpSpPr>
        <p:grpSpPr>
          <a:xfrm>
            <a:off x="3406767" y="887866"/>
            <a:ext cx="2234652" cy="1702934"/>
            <a:chOff x="3406767" y="887866"/>
            <a:chExt cx="2234652" cy="17029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86639A5-7661-4896-B5FA-6E78A0AEC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20"/>
            <a:stretch/>
          </p:blipFill>
          <p:spPr>
            <a:xfrm>
              <a:off x="3406767" y="887866"/>
              <a:ext cx="2234652" cy="170293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937906-D21F-4A2A-A7AF-706EC54A2B80}"/>
                </a:ext>
              </a:extLst>
            </p:cNvPr>
            <p:cNvSpPr/>
            <p:nvPr/>
          </p:nvSpPr>
          <p:spPr>
            <a:xfrm>
              <a:off x="3671955" y="1346437"/>
              <a:ext cx="1685364" cy="737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37DC287-FD9A-42A0-BAEB-B8F46B46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" t="10113" r="-76" b="9513"/>
          <a:stretch/>
        </p:blipFill>
        <p:spPr>
          <a:xfrm>
            <a:off x="2949104" y="2830601"/>
            <a:ext cx="1445702" cy="1175229"/>
          </a:xfrm>
          <a:prstGeom prst="rect">
            <a:avLst/>
          </a:prstGeom>
        </p:spPr>
      </p:pic>
      <p:pic>
        <p:nvPicPr>
          <p:cNvPr id="20" name="그림 19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6F4C3E1-C149-4027-866A-E7D8876A1D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5258" r="4282" b="6439"/>
          <a:stretch/>
        </p:blipFill>
        <p:spPr>
          <a:xfrm>
            <a:off x="1023839" y="2776568"/>
            <a:ext cx="1330848" cy="12115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5691798-E89F-4269-8CD8-B195867D9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393" y="3220236"/>
            <a:ext cx="352168" cy="35216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E5857D-E1F7-4CD1-A3C5-7A53BC12C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15" y="4461902"/>
            <a:ext cx="373924" cy="65163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A3FCE45-142A-4DFB-9919-A3ACD68FF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450" y="4461902"/>
            <a:ext cx="373924" cy="65163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3376288-7C04-4A36-9601-05641ABE6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85" y="4461902"/>
            <a:ext cx="373924" cy="6516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FF84A3D-D6CA-43F3-9DB1-E54C08F92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807" y="4461902"/>
            <a:ext cx="373924" cy="65163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0F5EE7E-1260-4B94-99AB-D21FB7083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629" y="4461902"/>
            <a:ext cx="373924" cy="651634"/>
          </a:xfrm>
          <a:prstGeom prst="rect">
            <a:avLst/>
          </a:prstGeom>
          <a:solidFill>
            <a:srgbClr val="37C56E"/>
          </a:solidFill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AF25536-9AFA-4DC9-B540-5ADA2B4D4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164" y="4461902"/>
            <a:ext cx="373924" cy="65163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C1B8000-F99B-49E7-8C13-16186CB6F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699" y="4461902"/>
            <a:ext cx="373924" cy="65163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F0B83DA-1E2A-44EC-B29C-4B9B1FA63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521" y="4461902"/>
            <a:ext cx="373924" cy="651634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4756002-C1F1-41E2-A1F5-D72D2167B54D}"/>
              </a:ext>
            </a:extLst>
          </p:cNvPr>
          <p:cNvCxnSpPr>
            <a:stCxn id="34" idx="0"/>
            <a:endCxn id="14" idx="2"/>
          </p:cNvCxnSpPr>
          <p:nvPr/>
        </p:nvCxnSpPr>
        <p:spPr>
          <a:xfrm rot="5400000" flipH="1" flipV="1">
            <a:off x="2026380" y="2816327"/>
            <a:ext cx="456072" cy="28350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42">
            <a:extLst>
              <a:ext uri="{FF2B5EF4-FFF2-40B4-BE49-F238E27FC236}">
                <a16:creationId xmlns:a16="http://schemas.microsoft.com/office/drawing/2014/main" id="{0BDFEC3D-AAC5-4647-AB4F-A6670736D688}"/>
              </a:ext>
            </a:extLst>
          </p:cNvPr>
          <p:cNvCxnSpPr>
            <a:cxnSpLocks/>
            <a:stCxn id="54" idx="0"/>
            <a:endCxn id="14" idx="2"/>
          </p:cNvCxnSpPr>
          <p:nvPr/>
        </p:nvCxnSpPr>
        <p:spPr>
          <a:xfrm rot="5400000" flipH="1" flipV="1">
            <a:off x="2342147" y="3132095"/>
            <a:ext cx="456072" cy="22035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42">
            <a:extLst>
              <a:ext uri="{FF2B5EF4-FFF2-40B4-BE49-F238E27FC236}">
                <a16:creationId xmlns:a16="http://schemas.microsoft.com/office/drawing/2014/main" id="{0671FE48-7ACA-4901-BE87-776C4E2717C3}"/>
              </a:ext>
            </a:extLst>
          </p:cNvPr>
          <p:cNvCxnSpPr>
            <a:cxnSpLocks/>
            <a:stCxn id="55" idx="0"/>
            <a:endCxn id="14" idx="2"/>
          </p:cNvCxnSpPr>
          <p:nvPr/>
        </p:nvCxnSpPr>
        <p:spPr>
          <a:xfrm rot="5400000" flipH="1" flipV="1">
            <a:off x="2657915" y="3447862"/>
            <a:ext cx="456072" cy="15720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42">
            <a:extLst>
              <a:ext uri="{FF2B5EF4-FFF2-40B4-BE49-F238E27FC236}">
                <a16:creationId xmlns:a16="http://schemas.microsoft.com/office/drawing/2014/main" id="{AABA24E8-9936-4F78-BBD1-63DCF5EFAD5B}"/>
              </a:ext>
            </a:extLst>
          </p:cNvPr>
          <p:cNvCxnSpPr>
            <a:cxnSpLocks/>
            <a:stCxn id="56" idx="0"/>
            <a:endCxn id="14" idx="2"/>
          </p:cNvCxnSpPr>
          <p:nvPr/>
        </p:nvCxnSpPr>
        <p:spPr>
          <a:xfrm rot="5400000" flipH="1" flipV="1">
            <a:off x="2979826" y="3769773"/>
            <a:ext cx="456072" cy="92818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42">
            <a:extLst>
              <a:ext uri="{FF2B5EF4-FFF2-40B4-BE49-F238E27FC236}">
                <a16:creationId xmlns:a16="http://schemas.microsoft.com/office/drawing/2014/main" id="{9301076D-6850-4853-8BC2-D3C33E602687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3310581" y="4100528"/>
            <a:ext cx="438384" cy="2843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42">
            <a:extLst>
              <a:ext uri="{FF2B5EF4-FFF2-40B4-BE49-F238E27FC236}">
                <a16:creationId xmlns:a16="http://schemas.microsoft.com/office/drawing/2014/main" id="{416861E5-B4A7-4DCE-B89D-F5A300697724}"/>
              </a:ext>
            </a:extLst>
          </p:cNvPr>
          <p:cNvCxnSpPr>
            <a:cxnSpLocks/>
            <a:endCxn id="14" idx="2"/>
          </p:cNvCxnSpPr>
          <p:nvPr/>
        </p:nvCxnSpPr>
        <p:spPr>
          <a:xfrm rot="16200000" flipV="1">
            <a:off x="3613251" y="4064534"/>
            <a:ext cx="456072" cy="3386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42">
            <a:extLst>
              <a:ext uri="{FF2B5EF4-FFF2-40B4-BE49-F238E27FC236}">
                <a16:creationId xmlns:a16="http://schemas.microsoft.com/office/drawing/2014/main" id="{4A91D192-B12D-455B-B9F6-5AE4BBA6C800}"/>
              </a:ext>
            </a:extLst>
          </p:cNvPr>
          <p:cNvCxnSpPr>
            <a:cxnSpLocks/>
            <a:stCxn id="59" idx="0"/>
            <a:endCxn id="14" idx="2"/>
          </p:cNvCxnSpPr>
          <p:nvPr/>
        </p:nvCxnSpPr>
        <p:spPr>
          <a:xfrm rot="16200000" flipV="1">
            <a:off x="3933272" y="3744513"/>
            <a:ext cx="456072" cy="978706"/>
          </a:xfrm>
          <a:prstGeom prst="curvedConnector3">
            <a:avLst>
              <a:gd name="adj1" fmla="val 558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42">
            <a:extLst>
              <a:ext uri="{FF2B5EF4-FFF2-40B4-BE49-F238E27FC236}">
                <a16:creationId xmlns:a16="http://schemas.microsoft.com/office/drawing/2014/main" id="{C7839059-568A-458E-BF0F-82EC0B785B08}"/>
              </a:ext>
            </a:extLst>
          </p:cNvPr>
          <p:cNvCxnSpPr>
            <a:cxnSpLocks/>
            <a:stCxn id="60" idx="0"/>
            <a:endCxn id="14" idx="2"/>
          </p:cNvCxnSpPr>
          <p:nvPr/>
        </p:nvCxnSpPr>
        <p:spPr>
          <a:xfrm rot="16200000" flipV="1">
            <a:off x="4255183" y="3422602"/>
            <a:ext cx="456072" cy="1622528"/>
          </a:xfrm>
          <a:prstGeom prst="curvedConnector3">
            <a:avLst>
              <a:gd name="adj1" fmla="val 519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BA241931-D254-44E6-AD29-D74E61F9EA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21" y="5759465"/>
            <a:ext cx="1015309" cy="101530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C30F8F7C-A827-4E16-930A-CC5567D03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488" y="5217040"/>
            <a:ext cx="486176" cy="449345"/>
          </a:xfrm>
          <a:prstGeom prst="rect">
            <a:avLst/>
          </a:prstGeom>
        </p:spPr>
      </p:pic>
      <p:cxnSp>
        <p:nvCxnSpPr>
          <p:cNvPr id="100" name="직선 연결선 42">
            <a:extLst>
              <a:ext uri="{FF2B5EF4-FFF2-40B4-BE49-F238E27FC236}">
                <a16:creationId xmlns:a16="http://schemas.microsoft.com/office/drawing/2014/main" id="{93666534-CED7-4CE7-8251-24BADB867993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5400000" flipH="1" flipV="1">
            <a:off x="3013794" y="1266269"/>
            <a:ext cx="185768" cy="28348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907F467-B46B-4C3D-AD0A-6149F850E131}"/>
              </a:ext>
            </a:extLst>
          </p:cNvPr>
          <p:cNvSpPr txBox="1"/>
          <p:nvPr/>
        </p:nvSpPr>
        <p:spPr>
          <a:xfrm>
            <a:off x="606091" y="970232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기능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5C7620C-D31F-40FE-8017-5F1CD9B5B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10113" r="-76" b="9513"/>
          <a:stretch/>
        </p:blipFill>
        <p:spPr>
          <a:xfrm>
            <a:off x="1036191" y="1483072"/>
            <a:ext cx="2492162" cy="202590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DD07732-F766-40DA-B6FC-1D0817E6AE86}"/>
              </a:ext>
            </a:extLst>
          </p:cNvPr>
          <p:cNvSpPr txBox="1"/>
          <p:nvPr/>
        </p:nvSpPr>
        <p:spPr>
          <a:xfrm>
            <a:off x="3805881" y="1825897"/>
            <a:ext cx="6974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latinLnBrk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터치 센서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r>
              <a:rPr lang="ko-KR" altLang="en-US" dirty="0">
                <a:solidFill>
                  <a:srgbClr val="333F50"/>
                </a:solidFill>
              </a:rPr>
              <a:t>알루미늄 캔에 터치 센서를 연결시켜 알루미늄 캔을 눌렀을 때</a:t>
            </a:r>
            <a:endParaRPr lang="en-US" altLang="ko-KR" dirty="0">
              <a:solidFill>
                <a:srgbClr val="333F50"/>
              </a:solidFill>
            </a:endParaRPr>
          </a:p>
          <a:p>
            <a:pPr lvl="0" algn="l" latinLnBrk="1"/>
            <a:r>
              <a:rPr lang="ko-KR" altLang="en-US" dirty="0">
                <a:solidFill>
                  <a:srgbClr val="333F50"/>
                </a:solidFill>
              </a:rPr>
              <a:t>소리가 나도록 한다</a:t>
            </a:r>
            <a:r>
              <a:rPr lang="en-US" altLang="ko-KR" dirty="0">
                <a:solidFill>
                  <a:srgbClr val="333F50"/>
                </a:solidFill>
              </a:rPr>
              <a:t>.</a:t>
            </a:r>
            <a:endParaRPr lang="ko-KR" altLang="en-US" dirty="0">
              <a:solidFill>
                <a:srgbClr val="333F50"/>
              </a:solidFill>
            </a:endParaRPr>
          </a:p>
          <a:p>
            <a:pPr lvl="0" algn="l" latinLnBrk="1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D7ADC8-D051-467F-A1C0-56B8ADD7CA77}"/>
              </a:ext>
            </a:extLst>
          </p:cNvPr>
          <p:cNvSpPr txBox="1"/>
          <p:nvPr/>
        </p:nvSpPr>
        <p:spPr>
          <a:xfrm>
            <a:off x="1144362" y="3612764"/>
            <a:ext cx="672689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루프 스테이션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r" latinLnBrk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소리를 입력하고 그 소리를 계속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루프시켜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재생한 다음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r" latinLnBrk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소리를 그 위에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쌓아올리는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방식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A51E45-0769-4175-AF37-BDD4785E2A0D}"/>
              </a:ext>
            </a:extLst>
          </p:cNvPr>
          <p:cNvSpPr txBox="1"/>
          <p:nvPr/>
        </p:nvSpPr>
        <p:spPr>
          <a:xfrm>
            <a:off x="3719384" y="5289000"/>
            <a:ext cx="697471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latinLnBrk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latinLnBrk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어플을 하나 만들어 앱에서 버튼을 터치하면 해당 버튼과 연결된 캔에 입력된 소리가 나오도록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C07AF-EAE7-403E-8E26-C9E0A0D47C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4"/>
          <a:stretch/>
        </p:blipFill>
        <p:spPr>
          <a:xfrm>
            <a:off x="8201934" y="3016593"/>
            <a:ext cx="2492162" cy="2100193"/>
          </a:xfrm>
          <a:prstGeom prst="rect">
            <a:avLst/>
          </a:prstGeom>
        </p:spPr>
      </p:pic>
      <p:pic>
        <p:nvPicPr>
          <p:cNvPr id="8" name="그림 7" descr="밤하늘이(가) 표시된 사진&#10;&#10;자동 생성된 설명">
            <a:extLst>
              <a:ext uri="{FF2B5EF4-FFF2-40B4-BE49-F238E27FC236}">
                <a16:creationId xmlns:a16="http://schemas.microsoft.com/office/drawing/2014/main" id="{2F132FAF-08D5-4F5F-AF58-19C4D47B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71" y="4747598"/>
            <a:ext cx="2197618" cy="20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1577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D6D1D9E-877A-4C88-AD67-2FFCEB30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02031"/>
              </p:ext>
            </p:extLst>
          </p:nvPr>
        </p:nvGraphicFramePr>
        <p:xfrm>
          <a:off x="1619787" y="1452248"/>
          <a:ext cx="8952426" cy="5094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83">
                  <a:extLst>
                    <a:ext uri="{9D8B030D-6E8A-4147-A177-3AD203B41FA5}">
                      <a16:colId xmlns:a16="http://schemas.microsoft.com/office/drawing/2014/main" val="4093516574"/>
                    </a:ext>
                  </a:extLst>
                </a:gridCol>
                <a:gridCol w="1134410">
                  <a:extLst>
                    <a:ext uri="{9D8B030D-6E8A-4147-A177-3AD203B41FA5}">
                      <a16:colId xmlns:a16="http://schemas.microsoft.com/office/drawing/2014/main" val="2131490961"/>
                    </a:ext>
                  </a:extLst>
                </a:gridCol>
                <a:gridCol w="547728">
                  <a:extLst>
                    <a:ext uri="{9D8B030D-6E8A-4147-A177-3AD203B41FA5}">
                      <a16:colId xmlns:a16="http://schemas.microsoft.com/office/drawing/2014/main" val="1342600067"/>
                    </a:ext>
                  </a:extLst>
                </a:gridCol>
                <a:gridCol w="529561">
                  <a:extLst>
                    <a:ext uri="{9D8B030D-6E8A-4147-A177-3AD203B41FA5}">
                      <a16:colId xmlns:a16="http://schemas.microsoft.com/office/drawing/2014/main" val="281971782"/>
                    </a:ext>
                  </a:extLst>
                </a:gridCol>
                <a:gridCol w="539945">
                  <a:extLst>
                    <a:ext uri="{9D8B030D-6E8A-4147-A177-3AD203B41FA5}">
                      <a16:colId xmlns:a16="http://schemas.microsoft.com/office/drawing/2014/main" val="1342071268"/>
                    </a:ext>
                  </a:extLst>
                </a:gridCol>
                <a:gridCol w="519179">
                  <a:extLst>
                    <a:ext uri="{9D8B030D-6E8A-4147-A177-3AD203B41FA5}">
                      <a16:colId xmlns:a16="http://schemas.microsoft.com/office/drawing/2014/main" val="1586705403"/>
                    </a:ext>
                  </a:extLst>
                </a:gridCol>
                <a:gridCol w="529561">
                  <a:extLst>
                    <a:ext uri="{9D8B030D-6E8A-4147-A177-3AD203B41FA5}">
                      <a16:colId xmlns:a16="http://schemas.microsoft.com/office/drawing/2014/main" val="894245748"/>
                    </a:ext>
                  </a:extLst>
                </a:gridCol>
                <a:gridCol w="560712">
                  <a:extLst>
                    <a:ext uri="{9D8B030D-6E8A-4147-A177-3AD203B41FA5}">
                      <a16:colId xmlns:a16="http://schemas.microsoft.com/office/drawing/2014/main" val="3478134055"/>
                    </a:ext>
                  </a:extLst>
                </a:gridCol>
                <a:gridCol w="2766247">
                  <a:extLst>
                    <a:ext uri="{9D8B030D-6E8A-4147-A177-3AD203B41FA5}">
                      <a16:colId xmlns:a16="http://schemas.microsoft.com/office/drawing/2014/main" val="2556274458"/>
                    </a:ext>
                  </a:extLst>
                </a:gridCol>
              </a:tblGrid>
              <a:tr h="51941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추진내용</a:t>
                      </a:r>
                    </a:p>
                  </a:txBody>
                  <a:tcPr anchor="ctr" anchorCtr="1">
                    <a:solidFill>
                      <a:srgbClr val="333F50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 anchorCtr="1">
                    <a:solidFill>
                      <a:srgbClr val="333F50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>
                    <a:solidFill>
                      <a:srgbClr val="333F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 anchorCtr="1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42094"/>
                  </a:ext>
                </a:extLst>
              </a:tr>
              <a:tr h="519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23306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과제주제선정</a:t>
                      </a:r>
                      <a:endParaRPr lang="ko-KR" altLang="en-US" sz="1600" dirty="0"/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조원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계획서 발표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84434"/>
                  </a:ext>
                </a:extLst>
              </a:tr>
              <a:tr h="585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루프스테이션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시스템 공부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박창주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김도일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79554"/>
                  </a:ext>
                </a:extLst>
              </a:tr>
              <a:tr h="585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안드로이드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    공부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이정수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순동건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03221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작성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조원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62344"/>
                  </a:ext>
                </a:extLst>
              </a:tr>
              <a:tr h="7400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데모시스템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테스트 및 완성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조원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59364"/>
                  </a:ext>
                </a:extLst>
              </a:tr>
              <a:tr h="585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보고서 작성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박창주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김도일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69457"/>
                  </a:ext>
                </a:extLst>
              </a:tr>
              <a:tr h="519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박창주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2235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A820E3-5B7D-48FC-8B0D-7D89F22DB037}"/>
              </a:ext>
            </a:extLst>
          </p:cNvPr>
          <p:cNvCxnSpPr>
            <a:cxnSpLocks/>
          </p:cNvCxnSpPr>
          <p:nvPr/>
        </p:nvCxnSpPr>
        <p:spPr>
          <a:xfrm>
            <a:off x="4582160" y="2779059"/>
            <a:ext cx="541020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C37B180-47ED-4614-8976-434F1DF3EEDD}"/>
              </a:ext>
            </a:extLst>
          </p:cNvPr>
          <p:cNvCxnSpPr>
            <a:cxnSpLocks/>
          </p:cNvCxnSpPr>
          <p:nvPr/>
        </p:nvCxnSpPr>
        <p:spPr>
          <a:xfrm>
            <a:off x="5126616" y="3334870"/>
            <a:ext cx="1063364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A2F0C26-5112-44E8-8F8C-0BB08E00244B}"/>
              </a:ext>
            </a:extLst>
          </p:cNvPr>
          <p:cNvCxnSpPr>
            <a:cxnSpLocks/>
          </p:cNvCxnSpPr>
          <p:nvPr/>
        </p:nvCxnSpPr>
        <p:spPr>
          <a:xfrm>
            <a:off x="5131696" y="4455457"/>
            <a:ext cx="1584064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C4432EF-F0DC-42BF-861B-DE592702D631}"/>
              </a:ext>
            </a:extLst>
          </p:cNvPr>
          <p:cNvCxnSpPr>
            <a:cxnSpLocks/>
          </p:cNvCxnSpPr>
          <p:nvPr/>
        </p:nvCxnSpPr>
        <p:spPr>
          <a:xfrm>
            <a:off x="5658075" y="5109880"/>
            <a:ext cx="1575845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B5EDCAE-6E58-4A0B-A56E-C7255A417219}"/>
              </a:ext>
            </a:extLst>
          </p:cNvPr>
          <p:cNvCxnSpPr>
            <a:cxnSpLocks/>
          </p:cNvCxnSpPr>
          <p:nvPr/>
        </p:nvCxnSpPr>
        <p:spPr>
          <a:xfrm>
            <a:off x="6715760" y="5755341"/>
            <a:ext cx="530411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F6C3603-CB09-42F8-9430-ECE674E6C1FC}"/>
              </a:ext>
            </a:extLst>
          </p:cNvPr>
          <p:cNvCxnSpPr>
            <a:cxnSpLocks/>
          </p:cNvCxnSpPr>
          <p:nvPr/>
        </p:nvCxnSpPr>
        <p:spPr>
          <a:xfrm>
            <a:off x="6716955" y="6293223"/>
            <a:ext cx="1093694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E8D2AA-7C49-4CD9-BCEA-A7A9E3C21378}"/>
              </a:ext>
            </a:extLst>
          </p:cNvPr>
          <p:cNvSpPr txBox="1"/>
          <p:nvPr/>
        </p:nvSpPr>
        <p:spPr>
          <a:xfrm>
            <a:off x="606091" y="970232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BE92177-5FF2-4E58-8CD1-1F5D488AE601}"/>
              </a:ext>
            </a:extLst>
          </p:cNvPr>
          <p:cNvCxnSpPr>
            <a:cxnSpLocks/>
          </p:cNvCxnSpPr>
          <p:nvPr/>
        </p:nvCxnSpPr>
        <p:spPr>
          <a:xfrm>
            <a:off x="5131473" y="3908910"/>
            <a:ext cx="1063364" cy="0"/>
          </a:xfrm>
          <a:prstGeom prst="line">
            <a:avLst/>
          </a:prstGeom>
          <a:ln w="571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A768DE3-C136-408C-8565-80E129F24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39127"/>
              </p:ext>
            </p:extLst>
          </p:nvPr>
        </p:nvGraphicFramePr>
        <p:xfrm>
          <a:off x="1281664" y="1553785"/>
          <a:ext cx="9605410" cy="49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082">
                  <a:extLst>
                    <a:ext uri="{9D8B030D-6E8A-4147-A177-3AD203B41FA5}">
                      <a16:colId xmlns:a16="http://schemas.microsoft.com/office/drawing/2014/main" val="3150191425"/>
                    </a:ext>
                  </a:extLst>
                </a:gridCol>
                <a:gridCol w="1921082">
                  <a:extLst>
                    <a:ext uri="{9D8B030D-6E8A-4147-A177-3AD203B41FA5}">
                      <a16:colId xmlns:a16="http://schemas.microsoft.com/office/drawing/2014/main" val="3964174059"/>
                    </a:ext>
                  </a:extLst>
                </a:gridCol>
                <a:gridCol w="1921082">
                  <a:extLst>
                    <a:ext uri="{9D8B030D-6E8A-4147-A177-3AD203B41FA5}">
                      <a16:colId xmlns:a16="http://schemas.microsoft.com/office/drawing/2014/main" val="1658453823"/>
                    </a:ext>
                  </a:extLst>
                </a:gridCol>
                <a:gridCol w="1921082">
                  <a:extLst>
                    <a:ext uri="{9D8B030D-6E8A-4147-A177-3AD203B41FA5}">
                      <a16:colId xmlns:a16="http://schemas.microsoft.com/office/drawing/2014/main" val="245024712"/>
                    </a:ext>
                  </a:extLst>
                </a:gridCol>
                <a:gridCol w="1921082">
                  <a:extLst>
                    <a:ext uri="{9D8B030D-6E8A-4147-A177-3AD203B41FA5}">
                      <a16:colId xmlns:a16="http://schemas.microsoft.com/office/drawing/2014/main" val="2270071791"/>
                    </a:ext>
                  </a:extLst>
                </a:gridCol>
              </a:tblGrid>
              <a:tr h="612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평가항목</a:t>
                      </a:r>
                    </a:p>
                  </a:txBody>
                  <a:tcPr anchor="ctr">
                    <a:solidFill>
                      <a:srgbClr val="335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제시한 성능 사양</a:t>
                      </a:r>
                    </a:p>
                  </a:txBody>
                  <a:tcPr anchor="ctr">
                    <a:solidFill>
                      <a:srgbClr val="335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만족</a:t>
                      </a:r>
                      <a:r>
                        <a:rPr lang="en-US" altLang="ko-KR" sz="1600" b="1" dirty="0"/>
                        <a:t>(20</a:t>
                      </a:r>
                      <a:r>
                        <a:rPr lang="ko-KR" altLang="en-US" sz="1600" b="1" dirty="0"/>
                        <a:t>점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35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부분만족</a:t>
                      </a:r>
                      <a:r>
                        <a:rPr lang="en-US" altLang="ko-KR" sz="1600" b="1" dirty="0"/>
                        <a:t>(7</a:t>
                      </a:r>
                      <a:r>
                        <a:rPr lang="ko-KR" altLang="en-US" sz="1600" b="1" dirty="0"/>
                        <a:t>점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35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불만족</a:t>
                      </a:r>
                      <a:r>
                        <a:rPr lang="en-US" altLang="ko-KR" sz="1600" b="1" dirty="0"/>
                        <a:t>(5</a:t>
                      </a:r>
                      <a:r>
                        <a:rPr lang="ko-KR" altLang="en-US" sz="1600" b="1" dirty="0"/>
                        <a:t>점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35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97753"/>
                  </a:ext>
                </a:extLst>
              </a:tr>
              <a:tr h="612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터치 센서 반응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알루미늄 캔에 대한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터치인식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알루미늄 캔에 대한 터치인식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절반만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구현하지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17187"/>
                  </a:ext>
                </a:extLst>
              </a:tr>
              <a:tr h="76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루프 스테이션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각각의 캔에 내장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되어있는 소리가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쌓여 루프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소리가 루프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절반만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구현하지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86259"/>
                  </a:ext>
                </a:extLst>
              </a:tr>
              <a:tr h="99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LCD</a:t>
                      </a:r>
                      <a:r>
                        <a:rPr lang="ko-KR" altLang="en-US" sz="1600" dirty="0"/>
                        <a:t>에 상태 출력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녹음할 땐 </a:t>
                      </a:r>
                      <a:r>
                        <a:rPr lang="ko-KR" altLang="en-US" sz="1400" dirty="0" err="1"/>
                        <a:t>녹음중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종료하면 종료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루프중일</a:t>
                      </a:r>
                      <a:r>
                        <a:rPr lang="ko-KR" altLang="en-US" sz="1400" dirty="0"/>
                        <a:t> 땐 </a:t>
                      </a:r>
                      <a:r>
                        <a:rPr lang="ko-KR" altLang="en-US" sz="1400" dirty="0" err="1"/>
                        <a:t>재생중</a:t>
                      </a:r>
                      <a:r>
                        <a:rPr lang="ko-KR" altLang="en-US" sz="1400" dirty="0"/>
                        <a:t> 화면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상황에 맞게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녹음중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종료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재생중</a:t>
                      </a:r>
                      <a:r>
                        <a:rPr lang="ko-KR" altLang="en-US" sz="1400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절반이상 오류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구현하지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321209"/>
                  </a:ext>
                </a:extLst>
              </a:tr>
              <a:tr h="612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아두이노와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휴대폰 통신</a:t>
                      </a:r>
                      <a:endParaRPr lang="en-US" altLang="ko-KR" sz="16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휴대폰으로 모든 캔을 원격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휴대폰으로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모든 캔을 조종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절반만 구현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구현하지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5729"/>
                  </a:ext>
                </a:extLst>
              </a:tr>
              <a:tr h="76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기존기술과 차별성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멀어지면 소리 커짐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멀어지면 소리가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커지고 가까워지면 소리가 </a:t>
                      </a:r>
                      <a:r>
                        <a:rPr lang="ko-KR" altLang="en-US" sz="1400" dirty="0" err="1"/>
                        <a:t>작아짐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소리의 </a:t>
                      </a:r>
                      <a:r>
                        <a:rPr lang="ko-KR" altLang="en-US" sz="1400" dirty="0" err="1"/>
                        <a:t>작아짐과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커짐이 뚜렷함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소리의 변화가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뚜렷하지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구현하지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28507"/>
                  </a:ext>
                </a:extLst>
              </a:tr>
              <a:tr h="612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E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1336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12D212F-8624-4C59-9DA3-14AD7E9B50E4}"/>
              </a:ext>
            </a:extLst>
          </p:cNvPr>
          <p:cNvSpPr txBox="1"/>
          <p:nvPr/>
        </p:nvSpPr>
        <p:spPr>
          <a:xfrm>
            <a:off x="606091" y="970232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성능평가표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742003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300</Words>
  <Application>Microsoft Office PowerPoint</Application>
  <PresentationFormat>와이드스크린</PresentationFormat>
  <Paragraphs>124</Paragraphs>
  <Slides>6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창주</cp:lastModifiedBy>
  <cp:revision>22</cp:revision>
  <dcterms:created xsi:type="dcterms:W3CDTF">2021-04-26T15:06:02Z</dcterms:created>
  <dcterms:modified xsi:type="dcterms:W3CDTF">2021-05-09T11:53:40Z</dcterms:modified>
</cp:coreProperties>
</file>