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embeddedFontLst>
    <p:embeddedFont>
      <p:font typeface="MD개성체" panose="0202060302010102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16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4628" y="1569642"/>
            <a:ext cx="3434437" cy="14288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반려견 산책 </a:t>
            </a:r>
          </a:p>
          <a:p>
            <a:pPr lvl="0">
              <a:defRPr/>
            </a:pPr>
            <a:r>
              <a:rPr lang="ko-KR" altLang="en-US" sz="44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어플리케이션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2646" y="5020108"/>
            <a:ext cx="2324869" cy="8198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조장 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-</a:t>
            </a:r>
            <a:r>
              <a:rPr lang="ko-KR" altLang="ko-KR" sz="16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 20173015 박창주</a:t>
            </a:r>
          </a:p>
          <a:p>
            <a:pPr lvl="0">
              <a:defRPr/>
            </a:pPr>
            <a:r>
              <a:rPr lang="ko-KR" altLang="ko-KR" sz="16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팀원 - 20173062 김도일</a:t>
            </a:r>
          </a:p>
          <a:p>
            <a:pPr lvl="0">
              <a:defRPr/>
            </a:pPr>
            <a:r>
              <a:rPr lang="ko-KR" altLang="ko-KR" sz="16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팀원 - 20173047 김형준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00396" y="301265"/>
            <a:ext cx="4691603" cy="6255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099560" y="188165"/>
            <a:ext cx="3595085" cy="819580"/>
            <a:chOff x="3813378" y="188165"/>
            <a:chExt cx="3595085" cy="819580"/>
          </a:xfrm>
        </p:grpSpPr>
        <p:sp>
          <p:nvSpPr>
            <p:cNvPr id="5" name="직사각형 4"/>
            <p:cNvSpPr/>
            <p:nvPr/>
          </p:nvSpPr>
          <p:spPr>
            <a:xfrm>
              <a:off x="4211173" y="228724"/>
              <a:ext cx="3197290" cy="6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시나리오와 </a:t>
              </a:r>
            </a:p>
            <a:p>
              <a:pPr lvl="0" algn="ctr">
                <a:defRPr/>
              </a:pPr>
              <a:r>
                <a:rPr lang="ko-KR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사용자 인터페이스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3378" y="188165"/>
              <a:ext cx="868680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</a:t>
              </a:r>
              <a:r>
                <a:rPr lang="ko-KR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3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19689" y="1178333"/>
            <a:ext cx="3917540" cy="423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ko-KR" sz="1600" b="1" dirty="0"/>
              <a:t>[기본흐름]</a:t>
            </a:r>
          </a:p>
          <a:p>
            <a:pPr algn="ctr">
              <a:defRPr/>
            </a:pPr>
            <a:endParaRPr lang="ko-KR" altLang="ko-KR" sz="1600" b="1" dirty="0"/>
          </a:p>
          <a:p>
            <a:pPr>
              <a:defRPr/>
            </a:pPr>
            <a:r>
              <a:rPr lang="en-US" altLang="ko-KR" sz="1600" dirty="0"/>
              <a:t>1</a:t>
            </a:r>
            <a:r>
              <a:rPr lang="ko-KR" altLang="ko-KR" sz="1600" dirty="0"/>
              <a:t>. </a:t>
            </a:r>
            <a:r>
              <a:rPr lang="ko-KR" altLang="ko-KR" sz="1600" dirty="0" err="1"/>
              <a:t>DB에서</a:t>
            </a:r>
            <a:r>
              <a:rPr lang="ko-KR" altLang="ko-KR" sz="1600" dirty="0"/>
              <a:t> </a:t>
            </a:r>
            <a:r>
              <a:rPr lang="ko-KR" altLang="ko-KR" sz="1600" dirty="0" err="1"/>
              <a:t>견종</a:t>
            </a:r>
            <a:r>
              <a:rPr lang="ko-KR" altLang="ko-KR" sz="1600" dirty="0"/>
              <a:t> 데이터 정보를 가져온다</a:t>
            </a:r>
          </a:p>
          <a:p>
            <a:pPr>
              <a:defRPr/>
            </a:pPr>
            <a:r>
              <a:rPr lang="ko-KR" altLang="ko-KR" sz="1600" dirty="0"/>
              <a:t>2. 구글 맵 데이터를 불러온다</a:t>
            </a:r>
          </a:p>
          <a:p>
            <a:pPr>
              <a:defRPr/>
            </a:pPr>
            <a:r>
              <a:rPr lang="ko-KR" altLang="ko-KR" sz="1600" dirty="0"/>
              <a:t>3. 산책 기능 페이지를 출력한다.</a:t>
            </a:r>
          </a:p>
          <a:p>
            <a:pPr>
              <a:defRPr/>
            </a:pPr>
            <a:r>
              <a:rPr lang="ko-KR" altLang="ko-KR" sz="1600" dirty="0"/>
              <a:t>4. 산책 시작 버튼을 누른다.</a:t>
            </a:r>
          </a:p>
          <a:p>
            <a:pPr>
              <a:defRPr/>
            </a:pPr>
            <a:r>
              <a:rPr lang="ko-KR" altLang="ko-KR" sz="1600" dirty="0"/>
              <a:t>5. </a:t>
            </a:r>
            <a:r>
              <a:rPr lang="ko-KR" altLang="ko-KR" sz="1600" dirty="0" err="1"/>
              <a:t>견종</a:t>
            </a:r>
            <a:r>
              <a:rPr lang="ko-KR" altLang="ko-KR" sz="1600" dirty="0"/>
              <a:t> 데이터로 불러온 거리에서 GPS</a:t>
            </a:r>
          </a:p>
          <a:p>
            <a:pPr>
              <a:defRPr/>
            </a:pPr>
            <a:r>
              <a:rPr lang="ko-KR" altLang="ko-KR" sz="1600" dirty="0"/>
              <a:t>이동거리만큼 </a:t>
            </a:r>
            <a:r>
              <a:rPr lang="ko-KR" altLang="ko-KR" sz="1600" dirty="0" err="1"/>
              <a:t>차감시킨다</a:t>
            </a:r>
            <a:endParaRPr lang="ko-KR" altLang="ko-KR" sz="1600" dirty="0"/>
          </a:p>
          <a:p>
            <a:pPr>
              <a:defRPr/>
            </a:pPr>
            <a:r>
              <a:rPr lang="ko-KR" altLang="ko-KR" sz="1600" dirty="0"/>
              <a:t>6. </a:t>
            </a:r>
            <a:r>
              <a:rPr lang="ko-KR" altLang="ko-KR" sz="1600" dirty="0" err="1"/>
              <a:t>남은거리가</a:t>
            </a:r>
            <a:r>
              <a:rPr lang="ko-KR" altLang="ko-KR" sz="1600" dirty="0"/>
              <a:t> 0이되면 산책 종료 메시지를 띄운다</a:t>
            </a:r>
          </a:p>
          <a:p>
            <a:pPr>
              <a:defRPr/>
            </a:pPr>
            <a:r>
              <a:rPr lang="ko-KR" altLang="ko-KR" sz="1600" dirty="0"/>
              <a:t>7.처음 산책 기능 페이지를 출력한다.</a:t>
            </a:r>
          </a:p>
          <a:p>
            <a:pPr>
              <a:defRPr/>
            </a:pPr>
            <a:endParaRPr lang="ko-KR" altLang="ko-KR" sz="1600" dirty="0"/>
          </a:p>
          <a:p>
            <a:pPr algn="ctr">
              <a:defRPr/>
            </a:pPr>
            <a:r>
              <a:rPr lang="ko-KR" altLang="ko-KR" sz="1600" b="1" dirty="0"/>
              <a:t>[대안흐름]</a:t>
            </a:r>
          </a:p>
          <a:p>
            <a:pPr algn="ctr">
              <a:defRPr/>
            </a:pPr>
            <a:endParaRPr lang="ko-KR" altLang="ko-KR" sz="1600" b="1" dirty="0"/>
          </a:p>
          <a:p>
            <a:pPr>
              <a:defRPr/>
            </a:pPr>
            <a:r>
              <a:rPr lang="ko-KR" altLang="ko-KR" sz="1600" dirty="0"/>
              <a:t>1. 초기화 버튼을 누른다</a:t>
            </a:r>
          </a:p>
          <a:p>
            <a:pPr>
              <a:defRPr/>
            </a:pPr>
            <a:r>
              <a:rPr lang="ko-KR" altLang="ko-KR" sz="1600" dirty="0"/>
              <a:t>2. 산책 거리를 원래대로 초기화 시킨다</a:t>
            </a:r>
          </a:p>
          <a:p>
            <a:pPr>
              <a:defRPr/>
            </a:pPr>
            <a:r>
              <a:rPr lang="ko-KR" altLang="ko-KR" sz="1600" dirty="0"/>
              <a:t>3. 처음 산책 기능 페이지를 출력한다.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2E8659-F0A8-462D-B0A3-4FB021FE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442" y="1091875"/>
            <a:ext cx="3173774" cy="5679667"/>
          </a:xfrm>
          <a:prstGeom prst="rect">
            <a:avLst/>
          </a:prstGeom>
        </p:spPr>
      </p:pic>
      <p:sp>
        <p:nvSpPr>
          <p:cNvPr id="8" name="직사각형 7">
            <a:hlinkClick r:id="rId3" action="ppaction://hlinksldjump"/>
            <a:extLst>
              <a:ext uri="{FF2B5EF4-FFF2-40B4-BE49-F238E27FC236}">
                <a16:creationId xmlns:a16="http://schemas.microsoft.com/office/drawing/2014/main" id="{C8C9D12A-D54C-4D00-A4E3-2684776E4207}"/>
              </a:ext>
            </a:extLst>
          </p:cNvPr>
          <p:cNvSpPr/>
          <p:nvPr/>
        </p:nvSpPr>
        <p:spPr>
          <a:xfrm>
            <a:off x="4870147" y="5417820"/>
            <a:ext cx="2474235" cy="611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099560" y="188165"/>
            <a:ext cx="3595085" cy="819580"/>
            <a:chOff x="3813378" y="188165"/>
            <a:chExt cx="3595085" cy="819580"/>
          </a:xfrm>
        </p:grpSpPr>
        <p:sp>
          <p:nvSpPr>
            <p:cNvPr id="5" name="직사각형 4"/>
            <p:cNvSpPr/>
            <p:nvPr/>
          </p:nvSpPr>
          <p:spPr>
            <a:xfrm>
              <a:off x="4211173" y="228724"/>
              <a:ext cx="3197290" cy="6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시나리오와 </a:t>
              </a:r>
            </a:p>
            <a:p>
              <a:pPr lvl="0" algn="ctr">
                <a:defRPr/>
              </a:pP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사용자 인터페이스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3378" y="188165"/>
              <a:ext cx="868680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</a:t>
              </a:r>
              <a:r>
                <a:rPr lang="ko-KR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3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59594" y="1307522"/>
            <a:ext cx="6645852" cy="36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9689" y="1178333"/>
            <a:ext cx="3917540" cy="423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ko-KR" sz="1600" b="1" dirty="0"/>
              <a:t>[기본흐름]</a:t>
            </a:r>
          </a:p>
          <a:p>
            <a:pPr algn="ctr">
              <a:defRPr/>
            </a:pPr>
            <a:endParaRPr lang="ko-KR" altLang="ko-KR" sz="1600" b="1" dirty="0"/>
          </a:p>
          <a:p>
            <a:pPr>
              <a:defRPr/>
            </a:pPr>
            <a:r>
              <a:rPr lang="en-US" altLang="ko-KR" sz="1600" dirty="0"/>
              <a:t>1</a:t>
            </a:r>
            <a:r>
              <a:rPr lang="ko-KR" altLang="ko-KR" sz="1600" dirty="0"/>
              <a:t>. </a:t>
            </a:r>
            <a:r>
              <a:rPr lang="ko-KR" altLang="ko-KR" sz="1600" dirty="0" err="1"/>
              <a:t>DB에서</a:t>
            </a:r>
            <a:r>
              <a:rPr lang="ko-KR" altLang="ko-KR" sz="1600" dirty="0"/>
              <a:t> </a:t>
            </a:r>
            <a:r>
              <a:rPr lang="ko-KR" altLang="ko-KR" sz="1600" dirty="0" err="1"/>
              <a:t>견종</a:t>
            </a:r>
            <a:r>
              <a:rPr lang="ko-KR" altLang="ko-KR" sz="1600" dirty="0"/>
              <a:t> 데이터 정보를 가져온다</a:t>
            </a:r>
          </a:p>
          <a:p>
            <a:pPr>
              <a:defRPr/>
            </a:pPr>
            <a:r>
              <a:rPr lang="ko-KR" altLang="ko-KR" sz="1600" dirty="0"/>
              <a:t>2. 구글 맵 데이터를 불러온다</a:t>
            </a:r>
          </a:p>
          <a:p>
            <a:pPr>
              <a:defRPr/>
            </a:pPr>
            <a:r>
              <a:rPr lang="ko-KR" altLang="ko-KR" sz="1600" dirty="0"/>
              <a:t>3. 산책 기능 페이지를 출력한다.</a:t>
            </a:r>
          </a:p>
          <a:p>
            <a:pPr>
              <a:defRPr/>
            </a:pPr>
            <a:r>
              <a:rPr lang="ko-KR" altLang="ko-KR" sz="1600" dirty="0"/>
              <a:t>4. 산책 시작 버튼을 누른다.</a:t>
            </a:r>
          </a:p>
          <a:p>
            <a:pPr>
              <a:defRPr/>
            </a:pPr>
            <a:r>
              <a:rPr lang="ko-KR" altLang="ko-KR" sz="1600" dirty="0"/>
              <a:t>5. </a:t>
            </a:r>
            <a:r>
              <a:rPr lang="ko-KR" altLang="ko-KR" sz="1600" dirty="0" err="1"/>
              <a:t>견종</a:t>
            </a:r>
            <a:r>
              <a:rPr lang="ko-KR" altLang="ko-KR" sz="1600" dirty="0"/>
              <a:t> 데이터로 불러온 거리에서 GPS</a:t>
            </a:r>
          </a:p>
          <a:p>
            <a:pPr>
              <a:defRPr/>
            </a:pPr>
            <a:r>
              <a:rPr lang="ko-KR" altLang="ko-KR" sz="1600" dirty="0"/>
              <a:t>이동거리만큼 </a:t>
            </a:r>
            <a:r>
              <a:rPr lang="ko-KR" altLang="ko-KR" sz="1600" dirty="0" err="1"/>
              <a:t>차감시킨다</a:t>
            </a:r>
            <a:endParaRPr lang="ko-KR" altLang="ko-KR" sz="1600" dirty="0"/>
          </a:p>
          <a:p>
            <a:pPr>
              <a:defRPr/>
            </a:pPr>
            <a:r>
              <a:rPr lang="ko-KR" altLang="ko-KR" sz="1600" dirty="0"/>
              <a:t>6. </a:t>
            </a:r>
            <a:r>
              <a:rPr lang="ko-KR" altLang="ko-KR" sz="1600" dirty="0" err="1"/>
              <a:t>남은거리가</a:t>
            </a:r>
            <a:r>
              <a:rPr lang="ko-KR" altLang="ko-KR" sz="1600" dirty="0"/>
              <a:t> 0이되면 산책 종료 메시지를 띄운다</a:t>
            </a:r>
          </a:p>
          <a:p>
            <a:pPr>
              <a:defRPr/>
            </a:pPr>
            <a:r>
              <a:rPr lang="ko-KR" altLang="ko-KR" sz="1600" dirty="0"/>
              <a:t>7.</a:t>
            </a:r>
            <a:r>
              <a:rPr lang="en-US" altLang="ko-KR" sz="1600" dirty="0"/>
              <a:t> </a:t>
            </a:r>
            <a:r>
              <a:rPr lang="ko-KR" altLang="ko-KR" sz="1600" dirty="0"/>
              <a:t>처음 산책 기능 페이지를 출력한다.</a:t>
            </a:r>
          </a:p>
          <a:p>
            <a:pPr>
              <a:defRPr/>
            </a:pPr>
            <a:endParaRPr lang="ko-KR" altLang="ko-KR" sz="1600" dirty="0"/>
          </a:p>
          <a:p>
            <a:pPr algn="ctr">
              <a:defRPr/>
            </a:pPr>
            <a:r>
              <a:rPr lang="ko-KR" altLang="ko-KR" sz="1600" b="1" dirty="0"/>
              <a:t>[대안흐름]</a:t>
            </a:r>
          </a:p>
          <a:p>
            <a:pPr algn="ctr">
              <a:defRPr/>
            </a:pPr>
            <a:endParaRPr lang="ko-KR" altLang="ko-KR" sz="1600" b="1" dirty="0"/>
          </a:p>
          <a:p>
            <a:pPr>
              <a:defRPr/>
            </a:pPr>
            <a:r>
              <a:rPr lang="ko-KR" altLang="ko-KR" sz="1600" dirty="0"/>
              <a:t>1. 초기화 버튼을 누른다</a:t>
            </a:r>
          </a:p>
          <a:p>
            <a:pPr>
              <a:defRPr/>
            </a:pPr>
            <a:r>
              <a:rPr lang="ko-KR" altLang="ko-KR" sz="1600" dirty="0"/>
              <a:t>2. 산책 거리를 원래대로 초기화 시킨다</a:t>
            </a:r>
          </a:p>
          <a:p>
            <a:pPr>
              <a:defRPr/>
            </a:pPr>
            <a:r>
              <a:rPr lang="ko-KR" altLang="ko-KR" sz="1600" dirty="0"/>
              <a:t>3. 처음 산책 기능 페이지를 출력한다.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7CD0FA-614B-475E-A89D-5EEC98EB6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067" y="1019162"/>
            <a:ext cx="3188578" cy="5809696"/>
          </a:xfrm>
          <a:prstGeom prst="rect">
            <a:avLst/>
          </a:prstGeom>
        </p:spPr>
      </p:pic>
      <p:sp>
        <p:nvSpPr>
          <p:cNvPr id="9" name="직사각형 8">
            <a:hlinkClick r:id="rId3" action="ppaction://hlinksldjump"/>
            <a:extLst>
              <a:ext uri="{FF2B5EF4-FFF2-40B4-BE49-F238E27FC236}">
                <a16:creationId xmlns:a16="http://schemas.microsoft.com/office/drawing/2014/main" id="{D3E8F521-4D69-4173-A3FF-DD8950C93298}"/>
              </a:ext>
            </a:extLst>
          </p:cNvPr>
          <p:cNvSpPr/>
          <p:nvPr/>
        </p:nvSpPr>
        <p:spPr>
          <a:xfrm>
            <a:off x="5843574" y="5313453"/>
            <a:ext cx="528043" cy="366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16A18D43-F0E8-4277-B97A-BF9EB341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134" y="1048304"/>
            <a:ext cx="3245792" cy="580969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099560" y="188165"/>
            <a:ext cx="3595085" cy="819580"/>
            <a:chOff x="3813378" y="188165"/>
            <a:chExt cx="3595085" cy="819580"/>
          </a:xfrm>
        </p:grpSpPr>
        <p:sp>
          <p:nvSpPr>
            <p:cNvPr id="5" name="직사각형 4"/>
            <p:cNvSpPr/>
            <p:nvPr/>
          </p:nvSpPr>
          <p:spPr>
            <a:xfrm>
              <a:off x="4211173" y="228724"/>
              <a:ext cx="3197290" cy="6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시나리오와 </a:t>
              </a:r>
            </a:p>
            <a:p>
              <a:pPr lvl="0" algn="ctr">
                <a:defRPr/>
              </a:pPr>
              <a:r>
                <a:rPr lang="ko-KR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사용자 인터페이스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3378" y="188165"/>
              <a:ext cx="868680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</a:t>
              </a:r>
              <a:r>
                <a:rPr lang="ko-KR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3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59594" y="1307522"/>
            <a:ext cx="6645852" cy="36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9689" y="1178333"/>
            <a:ext cx="3917540" cy="423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ko-KR" sz="1600" b="1"/>
              <a:t>[기본흐름]</a:t>
            </a:r>
          </a:p>
          <a:p>
            <a:pPr algn="ctr">
              <a:defRPr/>
            </a:pPr>
            <a:endParaRPr lang="ko-KR" altLang="ko-KR" sz="1600" b="1"/>
          </a:p>
          <a:p>
            <a:pPr>
              <a:defRPr/>
            </a:pPr>
            <a:r>
              <a:rPr lang="en-US" altLang="ko-KR" sz="1600"/>
              <a:t>1</a:t>
            </a:r>
            <a:r>
              <a:rPr lang="ko-KR" altLang="ko-KR" sz="1600"/>
              <a:t>. DB에서 견종 데이터 정보를 가져온다</a:t>
            </a:r>
          </a:p>
          <a:p>
            <a:pPr>
              <a:defRPr/>
            </a:pPr>
            <a:r>
              <a:rPr lang="ko-KR" altLang="ko-KR" sz="1600"/>
              <a:t>2. 구글 맵 데이터를 불러온다</a:t>
            </a:r>
          </a:p>
          <a:p>
            <a:pPr>
              <a:defRPr/>
            </a:pPr>
            <a:r>
              <a:rPr lang="ko-KR" altLang="ko-KR" sz="1600"/>
              <a:t>3. 산책 기능 페이지를 출력한다.</a:t>
            </a:r>
          </a:p>
          <a:p>
            <a:pPr>
              <a:defRPr/>
            </a:pPr>
            <a:r>
              <a:rPr lang="ko-KR" altLang="ko-KR" sz="1600"/>
              <a:t>4. 산책 시작 버튼을 누른다.</a:t>
            </a:r>
          </a:p>
          <a:p>
            <a:pPr>
              <a:defRPr/>
            </a:pPr>
            <a:r>
              <a:rPr lang="ko-KR" altLang="ko-KR" sz="1600"/>
              <a:t>5. 견종 데이터로 불러온 거리에서 GPS</a:t>
            </a:r>
          </a:p>
          <a:p>
            <a:pPr>
              <a:defRPr/>
            </a:pPr>
            <a:r>
              <a:rPr lang="ko-KR" altLang="ko-KR" sz="1600"/>
              <a:t>이동거리만큼 차감시킨다</a:t>
            </a:r>
          </a:p>
          <a:p>
            <a:pPr>
              <a:defRPr/>
            </a:pPr>
            <a:r>
              <a:rPr lang="ko-KR" altLang="ko-KR" sz="1600"/>
              <a:t>6. 남은거리가 0이되면 산책 종료 메시지를 띄운다</a:t>
            </a:r>
          </a:p>
          <a:p>
            <a:pPr>
              <a:defRPr/>
            </a:pPr>
            <a:r>
              <a:rPr lang="ko-KR" altLang="ko-KR" sz="1600"/>
              <a:t>7.처음 산책 기능 페이지를 출력한다.</a:t>
            </a:r>
          </a:p>
          <a:p>
            <a:pPr>
              <a:defRPr/>
            </a:pPr>
            <a:endParaRPr lang="ko-KR" altLang="ko-KR" sz="1600"/>
          </a:p>
          <a:p>
            <a:pPr algn="ctr">
              <a:defRPr/>
            </a:pPr>
            <a:r>
              <a:rPr lang="ko-KR" altLang="ko-KR" sz="1600" b="1"/>
              <a:t>[대안흐름]</a:t>
            </a:r>
          </a:p>
          <a:p>
            <a:pPr algn="ctr">
              <a:defRPr/>
            </a:pPr>
            <a:endParaRPr lang="ko-KR" altLang="ko-KR" sz="1600" b="1"/>
          </a:p>
          <a:p>
            <a:pPr>
              <a:defRPr/>
            </a:pPr>
            <a:r>
              <a:rPr lang="ko-KR" altLang="ko-KR" sz="1600"/>
              <a:t>1. 초기화 버튼을 누른다</a:t>
            </a:r>
          </a:p>
          <a:p>
            <a:pPr>
              <a:defRPr/>
            </a:pPr>
            <a:r>
              <a:rPr lang="ko-KR" altLang="ko-KR" sz="1600"/>
              <a:t>2. 산책 거리를 원래대로 초기화 시킨다</a:t>
            </a:r>
          </a:p>
          <a:p>
            <a:pPr>
              <a:defRPr/>
            </a:pPr>
            <a:r>
              <a:rPr lang="ko-KR" altLang="ko-KR" sz="1600"/>
              <a:t>3. 처음 산책 기능 페이지를 출력한다.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215A72-5444-4BA9-B58D-047C9E24C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12" y="5389601"/>
            <a:ext cx="368924" cy="242714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97F48DC6-F29D-4659-8160-F4D718503247}"/>
              </a:ext>
            </a:extLst>
          </p:cNvPr>
          <p:cNvGrpSpPr/>
          <p:nvPr/>
        </p:nvGrpSpPr>
        <p:grpSpPr>
          <a:xfrm>
            <a:off x="4871720" y="3089523"/>
            <a:ext cx="2448560" cy="1330960"/>
            <a:chOff x="4880864" y="2613373"/>
            <a:chExt cx="2448560" cy="1330960"/>
          </a:xfrm>
        </p:grpSpPr>
        <p:sp>
          <p:nvSpPr>
            <p:cNvPr id="34" name="직사각형 33">
              <a:hlinkClick r:id="rId4" action="ppaction://hlinksldjump"/>
              <a:extLst>
                <a:ext uri="{FF2B5EF4-FFF2-40B4-BE49-F238E27FC236}">
                  <a16:creationId xmlns:a16="http://schemas.microsoft.com/office/drawing/2014/main" id="{BF5135C3-9C26-429F-AA5C-18DEB7F41134}"/>
                </a:ext>
              </a:extLst>
            </p:cNvPr>
            <p:cNvSpPr/>
            <p:nvPr/>
          </p:nvSpPr>
          <p:spPr>
            <a:xfrm>
              <a:off x="4880864" y="2613373"/>
              <a:ext cx="2448560" cy="1330960"/>
            </a:xfrm>
            <a:prstGeom prst="rect">
              <a:avLst/>
            </a:prstGeom>
            <a:solidFill>
              <a:srgbClr val="776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" dirty="0">
                <a:latin typeface="MD개성체" panose="02020603020101020101" pitchFamily="18" charset="-127"/>
                <a:ea typeface="MD개성체" panose="02020603020101020101" pitchFamily="18" charset="-127"/>
              </a:endParaRPr>
            </a:p>
            <a:p>
              <a:pPr algn="ctr"/>
              <a:r>
                <a:rPr lang="ko-KR" altLang="en-US" dirty="0">
                  <a:latin typeface="MD개성체" panose="02020603020101020101" pitchFamily="18" charset="-127"/>
                  <a:ea typeface="MD개성체" panose="02020603020101020101" pitchFamily="18" charset="-127"/>
                </a:rPr>
                <a:t>산책이 끝났습니다</a:t>
              </a:r>
              <a:r>
                <a:rPr lang="en-US" altLang="ko-KR" dirty="0">
                  <a:ea typeface="MD개성체" panose="02020603020101020101" pitchFamily="18" charset="-127"/>
                </a:rPr>
                <a:t>!</a:t>
              </a:r>
            </a:p>
            <a:p>
              <a:pPr algn="ctr"/>
              <a:endParaRPr lang="en-US" altLang="ko-KR" sz="2000" dirty="0">
                <a:latin typeface="MD개성체" panose="02020603020101020101" pitchFamily="18" charset="-127"/>
                <a:ea typeface="MD개성체" panose="02020603020101020101" pitchFamily="18" charset="-127"/>
              </a:endParaRPr>
            </a:p>
            <a:p>
              <a:pPr algn="ctr"/>
              <a:endParaRPr lang="en-US" altLang="ko-KR" sz="500" dirty="0">
                <a:latin typeface="MD개성체" panose="02020603020101020101" pitchFamily="18" charset="-127"/>
                <a:ea typeface="MD개성체" panose="02020603020101020101" pitchFamily="18" charset="-127"/>
              </a:endParaRPr>
            </a:p>
            <a:p>
              <a:pPr algn="ctr"/>
              <a:endParaRPr lang="en-US" altLang="ko-KR" sz="500" dirty="0">
                <a:latin typeface="MD개성체" panose="02020603020101020101" pitchFamily="18" charset="-127"/>
                <a:ea typeface="MD개성체" panose="02020603020101020101" pitchFamily="18" charset="-127"/>
              </a:endParaRPr>
            </a:p>
            <a:p>
              <a:pPr algn="ctr"/>
              <a:r>
                <a:rPr lang="ko-KR" altLang="en-US" sz="1400" dirty="0">
                  <a:latin typeface="MD개성체" panose="02020603020101020101" pitchFamily="18" charset="-127"/>
                  <a:ea typeface="MD개성체" panose="02020603020101020101" pitchFamily="18" charset="-127"/>
                </a:rPr>
                <a:t>확인</a:t>
              </a: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3748CBE-AA2D-4A16-8293-A8E23E037D10}"/>
                </a:ext>
              </a:extLst>
            </p:cNvPr>
            <p:cNvCxnSpPr/>
            <p:nvPr/>
          </p:nvCxnSpPr>
          <p:spPr>
            <a:xfrm>
              <a:off x="4880864" y="3428999"/>
              <a:ext cx="244856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hlinkClick r:id="rId5" action="ppaction://hlinksldjump"/>
            <a:extLst>
              <a:ext uri="{FF2B5EF4-FFF2-40B4-BE49-F238E27FC236}">
                <a16:creationId xmlns:a16="http://schemas.microsoft.com/office/drawing/2014/main" id="{92002174-A0A0-46E5-8B2D-0913D49F0F84}"/>
              </a:ext>
            </a:extLst>
          </p:cNvPr>
          <p:cNvSpPr/>
          <p:nvPr/>
        </p:nvSpPr>
        <p:spPr>
          <a:xfrm>
            <a:off x="5843574" y="5313453"/>
            <a:ext cx="528043" cy="366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099560" y="188165"/>
            <a:ext cx="3595085" cy="819580"/>
            <a:chOff x="3813378" y="188165"/>
            <a:chExt cx="3595085" cy="819580"/>
          </a:xfrm>
        </p:grpSpPr>
        <p:sp>
          <p:nvSpPr>
            <p:cNvPr id="5" name="직사각형 4"/>
            <p:cNvSpPr/>
            <p:nvPr/>
          </p:nvSpPr>
          <p:spPr>
            <a:xfrm>
              <a:off x="4211173" y="228724"/>
              <a:ext cx="3197290" cy="6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시나리오와 </a:t>
              </a:r>
            </a:p>
            <a:p>
              <a:pPr lvl="0" algn="ctr">
                <a:defRPr/>
              </a:pPr>
              <a:r>
                <a:rPr lang="ko-KR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사용자 인터페이스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3378" y="188165"/>
              <a:ext cx="868680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</a:t>
              </a:r>
              <a:r>
                <a:rPr lang="ko-KR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3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59594" y="1307522"/>
            <a:ext cx="6645852" cy="36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9689" y="1178333"/>
            <a:ext cx="3917540" cy="423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ko-KR" sz="1600" b="1" dirty="0"/>
              <a:t>[기본흐름]</a:t>
            </a:r>
          </a:p>
          <a:p>
            <a:pPr algn="ctr">
              <a:defRPr/>
            </a:pPr>
            <a:endParaRPr lang="ko-KR" altLang="ko-KR" sz="1600" b="1" dirty="0"/>
          </a:p>
          <a:p>
            <a:pPr>
              <a:defRPr/>
            </a:pPr>
            <a:r>
              <a:rPr lang="en-US" altLang="ko-KR" sz="1600" dirty="0"/>
              <a:t>1</a:t>
            </a:r>
            <a:r>
              <a:rPr lang="ko-KR" altLang="ko-KR" sz="1600" dirty="0"/>
              <a:t>. </a:t>
            </a:r>
            <a:r>
              <a:rPr lang="ko-KR" altLang="ko-KR" sz="1600" dirty="0" err="1"/>
              <a:t>DB에서</a:t>
            </a:r>
            <a:r>
              <a:rPr lang="ko-KR" altLang="ko-KR" sz="1600" dirty="0"/>
              <a:t> </a:t>
            </a:r>
            <a:r>
              <a:rPr lang="ko-KR" altLang="ko-KR" sz="1600" dirty="0" err="1"/>
              <a:t>견종</a:t>
            </a:r>
            <a:r>
              <a:rPr lang="ko-KR" altLang="ko-KR" sz="1600" dirty="0"/>
              <a:t> 데이터 정보를 가져온다</a:t>
            </a:r>
          </a:p>
          <a:p>
            <a:pPr>
              <a:defRPr/>
            </a:pPr>
            <a:r>
              <a:rPr lang="ko-KR" altLang="ko-KR" sz="1600" dirty="0"/>
              <a:t>2. 구글 맵 데이터를 불러온다</a:t>
            </a:r>
          </a:p>
          <a:p>
            <a:pPr>
              <a:defRPr/>
            </a:pPr>
            <a:r>
              <a:rPr lang="ko-KR" altLang="ko-KR" sz="1600" dirty="0"/>
              <a:t>3. 산책 기능 페이지를 출력한다.</a:t>
            </a:r>
          </a:p>
          <a:p>
            <a:pPr>
              <a:defRPr/>
            </a:pPr>
            <a:r>
              <a:rPr lang="ko-KR" altLang="ko-KR" sz="1600" dirty="0"/>
              <a:t>4. 산책 시작 버튼을 누른다.</a:t>
            </a:r>
          </a:p>
          <a:p>
            <a:pPr>
              <a:defRPr/>
            </a:pPr>
            <a:r>
              <a:rPr lang="ko-KR" altLang="ko-KR" sz="1600" dirty="0"/>
              <a:t>5. </a:t>
            </a:r>
            <a:r>
              <a:rPr lang="ko-KR" altLang="ko-KR" sz="1600" dirty="0" err="1"/>
              <a:t>견종</a:t>
            </a:r>
            <a:r>
              <a:rPr lang="ko-KR" altLang="ko-KR" sz="1600" dirty="0"/>
              <a:t> 데이터로 불러온 거리에서 GPS</a:t>
            </a:r>
          </a:p>
          <a:p>
            <a:pPr>
              <a:defRPr/>
            </a:pPr>
            <a:r>
              <a:rPr lang="ko-KR" altLang="ko-KR" sz="1600" dirty="0"/>
              <a:t>이동거리만큼 </a:t>
            </a:r>
            <a:r>
              <a:rPr lang="ko-KR" altLang="ko-KR" sz="1600" dirty="0" err="1"/>
              <a:t>차감시킨다</a:t>
            </a:r>
            <a:endParaRPr lang="ko-KR" altLang="ko-KR" sz="1600" dirty="0"/>
          </a:p>
          <a:p>
            <a:pPr>
              <a:defRPr/>
            </a:pPr>
            <a:r>
              <a:rPr lang="ko-KR" altLang="ko-KR" sz="1600" dirty="0"/>
              <a:t>6. </a:t>
            </a:r>
            <a:r>
              <a:rPr lang="ko-KR" altLang="ko-KR" sz="1600" dirty="0" err="1"/>
              <a:t>남은거리가</a:t>
            </a:r>
            <a:r>
              <a:rPr lang="ko-KR" altLang="ko-KR" sz="1600" dirty="0"/>
              <a:t> 0이되면 산책 종료 메시지를 띄운다</a:t>
            </a:r>
          </a:p>
          <a:p>
            <a:pPr>
              <a:defRPr/>
            </a:pPr>
            <a:r>
              <a:rPr lang="ko-KR" altLang="ko-KR" sz="1600" dirty="0"/>
              <a:t>7.</a:t>
            </a:r>
            <a:r>
              <a:rPr lang="en-US" altLang="ko-KR" sz="1600" dirty="0"/>
              <a:t> </a:t>
            </a:r>
            <a:r>
              <a:rPr lang="ko-KR" altLang="ko-KR" sz="1600" dirty="0"/>
              <a:t>처음 산책 기능 페이지를 출력한다.</a:t>
            </a:r>
          </a:p>
          <a:p>
            <a:pPr>
              <a:defRPr/>
            </a:pPr>
            <a:endParaRPr lang="ko-KR" altLang="ko-KR" sz="1600" dirty="0"/>
          </a:p>
          <a:p>
            <a:pPr algn="ctr">
              <a:defRPr/>
            </a:pPr>
            <a:r>
              <a:rPr lang="ko-KR" altLang="ko-KR" sz="1600" b="1" dirty="0"/>
              <a:t>[대안흐름]</a:t>
            </a:r>
          </a:p>
          <a:p>
            <a:pPr algn="ctr">
              <a:defRPr/>
            </a:pPr>
            <a:endParaRPr lang="ko-KR" altLang="ko-KR" sz="1600" b="1" dirty="0"/>
          </a:p>
          <a:p>
            <a:pPr>
              <a:defRPr/>
            </a:pPr>
            <a:r>
              <a:rPr lang="ko-KR" altLang="ko-KR" sz="1600" dirty="0"/>
              <a:t>1. 초기화 버튼을 누른다</a:t>
            </a:r>
          </a:p>
          <a:p>
            <a:pPr>
              <a:defRPr/>
            </a:pPr>
            <a:r>
              <a:rPr lang="ko-KR" altLang="ko-KR" sz="1600" dirty="0"/>
              <a:t>2. 산책 거리를 원래대로 초기화 시킨다</a:t>
            </a:r>
          </a:p>
          <a:p>
            <a:pPr>
              <a:defRPr/>
            </a:pPr>
            <a:r>
              <a:rPr lang="ko-KR" altLang="ko-KR" sz="1600" dirty="0"/>
              <a:t>3. 처음 산책 기능 페이지를 출력한다.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86BDEF-9DF6-44D4-B72A-391414BF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237" y="1055162"/>
            <a:ext cx="3165526" cy="58208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DAD580-F442-46BA-8C19-87CD52212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300" y="5388636"/>
            <a:ext cx="392930" cy="249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099560" y="188165"/>
            <a:ext cx="3595085" cy="819580"/>
            <a:chOff x="3813378" y="188165"/>
            <a:chExt cx="3595085" cy="819580"/>
          </a:xfrm>
        </p:grpSpPr>
        <p:sp>
          <p:nvSpPr>
            <p:cNvPr id="5" name="직사각형 4"/>
            <p:cNvSpPr/>
            <p:nvPr/>
          </p:nvSpPr>
          <p:spPr>
            <a:xfrm>
              <a:off x="4211173" y="228724"/>
              <a:ext cx="3197290" cy="6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시나리오와 </a:t>
              </a:r>
            </a:p>
            <a:p>
              <a:pPr lvl="0" algn="ctr">
                <a:defRPr/>
              </a:pPr>
              <a:r>
                <a:rPr lang="ko-KR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사용자 인터페이스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3378" y="188165"/>
              <a:ext cx="868680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</a:t>
              </a:r>
              <a:r>
                <a:rPr lang="ko-KR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3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59594" y="1307522"/>
            <a:ext cx="6645852" cy="36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219689" y="1178332"/>
            <a:ext cx="3917540" cy="4239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ko-KR" sz="1600" b="1"/>
              <a:t>[기본흐름]</a:t>
            </a:r>
          </a:p>
          <a:p>
            <a:pPr>
              <a:defRPr/>
            </a:pPr>
            <a:endParaRPr lang="ko-KR" altLang="ko-KR" sz="1600"/>
          </a:p>
          <a:p>
            <a:pPr>
              <a:defRPr/>
            </a:pPr>
            <a:r>
              <a:rPr lang="ko-KR" altLang="ko-KR" sz="1600"/>
              <a:t>1. 게시물 정보 테이블의 글 작성 페이지를 출력한다</a:t>
            </a:r>
          </a:p>
          <a:p>
            <a:pPr>
              <a:defRPr/>
            </a:pPr>
            <a:r>
              <a:rPr lang="ko-KR" altLang="ko-KR" sz="1600"/>
              <a:t>2. 커뮤니티에 올릴 글 제목과, 내용을 적는다</a:t>
            </a:r>
          </a:p>
          <a:p>
            <a:pPr>
              <a:defRPr/>
            </a:pPr>
            <a:r>
              <a:rPr lang="ko-KR" altLang="ko-KR" sz="1600"/>
              <a:t>3. 글을 등록하기 위해 ‘등록’버튼을 누른다</a:t>
            </a:r>
          </a:p>
          <a:p>
            <a:pPr>
              <a:defRPr/>
            </a:pPr>
            <a:r>
              <a:rPr lang="ko-KR" altLang="ko-KR" sz="1600"/>
              <a:t>4. 커뮤니티 게시판에 사용자가 등록한 글을 DB에 갱신한다.</a:t>
            </a:r>
          </a:p>
          <a:p>
            <a:pPr>
              <a:defRPr/>
            </a:pPr>
            <a:r>
              <a:rPr lang="ko-KR" altLang="ko-KR" sz="1600"/>
              <a:t>5. 갱신된 커뮤니티 게시판을 출력한다.</a:t>
            </a:r>
          </a:p>
          <a:p>
            <a:pPr>
              <a:defRPr/>
            </a:pPr>
            <a:endParaRPr lang="ko-KR" altLang="ko-KR" sz="1600"/>
          </a:p>
          <a:p>
            <a:pPr algn="ctr">
              <a:defRPr/>
            </a:pPr>
            <a:r>
              <a:rPr lang="ko-KR" altLang="ko-KR" sz="1600" b="1"/>
              <a:t>[대안흐름]</a:t>
            </a:r>
          </a:p>
          <a:p>
            <a:pPr algn="ctr">
              <a:defRPr/>
            </a:pPr>
            <a:endParaRPr lang="ko-KR" altLang="ko-KR" sz="1600" b="1"/>
          </a:p>
          <a:p>
            <a:pPr>
              <a:defRPr/>
            </a:pPr>
            <a:r>
              <a:rPr lang="ko-KR" altLang="ko-KR" sz="1600"/>
              <a:t>1. 취소 버튼을 눌러 글 작성을 취소한다</a:t>
            </a:r>
          </a:p>
          <a:p>
            <a:pPr>
              <a:defRPr/>
            </a:pPr>
            <a:r>
              <a:rPr lang="ko-KR" altLang="ko-KR" sz="1600"/>
              <a:t>2. 작성 중이던 글을 저장하지 않고 이전 커뮤니티 게시판 페이지를 출력한다.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B9A4FC-6EFD-43F0-848F-E8326ED9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807" y="1048304"/>
            <a:ext cx="3156838" cy="5784838"/>
          </a:xfrm>
          <a:prstGeom prst="rect">
            <a:avLst/>
          </a:prstGeom>
        </p:spPr>
      </p:pic>
      <p:sp>
        <p:nvSpPr>
          <p:cNvPr id="2" name="직사각형 1">
            <a:hlinkClick r:id="rId3" action="ppaction://hlinksldjump"/>
            <a:extLst>
              <a:ext uri="{FF2B5EF4-FFF2-40B4-BE49-F238E27FC236}">
                <a16:creationId xmlns:a16="http://schemas.microsoft.com/office/drawing/2014/main" id="{68DDBC7C-5B30-44AC-BA30-A963AFD2ABE5}"/>
              </a:ext>
            </a:extLst>
          </p:cNvPr>
          <p:cNvSpPr/>
          <p:nvPr/>
        </p:nvSpPr>
        <p:spPr>
          <a:xfrm>
            <a:off x="6624536" y="5612860"/>
            <a:ext cx="768485" cy="366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099560" y="188165"/>
            <a:ext cx="3595085" cy="819580"/>
            <a:chOff x="3813378" y="188165"/>
            <a:chExt cx="3595085" cy="819580"/>
          </a:xfrm>
        </p:grpSpPr>
        <p:sp>
          <p:nvSpPr>
            <p:cNvPr id="5" name="직사각형 4"/>
            <p:cNvSpPr/>
            <p:nvPr/>
          </p:nvSpPr>
          <p:spPr>
            <a:xfrm>
              <a:off x="4211173" y="228724"/>
              <a:ext cx="3197290" cy="6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시나리오와 </a:t>
              </a:r>
            </a:p>
            <a:p>
              <a:pPr lvl="0" algn="ctr">
                <a:defRPr/>
              </a:pPr>
              <a:r>
                <a:rPr lang="ko-KR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사용자 인터페이스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3378" y="188165"/>
              <a:ext cx="868680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</a:t>
              </a:r>
              <a:r>
                <a:rPr lang="ko-KR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3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59594" y="1307522"/>
            <a:ext cx="6645852" cy="36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9689" y="1178332"/>
            <a:ext cx="3917540" cy="4239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ko-KR" sz="1600" b="1"/>
              <a:t>[기본흐름]</a:t>
            </a:r>
          </a:p>
          <a:p>
            <a:pPr>
              <a:defRPr/>
            </a:pPr>
            <a:endParaRPr lang="ko-KR" altLang="ko-KR" sz="1600"/>
          </a:p>
          <a:p>
            <a:pPr>
              <a:defRPr/>
            </a:pPr>
            <a:r>
              <a:rPr lang="ko-KR" altLang="ko-KR" sz="1600"/>
              <a:t>1. 게시물 정보 테이블의 글 작성 페이지를 출력한다</a:t>
            </a:r>
          </a:p>
          <a:p>
            <a:pPr>
              <a:defRPr/>
            </a:pPr>
            <a:r>
              <a:rPr lang="ko-KR" altLang="ko-KR" sz="1600"/>
              <a:t>2. 커뮤니티에 올릴 글 제목과, 내용을 적는다</a:t>
            </a:r>
          </a:p>
          <a:p>
            <a:pPr>
              <a:defRPr/>
            </a:pPr>
            <a:r>
              <a:rPr lang="ko-KR" altLang="ko-KR" sz="1600"/>
              <a:t>3. 글을 등록하기 위해 ‘등록’버튼을 누른다</a:t>
            </a:r>
          </a:p>
          <a:p>
            <a:pPr>
              <a:defRPr/>
            </a:pPr>
            <a:r>
              <a:rPr lang="ko-KR" altLang="ko-KR" sz="1600"/>
              <a:t>4. 커뮤니티 게시판에 사용자가 등록한 글을 DB에 갱신한다.</a:t>
            </a:r>
          </a:p>
          <a:p>
            <a:pPr>
              <a:defRPr/>
            </a:pPr>
            <a:r>
              <a:rPr lang="ko-KR" altLang="ko-KR" sz="1600"/>
              <a:t>5. 갱신된 커뮤니티 게시판을 출력한다.</a:t>
            </a:r>
          </a:p>
          <a:p>
            <a:pPr>
              <a:defRPr/>
            </a:pPr>
            <a:endParaRPr lang="ko-KR" altLang="ko-KR" sz="1600"/>
          </a:p>
          <a:p>
            <a:pPr algn="ctr">
              <a:defRPr/>
            </a:pPr>
            <a:r>
              <a:rPr lang="ko-KR" altLang="ko-KR" sz="1600" b="1"/>
              <a:t>[대안흐름]</a:t>
            </a:r>
          </a:p>
          <a:p>
            <a:pPr algn="ctr">
              <a:defRPr/>
            </a:pPr>
            <a:endParaRPr lang="ko-KR" altLang="ko-KR" sz="1600" b="1"/>
          </a:p>
          <a:p>
            <a:pPr>
              <a:defRPr/>
            </a:pPr>
            <a:r>
              <a:rPr lang="ko-KR" altLang="ko-KR" sz="1600"/>
              <a:t>1. 취소 버튼을 눌러 글 작성을 취소한다</a:t>
            </a:r>
          </a:p>
          <a:p>
            <a:pPr>
              <a:defRPr/>
            </a:pPr>
            <a:r>
              <a:rPr lang="ko-KR" altLang="ko-KR" sz="1600"/>
              <a:t>2. 작성 중이던 글을 저장하지 않고 이전 커뮤니티 게시판 페이지를 출력한다.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758334-563B-4BEC-BADE-22A8838E3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764" y="1066304"/>
            <a:ext cx="3078472" cy="5630710"/>
          </a:xfrm>
          <a:prstGeom prst="rect">
            <a:avLst/>
          </a:prstGeom>
        </p:spPr>
      </p:pic>
      <p:sp>
        <p:nvSpPr>
          <p:cNvPr id="9" name="직사각형 8">
            <a:hlinkClick r:id="rId3" action="ppaction://hlinksldjump"/>
            <a:extLst>
              <a:ext uri="{FF2B5EF4-FFF2-40B4-BE49-F238E27FC236}">
                <a16:creationId xmlns:a16="http://schemas.microsoft.com/office/drawing/2014/main" id="{51445C14-0D89-41F9-BD04-491FC920C8DC}"/>
              </a:ext>
            </a:extLst>
          </p:cNvPr>
          <p:cNvSpPr/>
          <p:nvPr/>
        </p:nvSpPr>
        <p:spPr>
          <a:xfrm>
            <a:off x="4873558" y="5366991"/>
            <a:ext cx="1147863" cy="489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hlinkClick r:id="rId3" action="ppaction://hlinksldjump"/>
            <a:extLst>
              <a:ext uri="{FF2B5EF4-FFF2-40B4-BE49-F238E27FC236}">
                <a16:creationId xmlns:a16="http://schemas.microsoft.com/office/drawing/2014/main" id="{DB2D3BEF-B569-44F9-A2B5-A73182C6EDF3}"/>
              </a:ext>
            </a:extLst>
          </p:cNvPr>
          <p:cNvSpPr/>
          <p:nvPr/>
        </p:nvSpPr>
        <p:spPr>
          <a:xfrm>
            <a:off x="6096000" y="5366990"/>
            <a:ext cx="1147863" cy="489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099560" y="188165"/>
            <a:ext cx="3987014" cy="819580"/>
            <a:chOff x="3813378" y="188165"/>
            <a:chExt cx="3987014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8424"/>
              <a:ext cx="3197290" cy="363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buClr>
                  <a:schemeClr val="tx1">
                    <a:lumMod val="65000"/>
                    <a:lumOff val="35000"/>
                  </a:schemeClr>
                </a:buClr>
                <a:buNone/>
                <a:defRPr/>
              </a:pPr>
              <a:r>
                <a:rPr lang="ko-KR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비기능적 요구사항</a:t>
              </a:r>
              <a:endPara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cs typeface="KoPubWorld돋움체 Bold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3378" y="188165"/>
              <a:ext cx="868680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</a:t>
              </a:r>
              <a:r>
                <a:rPr lang="ko-KR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4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272558" y="1491270"/>
            <a:ext cx="6645852" cy="36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792447"/>
              </p:ext>
            </p:extLst>
          </p:nvPr>
        </p:nvGraphicFramePr>
        <p:xfrm>
          <a:off x="2250088" y="1366519"/>
          <a:ext cx="7691823" cy="1293727"/>
        </p:xfrm>
        <a:graphic>
          <a:graphicData uri="http://schemas.openxmlformats.org/drawingml/2006/table">
            <a:tbl>
              <a:tblPr firstRow="1" bandRow="1"/>
              <a:tblGrid>
                <a:gridCol w="256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48">
                <a:tc>
                  <a:txBody>
                    <a:bodyPr/>
                    <a:lstStyle/>
                    <a:p>
                      <a:pPr algn="ctr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r>
                        <a:rPr lang="ko-KR" sz="1600" b="1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ea typeface="KoPubWorld돋움체 Bold"/>
                          <a:cs typeface="KoPubWorld돋움체 Bold"/>
                        </a:rPr>
                        <a:t>항목</a:t>
                      </a:r>
                      <a:endParaRPr lang="ko-KR" sz="1600" b="1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/>
                        <a:cs typeface="KoPubWorld돋움체 Bold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64DE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r>
                        <a:rPr lang="ko-KR" sz="1600" b="1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ea typeface="KoPubWorld돋움체 Bold"/>
                          <a:cs typeface="KoPubWorld돋움체 Bold"/>
                        </a:rPr>
                        <a:t>요구사항</a:t>
                      </a:r>
                      <a:endParaRPr lang="ko-KR" sz="1600" b="1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/>
                        <a:cs typeface="KoPubWorld돋움체 Bold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64DE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r>
                        <a:rPr lang="ko-KR" sz="1600" b="1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ea typeface="KoPubWorld돋움체 Bold"/>
                          <a:cs typeface="KoPubWorld돋움체 Bold"/>
                        </a:rPr>
                        <a:t>비고</a:t>
                      </a:r>
                      <a:endParaRPr lang="ko-KR" sz="1600" b="1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/>
                        <a:cs typeface="KoPubWorld돋움체 Bold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64DEC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879">
                <a:tc>
                  <a:txBody>
                    <a:bodyPr/>
                    <a:lstStyle/>
                    <a:p>
                      <a:pPr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r>
                        <a:rPr lang="ko-KR" sz="1600" b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ea typeface="KoPubWorld돋움체 Bold"/>
                          <a:cs typeface="KoPubWorld돋움체 Bold"/>
                        </a:rPr>
                        <a:t>반응시간</a:t>
                      </a:r>
                      <a:endParaRPr lang="ko-KR" sz="1600" b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/>
                        <a:cs typeface="KoPubWorld돋움체 Bold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r>
                        <a:rPr lang="ko-KR" sz="1600" b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ea typeface="KoPubWorld돋움체 Bold"/>
                          <a:cs typeface="KoPubWorld돋움체 Bold"/>
                        </a:rPr>
                        <a:t>시스템은 사용자의 요구에 </a:t>
                      </a:r>
                      <a:r>
                        <a:rPr lang="EN-US" sz="1600" b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ea typeface="KoPubWorld돋움체 Bold"/>
                          <a:cs typeface="KoPubWorld돋움체 Bold"/>
                        </a:rPr>
                        <a:t>2초 이내에 처리하여 결과를 보인다.</a:t>
                      </a:r>
                      <a:endParaRPr lang="EN-US" sz="1600" b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/>
                        <a:cs typeface="KoPubWorld돋움체 Bold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endParaRPr lang="ko-KR" sz="1600" b="1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/>
                        <a:cs typeface="KoPubWorld돋움체 Bold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884836"/>
              </p:ext>
            </p:extLst>
          </p:nvPr>
        </p:nvGraphicFramePr>
        <p:xfrm>
          <a:off x="2250088" y="2817921"/>
          <a:ext cx="7707187" cy="1962075"/>
        </p:xfrm>
        <a:graphic>
          <a:graphicData uri="http://schemas.openxmlformats.org/drawingml/2006/table">
            <a:tbl>
              <a:tblPr firstRow="1" bandRow="1"/>
              <a:tblGrid>
                <a:gridCol w="2569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7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629">
                <a:tc>
                  <a:txBody>
                    <a:bodyPr/>
                    <a:lstStyle/>
                    <a:p>
                      <a:pPr algn="ctr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r>
                        <a:rPr lang="ko-KR" sz="1600" b="1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cs typeface="KoPubWorld돋움체 Bold"/>
                        </a:rPr>
                        <a:t>항목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64DE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r>
                        <a:rPr lang="ko-KR" sz="1600" b="1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cs typeface="KoPubWorld돋움체 Bold"/>
                        </a:rPr>
                        <a:t>요구사항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64DE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r>
                        <a:rPr lang="ko-KR" sz="1600" b="1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cs typeface="KoPubWorld돋움체 Bold"/>
                        </a:rPr>
                        <a:t>비고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64DEC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898">
                <a:tc>
                  <a:txBody>
                    <a:bodyPr/>
                    <a:lstStyle/>
                    <a:p>
                      <a:pPr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r>
                        <a:rPr lang="ko-KR" sz="1600" b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cs typeface="KoPubWorld돋움체 Bold"/>
                        </a:rPr>
                        <a:t>데이터 신뢰성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r>
                        <a:rPr lang="ko-KR" sz="1600" b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cs typeface="KoPubWorld돋움체 Bold"/>
                        </a:rPr>
                        <a:t>견종의 정보에 대해 시스템은 항상 정확한 정보를 유지 및 관리해야 한다</a:t>
                      </a:r>
                      <a:r>
                        <a:rPr lang="EN-US" sz="1600" b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cs typeface="KoPubWorld돋움체 Bold"/>
                        </a:rPr>
                        <a:t>.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endParaRPr lang="ko-KR" sz="1600" b="1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/>
                        <a:cs typeface="KoPubWorld돋움체 Bold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3548">
                <a:tc>
                  <a:txBody>
                    <a:bodyPr/>
                    <a:lstStyle/>
                    <a:p>
                      <a:pPr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r>
                        <a:rPr lang="ko-KR" sz="1600" b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cs typeface="KoPubWorld돋움체 Bold"/>
                        </a:rPr>
                        <a:t>데이터 정확성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r>
                        <a:rPr lang="ko-KR" sz="1600" b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cs typeface="KoPubWorld돋움체 Bold"/>
                        </a:rPr>
                        <a:t>관리자가 견종 </a:t>
                      </a:r>
                      <a:r>
                        <a:rPr lang="EN-US" sz="1600" b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cs typeface="KoPubWorld돋움체 Bold"/>
                        </a:rPr>
                        <a:t>DB를 수정한 사항에 대하여 어플의 견종 정보는 업데이트를 통해 DB와 동일하게 갱신되어야 한다.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endParaRPr lang="ko-KR" sz="1600" b="1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/>
                        <a:cs typeface="KoPubWorld돋움체 Bold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608072"/>
              </p:ext>
            </p:extLst>
          </p:nvPr>
        </p:nvGraphicFramePr>
        <p:xfrm>
          <a:off x="2250087" y="4993512"/>
          <a:ext cx="7722549" cy="1496064"/>
        </p:xfrm>
        <a:graphic>
          <a:graphicData uri="http://schemas.openxmlformats.org/drawingml/2006/table">
            <a:tbl>
              <a:tblPr firstRow="1" bandRow="1"/>
              <a:tblGrid>
                <a:gridCol w="2574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824">
                <a:tc>
                  <a:txBody>
                    <a:bodyPr/>
                    <a:lstStyle/>
                    <a:p>
                      <a:pPr algn="ctr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r>
                        <a:rPr lang="ko-KR" sz="1600" b="1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cs typeface="KoPubWorld돋움체 Bold"/>
                        </a:rPr>
                        <a:t>항목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64DE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r>
                        <a:rPr lang="ko-KR" sz="1600" b="1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cs typeface="KoPubWorld돋움체 Bold"/>
                        </a:rPr>
                        <a:t>요구사항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64DE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r>
                        <a:rPr lang="ko-KR" sz="1600" b="1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cs typeface="KoPubWorld돋움체 Bold"/>
                        </a:rPr>
                        <a:t>비고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64DEC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965">
                <a:tc>
                  <a:txBody>
                    <a:bodyPr/>
                    <a:lstStyle/>
                    <a:p>
                      <a:pPr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r>
                        <a:rPr lang="EN-US" sz="1600" b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cs typeface="KoPubWorld돋움체 Bold"/>
                        </a:rPr>
                        <a:t>DB 관리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r>
                        <a:rPr lang="EN-US" sz="1600" b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cs typeface="KoPubWorld돋움체 Bold"/>
                        </a:rPr>
                        <a:t>DB의 견종 정보 추가 및 삭제, 수정은 관리자만이 수행할 수 있다.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endParaRPr lang="ko-KR" sz="1600" b="1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/>
                        <a:cs typeface="KoPubWorld돋움체 Bold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965">
                <a:tc>
                  <a:txBody>
                    <a:bodyPr/>
                    <a:lstStyle/>
                    <a:p>
                      <a:pPr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r>
                        <a:rPr lang="ko-KR" sz="1600" b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cs typeface="KoPubWorld돋움체 Bold"/>
                        </a:rPr>
                        <a:t>로그인 비밀번호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r>
                        <a:rPr lang="ko-KR" sz="1600" b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cs typeface="KoPubWorld돋움체 Bold"/>
                        </a:rPr>
                        <a:t>로그인 비밀번호는 </a:t>
                      </a:r>
                      <a:r>
                        <a:rPr lang="EN-US" sz="1600" b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cs typeface="KoPubWorld돋움체 Bold"/>
                        </a:rPr>
                        <a:t>6자리 이상 10자리 이하 영문 및 숫자로 한다.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endParaRPr lang="ko-KR" sz="1600" b="1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/>
                        <a:cs typeface="KoPubWorld돋움체 Bold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637704" y="4995951"/>
            <a:ext cx="3450387" cy="1841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500" b="1">
                <a:solidFill>
                  <a:schemeClr val="bg1">
                    <a:alpha val="16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Q&amp;A</a:t>
            </a:r>
            <a:endParaRPr lang="ko-KR" altLang="en-US" sz="11500" b="1">
              <a:solidFill>
                <a:schemeClr val="bg1">
                  <a:alpha val="16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76626"/>
          </a:xfrm>
          <a:prstGeom prst="rect">
            <a:avLst/>
          </a:prstGeom>
        </p:spPr>
      </p:pic>
      <p:sp>
        <p:nvSpPr>
          <p:cNvPr id="15" name="TextBox 8"/>
          <p:cNvSpPr txBox="1"/>
          <p:nvPr/>
        </p:nvSpPr>
        <p:spPr>
          <a:xfrm>
            <a:off x="4315387" y="3004411"/>
            <a:ext cx="3561225" cy="851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000" b="0" spc="600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rPr>
              <a:t>Q &amp; A</a:t>
            </a:r>
            <a:endParaRPr lang="ko-KR" altLang="en-US" sz="5000" b="0" spc="600">
              <a:solidFill>
                <a:schemeClr val="bg1"/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70197" y="211748"/>
            <a:ext cx="2651607" cy="519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ko-KR" sz="2800" b="1" spc="600">
                <a:solidFill>
                  <a:schemeClr val="dk1"/>
                </a:solidFill>
                <a:latin typeface="KoPubWorld돋움체 Light"/>
                <a:ea typeface="KoPubWorld돋움체 Light"/>
                <a:cs typeface="KoPubWorld돋움체 Light"/>
              </a:rPr>
              <a:t>목차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08493" y="5842337"/>
            <a:ext cx="4306776" cy="1004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6000" b="1">
              <a:solidFill>
                <a:srgbClr val="64DECF">
                  <a:alpha val="16000"/>
                </a:srgb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30943" y="2598003"/>
            <a:ext cx="5194897" cy="819567"/>
            <a:chOff x="3403338" y="2598003"/>
            <a:chExt cx="5194897" cy="819567"/>
          </a:xfrm>
        </p:grpSpPr>
        <p:grpSp>
          <p:nvGrpSpPr>
            <p:cNvPr id="2" name="그룹 1"/>
            <p:cNvGrpSpPr/>
            <p:nvPr/>
          </p:nvGrpSpPr>
          <p:grpSpPr>
            <a:xfrm>
              <a:off x="3403338" y="2598003"/>
              <a:ext cx="2461222" cy="819567"/>
              <a:chOff x="3403338" y="2598003"/>
              <a:chExt cx="2461222" cy="81956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403338" y="2598003"/>
                <a:ext cx="861022" cy="8195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01</a:t>
                </a:r>
                <a:endParaRPr lang="ko-KR" altLang="en-US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182024" y="2667984"/>
                <a:ext cx="1682536" cy="56861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개발 목표와 </a:t>
                </a:r>
              </a:p>
              <a:p>
                <a:pPr lvl="0">
                  <a:defRPr/>
                </a:pPr>
                <a:r>
                  <a:rPr lang="ko-KR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현재 시스템 분석</a:t>
                </a: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6454034" y="2598003"/>
              <a:ext cx="2144201" cy="819567"/>
              <a:chOff x="6454034" y="2598003"/>
              <a:chExt cx="2144201" cy="819567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454034" y="2598003"/>
                <a:ext cx="877163" cy="8195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02</a:t>
                </a:r>
                <a:endParaRPr lang="ko-KR" altLang="en-US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232720" y="2667984"/>
                <a:ext cx="1365515" cy="56861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유스케이스와</a:t>
                </a:r>
              </a:p>
              <a:p>
                <a:pPr lvl="0">
                  <a:defRPr/>
                </a:pPr>
                <a:r>
                  <a:rPr lang="ko-KR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기능 목록</a:t>
                </a:r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3430943" y="3975509"/>
            <a:ext cx="4804371" cy="830997"/>
            <a:chOff x="3403338" y="2598003"/>
            <a:chExt cx="4804371" cy="830997"/>
          </a:xfrm>
        </p:grpSpPr>
        <p:grpSp>
          <p:nvGrpSpPr>
            <p:cNvPr id="17" name="그룹 16"/>
            <p:cNvGrpSpPr/>
            <p:nvPr/>
          </p:nvGrpSpPr>
          <p:grpSpPr>
            <a:xfrm>
              <a:off x="3403338" y="2598003"/>
              <a:ext cx="2604097" cy="830997"/>
              <a:chOff x="3403338" y="2598003"/>
              <a:chExt cx="2604097" cy="830997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403338" y="2598003"/>
                <a:ext cx="861022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03</a:t>
                </a:r>
                <a:endParaRPr lang="ko-KR" altLang="en-US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182024" y="2667984"/>
                <a:ext cx="1825411" cy="5722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시나리오와</a:t>
                </a:r>
              </a:p>
              <a:p>
                <a:pPr lvl="0">
                  <a:defRPr/>
                </a:pPr>
                <a:r>
                  <a:rPr lang="ko-KR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사용자 인터페이스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454034" y="2598003"/>
              <a:ext cx="1753675" cy="830997"/>
              <a:chOff x="6454034" y="2598003"/>
              <a:chExt cx="1753675" cy="830997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04</a:t>
                </a:r>
                <a:endParaRPr lang="ko-KR" altLang="en-US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232720" y="2667984"/>
                <a:ext cx="974989" cy="5722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비기능적</a:t>
                </a:r>
              </a:p>
              <a:p>
                <a:pPr lvl="0">
                  <a:defRPr/>
                </a:pPr>
                <a:r>
                  <a:rPr lang="ko-KR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요구사항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21744"/>
            <a:chOff x="3819245" y="188165"/>
            <a:chExt cx="3981147" cy="821744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8424"/>
              <a:ext cx="3197290" cy="6414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개발 목표 </a:t>
              </a:r>
            </a:p>
            <a:p>
              <a:pPr lvl="0" algn="ctr">
                <a:defRPr/>
              </a:pPr>
              <a:endPara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62813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01</a:t>
              </a:r>
              <a:endParaRPr lang="ko-KR" altLang="en-US" sz="4800" b="1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13406" y="1270040"/>
            <a:ext cx="3648225" cy="271011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46944" y="4110902"/>
            <a:ext cx="3174999" cy="238125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19504" y="2838280"/>
            <a:ext cx="6918181" cy="2014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언제 어디서나 쉽고 빠르게 사용할 수 있도록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Android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Studio와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 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Java를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 기반으로 하여 사용자 환경에 관계없이 동작하는 산책 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어플리케이션을 개발함으로써 전체적인 프로젝트 경험과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코딩 기술을 쌓는다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/>
              <a:cs typeface="KoPubWorld돋움체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8424"/>
              <a:ext cx="3197290" cy="363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현재 시스템 분석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62813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01</a:t>
              </a:r>
              <a:endParaRPr lang="ko-KR" altLang="en-US" sz="4800" b="1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57400" y="1904832"/>
            <a:ext cx="6645852" cy="36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5444" y="2220819"/>
            <a:ext cx="2899411" cy="274701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46006" y="2195782"/>
            <a:ext cx="2895600" cy="27432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49778" y="2208482"/>
            <a:ext cx="2876985" cy="2749985"/>
          </a:xfrm>
          <a:prstGeom prst="rect">
            <a:avLst/>
          </a:prstGeom>
        </p:spPr>
      </p:pic>
      <p:sp>
        <p:nvSpPr>
          <p:cNvPr id="47" name="직사각형 29"/>
          <p:cNvSpPr/>
          <p:nvPr/>
        </p:nvSpPr>
        <p:spPr>
          <a:xfrm>
            <a:off x="703002" y="1908406"/>
            <a:ext cx="2899411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30"/>
          <p:cNvSpPr txBox="1"/>
          <p:nvPr/>
        </p:nvSpPr>
        <p:spPr>
          <a:xfrm>
            <a:off x="1080866" y="1927864"/>
            <a:ext cx="2124270" cy="334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dk1"/>
                </a:solidFill>
                <a:latin typeface="KoPubWorld돋움체 Light"/>
                <a:ea typeface="KoPubWorld돋움체 Light"/>
                <a:cs typeface="KoPubWorld돋움체 Light"/>
              </a:rPr>
              <a:t>펫피</a:t>
            </a:r>
          </a:p>
        </p:txBody>
      </p:sp>
      <p:sp>
        <p:nvSpPr>
          <p:cNvPr id="49" name="TextBox 35"/>
          <p:cNvSpPr txBox="1"/>
          <p:nvPr/>
        </p:nvSpPr>
        <p:spPr>
          <a:xfrm>
            <a:off x="987122" y="5020095"/>
            <a:ext cx="2595881" cy="8242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커뮤니티 기능 </a:t>
            </a: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O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>
              <a:defRPr/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회원가입필수 </a:t>
            </a: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X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>
              <a:defRPr/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산책기능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: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 거리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,</a:t>
            </a:r>
            <a:r>
              <a:rPr lang="ko-KR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 시간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측정식</a:t>
            </a:r>
          </a:p>
        </p:txBody>
      </p:sp>
      <p:sp>
        <p:nvSpPr>
          <p:cNvPr id="50" name="직사각형 29"/>
          <p:cNvSpPr/>
          <p:nvPr/>
        </p:nvSpPr>
        <p:spPr>
          <a:xfrm>
            <a:off x="4653806" y="1908559"/>
            <a:ext cx="28878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>
                <a:solidFill>
                  <a:schemeClr val="dk1"/>
                </a:solidFill>
              </a:rPr>
              <a:t>위들</a:t>
            </a:r>
          </a:p>
        </p:txBody>
      </p:sp>
      <p:sp>
        <p:nvSpPr>
          <p:cNvPr id="51" name="TextBox 35"/>
          <p:cNvSpPr txBox="1"/>
          <p:nvPr/>
        </p:nvSpPr>
        <p:spPr>
          <a:xfrm>
            <a:off x="4791103" y="5025841"/>
            <a:ext cx="27505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커뮤니티 기능 </a:t>
            </a: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X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>
              <a:defRPr/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회원가입필수 </a:t>
            </a: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X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>
              <a:defRPr/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산책기능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: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 거리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,</a:t>
            </a:r>
            <a:r>
              <a:rPr lang="ko-KR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 시간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측정식</a:t>
            </a:r>
          </a:p>
        </p:txBody>
      </p:sp>
      <p:sp>
        <p:nvSpPr>
          <p:cNvPr id="52" name="직사각형 29"/>
          <p:cNvSpPr/>
          <p:nvPr/>
        </p:nvSpPr>
        <p:spPr>
          <a:xfrm>
            <a:off x="8540007" y="1908559"/>
            <a:ext cx="2886756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>
                <a:solidFill>
                  <a:schemeClr val="dk1"/>
                </a:solidFill>
              </a:rPr>
              <a:t>산책가자</a:t>
            </a:r>
          </a:p>
        </p:txBody>
      </p:sp>
      <p:sp>
        <p:nvSpPr>
          <p:cNvPr id="53" name="TextBox 35"/>
          <p:cNvSpPr txBox="1"/>
          <p:nvPr/>
        </p:nvSpPr>
        <p:spPr>
          <a:xfrm>
            <a:off x="8749706" y="5019910"/>
            <a:ext cx="2876985" cy="824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커뮤니티 기능 </a:t>
            </a: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X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>
              <a:defRPr/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회원가입 기능 </a:t>
            </a: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X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>
              <a:defRPr/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산책기능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: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 거리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,</a:t>
            </a:r>
            <a:r>
              <a:rPr lang="ko-KR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 시간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측정식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099560" y="188165"/>
            <a:ext cx="3987014" cy="819580"/>
            <a:chOff x="3813378" y="188165"/>
            <a:chExt cx="3987014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8424"/>
              <a:ext cx="3197290" cy="363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유스케이스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3378" y="188165"/>
              <a:ext cx="868680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</a:t>
              </a:r>
              <a:r>
                <a:rPr lang="ko-KR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2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59594" y="1307522"/>
            <a:ext cx="6645852" cy="36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0887" y="1044677"/>
            <a:ext cx="11377295" cy="58133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099560" y="188165"/>
            <a:ext cx="3987014" cy="819580"/>
            <a:chOff x="3813378" y="188165"/>
            <a:chExt cx="3987014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8424"/>
              <a:ext cx="3197290" cy="363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buClr>
                  <a:schemeClr val="tx1">
                    <a:lumMod val="65000"/>
                    <a:lumOff val="35000"/>
                  </a:schemeClr>
                </a:buClr>
                <a:buNone/>
                <a:defRPr/>
              </a:pPr>
              <a:r>
                <a:rPr lang="ko-KR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기능 목록</a:t>
              </a:r>
              <a:endPara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cs typeface="KoPubWorld돋움체 Bold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3378" y="188165"/>
              <a:ext cx="868680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buClr>
                  <a:srgbClr val="64DECF"/>
                </a:buClr>
                <a:buNone/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</a:t>
              </a:r>
              <a:r>
                <a:rPr lang="ko-KR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2</a:t>
              </a:r>
              <a:endParaRPr lang="ko-KR" altLang="ko-KR" sz="4800" b="1">
                <a:solidFill>
                  <a:srgbClr val="64DECF"/>
                </a:solidFill>
                <a:latin typeface="KoPubWorld돋움체 Bold"/>
                <a:cs typeface="KoPubWorld돋움체 Bold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59594" y="1307522"/>
            <a:ext cx="6645852" cy="36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166876" y="1502148"/>
          <a:ext cx="9858246" cy="4137658"/>
        </p:xfrm>
        <a:graphic>
          <a:graphicData uri="http://schemas.openxmlformats.org/drawingml/2006/table">
            <a:tbl>
              <a:tblPr firstRow="1" bandRow="1"/>
              <a:tblGrid>
                <a:gridCol w="264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8125">
                <a:tc>
                  <a:txBody>
                    <a:bodyPr/>
                    <a:lstStyle/>
                    <a:p>
                      <a:pPr algn="ctr">
                        <a:buClr>
                          <a:srgbClr val="64DECF"/>
                        </a:buClr>
                        <a:buNone/>
                        <a:defRPr/>
                      </a:pPr>
                      <a:r>
                        <a:rPr lang="ko-KR" b="1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ea typeface="KoPubWorld돋움체 Bold"/>
                          <a:cs typeface="KoPubWorld돋움체 Bold"/>
                        </a:rPr>
                        <a:t>액터</a:t>
                      </a:r>
                      <a:endParaRPr lang="ko-KR" b="1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/>
                        <a:cs typeface="KoPubWorld돋움체 Bold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64DE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r>
                        <a:rPr lang="ko-KR" b="1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ea typeface="KoPubWorld돋움체 Bold"/>
                          <a:cs typeface="KoPubWorld돋움체 Bold"/>
                        </a:rPr>
                        <a:t>기능</a:t>
                      </a:r>
                      <a:endParaRPr lang="ko-KR" b="1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/>
                        <a:cs typeface="KoPubWorld돋움체 Bold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64DEC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704">
                <a:tc>
                  <a:txBody>
                    <a:bodyPr/>
                    <a:lstStyle/>
                    <a:p>
                      <a:pPr algn="ctr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r>
                        <a:rPr lang="ko-KR" sz="1600" b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ea typeface="KoPubWorld돋움체 Bold"/>
                          <a:cs typeface="KoPubWorld돋움체 Bold"/>
                        </a:rPr>
                        <a:t>사용자</a:t>
                      </a:r>
                      <a:endParaRPr lang="ko-KR" sz="1600" b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/>
                        <a:cs typeface="KoPubWorld돋움체 Bold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r>
                        <a:rPr lang="ko-KR" sz="1600" b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ea typeface="KoPubWorld돋움체 Bold"/>
                          <a:cs typeface="KoPubWorld돋움체 Bold"/>
                        </a:rPr>
                        <a:t>로그인</a:t>
                      </a:r>
                      <a:r>
                        <a:rPr lang="EN-US" sz="1600" b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ea typeface="KoPubWorld돋움체 Bold"/>
                          <a:cs typeface="KoPubWorld돋움체 Bold"/>
                        </a:rPr>
                        <a:t>, 게시물 등록/삭제/보기, 댓글 등록/삭제, 회원 및 반려견 정보 등록/수정/조회, 회원 탈퇴, 거리 차감 산책 서비스</a:t>
                      </a:r>
                      <a:endParaRPr lang="EN-US" sz="1600" b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/>
                        <a:cs typeface="KoPubWorld돋움체 Bold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0704">
                <a:tc>
                  <a:txBody>
                    <a:bodyPr/>
                    <a:lstStyle/>
                    <a:p>
                      <a:pPr algn="ctr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r>
                        <a:rPr lang="ko-KR" sz="1600" b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ea typeface="KoPubWorld돋움체 Bold"/>
                          <a:cs typeface="KoPubWorld돋움체 Bold"/>
                        </a:rPr>
                        <a:t>관리자</a:t>
                      </a:r>
                      <a:endParaRPr lang="ko-KR" sz="1600" b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/>
                        <a:cs typeface="KoPubWorld돋움체 Bold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r>
                        <a:rPr lang="ko-KR" sz="1600" b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ea typeface="KoPubWorld돋움체 Bold"/>
                          <a:cs typeface="KoPubWorld돋움체 Bold"/>
                        </a:rPr>
                        <a:t>게시물 등록</a:t>
                      </a:r>
                      <a:r>
                        <a:rPr lang="EN-US" sz="1600" b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ea typeface="KoPubWorld돋움체 Bold"/>
                          <a:cs typeface="KoPubWorld돋움체 Bold"/>
                        </a:rPr>
                        <a:t>/조회/삭제, 댓글 등록/삭제, 사용자 게시물 강제 삭제, 사용자 댓글 강제 삭제, 견종 정보 등록/삭제, 공지 등록</a:t>
                      </a:r>
                      <a:endParaRPr lang="EN-US" sz="1600" b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/>
                        <a:cs typeface="KoPubWorld돋움체 Bold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125">
                <a:tc>
                  <a:txBody>
                    <a:bodyPr/>
                    <a:lstStyle/>
                    <a:p>
                      <a:pPr algn="ctr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r>
                        <a:rPr lang="ko-KR" sz="1600" b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ea typeface="KoPubWorld돋움체 Bold"/>
                          <a:cs typeface="KoPubWorld돋움체 Bold"/>
                        </a:rPr>
                        <a:t>구글 </a:t>
                      </a:r>
                      <a:r>
                        <a:rPr lang="EN-US" sz="1600" b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ea typeface="KoPubWorld돋움체 Bold"/>
                          <a:cs typeface="KoPubWorld돋움체 Bold"/>
                        </a:rPr>
                        <a:t>API</a:t>
                      </a:r>
                      <a:endParaRPr lang="EN-US" sz="1600" b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/>
                        <a:cs typeface="KoPubWorld돋움체 Bold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r>
                        <a:rPr lang="EN-US" sz="1600" b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/>
                          <a:ea typeface="KoPubWorld돋움체 Bold"/>
                          <a:cs typeface="KoPubWorld돋움체 Bold"/>
                        </a:rPr>
                        <a:t>GPS를 이용한 현재 위치 정보 출력</a:t>
                      </a:r>
                      <a:endParaRPr lang="EN-US" sz="1600" b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/>
                        <a:cs typeface="KoPubWorld돋움체 Bold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099560" y="188165"/>
            <a:ext cx="3595085" cy="819580"/>
            <a:chOff x="3813378" y="188165"/>
            <a:chExt cx="3595085" cy="819580"/>
          </a:xfrm>
        </p:grpSpPr>
        <p:sp>
          <p:nvSpPr>
            <p:cNvPr id="5" name="직사각형 4"/>
            <p:cNvSpPr/>
            <p:nvPr/>
          </p:nvSpPr>
          <p:spPr>
            <a:xfrm>
              <a:off x="4211173" y="228724"/>
              <a:ext cx="3197290" cy="6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시나리오와 </a:t>
              </a:r>
            </a:p>
            <a:p>
              <a:pPr lvl="0" algn="ctr">
                <a:defRPr/>
              </a:pPr>
              <a:r>
                <a:rPr lang="ko-KR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사용자 인터페이스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3378" y="188165"/>
              <a:ext cx="868680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</a:t>
              </a:r>
              <a:r>
                <a:rPr lang="ko-KR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3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59594" y="1307522"/>
            <a:ext cx="6645852" cy="36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73F7BB-2C4C-4427-9C73-75AE5D04C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449" y="1108204"/>
            <a:ext cx="3079102" cy="5654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099560" y="188165"/>
            <a:ext cx="3595085" cy="819580"/>
            <a:chOff x="3813378" y="188165"/>
            <a:chExt cx="3595085" cy="819580"/>
          </a:xfrm>
        </p:grpSpPr>
        <p:sp>
          <p:nvSpPr>
            <p:cNvPr id="5" name="직사각형 4"/>
            <p:cNvSpPr/>
            <p:nvPr/>
          </p:nvSpPr>
          <p:spPr>
            <a:xfrm>
              <a:off x="4211173" y="228724"/>
              <a:ext cx="3197290" cy="6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시나리오와 </a:t>
              </a:r>
            </a:p>
            <a:p>
              <a:pPr lvl="0" algn="ctr">
                <a:defRPr/>
              </a:pPr>
              <a:r>
                <a:rPr lang="ko-KR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사용자 인터페이스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3378" y="188165"/>
              <a:ext cx="868680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</a:t>
              </a:r>
              <a:r>
                <a:rPr lang="ko-KR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3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59594" y="1307522"/>
            <a:ext cx="6645852" cy="36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EC22CC-2318-4890-8821-C79AFD88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355" y="1030304"/>
            <a:ext cx="3196956" cy="5809696"/>
          </a:xfrm>
          <a:prstGeom prst="rect">
            <a:avLst/>
          </a:prstGeom>
        </p:spPr>
      </p:pic>
      <p:sp>
        <p:nvSpPr>
          <p:cNvPr id="2" name="직사각형 1">
            <a:hlinkClick r:id="rId3" action="ppaction://hlinksldjump"/>
            <a:extLst>
              <a:ext uri="{FF2B5EF4-FFF2-40B4-BE49-F238E27FC236}">
                <a16:creationId xmlns:a16="http://schemas.microsoft.com/office/drawing/2014/main" id="{F5C920DE-13E8-45B3-BE97-163B4B0599FB}"/>
              </a:ext>
            </a:extLst>
          </p:cNvPr>
          <p:cNvSpPr/>
          <p:nvPr/>
        </p:nvSpPr>
        <p:spPr>
          <a:xfrm>
            <a:off x="5656729" y="4993341"/>
            <a:ext cx="968189" cy="366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hlinkClick r:id="rId4" action="ppaction://hlinksldjump"/>
            <a:extLst>
              <a:ext uri="{FF2B5EF4-FFF2-40B4-BE49-F238E27FC236}">
                <a16:creationId xmlns:a16="http://schemas.microsoft.com/office/drawing/2014/main" id="{863ACD0C-152C-4D95-8979-7BF6CAC8FD10}"/>
              </a:ext>
            </a:extLst>
          </p:cNvPr>
          <p:cNvSpPr/>
          <p:nvPr/>
        </p:nvSpPr>
        <p:spPr>
          <a:xfrm>
            <a:off x="5414897" y="4282320"/>
            <a:ext cx="1361872" cy="611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099560" y="188165"/>
            <a:ext cx="3595085" cy="819580"/>
            <a:chOff x="3813378" y="188165"/>
            <a:chExt cx="3595085" cy="819580"/>
          </a:xfrm>
        </p:grpSpPr>
        <p:sp>
          <p:nvSpPr>
            <p:cNvPr id="5" name="직사각형 4"/>
            <p:cNvSpPr/>
            <p:nvPr/>
          </p:nvSpPr>
          <p:spPr>
            <a:xfrm>
              <a:off x="4211173" y="228724"/>
              <a:ext cx="3197290" cy="6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시나리오와 </a:t>
              </a:r>
            </a:p>
            <a:p>
              <a:pPr lvl="0" algn="ctr">
                <a:defRPr/>
              </a:pPr>
              <a:r>
                <a:rPr lang="ko-KR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사용자 인터페이스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3378" y="188165"/>
              <a:ext cx="868680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</a:t>
              </a:r>
              <a:r>
                <a:rPr lang="ko-KR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3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59594" y="1307522"/>
            <a:ext cx="6645852" cy="36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637ED1-3980-44D1-9C83-3F1CBAE84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617" y="1100489"/>
            <a:ext cx="3138766" cy="5692195"/>
          </a:xfrm>
          <a:prstGeom prst="rect">
            <a:avLst/>
          </a:prstGeom>
        </p:spPr>
      </p:pic>
      <p:sp>
        <p:nvSpPr>
          <p:cNvPr id="8" name="직사각형 7">
            <a:hlinkClick r:id="rId3" action="ppaction://hlinksldjump"/>
            <a:extLst>
              <a:ext uri="{FF2B5EF4-FFF2-40B4-BE49-F238E27FC236}">
                <a16:creationId xmlns:a16="http://schemas.microsoft.com/office/drawing/2014/main" id="{1CA3074B-A767-4525-976E-1C087F34C427}"/>
              </a:ext>
            </a:extLst>
          </p:cNvPr>
          <p:cNvSpPr/>
          <p:nvPr/>
        </p:nvSpPr>
        <p:spPr>
          <a:xfrm>
            <a:off x="4968240" y="5313452"/>
            <a:ext cx="1053181" cy="611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hlinkClick r:id="rId3" action="ppaction://hlinksldjump"/>
            <a:extLst>
              <a:ext uri="{FF2B5EF4-FFF2-40B4-BE49-F238E27FC236}">
                <a16:creationId xmlns:a16="http://schemas.microsoft.com/office/drawing/2014/main" id="{6C0AC40F-4384-48A8-B110-B4DD4A7B19F0}"/>
              </a:ext>
            </a:extLst>
          </p:cNvPr>
          <p:cNvSpPr/>
          <p:nvPr/>
        </p:nvSpPr>
        <p:spPr>
          <a:xfrm>
            <a:off x="6170581" y="5313451"/>
            <a:ext cx="1034865" cy="611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792</Words>
  <Application>Microsoft Office PowerPoint</Application>
  <PresentationFormat>와이드스크린</PresentationFormat>
  <Paragraphs>197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KoPubWorld돋움체 Light</vt:lpstr>
      <vt:lpstr>Arial</vt:lpstr>
      <vt:lpstr>MD개성체</vt:lpstr>
      <vt:lpstr>KoPubWorld돋움체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박 창주</cp:lastModifiedBy>
  <cp:revision>84</cp:revision>
  <dcterms:created xsi:type="dcterms:W3CDTF">2020-01-03T14:16:53Z</dcterms:created>
  <dcterms:modified xsi:type="dcterms:W3CDTF">2021-11-01T14:29:48Z</dcterms:modified>
  <cp:version>1000.0000.01</cp:version>
</cp:coreProperties>
</file>