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6"/>
  </p:notesMasterIdLst>
  <p:handoutMasterIdLst>
    <p:handoutMasterId r:id="rId27"/>
  </p:handoutMasterIdLst>
  <p:sldIdLst>
    <p:sldId id="256" r:id="rId5"/>
    <p:sldId id="277" r:id="rId6"/>
    <p:sldId id="264" r:id="rId7"/>
    <p:sldId id="261" r:id="rId8"/>
    <p:sldId id="262" r:id="rId9"/>
    <p:sldId id="289" r:id="rId10"/>
    <p:sldId id="266" r:id="rId11"/>
    <p:sldId id="258" r:id="rId12"/>
    <p:sldId id="278" r:id="rId13"/>
    <p:sldId id="292" r:id="rId14"/>
    <p:sldId id="268" r:id="rId15"/>
    <p:sldId id="280" r:id="rId16"/>
    <p:sldId id="270" r:id="rId17"/>
    <p:sldId id="293" r:id="rId18"/>
    <p:sldId id="294" r:id="rId19"/>
    <p:sldId id="260" r:id="rId20"/>
    <p:sldId id="282" r:id="rId21"/>
    <p:sldId id="283" r:id="rId22"/>
    <p:sldId id="290"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4/18/2023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7.xml"/><Relationship Id="rId5" Type="http://schemas.openxmlformats.org/officeDocument/2006/relationships/image" Target="../media/image30.jpeg"/><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32.jpg"/><Relationship Id="rId7" Type="http://schemas.openxmlformats.org/officeDocument/2006/relationships/image" Target="../media/image36.jpg"/><Relationship Id="rId2" Type="http://schemas.openxmlformats.org/officeDocument/2006/relationships/image" Target="../media/image31.jpg"/><Relationship Id="rId1" Type="http://schemas.openxmlformats.org/officeDocument/2006/relationships/slideLayout" Target="../slideLayouts/slideLayout18.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 Id="rId9" Type="http://schemas.openxmlformats.org/officeDocument/2006/relationships/image" Target="../media/image38.jpg"/></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Intelligent tutoring systems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A Better Approach</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12</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176117606"/>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tx1">
                              <a:lumMod val="75000"/>
                              <a:lumOff val="25000"/>
                            </a:schemeClr>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Clients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Orders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Gross revenue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Net revenue</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1100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$7,000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$16,000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$25,000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$40,000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173192865"/>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71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15</a:t>
            </a:fld>
            <a:endParaRPr lang="en-ZA" dirty="0"/>
          </a:p>
        </p:txBody>
      </p:sp>
    </p:spTree>
    <p:extLst>
      <p:ext uri="{BB962C8B-B14F-4D97-AF65-F5344CB8AC3E}">
        <p14:creationId xmlns:p14="http://schemas.microsoft.com/office/powerpoint/2010/main" val="308497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type="dgm" sz="quarter" idx="15"/>
            <p:extLst>
              <p:ext uri="{D42A27DB-BD31-4B8C-83A1-F6EECF244321}">
                <p14:modId xmlns:p14="http://schemas.microsoft.com/office/powerpoint/2010/main" val="3840987170"/>
              </p:ext>
            </p:extLst>
          </p:nvPr>
        </p:nvGraphicFramePr>
        <p:xfrm>
          <a:off x="838200" y="213677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1</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2</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3</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1200" b="0"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dirty="0"/>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dirty="0"/>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dirty="0"/>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dirty="0"/>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58" name="Content Placeholder 57" title="Funding Chart">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1108749333"/>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59" name="Content Placeholder 58" title="Funding Chart">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592898167"/>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60" name="Content Placeholder 59" title="Funding Chart">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3389292433"/>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61" name="Content Placeholder 60" title="Funding Chart">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3296880851"/>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sz="1600" dirty="0"/>
              <a:t>We are the members of group 6. </a:t>
            </a:r>
          </a:p>
          <a:p>
            <a:r>
              <a:rPr lang="en-US" sz="1600" dirty="0"/>
              <a:t>- Piyush Chanduka</a:t>
            </a:r>
            <a:br>
              <a:rPr lang="en-US" sz="1600" dirty="0"/>
            </a:br>
            <a:r>
              <a:rPr lang="en-US" sz="1600" dirty="0"/>
              <a:t>- Govind Tuli</a:t>
            </a:r>
            <a:br>
              <a:rPr lang="en-US" sz="1600" dirty="0"/>
            </a:br>
            <a:r>
              <a:rPr lang="en-US" sz="1600" dirty="0"/>
              <a:t>- </a:t>
            </a:r>
            <a:r>
              <a:rPr lang="en-US" sz="1600" dirty="0" err="1"/>
              <a:t>Vatsal</a:t>
            </a:r>
            <a:r>
              <a:rPr lang="en-US" sz="1600" dirty="0"/>
              <a:t> Agarwal</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199" y="327171"/>
            <a:ext cx="5111750" cy="779303"/>
          </a:xfrm>
        </p:spPr>
        <p:txBody>
          <a:bodyPr/>
          <a:lstStyle/>
          <a:p>
            <a:r>
              <a:rPr lang="en-US" dirty="0"/>
              <a:t>Paper review</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838199" y="1278300"/>
            <a:ext cx="7584348" cy="4921164"/>
          </a:xfrm>
        </p:spPr>
        <p:txBody>
          <a:bodyPr vert="horz" lIns="91440" tIns="45720" rIns="91440" bIns="45720" rtlCol="0" anchor="t">
            <a:noAutofit/>
          </a:bodyPr>
          <a:lstStyle/>
          <a:p>
            <a:pPr marL="285750" indent="-285750">
              <a:lnSpc>
                <a:spcPct val="130000"/>
              </a:lnSpc>
              <a:spcBef>
                <a:spcPts val="600"/>
              </a:spcBef>
              <a:buFont typeface="Arial" panose="020B0604020202020204" pitchFamily="34" charset="0"/>
              <a:buChar char="•"/>
            </a:pPr>
            <a:r>
              <a:rPr lang="en-ZA" sz="1500" dirty="0"/>
              <a:t>The paper we inferred is “</a:t>
            </a:r>
            <a:r>
              <a:rPr lang="en-US" sz="1500" dirty="0"/>
              <a:t>A Web-Based Intelligent Tutoring System for Computer Programming</a:t>
            </a:r>
            <a:r>
              <a:rPr lang="en-ZA" sz="1500" dirty="0"/>
              <a:t>”.</a:t>
            </a:r>
          </a:p>
          <a:p>
            <a:pPr marL="285750" indent="-285750">
              <a:lnSpc>
                <a:spcPct val="130000"/>
              </a:lnSpc>
              <a:spcBef>
                <a:spcPts val="600"/>
              </a:spcBef>
              <a:buFont typeface="Arial" panose="020B0604020202020204" pitchFamily="34" charset="0"/>
              <a:buChar char="•"/>
            </a:pPr>
            <a:r>
              <a:rPr lang="en-ZA" sz="1500" dirty="0"/>
              <a:t>I</a:t>
            </a:r>
            <a:r>
              <a:rPr lang="en-US" sz="1500" dirty="0"/>
              <a:t>t uses a model called BITS (Bayesian Intelligent Tutoring System). It is a web-based intelligent tutoring system for computer programming that utilizes Bayesian networks for uncertainty management. </a:t>
            </a:r>
          </a:p>
          <a:p>
            <a:pPr marL="285750" indent="-285750">
              <a:lnSpc>
                <a:spcPct val="130000"/>
              </a:lnSpc>
              <a:spcBef>
                <a:spcPts val="600"/>
              </a:spcBef>
              <a:buFont typeface="Arial" panose="020B0604020202020204" pitchFamily="34" charset="0"/>
              <a:buChar char="•"/>
            </a:pPr>
            <a:r>
              <a:rPr lang="en-US" sz="1500" dirty="0"/>
              <a:t>A user learns a topic with minimum amount of knowledge he needs to know. BITS obtains evidence for updating the Bayesian network through two methods: </a:t>
            </a:r>
            <a:br>
              <a:rPr lang="en-US" sz="1500" dirty="0"/>
            </a:br>
            <a:r>
              <a:rPr lang="en-US" sz="1500" dirty="0"/>
              <a:t>(a) direct feedback from the student if they know a particular concept or not, and</a:t>
            </a:r>
            <a:br>
              <a:rPr lang="en-US" sz="1500" dirty="0"/>
            </a:br>
            <a:r>
              <a:rPr lang="en-US" sz="1500" dirty="0"/>
              <a:t>(b) sample quiz results to determine if a student has understood a particular concept.</a:t>
            </a:r>
          </a:p>
          <a:p>
            <a:pPr marL="285750" indent="-285750">
              <a:lnSpc>
                <a:spcPct val="130000"/>
              </a:lnSpc>
              <a:spcBef>
                <a:spcPts val="600"/>
              </a:spcBef>
              <a:buFont typeface="Arial" panose="020B0604020202020204" pitchFamily="34" charset="0"/>
              <a:buChar char="•"/>
            </a:pPr>
            <a:r>
              <a:rPr lang="en-US" sz="1500" dirty="0"/>
              <a:t>BITS has been implemented for use in the initial computer programming course at the University of Regina and demonstrates the practical usefulness of Bayesian networks for web intelligence in tutoring systems. </a:t>
            </a:r>
            <a:endParaRPr lang="en-ZA" sz="1500" noProof="1"/>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Our changes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err="1"/>
              <a:t>Chatgpt</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620785" y="2557463"/>
            <a:ext cx="2235354" cy="514350"/>
          </a:xfrm>
        </p:spPr>
        <p:txBody>
          <a:bodyPr/>
          <a:lstStyle/>
          <a:p>
            <a:r>
              <a:rPr lang="en-US" sz="1400" dirty="0"/>
              <a:t>domain knowledge integration</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553673" y="3633788"/>
            <a:ext cx="2908891" cy="514350"/>
          </a:xfrm>
        </p:spPr>
        <p:txBody>
          <a:bodyPr/>
          <a:lstStyle/>
          <a:p>
            <a:r>
              <a:rPr lang="en-US" sz="1400" dirty="0"/>
              <a:t>optimization of probability propagation</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795244" y="4710114"/>
            <a:ext cx="2251520" cy="514350"/>
          </a:xfrm>
        </p:spPr>
        <p:txBody>
          <a:bodyPr/>
          <a:lstStyle/>
          <a:p>
            <a:r>
              <a:rPr lang="en-US" dirty="0"/>
              <a:t>Problem solving</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Infusion of </a:t>
            </a:r>
            <a:r>
              <a:rPr lang="en-US" dirty="0" err="1"/>
              <a:t>ChatGPT</a:t>
            </a:r>
            <a:r>
              <a:rPr lang="en-US" dirty="0"/>
              <a:t> saves time and improve error detection ability. It takes both correct as well as erroneous code to specify the errors user made.</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We have assigned relative weights to each node to mark their importance. This helps to create a tree which will lead to shorter path.</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This makes our model a unique one as it ensures a slight change in the parent node whenever child node’s probability updates.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We have introduced problem solving coding quizzes after each lesson. This would make the whole difference as it would increase the thinking ability of the user and practice for use in future.</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Concepts we used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Bayesian Networks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3" y="3070348"/>
            <a:ext cx="4336297" cy="1057308"/>
          </a:xfrm>
        </p:spPr>
        <p:txBody>
          <a:bodyPr>
            <a:noAutofit/>
          </a:bodyPr>
          <a:lstStyle/>
          <a:p>
            <a:r>
              <a:rPr lang="en-US" sz="1450" dirty="0"/>
              <a:t>model that visually represents the joint probability distribution of a set of random variables using a directed acyclic tree and conditional probability distributions for each node in the tree.</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Graph-based Results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normAutofit/>
          </a:bodyPr>
          <a:lstStyle/>
          <a:p>
            <a:r>
              <a:rPr lang="en-US" sz="1450" dirty="0"/>
              <a:t>Generating graphs three dimensional to provide better insights for a change in child node</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Accuracy Calculation</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normAutofit/>
          </a:bodyPr>
          <a:lstStyle/>
          <a:p>
            <a:r>
              <a:rPr lang="en-US" sz="1450" dirty="0"/>
              <a:t>Categorized </a:t>
            </a:r>
            <a:r>
              <a:rPr lang="en-US" sz="1450" dirty="0" err="1"/>
              <a:t>ChatGPT’s</a:t>
            </a:r>
            <a:r>
              <a:rPr lang="en-US" sz="1450" dirty="0"/>
              <a:t> response into 4 types – </a:t>
            </a:r>
            <a:br>
              <a:rPr lang="en-US" sz="1450" dirty="0"/>
            </a:br>
            <a:r>
              <a:rPr lang="en-US" sz="1450" dirty="0"/>
              <a:t>TP, TN, FP, FN. This helps to calculate the accuracy of the response of </a:t>
            </a:r>
            <a:r>
              <a:rPr lang="en-US" sz="1450" dirty="0" err="1"/>
              <a:t>ChatGPT</a:t>
            </a:r>
            <a:endParaRPr lang="en-US" sz="1450"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Weights and Optimization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normAutofit/>
          </a:bodyPr>
          <a:lstStyle/>
          <a:p>
            <a:r>
              <a:rPr lang="en-US" sz="1450" dirty="0"/>
              <a:t>Assigned weights to each node to mark its importance. And optimizing the change in each child node’s probability with parent node.</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Code</a:t>
            </a:r>
            <a:br>
              <a:rPr lang="en-US" dirty="0"/>
            </a:br>
            <a:r>
              <a:rPr lang="en-US" dirty="0"/>
              <a:t>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Bayesian Network Implementation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Weights Assignment and Updating</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Results and Probabilities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Graph Generation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err="1"/>
              <a:t>Chatgpt</a:t>
            </a:r>
            <a:r>
              <a:rPr lang="en-US" dirty="0"/>
              <a: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Easy </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ZA" noProof="1"/>
              <a:t>It works excellently well. </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Medium</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hard</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9</a:t>
            </a:fld>
            <a:endParaRPr lang="en-ZA" dirty="0"/>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178</TotalTime>
  <Words>991</Words>
  <Application>Microsoft Office PowerPoint</Application>
  <PresentationFormat>Widescreen</PresentationFormat>
  <Paragraphs>281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Tenorite</vt:lpstr>
      <vt:lpstr>Monoline</vt:lpstr>
      <vt:lpstr>Intelligent tutoring systems</vt:lpstr>
      <vt:lpstr>ABOUT US</vt:lpstr>
      <vt:lpstr>Paper review</vt:lpstr>
      <vt:lpstr>Our changes</vt:lpstr>
      <vt:lpstr>Concepts we used</vt:lpstr>
      <vt:lpstr>Code OVERVIEW</vt:lpstr>
      <vt:lpstr>Chatgpt overview</vt:lpstr>
      <vt:lpstr>COMPANY OVERVIEW</vt:lpstr>
      <vt:lpstr>BUSINESS MODEL</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tutoring systems</dc:title>
  <dc:creator>Piyush Chanduka</dc:creator>
  <cp:lastModifiedBy>Piyush Chanduka</cp:lastModifiedBy>
  <cp:revision>3</cp:revision>
  <dcterms:created xsi:type="dcterms:W3CDTF">2023-04-18T16:26:17Z</dcterms:created>
  <dcterms:modified xsi:type="dcterms:W3CDTF">2023-04-18T19:24:27Z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