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7" r:id="rId4"/>
  </p:sldMasterIdLst>
  <p:notesMasterIdLst>
    <p:notesMasterId r:id="rId71"/>
  </p:notesMasterIdLst>
  <p:sldIdLst>
    <p:sldId id="256" r:id="rId5"/>
    <p:sldId id="264" r:id="rId6"/>
    <p:sldId id="265" r:id="rId7"/>
    <p:sldId id="257" r:id="rId8"/>
    <p:sldId id="258" r:id="rId9"/>
    <p:sldId id="259" r:id="rId10"/>
    <p:sldId id="260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62" r:id="rId30"/>
    <p:sldId id="263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838340-794B-4974-AEBE-DBF79479DF9B}" v="27" dt="2024-05-05T09:06:20.8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66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6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76" Type="http://schemas.microsoft.com/office/2016/11/relationships/changesInfo" Target="changesInfos/changesInfo1.xml"/><Relationship Id="rId7" Type="http://schemas.openxmlformats.org/officeDocument/2006/relationships/slide" Target="slides/slide3.xml"/><Relationship Id="rId71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61" Type="http://schemas.openxmlformats.org/officeDocument/2006/relationships/slide" Target="slides/slide57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microsoft.com/office/2015/10/relationships/revisionInfo" Target="revisionInfo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presProps" Target="pres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정우" userId="9ddf0213-196b-479e-b476-f39e36360284" providerId="ADAL" clId="{44838340-794B-4974-AEBE-DBF79479DF9B}"/>
    <pc:docChg chg="custSel delSld modSld">
      <pc:chgData name="김정우" userId="9ddf0213-196b-479e-b476-f39e36360284" providerId="ADAL" clId="{44838340-794B-4974-AEBE-DBF79479DF9B}" dt="2024-05-05T09:06:20.844" v="289" actId="20577"/>
      <pc:docMkLst>
        <pc:docMk/>
      </pc:docMkLst>
      <pc:sldChg chg="modSp mod">
        <pc:chgData name="김정우" userId="9ddf0213-196b-479e-b476-f39e36360284" providerId="ADAL" clId="{44838340-794B-4974-AEBE-DBF79479DF9B}" dt="2024-05-05T09:05:20.398" v="53"/>
        <pc:sldMkLst>
          <pc:docMk/>
          <pc:sldMk cId="3289276736" sldId="256"/>
        </pc:sldMkLst>
        <pc:spChg chg="mod">
          <ac:chgData name="김정우" userId="9ddf0213-196b-479e-b476-f39e36360284" providerId="ADAL" clId="{44838340-794B-4974-AEBE-DBF79479DF9B}" dt="2024-05-05T09:05:20.398" v="53"/>
          <ac:spMkLst>
            <pc:docMk/>
            <pc:sldMk cId="3289276736" sldId="256"/>
            <ac:spMk id="2" creationId="{4B60CF28-712E-B896-C840-619962EAA693}"/>
          </ac:spMkLst>
        </pc:spChg>
      </pc:sldChg>
      <pc:sldChg chg="modSp mod">
        <pc:chgData name="김정우" userId="9ddf0213-196b-479e-b476-f39e36360284" providerId="ADAL" clId="{44838340-794B-4974-AEBE-DBF79479DF9B}" dt="2024-05-05T09:06:20.844" v="289" actId="20577"/>
        <pc:sldMkLst>
          <pc:docMk/>
          <pc:sldMk cId="559942367" sldId="260"/>
        </pc:sldMkLst>
        <pc:spChg chg="mod">
          <ac:chgData name="김정우" userId="9ddf0213-196b-479e-b476-f39e36360284" providerId="ADAL" clId="{44838340-794B-4974-AEBE-DBF79479DF9B}" dt="2024-05-05T09:06:20.844" v="289" actId="20577"/>
          <ac:spMkLst>
            <pc:docMk/>
            <pc:sldMk cId="559942367" sldId="260"/>
            <ac:spMk id="3" creationId="{085B1008-A93E-5579-FBCE-1B377FB2B140}"/>
          </ac:spMkLst>
        </pc:spChg>
      </pc:sldChg>
      <pc:sldChg chg="del">
        <pc:chgData name="김정우" userId="9ddf0213-196b-479e-b476-f39e36360284" providerId="ADAL" clId="{44838340-794B-4974-AEBE-DBF79479DF9B}" dt="2024-05-05T09:05:26.723" v="54" actId="47"/>
        <pc:sldMkLst>
          <pc:docMk/>
          <pc:sldMk cId="2768791292" sldId="26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E558CB-B0B8-433C-8E35-7E702B0798F9}" type="datetimeFigureOut">
              <a:rPr lang="ko-KR" altLang="en-US" smtClean="0"/>
              <a:t>2024-06-11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B20996-B25B-40BF-8B04-6C30F34CCC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3135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B20996-B25B-40BF-8B04-6C30F34CCCAA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9891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B20996-B25B-40BF-8B04-6C30F34CCCAA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09759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B20996-B25B-40BF-8B04-6C30F34CCCAA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2998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B20996-B25B-40BF-8B04-6C30F34CCCAA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7748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B20996-B25B-40BF-8B04-6C30F34CCCAA}" type="slidenum">
              <a:rPr lang="ko-KR" altLang="en-US" smtClean="0"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67173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B20996-B25B-40BF-8B04-6C30F34CCCAA}" type="slidenum">
              <a:rPr lang="ko-KR" altLang="en-US" smtClean="0"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26529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B20996-B25B-40BF-8B04-6C30F34CCCAA}" type="slidenum">
              <a:rPr lang="ko-KR" altLang="en-US" smtClean="0"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41830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B20996-B25B-40BF-8B04-6C30F34CCCAA}" type="slidenum">
              <a:rPr lang="ko-KR" altLang="en-US" smtClean="0"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67936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B20996-B25B-40BF-8B04-6C30F34CCCAA}" type="slidenum">
              <a:rPr lang="ko-KR" altLang="en-US" smtClean="0"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7328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B20996-B25B-40BF-8B04-6C30F34CCCAA}" type="slidenum">
              <a:rPr lang="ko-KR" altLang="en-US" smtClean="0"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5283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B20996-B25B-40BF-8B04-6C30F34CCCAA}" type="slidenum">
              <a:rPr lang="ko-KR" altLang="en-US" smtClean="0"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14701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B20996-B25B-40BF-8B04-6C30F34CCCAA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49463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B20996-B25B-40BF-8B04-6C30F34CCCAA}" type="slidenum">
              <a:rPr lang="ko-KR" altLang="en-US" smtClean="0"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48227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B20996-B25B-40BF-8B04-6C30F34CCCAA}" type="slidenum">
              <a:rPr lang="ko-KR" altLang="en-US" smtClean="0"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6232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B20996-B25B-40BF-8B04-6C30F34CCCAA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2229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B20996-B25B-40BF-8B04-6C30F34CCCAA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04521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B20996-B25B-40BF-8B04-6C30F34CCCAA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75214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B20996-B25B-40BF-8B04-6C30F34CCCAA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67628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B20996-B25B-40BF-8B04-6C30F34CCCAA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93040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B20996-B25B-40BF-8B04-6C30F34CCCAA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82559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B20996-B25B-40BF-8B04-6C30F34CCCAA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1823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5DBDDF98-C922-483F-97E9-3E76B0201B42}" type="datetimeFigureOut">
              <a:rPr lang="en-US" smtClean="0"/>
              <a:pPr/>
              <a:t>6/11/2024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1B8B3671-A306-4A69-8480-FA9BE839245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2723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pPr/>
              <a:t>6/11/2024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57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pPr/>
              <a:t>6/11/2024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73915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pPr/>
              <a:t>6/11/2024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80712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pPr/>
              <a:t>6/11/2024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7595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pPr/>
              <a:t>6/11/2024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38966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pPr/>
              <a:t>6/11/2024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18629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pPr/>
              <a:t>6/11/2024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96120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pPr/>
              <a:t>6/11/2024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7618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pPr/>
              <a:t>6/11/2024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923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pPr/>
              <a:t>6/11/2024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9845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pPr/>
              <a:t>6/11/2024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830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pPr/>
              <a:t>6/11/2024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3588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pPr/>
              <a:t>6/11/2024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4409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pPr/>
              <a:t>6/11/2024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394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pPr/>
              <a:t>6/11/2024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3568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pPr/>
              <a:t>6/11/2024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159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DBDDF98-C922-483F-97E9-3E76B0201B42}" type="datetimeFigureOut">
              <a:rPr lang="en-US" smtClean="0"/>
              <a:pPr/>
              <a:t>6/11/2024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B8B3671-A306-4A69-8480-FA9BE83924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251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  <p:sldLayoutId id="2147483769" r:id="rId12"/>
    <p:sldLayoutId id="2147483770" r:id="rId13"/>
    <p:sldLayoutId id="2147483771" r:id="rId14"/>
    <p:sldLayoutId id="2147483772" r:id="rId15"/>
    <p:sldLayoutId id="2147483773" r:id="rId16"/>
    <p:sldLayoutId id="2147483774" r:id="rId17"/>
  </p:sldLayoutIdLst>
  <p:txStyles>
    <p:titleStyle>
      <a:lvl1pPr algn="ctr" defTabSz="457200" rtl="0" eaLnBrk="1" latinLnBrk="1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3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7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9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1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3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5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7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3" descr="나무 테이블 위에 있는 연필 홀더 안에 색연필">
            <a:extLst>
              <a:ext uri="{FF2B5EF4-FFF2-40B4-BE49-F238E27FC236}">
                <a16:creationId xmlns:a16="http://schemas.microsoft.com/office/drawing/2014/main" id="{EB2239FB-E23E-B2A5-B05C-9563524C81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5732" r="-1" b="-1"/>
          <a:stretch/>
        </p:blipFill>
        <p:spPr>
          <a:xfrm>
            <a:off x="-149" y="-5291"/>
            <a:ext cx="12192149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4B60CF28-712E-B896-C840-619962EAA6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6882" y="2398143"/>
            <a:ext cx="5143500" cy="2116348"/>
          </a:xfrm>
          <a:noFill/>
        </p:spPr>
        <p:txBody>
          <a:bodyPr anchor="b">
            <a:normAutofit/>
          </a:bodyPr>
          <a:lstStyle/>
          <a:p>
            <a:r>
              <a:rPr lang="ko-KR" altLang="en-US" dirty="0">
                <a:solidFill>
                  <a:srgbClr val="FFFFFF"/>
                </a:solidFill>
              </a:rPr>
              <a:t>애완동물 호텔 예약 서비스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D5F5DB3-C354-6C7A-1F8A-97B681B1B0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6882" y="4514492"/>
            <a:ext cx="4326866" cy="753372"/>
          </a:xfrm>
          <a:noFill/>
        </p:spPr>
        <p:txBody>
          <a:bodyPr anchor="t">
            <a:normAutofit/>
          </a:bodyPr>
          <a:lstStyle/>
          <a:p>
            <a:r>
              <a:rPr lang="ko-KR" altLang="en-US">
                <a:solidFill>
                  <a:srgbClr val="FFFFFF"/>
                </a:solidFill>
              </a:rPr>
              <a:t>데이터베이스 </a:t>
            </a:r>
            <a:r>
              <a:rPr lang="en-US" altLang="ko-KR">
                <a:solidFill>
                  <a:srgbClr val="FFFFFF"/>
                </a:solidFill>
              </a:rPr>
              <a:t>15</a:t>
            </a:r>
            <a:r>
              <a:rPr lang="ko-KR" altLang="en-US">
                <a:solidFill>
                  <a:srgbClr val="FFFFFF"/>
                </a:solidFill>
              </a:rPr>
              <a:t>조</a:t>
            </a:r>
            <a:r>
              <a:rPr lang="en-US" altLang="ko-KR">
                <a:solidFill>
                  <a:srgbClr val="FFFFFF"/>
                </a:solidFill>
              </a:rPr>
              <a:t>(</a:t>
            </a:r>
            <a:r>
              <a:rPr lang="ko-KR" altLang="en-US">
                <a:solidFill>
                  <a:srgbClr val="FFFFFF"/>
                </a:solidFill>
              </a:rPr>
              <a:t>김정우</a:t>
            </a:r>
            <a:r>
              <a:rPr lang="en-US" altLang="ko-KR">
                <a:solidFill>
                  <a:srgbClr val="FFFFFF"/>
                </a:solidFill>
              </a:rPr>
              <a:t>, </a:t>
            </a:r>
            <a:r>
              <a:rPr lang="ko-KR" altLang="en-US">
                <a:solidFill>
                  <a:srgbClr val="FFFFFF"/>
                </a:solidFill>
              </a:rPr>
              <a:t>박찬규</a:t>
            </a:r>
            <a:r>
              <a:rPr lang="en-US" altLang="ko-KR">
                <a:solidFill>
                  <a:srgbClr val="FFFFFF"/>
                </a:solidFill>
              </a:rPr>
              <a:t>)</a:t>
            </a:r>
            <a:endParaRPr lang="ko-KR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276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7FF1B7-6A2D-A6BC-BB13-2959E675F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요구사항 분석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2C064647-0EFE-6DD9-6DE2-B6AD3E90C3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557463"/>
            <a:ext cx="9601200" cy="3317875"/>
          </a:xfrm>
        </p:spPr>
        <p:txBody>
          <a:bodyPr>
            <a:normAutofit/>
          </a:bodyPr>
          <a:lstStyle/>
          <a:p>
            <a:r>
              <a:rPr lang="ko-KR" altLang="en-US" sz="15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반려동물의 정보로 펫 이름</a:t>
            </a:r>
            <a:r>
              <a:rPr lang="en-US" altLang="ko-KR" sz="15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5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종류가 저장된다</a:t>
            </a:r>
            <a:r>
              <a:rPr lang="en-US" altLang="ko-KR" sz="15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  <a:p>
            <a:endParaRPr lang="en-US" altLang="ko-KR" sz="15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sz="15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지점은 지점 번호로 식별이 가능하다</a:t>
            </a:r>
            <a:r>
              <a:rPr lang="en-US" altLang="ko-KR" sz="15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  <a:p>
            <a:endParaRPr lang="en-US" altLang="ko-KR" sz="15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sz="15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지점의 정보로 지점이름</a:t>
            </a:r>
            <a:r>
              <a:rPr lang="en-US" altLang="ko-KR" sz="15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5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위치가 저장된다</a:t>
            </a:r>
            <a:r>
              <a:rPr lang="en-US" altLang="ko-KR" sz="15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  <a:p>
            <a:endParaRPr lang="en-US" altLang="ko-KR" sz="15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sz="15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각 지점은 여러 명의 고객을 가질 수 있다</a:t>
            </a:r>
            <a:r>
              <a:rPr lang="en-US" altLang="ko-KR" sz="15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  <a:p>
            <a:endParaRPr lang="en-US" altLang="ko-KR" sz="15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sz="15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지점은 고객의 예약을 관리한다</a:t>
            </a:r>
            <a:r>
              <a:rPr lang="en-US" altLang="ko-KR" sz="15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655063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7FF1B7-6A2D-A6BC-BB13-2959E675F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요구사항 분석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2C064647-0EFE-6DD9-6DE2-B6AD3E90C3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557463"/>
            <a:ext cx="9601200" cy="3317875"/>
          </a:xfrm>
        </p:spPr>
        <p:txBody>
          <a:bodyPr>
            <a:normAutofit/>
          </a:bodyPr>
          <a:lstStyle/>
          <a:p>
            <a:r>
              <a:rPr lang="ko-KR" altLang="en-US" sz="15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각 지점은 여러 명의 점원을 고용할 수 있다</a:t>
            </a:r>
            <a:r>
              <a:rPr lang="en-US" altLang="ko-KR" sz="15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  <a:p>
            <a:endParaRPr lang="en-US" altLang="ko-KR" sz="15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sz="15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점원은 점원</a:t>
            </a:r>
            <a:r>
              <a:rPr lang="en-US" altLang="ko-KR" sz="15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ID</a:t>
            </a:r>
            <a:r>
              <a:rPr lang="ko-KR" altLang="en-US" sz="15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로 식별할 수 있다</a:t>
            </a:r>
            <a:r>
              <a:rPr lang="en-US" altLang="ko-KR" sz="15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  <a:p>
            <a:endParaRPr lang="en-US" altLang="ko-KR" sz="15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sz="15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점원은 이름</a:t>
            </a:r>
            <a:r>
              <a:rPr lang="en-US" altLang="ko-KR" sz="15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5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전화번호</a:t>
            </a:r>
            <a:r>
              <a:rPr lang="en-US" altLang="ko-KR" sz="15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5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근무 요일</a:t>
            </a:r>
            <a:r>
              <a:rPr lang="en-US" altLang="ko-KR" sz="15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5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근무 시간대</a:t>
            </a:r>
            <a:r>
              <a:rPr lang="en-US" altLang="ko-KR" sz="15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5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고용된 지점 번호를 저장한다</a:t>
            </a:r>
            <a:r>
              <a:rPr lang="en-US" altLang="ko-KR" sz="15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  <a:p>
            <a:endParaRPr lang="en-US" altLang="ko-KR" sz="15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sz="15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각 지점은 한 개 이상의 객실을 가져야만 한다</a:t>
            </a:r>
            <a:r>
              <a:rPr lang="en-US" altLang="ko-KR" sz="15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  <a:p>
            <a:endParaRPr lang="en-US" altLang="ko-KR" sz="15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sz="15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한 객실은 한 지점에만 속해야 한다</a:t>
            </a:r>
            <a:r>
              <a:rPr lang="en-US" altLang="ko-KR" sz="15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703942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7FF1B7-6A2D-A6BC-BB13-2959E675F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요구사항 분석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2C064647-0EFE-6DD9-6DE2-B6AD3E90C3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557463"/>
            <a:ext cx="9601200" cy="3317875"/>
          </a:xfrm>
        </p:spPr>
        <p:txBody>
          <a:bodyPr>
            <a:normAutofit/>
          </a:bodyPr>
          <a:lstStyle/>
          <a:p>
            <a:r>
              <a:rPr lang="ko-KR" altLang="en-US" sz="15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객실은 객실번호로 식별할 수 있다</a:t>
            </a:r>
            <a:r>
              <a:rPr lang="en-US" altLang="ko-KR" sz="15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  <a:p>
            <a:endParaRPr lang="en-US" altLang="ko-KR" sz="15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sz="15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객실의 정보로 객실등급</a:t>
            </a:r>
            <a:r>
              <a:rPr lang="en-US" altLang="ko-KR" sz="15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5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객실가격</a:t>
            </a:r>
            <a:r>
              <a:rPr lang="en-US" altLang="ko-KR" sz="15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5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지점번호가 저장된다</a:t>
            </a:r>
            <a:r>
              <a:rPr lang="en-US" altLang="ko-KR" sz="15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  <a:p>
            <a:endParaRPr lang="en-US" altLang="ko-KR" sz="15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sz="15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예약은 예약번호로 식별할 수 있다</a:t>
            </a:r>
            <a:r>
              <a:rPr lang="en-US" altLang="ko-KR" sz="15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  <a:p>
            <a:endParaRPr lang="en-US" altLang="ko-KR" sz="15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sz="15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예약의 정보로 고객</a:t>
            </a:r>
            <a:r>
              <a:rPr lang="en-US" altLang="ko-KR" sz="15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ID, </a:t>
            </a:r>
            <a:r>
              <a:rPr lang="ko-KR" altLang="en-US" sz="15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반려동물</a:t>
            </a:r>
            <a:r>
              <a:rPr lang="en-US" altLang="ko-KR" sz="15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ID, </a:t>
            </a:r>
            <a:r>
              <a:rPr lang="ko-KR" altLang="en-US" sz="15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객실번호</a:t>
            </a:r>
            <a:r>
              <a:rPr lang="en-US" altLang="ko-KR" sz="15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5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지점 번호</a:t>
            </a:r>
            <a:r>
              <a:rPr lang="en-US" altLang="ko-KR" sz="15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5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입실날짜</a:t>
            </a:r>
            <a:r>
              <a:rPr lang="en-US" altLang="ko-KR" sz="15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5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퇴실날짜가 저장된다</a:t>
            </a:r>
            <a:r>
              <a:rPr lang="en-US" altLang="ko-KR" sz="15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  <a:p>
            <a:endParaRPr lang="en-US" altLang="ko-KR" sz="15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sz="15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한 지점은 하나의 제휴업체를 가져야만 한다</a:t>
            </a:r>
            <a:r>
              <a:rPr lang="en-US" altLang="ko-KR" sz="15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  <a:p>
            <a:endParaRPr lang="en-US" altLang="ko-KR" sz="15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17986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7FF1B7-6A2D-A6BC-BB13-2959E675F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요구사항 분석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2C064647-0EFE-6DD9-6DE2-B6AD3E90C3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557463"/>
            <a:ext cx="9601200" cy="3317875"/>
          </a:xfrm>
        </p:spPr>
        <p:txBody>
          <a:bodyPr>
            <a:normAutofit/>
          </a:bodyPr>
          <a:lstStyle/>
          <a:p>
            <a:r>
              <a:rPr lang="ko-KR" altLang="en-US" sz="15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제휴 업체는 제휴업체</a:t>
            </a:r>
            <a:r>
              <a:rPr lang="en-US" altLang="ko-KR" sz="15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ID</a:t>
            </a:r>
            <a:r>
              <a:rPr lang="ko-KR" altLang="en-US" sz="15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로 식별할 수 있다</a:t>
            </a:r>
            <a:r>
              <a:rPr lang="en-US" altLang="ko-KR" sz="15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  <a:p>
            <a:endParaRPr lang="en-US" altLang="ko-KR" sz="15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sz="15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제휴 업체 정보로 업체 이름과 할인율이 저장된다</a:t>
            </a:r>
            <a:r>
              <a:rPr lang="en-US" altLang="ko-KR" sz="15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  <a:p>
            <a:endParaRPr lang="en-US" altLang="ko-KR" sz="15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sz="15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제휴 업체는 한 지점을 가져야만 하며</a:t>
            </a:r>
            <a:r>
              <a:rPr lang="en-US" altLang="ko-KR" sz="15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5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여러 지점을 가질 수 있다</a:t>
            </a:r>
            <a:r>
              <a:rPr lang="en-US" altLang="ko-KR" sz="15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  <a:p>
            <a:endParaRPr lang="en-US" altLang="ko-KR" sz="15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sz="15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한 지점은 동물병원을 가질 수 있다</a:t>
            </a:r>
            <a:r>
              <a:rPr lang="en-US" altLang="ko-KR" sz="15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  <a:p>
            <a:endParaRPr lang="en-US" altLang="ko-KR" sz="15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sz="15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동물병원은 병원</a:t>
            </a:r>
            <a:r>
              <a:rPr lang="en-US" altLang="ko-KR" sz="15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ID</a:t>
            </a:r>
            <a:r>
              <a:rPr lang="ko-KR" altLang="en-US" sz="15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로 식별할 수 있다</a:t>
            </a:r>
            <a:r>
              <a:rPr lang="en-US" altLang="ko-KR" sz="15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492795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7FF1B7-6A2D-A6BC-BB13-2959E675F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요구사항 분석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2C064647-0EFE-6DD9-6DE2-B6AD3E90C3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557463"/>
            <a:ext cx="9601200" cy="3317875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sz="15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동물병원 정보로 병원 이름</a:t>
            </a:r>
            <a:r>
              <a:rPr lang="en-US" altLang="ko-KR" sz="15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5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위치가 저장된다</a:t>
            </a:r>
            <a:r>
              <a:rPr lang="en-US" altLang="ko-KR" sz="15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  <a:p>
            <a:endParaRPr lang="en-US" altLang="ko-KR" sz="15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sz="15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동물 병원은 여러 지점을 가질 수 있고</a:t>
            </a:r>
            <a:r>
              <a:rPr lang="en-US" altLang="ko-KR" sz="15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5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지점이 없을 수 있다</a:t>
            </a:r>
            <a:r>
              <a:rPr lang="en-US" altLang="ko-KR" sz="15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  <a:p>
            <a:endParaRPr lang="en-US" altLang="ko-KR" sz="15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sz="15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지점은 후원 단체를 가질 수 있다</a:t>
            </a:r>
            <a:r>
              <a:rPr lang="en-US" altLang="ko-KR" sz="15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  <a:p>
            <a:endParaRPr lang="en-US" altLang="ko-KR" sz="15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sz="15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후원단체는 후원단체</a:t>
            </a:r>
            <a:r>
              <a:rPr lang="en-US" altLang="ko-KR" sz="15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ID</a:t>
            </a:r>
            <a:r>
              <a:rPr lang="ko-KR" altLang="en-US" sz="15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로 식별할 수 있다</a:t>
            </a:r>
            <a:r>
              <a:rPr lang="en-US" altLang="ko-KR" sz="15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  <a:p>
            <a:endParaRPr lang="en-US" altLang="ko-KR" sz="15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sz="15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후원단체 정보로는 후원 단체 이름</a:t>
            </a:r>
            <a:r>
              <a:rPr lang="en-US" altLang="ko-KR" sz="15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5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후원금이 저장된다</a:t>
            </a:r>
            <a:r>
              <a:rPr lang="en-US" altLang="ko-KR" sz="15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  <a:p>
            <a:endParaRPr lang="en-US" altLang="ko-KR" sz="15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sz="15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후원단체는 여러 지점을 가질 수 있고</a:t>
            </a:r>
            <a:r>
              <a:rPr lang="en-US" altLang="ko-KR" sz="15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5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지점이 없을 수 있다</a:t>
            </a:r>
            <a:r>
              <a:rPr lang="en-US" altLang="ko-KR" sz="15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175162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0D3D63-254B-5CDD-26FB-789930E8C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엔티티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67BA9C-BBBD-C9A8-71F9-2B20BD9FE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4466744"/>
            <a:ext cx="9601196" cy="1409123"/>
          </a:xfrm>
        </p:spPr>
        <p:txBody>
          <a:bodyPr>
            <a:normAutofit fontScale="70000" lnSpcReduction="20000"/>
          </a:bodyPr>
          <a:lstStyle/>
          <a:p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 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대 다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양쪽 모두 선택적 참여 관계이다</a:t>
            </a:r>
            <a:endParaRPr lang="en-US" altLang="ko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한 제휴 업체는 여러 지점에 속할 수도 있고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없을 수도 있다</a:t>
            </a:r>
            <a:endParaRPr lang="en-US" altLang="ko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한 지점은 한 개의 제휴 업체가 있을 수도 있고 없을 수도 있다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  <a:p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제휴업체에서 업체 정보를 기록한다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CE1A891-D974-A0A9-C056-D557F2ECCA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4153" y="2600209"/>
            <a:ext cx="6763694" cy="165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4507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0D3D63-254B-5CDD-26FB-789930E8C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엔티티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67BA9C-BBBD-C9A8-71F9-2B20BD9FE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4466744"/>
            <a:ext cx="9601196" cy="1409123"/>
          </a:xfrm>
        </p:spPr>
        <p:txBody>
          <a:bodyPr>
            <a:normAutofit fontScale="70000" lnSpcReduction="20000"/>
          </a:bodyPr>
          <a:lstStyle/>
          <a:p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 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대 다 선택적 참여 관계이다</a:t>
            </a:r>
            <a:endParaRPr lang="en-US" altLang="ko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지점은 점원을 고용할 수도 있고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고용하지 않을 수도 있다</a:t>
            </a:r>
            <a:endParaRPr lang="en-US" altLang="ko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점원은 하나의 지점에만 속할 수 있다</a:t>
            </a:r>
            <a:endParaRPr lang="en-US" altLang="ko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점원 테이블에서 점원의 정보를 기록한다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478AA20-F9CA-8486-F12F-6CFA732D0C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5680" y="2633551"/>
            <a:ext cx="6020640" cy="159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1794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0D3D63-254B-5CDD-26FB-789930E8C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엔티티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67BA9C-BBBD-C9A8-71F9-2B20BD9FE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4466744"/>
            <a:ext cx="9601196" cy="1409123"/>
          </a:xfrm>
        </p:spPr>
        <p:txBody>
          <a:bodyPr>
            <a:normAutofit fontScale="70000" lnSpcReduction="20000"/>
          </a:bodyPr>
          <a:lstStyle/>
          <a:p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 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대 다 양방선택적 참여 관계이다</a:t>
            </a:r>
            <a:endParaRPr lang="en-US" altLang="ko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지점은 동물병원을 가질 수도 있고 가지지 않을 수도 있다</a:t>
            </a:r>
            <a:endParaRPr lang="en-US" altLang="ko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병원은 여러 개의 지점에 속할 수도 있고 속하지 않을 수도 있다</a:t>
            </a:r>
            <a:endParaRPr lang="en-US" altLang="ko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동물 병원 테이블에서 병원의 정보를 기록한다</a:t>
            </a:r>
            <a:endParaRPr lang="en-US" altLang="ko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en-US" altLang="ko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AE3B3EF-3886-97AA-F7F6-B6F35E456D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3811" y="2681183"/>
            <a:ext cx="5744377" cy="149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600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0D3D63-254B-5CDD-26FB-789930E8C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엔티티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67BA9C-BBBD-C9A8-71F9-2B20BD9FE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4466744"/>
            <a:ext cx="9601196" cy="1409123"/>
          </a:xfrm>
        </p:spPr>
        <p:txBody>
          <a:bodyPr>
            <a:normAutofit fontScale="70000" lnSpcReduction="20000"/>
          </a:bodyPr>
          <a:lstStyle/>
          <a:p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 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대 다 양방선택적 참여 관계이다</a:t>
            </a:r>
            <a:endParaRPr lang="en-US" altLang="ko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지점은 후원단체를 가질 수도 있고 가지지 않을 수도 있다</a:t>
            </a:r>
            <a:endParaRPr lang="en-US" altLang="ko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후원단체는 여러 개의 지점에 속할 수도 있고 속하지 않을 수도 있다</a:t>
            </a:r>
            <a:endParaRPr lang="en-US" altLang="ko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후원단체 테이블에서 단체의 정보를 기록한다</a:t>
            </a:r>
            <a:endParaRPr lang="en-US" altLang="ko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74967CB-0F1C-F536-3FCD-DBA4200778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9048" y="2695472"/>
            <a:ext cx="5753903" cy="146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4087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0D3D63-254B-5CDD-26FB-789930E8C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엔티티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67BA9C-BBBD-C9A8-71F9-2B20BD9FE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4466744"/>
            <a:ext cx="9601196" cy="1409123"/>
          </a:xfrm>
        </p:spPr>
        <p:txBody>
          <a:bodyPr>
            <a:normAutofit fontScale="70000" lnSpcReduction="20000"/>
          </a:bodyPr>
          <a:lstStyle/>
          <a:p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 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대 다 관계이다</a:t>
            </a:r>
            <a:endParaRPr lang="en-US" altLang="ko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지점은 한 개 이상의 객실을 가져야 한다</a:t>
            </a:r>
            <a:endParaRPr lang="en-US" altLang="ko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객실은 하나의 지점에만 속할 수 있다</a:t>
            </a:r>
            <a:endParaRPr lang="en-US" altLang="ko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객실 테이블에서 객실의 정보를 기록한다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EC83B82-C7D1-0334-BACA-FA4C7D39D2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9522" y="2685946"/>
            <a:ext cx="5772956" cy="1486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339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9F1D29-9D53-A84E-284A-09BC37967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664632"/>
            <a:ext cx="9601196" cy="1303867"/>
          </a:xfrm>
        </p:spPr>
        <p:txBody>
          <a:bodyPr/>
          <a:lstStyle/>
          <a:p>
            <a:r>
              <a:rPr lang="ko-KR" altLang="en-US" dirty="0"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ADLaM Display" panose="020F0502020204030204" pitchFamily="2" charset="0"/>
              </a:rPr>
              <a:t>발표 내용</a:t>
            </a:r>
          </a:p>
        </p:txBody>
      </p:sp>
      <p:sp>
        <p:nvSpPr>
          <p:cNvPr id="6" name="순서도: 대체 처리 5">
            <a:extLst>
              <a:ext uri="{FF2B5EF4-FFF2-40B4-BE49-F238E27FC236}">
                <a16:creationId xmlns:a16="http://schemas.microsoft.com/office/drawing/2014/main" id="{C0AF42D7-7CD7-F4F7-D6BB-9D94C84370C4}"/>
              </a:ext>
            </a:extLst>
          </p:cNvPr>
          <p:cNvSpPr/>
          <p:nvPr/>
        </p:nvSpPr>
        <p:spPr>
          <a:xfrm>
            <a:off x="1244592" y="2527300"/>
            <a:ext cx="1993900" cy="984250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애완동물 호텔의</a:t>
            </a:r>
            <a:endParaRPr lang="en-US" altLang="ko-KR" dirty="0"/>
          </a:p>
          <a:p>
            <a:pPr algn="ctr"/>
            <a:r>
              <a:rPr lang="ko-KR" altLang="en-US" dirty="0"/>
              <a:t>개념</a:t>
            </a:r>
          </a:p>
        </p:txBody>
      </p:sp>
      <p:sp>
        <p:nvSpPr>
          <p:cNvPr id="7" name="순서도: 대체 처리 6">
            <a:extLst>
              <a:ext uri="{FF2B5EF4-FFF2-40B4-BE49-F238E27FC236}">
                <a16:creationId xmlns:a16="http://schemas.microsoft.com/office/drawing/2014/main" id="{EB0F35E2-C830-FC68-0CEF-A88276B52A7F}"/>
              </a:ext>
            </a:extLst>
          </p:cNvPr>
          <p:cNvSpPr/>
          <p:nvPr/>
        </p:nvSpPr>
        <p:spPr>
          <a:xfrm>
            <a:off x="3797293" y="2527300"/>
            <a:ext cx="1993900" cy="984250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사전 자료조사</a:t>
            </a:r>
            <a:endParaRPr lang="en-US" altLang="ko-KR" dirty="0"/>
          </a:p>
          <a:p>
            <a:pPr algn="ctr"/>
            <a:r>
              <a:rPr lang="ko-KR" altLang="en-US" dirty="0"/>
              <a:t>및 선정 이유</a:t>
            </a:r>
            <a:endParaRPr lang="en-US" altLang="ko-KR" dirty="0"/>
          </a:p>
        </p:txBody>
      </p:sp>
      <p:sp>
        <p:nvSpPr>
          <p:cNvPr id="8" name="순서도: 대체 처리 7">
            <a:extLst>
              <a:ext uri="{FF2B5EF4-FFF2-40B4-BE49-F238E27FC236}">
                <a16:creationId xmlns:a16="http://schemas.microsoft.com/office/drawing/2014/main" id="{09DAD807-1D4A-B67C-AD76-5B518D468BA3}"/>
              </a:ext>
            </a:extLst>
          </p:cNvPr>
          <p:cNvSpPr/>
          <p:nvPr/>
        </p:nvSpPr>
        <p:spPr>
          <a:xfrm>
            <a:off x="6349995" y="2527300"/>
            <a:ext cx="1993900" cy="984250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계획 수립</a:t>
            </a:r>
          </a:p>
        </p:txBody>
      </p:sp>
      <p:sp>
        <p:nvSpPr>
          <p:cNvPr id="9" name="순서도: 대체 처리 8">
            <a:extLst>
              <a:ext uri="{FF2B5EF4-FFF2-40B4-BE49-F238E27FC236}">
                <a16:creationId xmlns:a16="http://schemas.microsoft.com/office/drawing/2014/main" id="{EF216B3F-0831-0020-F754-5F75DF414AF0}"/>
              </a:ext>
            </a:extLst>
          </p:cNvPr>
          <p:cNvSpPr/>
          <p:nvPr/>
        </p:nvSpPr>
        <p:spPr>
          <a:xfrm>
            <a:off x="8902697" y="2527300"/>
            <a:ext cx="1993900" cy="984250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요구사항 분석</a:t>
            </a:r>
            <a:endParaRPr lang="en-US" altLang="ko-KR" dirty="0"/>
          </a:p>
        </p:txBody>
      </p:sp>
      <p:sp>
        <p:nvSpPr>
          <p:cNvPr id="10" name="순서도: 대체 처리 9">
            <a:extLst>
              <a:ext uri="{FF2B5EF4-FFF2-40B4-BE49-F238E27FC236}">
                <a16:creationId xmlns:a16="http://schemas.microsoft.com/office/drawing/2014/main" id="{05E8F419-C385-8895-4897-3D9A8BE2E082}"/>
              </a:ext>
            </a:extLst>
          </p:cNvPr>
          <p:cNvSpPr/>
          <p:nvPr/>
        </p:nvSpPr>
        <p:spPr>
          <a:xfrm>
            <a:off x="1244592" y="4191000"/>
            <a:ext cx="1993900" cy="984250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엔티티 소개</a:t>
            </a:r>
            <a:endParaRPr lang="en-US" altLang="ko-KR" dirty="0"/>
          </a:p>
        </p:txBody>
      </p:sp>
      <p:sp>
        <p:nvSpPr>
          <p:cNvPr id="11" name="순서도: 대체 처리 10">
            <a:extLst>
              <a:ext uri="{FF2B5EF4-FFF2-40B4-BE49-F238E27FC236}">
                <a16:creationId xmlns:a16="http://schemas.microsoft.com/office/drawing/2014/main" id="{49F2743A-46C2-A875-E883-D2D1FD9435CA}"/>
              </a:ext>
            </a:extLst>
          </p:cNvPr>
          <p:cNvSpPr/>
          <p:nvPr/>
        </p:nvSpPr>
        <p:spPr>
          <a:xfrm>
            <a:off x="3797293" y="4191000"/>
            <a:ext cx="1993900" cy="984250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ER</a:t>
            </a:r>
            <a:r>
              <a:rPr lang="ko-KR" altLang="en-US" dirty="0"/>
              <a:t> </a:t>
            </a:r>
            <a:r>
              <a:rPr lang="en-US" altLang="ko-KR" dirty="0"/>
              <a:t>Diagram</a:t>
            </a:r>
          </a:p>
        </p:txBody>
      </p:sp>
      <p:sp>
        <p:nvSpPr>
          <p:cNvPr id="12" name="순서도: 대체 처리 11">
            <a:extLst>
              <a:ext uri="{FF2B5EF4-FFF2-40B4-BE49-F238E27FC236}">
                <a16:creationId xmlns:a16="http://schemas.microsoft.com/office/drawing/2014/main" id="{7C5FD4F8-87A8-1112-AD16-460955F7FAEA}"/>
              </a:ext>
            </a:extLst>
          </p:cNvPr>
          <p:cNvSpPr/>
          <p:nvPr/>
        </p:nvSpPr>
        <p:spPr>
          <a:xfrm>
            <a:off x="6349995" y="4191000"/>
            <a:ext cx="1993900" cy="984250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테이블 관리</a:t>
            </a:r>
          </a:p>
        </p:txBody>
      </p:sp>
      <p:sp>
        <p:nvSpPr>
          <p:cNvPr id="13" name="순서도: 대체 처리 12">
            <a:extLst>
              <a:ext uri="{FF2B5EF4-FFF2-40B4-BE49-F238E27FC236}">
                <a16:creationId xmlns:a16="http://schemas.microsoft.com/office/drawing/2014/main" id="{C216F27E-8EB5-0692-0A39-BB3EEEAE77C3}"/>
              </a:ext>
            </a:extLst>
          </p:cNvPr>
          <p:cNvSpPr/>
          <p:nvPr/>
        </p:nvSpPr>
        <p:spPr>
          <a:xfrm>
            <a:off x="8902697" y="4191000"/>
            <a:ext cx="1993900" cy="984250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데이터 관리</a:t>
            </a:r>
          </a:p>
        </p:txBody>
      </p:sp>
    </p:spTree>
    <p:extLst>
      <p:ext uri="{BB962C8B-B14F-4D97-AF65-F5344CB8AC3E}">
        <p14:creationId xmlns:p14="http://schemas.microsoft.com/office/powerpoint/2010/main" val="11104866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0D3D63-254B-5CDD-26FB-789930E8C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엔티티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67BA9C-BBBD-C9A8-71F9-2B20BD9FE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4466744"/>
            <a:ext cx="9601196" cy="1409123"/>
          </a:xfrm>
        </p:spPr>
        <p:txBody>
          <a:bodyPr>
            <a:normAutofit fontScale="70000" lnSpcReduction="20000"/>
          </a:bodyPr>
          <a:lstStyle/>
          <a:p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 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대 다 관계이다</a:t>
            </a:r>
            <a:endParaRPr lang="en-US" altLang="ko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지점은 한 개 이상의 객실을 가져야 한다</a:t>
            </a:r>
            <a:endParaRPr lang="en-US" altLang="ko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객실은 하나의 지점에만 속할 수 있다</a:t>
            </a:r>
            <a:endParaRPr lang="en-US" altLang="ko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객실 테이블에서 객실의 정보를 기록한다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076AB52-4D49-3DB3-4489-E129D6A867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4812" y="2676420"/>
            <a:ext cx="5382376" cy="150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5473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0D3D63-254B-5CDD-26FB-789930E8C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엔티티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67BA9C-BBBD-C9A8-71F9-2B20BD9FE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4466744"/>
            <a:ext cx="9601196" cy="1409123"/>
          </a:xfrm>
        </p:spPr>
        <p:txBody>
          <a:bodyPr>
            <a:normAutofit fontScale="70000" lnSpcReduction="20000"/>
          </a:bodyPr>
          <a:lstStyle/>
          <a:p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 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대 다 관계이다</a:t>
            </a:r>
            <a:endParaRPr lang="en-US" altLang="ko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고객은 하나 이상의 반려동물을 가져야 한다</a:t>
            </a:r>
            <a:endParaRPr lang="en-US" altLang="ko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반려동물은 한 명의 고객에게 소유될 수 있다</a:t>
            </a:r>
            <a:endParaRPr lang="en-US" altLang="ko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반려동물 테이블에서 반려동물의 정보를 기록한다</a:t>
            </a:r>
            <a:endParaRPr lang="en-US" altLang="ko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BECD105-0B8B-3622-F10F-20006731BE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0469" y="2600209"/>
            <a:ext cx="5811061" cy="165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7304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0D3D63-254B-5CDD-26FB-789930E8C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엔티티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67BA9C-BBBD-C9A8-71F9-2B20BD9FE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4466744"/>
            <a:ext cx="9601196" cy="1409123"/>
          </a:xfrm>
        </p:spPr>
        <p:txBody>
          <a:bodyPr>
            <a:normAutofit fontScale="70000" lnSpcReduction="20000"/>
          </a:bodyPr>
          <a:lstStyle/>
          <a:p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 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대 다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1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쪽 선택 참여 관계</a:t>
            </a:r>
            <a:endParaRPr lang="en-US" altLang="ko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객실은 하나 이상의 예약에 포함된다</a:t>
            </a:r>
            <a:endParaRPr lang="en-US" altLang="ko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예약은 하나의 객실만 예약할 수 있다</a:t>
            </a:r>
            <a:endParaRPr lang="en-US" altLang="ko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예약 관계에서 예약의 정보를 기록한다</a:t>
            </a:r>
            <a:endParaRPr lang="en-US" altLang="ko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DF9E6A9-62BE-8612-D265-F61CDACF22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1417" y="2681183"/>
            <a:ext cx="5849166" cy="149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6096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0D3D63-254B-5CDD-26FB-789930E8C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엔티티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67BA9C-BBBD-C9A8-71F9-2B20BD9FE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4466744"/>
            <a:ext cx="9601196" cy="1409123"/>
          </a:xfrm>
        </p:spPr>
        <p:txBody>
          <a:bodyPr>
            <a:normAutofit fontScale="70000" lnSpcReduction="20000"/>
          </a:bodyPr>
          <a:lstStyle/>
          <a:p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 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대 다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1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쪽 선택 참여 관계</a:t>
            </a:r>
            <a:endParaRPr lang="en-US" altLang="ko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반려동물은 하나 이상의 예약에 포함될 수 있다</a:t>
            </a:r>
            <a:endParaRPr lang="en-US" altLang="ko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예약은 한 마리의 반려동물만 포함할 수 있다</a:t>
            </a:r>
            <a:endParaRPr lang="en-US" altLang="ko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예약 관계에서 예약 정보를 기록한다</a:t>
            </a:r>
            <a:endParaRPr lang="en-US" altLang="ko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FD71A13-363D-AD5E-F162-6EFA522318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2364" y="2681183"/>
            <a:ext cx="5887272" cy="149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1489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0D3D63-254B-5CDD-26FB-789930E8C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엔티티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67BA9C-BBBD-C9A8-71F9-2B20BD9FE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4466744"/>
            <a:ext cx="9601196" cy="1409123"/>
          </a:xfrm>
        </p:spPr>
        <p:txBody>
          <a:bodyPr>
            <a:normAutofit fontScale="70000" lnSpcReduction="20000"/>
          </a:bodyPr>
          <a:lstStyle/>
          <a:p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 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대 다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1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쪽 선택 참여 관계</a:t>
            </a:r>
            <a:endParaRPr lang="en-US" altLang="ko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고객은 여러 개의 리뷰를 쓸 수 있고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안 쓸 수도 있다</a:t>
            </a:r>
            <a:endParaRPr lang="en-US" altLang="ko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리뷰는 한 명 이상의 고객을 포함해야 한다</a:t>
            </a:r>
            <a:endParaRPr lang="en-US" altLang="ko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리뷰 테이블에서 리뷰 정보를 기록한다</a:t>
            </a:r>
            <a:endParaRPr lang="en-US" altLang="ko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A17AD2A-23CC-3CD4-3314-D574BA2E75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5259" y="2671657"/>
            <a:ext cx="5601482" cy="151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9496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0D3D63-254B-5CDD-26FB-789930E8C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엔티티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67BA9C-BBBD-C9A8-71F9-2B20BD9FE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4466744"/>
            <a:ext cx="9601196" cy="1409123"/>
          </a:xfrm>
        </p:spPr>
        <p:txBody>
          <a:bodyPr>
            <a:normAutofit fontScale="70000" lnSpcReduction="20000"/>
          </a:bodyPr>
          <a:lstStyle/>
          <a:p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 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대 다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1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쪽 선택 참여 관계</a:t>
            </a:r>
            <a:endParaRPr lang="en-US" altLang="ko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지점은 여러 개의 리뷰에 평가될 수 있고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안 될 수도 있다</a:t>
            </a:r>
            <a:endParaRPr lang="en-US" altLang="ko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리뷰는 지점 하나를 가져야 한다</a:t>
            </a:r>
            <a:endParaRPr lang="en-US" altLang="ko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리뷰 테이블에서 리뷰 정보를 기록한다</a:t>
            </a:r>
            <a:endParaRPr lang="en-US" altLang="ko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A5B7E55-2857-91E7-8340-08644A3DBE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7180" y="2662130"/>
            <a:ext cx="5477639" cy="153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7346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A9CF39B-9475-3510-572D-AF54FBEA5D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24443"/>
            <a:ext cx="12192000" cy="5233557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B0C29FE3-64EC-0FEF-F4EE-7824410651C1}"/>
              </a:ext>
            </a:extLst>
          </p:cNvPr>
          <p:cNvSpPr txBox="1">
            <a:spLocks/>
          </p:cNvSpPr>
          <p:nvPr/>
        </p:nvSpPr>
        <p:spPr>
          <a:xfrm>
            <a:off x="1295402" y="705840"/>
            <a:ext cx="9601196" cy="1303867"/>
          </a:xfrm>
          <a:prstGeom prst="rect">
            <a:avLst/>
          </a:prstGeom>
        </p:spPr>
        <p:txBody>
          <a:bodyPr/>
          <a:lstStyle>
            <a:lvl1pPr algn="ctr" defTabSz="457200" rtl="0" eaLnBrk="1" latinLnBrk="1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ER</a:t>
            </a:r>
            <a:r>
              <a:rPr lang="ko-KR" altLang="en-US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r>
              <a:rPr lang="en-US" altLang="ko-KR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Diagram</a:t>
            </a:r>
            <a:endParaRPr lang="ko-KR" altLang="en-US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59886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E4750C-B4B5-29C6-7B33-65219338344A}"/>
              </a:ext>
            </a:extLst>
          </p:cNvPr>
          <p:cNvSpPr txBox="1">
            <a:spLocks/>
          </p:cNvSpPr>
          <p:nvPr/>
        </p:nvSpPr>
        <p:spPr>
          <a:xfrm>
            <a:off x="1295402" y="982132"/>
            <a:ext cx="9601196" cy="1303867"/>
          </a:xfrm>
          <a:prstGeom prst="rect">
            <a:avLst/>
          </a:prstGeom>
        </p:spPr>
        <p:txBody>
          <a:bodyPr/>
          <a:lstStyle>
            <a:lvl1pPr algn="ctr" defTabSz="457200" rtl="0" eaLnBrk="1" latinLnBrk="1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ER</a:t>
            </a:r>
            <a:r>
              <a:rPr lang="ko-KR" altLang="en-US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r>
              <a:rPr lang="en-US" altLang="ko-KR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WIN</a:t>
            </a:r>
            <a:endParaRPr lang="ko-KR" altLang="en-US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A7F9A1D-F3E2-F26D-6DD6-E3AE67DA3A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7556" y="1750938"/>
            <a:ext cx="5056888" cy="4889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5489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0D3D63-254B-5CDD-26FB-789930E8C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테이블 관리</a:t>
            </a:r>
          </a:p>
        </p:txBody>
      </p:sp>
      <p:graphicFrame>
        <p:nvGraphicFramePr>
          <p:cNvPr id="8" name="내용 개체 틀 7">
            <a:extLst>
              <a:ext uri="{FF2B5EF4-FFF2-40B4-BE49-F238E27FC236}">
                <a16:creationId xmlns:a16="http://schemas.microsoft.com/office/drawing/2014/main" id="{5B3B0475-2CF5-C827-4E57-CE59697836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2662678"/>
              </p:ext>
            </p:extLst>
          </p:nvPr>
        </p:nvGraphicFramePr>
        <p:xfrm>
          <a:off x="1295398" y="2144713"/>
          <a:ext cx="9601200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>
                  <a:extLst>
                    <a:ext uri="{9D8B030D-6E8A-4147-A177-3AD203B41FA5}">
                      <a16:colId xmlns:a16="http://schemas.microsoft.com/office/drawing/2014/main" val="1769440492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val="176971990"/>
                    </a:ext>
                  </a:extLst>
                </a:gridCol>
              </a:tblGrid>
              <a:tr h="3211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테이블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2844390"/>
                  </a:ext>
                </a:extLst>
              </a:tr>
              <a:tr h="3211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지점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모든 지점에 관한 정보 관리 테이블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527759"/>
                  </a:ext>
                </a:extLst>
              </a:tr>
              <a:tr h="3211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점원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지점에 속한 점원의 정보 관리 테이블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8223083"/>
                  </a:ext>
                </a:extLst>
              </a:tr>
              <a:tr h="3211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제휴업체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제휴 업체 목록 관리 테이블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998101"/>
                  </a:ext>
                </a:extLst>
              </a:tr>
              <a:tr h="3211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리뷰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고객의 사용 후기 및 별점 관리 테이블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0221122"/>
                  </a:ext>
                </a:extLst>
              </a:tr>
              <a:tr h="3211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고객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고객들의 정보 관리를 위한 테이블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799686"/>
                  </a:ext>
                </a:extLst>
              </a:tr>
              <a:tr h="3211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반려동물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고객들의 반려동물 정보 관리를 위한 테이블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3720590"/>
                  </a:ext>
                </a:extLst>
              </a:tr>
              <a:tr h="3211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예약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예약 관리를 위한 테이블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7051157"/>
                  </a:ext>
                </a:extLst>
              </a:tr>
              <a:tr h="3211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객실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지점이 소유한 객실 정보 관리 테이블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1223118"/>
                  </a:ext>
                </a:extLst>
              </a:tr>
              <a:tr h="3211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후원 단체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후원 단체 및 후원금 관리 테이블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571862"/>
                  </a:ext>
                </a:extLst>
              </a:tr>
              <a:tr h="3211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동물병원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응급상황을 위한 동물병원 관리 테이블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6132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00836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385A3C-A61A-A083-6623-AD0F324E4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테이블 명세서</a:t>
            </a:r>
            <a:r>
              <a:rPr lang="en-US" altLang="ko-KR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(</a:t>
            </a:r>
            <a:r>
              <a:rPr lang="ko-KR" altLang="en-US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객실 테이블</a:t>
            </a:r>
            <a:r>
              <a:rPr lang="en-US" altLang="ko-KR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)</a:t>
            </a:r>
            <a:endParaRPr lang="ko-KR" altLang="en-US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BAD16F9-DF3A-ED20-7849-F132C59155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1090" y="3003438"/>
            <a:ext cx="10358676" cy="1257412"/>
          </a:xfrm>
        </p:spPr>
      </p:pic>
    </p:spTree>
    <p:extLst>
      <p:ext uri="{BB962C8B-B14F-4D97-AF65-F5344CB8AC3E}">
        <p14:creationId xmlns:p14="http://schemas.microsoft.com/office/powerpoint/2010/main" val="2459777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3C90CF-85E3-661E-C1D2-FA014AC8E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애완동물 호텔의 개념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3C590A-190C-68EF-B00D-BA73F67EB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556932"/>
            <a:ext cx="9664699" cy="3318936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반려동물</a:t>
            </a:r>
            <a:r>
              <a:rPr lang="en-US" altLang="ko-KR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(companion animal)</a:t>
            </a:r>
            <a:r>
              <a:rPr lang="ko-KR" altLang="en-US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의 의미</a:t>
            </a:r>
            <a:endParaRPr lang="en-US" altLang="ko-KR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r>
              <a:rPr lang="ko-KR" altLang="en-US" sz="15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반려동물</a:t>
            </a:r>
            <a:r>
              <a:rPr lang="en-US" altLang="ko-KR" sz="15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(=</a:t>
            </a:r>
            <a:r>
              <a:rPr lang="ko-KR" altLang="en-US" sz="15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애완동물</a:t>
            </a:r>
            <a:r>
              <a:rPr lang="en-US" altLang="ko-KR" sz="15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</a:t>
            </a:r>
            <a:r>
              <a:rPr lang="ko-KR" altLang="en-US" sz="15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은 사람이 정서적으로 의지하기 위해 집에서 기르는 동물을 말한다</a:t>
            </a:r>
            <a:r>
              <a:rPr lang="en-US" altLang="ko-KR" sz="15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  <a:p>
            <a:endParaRPr lang="en-US" altLang="ko-KR" sz="15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en-US" altLang="ko-KR" sz="15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애견호텔</a:t>
            </a:r>
            <a:r>
              <a:rPr lang="en-US" altLang="ko-KR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(pet</a:t>
            </a:r>
            <a:r>
              <a:rPr lang="ko-KR" altLang="en-US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r>
              <a:rPr lang="en-US" altLang="ko-KR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hotel)</a:t>
            </a:r>
            <a:r>
              <a:rPr lang="ko-KR" altLang="en-US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의 개념</a:t>
            </a:r>
            <a:endParaRPr lang="en-US" altLang="ko-KR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r>
              <a:rPr lang="ko-KR" altLang="en-US" sz="1500" b="0" i="0" dirty="0">
                <a:solidFill>
                  <a:srgbClr val="323232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애견 호텔이란 휴가나 경조사 등의 사유로 집을 비우게 될 때 강아지를 잠시 맡겨둘 수 있는 곳이다</a:t>
            </a:r>
            <a:r>
              <a:rPr lang="en-US" altLang="ko-KR" sz="1500" b="0" i="0" dirty="0">
                <a:solidFill>
                  <a:srgbClr val="323232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 </a:t>
            </a:r>
          </a:p>
          <a:p>
            <a:r>
              <a:rPr lang="ko-KR" altLang="en-US" sz="1500" b="0" i="0" dirty="0">
                <a:solidFill>
                  <a:srgbClr val="323232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애견 호텔은 강아지 숙박 뿐만 아니라 배식</a:t>
            </a:r>
            <a:r>
              <a:rPr lang="en-US" altLang="ko-KR" sz="1500" b="0" i="0" dirty="0">
                <a:solidFill>
                  <a:srgbClr val="323232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500" b="0" i="0" dirty="0">
                <a:solidFill>
                  <a:srgbClr val="323232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운동 등 보호자와 생활하는 것과 유사한 돌봄 서비스를 받을 수 있다</a:t>
            </a:r>
            <a:r>
              <a:rPr lang="en-US" altLang="ko-KR" sz="1500" b="0" i="0" dirty="0">
                <a:solidFill>
                  <a:srgbClr val="323232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  <a:endParaRPr lang="en-US" altLang="ko-KR" sz="15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ko-KR" altLang="en-US" sz="15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5260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385A3C-A61A-A083-6623-AD0F324E4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테이블 명세서</a:t>
            </a:r>
            <a:r>
              <a:rPr lang="en-US" altLang="ko-KR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(</a:t>
            </a:r>
            <a:r>
              <a:rPr lang="ko-KR" altLang="en-US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고객 테이블</a:t>
            </a:r>
            <a:r>
              <a:rPr lang="en-US" altLang="ko-KR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)</a:t>
            </a:r>
            <a:endParaRPr lang="ko-KR" altLang="en-US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FD72822-44AB-A3A5-52CF-3E124D6D8C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773" y="2922738"/>
            <a:ext cx="10315256" cy="1465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4875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385A3C-A61A-A083-6623-AD0F324E4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테이블 명세서</a:t>
            </a:r>
            <a:r>
              <a:rPr lang="en-US" altLang="ko-KR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(</a:t>
            </a:r>
            <a:r>
              <a:rPr lang="ko-KR" altLang="en-US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동물병원 테이블</a:t>
            </a:r>
            <a:r>
              <a:rPr lang="en-US" altLang="ko-KR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)</a:t>
            </a:r>
            <a:endParaRPr lang="ko-KR" altLang="en-US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CC6387E-4416-0A3E-E680-D16631F803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587" y="2913679"/>
            <a:ext cx="10321353" cy="1030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2140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385A3C-A61A-A083-6623-AD0F324E4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테이블 명세서</a:t>
            </a:r>
            <a:r>
              <a:rPr lang="en-US" altLang="ko-KR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(</a:t>
            </a:r>
            <a:r>
              <a:rPr lang="ko-KR" altLang="en-US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리뷰 테이블</a:t>
            </a:r>
            <a:r>
              <a:rPr lang="en-US" altLang="ko-KR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)</a:t>
            </a:r>
            <a:endParaRPr lang="ko-KR" altLang="en-US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F0DB973-96D6-0C3C-CE3B-78B5D841FE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927" y="2847906"/>
            <a:ext cx="10505692" cy="1546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511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385A3C-A61A-A083-6623-AD0F324E4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테이블 명세서</a:t>
            </a:r>
            <a:r>
              <a:rPr lang="en-US" altLang="ko-KR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(</a:t>
            </a:r>
            <a:r>
              <a:rPr lang="ko-KR" altLang="en-US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반려동물 테이블</a:t>
            </a:r>
            <a:r>
              <a:rPr lang="en-US" altLang="ko-KR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)</a:t>
            </a:r>
            <a:endParaRPr lang="ko-KR" altLang="en-US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813584B-E193-8DFE-1FE9-DE73177203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939" y="2777066"/>
            <a:ext cx="10491585" cy="1303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0158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385A3C-A61A-A083-6623-AD0F324E4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테이블 명세서</a:t>
            </a:r>
            <a:r>
              <a:rPr lang="en-US" altLang="ko-KR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(</a:t>
            </a:r>
            <a:r>
              <a:rPr lang="ko-KR" altLang="en-US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예약 테이블</a:t>
            </a:r>
            <a:r>
              <a:rPr lang="en-US" altLang="ko-KR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)</a:t>
            </a:r>
            <a:endParaRPr lang="ko-KR" altLang="en-US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B2015C-5A19-639F-41A5-25CA0D052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759" y="2728822"/>
            <a:ext cx="10424482" cy="2033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627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385A3C-A61A-A083-6623-AD0F324E4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테이블 명세서</a:t>
            </a:r>
            <a:r>
              <a:rPr lang="en-US" altLang="ko-KR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(</a:t>
            </a:r>
            <a:r>
              <a:rPr lang="ko-KR" altLang="en-US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점원 테이블</a:t>
            </a:r>
            <a:r>
              <a:rPr lang="en-US" altLang="ko-KR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)</a:t>
            </a:r>
            <a:endParaRPr lang="ko-KR" altLang="en-US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56D9DC7-1AF2-8EE8-997E-221C59FD44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775" y="2810521"/>
            <a:ext cx="10396449" cy="1730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8845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385A3C-A61A-A083-6623-AD0F324E4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테이블 명세서</a:t>
            </a:r>
            <a:r>
              <a:rPr lang="en-US" altLang="ko-KR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(</a:t>
            </a:r>
            <a:r>
              <a:rPr lang="ko-KR" altLang="en-US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제휴업체 테이블</a:t>
            </a:r>
            <a:r>
              <a:rPr lang="en-US" altLang="ko-KR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)</a:t>
            </a:r>
            <a:endParaRPr lang="ko-KR" altLang="en-US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07BDF6C-8BEE-9AF1-1938-03F0112125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457" y="2938899"/>
            <a:ext cx="10335085" cy="1033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0246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385A3C-A61A-A083-6623-AD0F324E4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테이블 명세서</a:t>
            </a:r>
            <a:r>
              <a:rPr lang="en-US" altLang="ko-KR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(</a:t>
            </a:r>
            <a:r>
              <a:rPr lang="ko-KR" altLang="en-US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지점 테이블</a:t>
            </a:r>
            <a:r>
              <a:rPr lang="en-US" altLang="ko-KR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)</a:t>
            </a:r>
            <a:endParaRPr lang="ko-KR" altLang="en-US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BDF651B-5A33-EDFE-BBDE-7E36161353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934" y="2653310"/>
            <a:ext cx="10332204" cy="1734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9842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385A3C-A61A-A083-6623-AD0F324E4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테이블 명세서</a:t>
            </a:r>
            <a:r>
              <a:rPr lang="en-US" altLang="ko-KR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(</a:t>
            </a:r>
            <a:r>
              <a:rPr lang="ko-KR" altLang="en-US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후원단체 테이블</a:t>
            </a:r>
            <a:r>
              <a:rPr lang="en-US" altLang="ko-KR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)</a:t>
            </a:r>
            <a:endParaRPr lang="ko-KR" altLang="en-US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51B669A-0A4B-FE7C-DC33-CF3FC5CEC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652" y="3015103"/>
            <a:ext cx="10414696" cy="1011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2414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A3E8B4-C8B6-9432-ABF4-93407E9BE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테이블 생성 코드</a:t>
            </a:r>
            <a:r>
              <a:rPr lang="en-US" altLang="ko-KR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(</a:t>
            </a:r>
            <a:r>
              <a:rPr lang="ko-KR" altLang="en-US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제휴업체 테이블</a:t>
            </a:r>
            <a:r>
              <a:rPr lang="en-US" altLang="ko-KR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)</a:t>
            </a:r>
            <a:endParaRPr lang="ko-KR" altLang="en-US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6832B4A-4265-47F7-A82D-136C85A5E2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61068" y="2607462"/>
            <a:ext cx="3653984" cy="1872440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0D32C3D-44D6-EC71-ED0B-87F13A4037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683" y="4801365"/>
            <a:ext cx="6844513" cy="92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71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3BD1BE-3A57-AADD-6609-963F063EC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사전 자료조사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EE2CB6-9C25-7F7B-4CA3-78B34457BA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8815" y="2556932"/>
            <a:ext cx="3797782" cy="3318936"/>
          </a:xfrm>
        </p:spPr>
        <p:txBody>
          <a:bodyPr>
            <a:normAutofit lnSpcReduction="10000"/>
          </a:bodyPr>
          <a:lstStyle/>
          <a:p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대한민국 통계청 기준으로 매년마다 반려가구와 반려인이 늘어나고 있다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비 반려 가구의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78.7%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는 향후 반려동물을 기르고 싶다는 응답을 했다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2024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년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05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월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04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일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5163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만인 대한민국 인구수를 기준으로 약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1262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만명이 반려인이다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00DB767-2E03-0F42-727C-19945D3C47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653" y="2285999"/>
            <a:ext cx="5715000" cy="3562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08850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A3E8B4-C8B6-9432-ABF4-93407E9BE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테이블 생성 코드</a:t>
            </a:r>
            <a:r>
              <a:rPr lang="en-US" altLang="ko-KR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(</a:t>
            </a:r>
            <a:r>
              <a:rPr lang="ko-KR" altLang="en-US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동물병원 테이블</a:t>
            </a:r>
            <a:r>
              <a:rPr lang="en-US" altLang="ko-KR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)</a:t>
            </a:r>
            <a:endParaRPr lang="ko-KR" altLang="en-US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7C10215-7C83-366B-AED2-7C61B690A5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1906" y="2597396"/>
            <a:ext cx="3910144" cy="202454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5079F10-CF23-4226-5BCD-262321C185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4908" y="4933335"/>
            <a:ext cx="7617740" cy="732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3449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A3E8B4-C8B6-9432-ABF4-93407E9BE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테이블 생성 코드</a:t>
            </a:r>
            <a:r>
              <a:rPr lang="en-US" altLang="ko-KR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(</a:t>
            </a:r>
            <a:r>
              <a:rPr lang="ko-KR" altLang="en-US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후원단체 테이블</a:t>
            </a:r>
            <a:r>
              <a:rPr lang="en-US" altLang="ko-KR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)</a:t>
            </a:r>
            <a:endParaRPr lang="ko-KR" altLang="en-US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4622AFB-16CF-0520-5B8B-699CB07479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4756" y="2676083"/>
            <a:ext cx="4221294" cy="214278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C2FD004-AC4F-4243-AC54-79395190F3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9628" y="5110505"/>
            <a:ext cx="7717577" cy="718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38898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A3E8B4-C8B6-9432-ABF4-93407E9BE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테이블 생성 코드</a:t>
            </a:r>
            <a:r>
              <a:rPr lang="en-US" altLang="ko-KR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(</a:t>
            </a:r>
            <a:r>
              <a:rPr lang="ko-KR" altLang="en-US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지점 테이블</a:t>
            </a:r>
            <a:r>
              <a:rPr lang="en-US" altLang="ko-KR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)</a:t>
            </a:r>
            <a:endParaRPr lang="ko-KR" altLang="en-US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3E29393-3727-E52B-9A68-575C779E23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7213" y="2571598"/>
            <a:ext cx="4088037" cy="276579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CC36FAA-EAC7-8435-5C6F-54EE001711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3402" y="5395945"/>
            <a:ext cx="7772398" cy="701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4452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A3E8B4-C8B6-9432-ABF4-93407E9BE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테이블 생성 코드</a:t>
            </a:r>
            <a:r>
              <a:rPr lang="en-US" altLang="ko-KR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(</a:t>
            </a:r>
            <a:r>
              <a:rPr lang="ko-KR" altLang="en-US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점원 테이블</a:t>
            </a:r>
            <a:r>
              <a:rPr lang="en-US" altLang="ko-KR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)</a:t>
            </a:r>
            <a:endParaRPr lang="ko-KR" altLang="en-US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EAEC6C3-F2A7-7BE9-987C-9F9F000437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5282" y="2538288"/>
            <a:ext cx="4265818" cy="258158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C345118-E426-C10F-7DF2-302C2A4FEE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5061" y="5372157"/>
            <a:ext cx="8923381" cy="609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75732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A3E8B4-C8B6-9432-ABF4-93407E9BE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테이블 생성 코드</a:t>
            </a:r>
            <a:r>
              <a:rPr lang="en-US" altLang="ko-KR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(</a:t>
            </a:r>
            <a:r>
              <a:rPr lang="ko-KR" altLang="en-US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고객 테이블</a:t>
            </a:r>
            <a:r>
              <a:rPr lang="en-US" altLang="ko-KR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)</a:t>
            </a:r>
            <a:endParaRPr lang="ko-KR" altLang="en-US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309BD95-E0EB-6FF1-A14A-FBB154611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5918" y="2537597"/>
            <a:ext cx="5032581" cy="269486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1D23032-E47A-75E6-1BE5-BDDFC7BE7C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8108" y="5327714"/>
            <a:ext cx="6328199" cy="736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03834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A3E8B4-C8B6-9432-ABF4-93407E9BE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테이블 생성 코드</a:t>
            </a:r>
            <a:r>
              <a:rPr lang="en-US" altLang="ko-KR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(</a:t>
            </a:r>
            <a:r>
              <a:rPr lang="ko-KR" altLang="en-US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반려동물 테이블</a:t>
            </a:r>
            <a:r>
              <a:rPr lang="en-US" altLang="ko-KR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)</a:t>
            </a:r>
            <a:endParaRPr lang="ko-KR" altLang="en-US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9388988-454D-A1CB-7BC2-006A7239F1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818" y="5290846"/>
            <a:ext cx="9419236" cy="75435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D7CAAB1-52ED-12B2-57B2-3F22304B18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4405" y="2562104"/>
            <a:ext cx="5170745" cy="2431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63709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A3E8B4-C8B6-9432-ABF4-93407E9BE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테이블 생성 코드</a:t>
            </a:r>
            <a:r>
              <a:rPr lang="en-US" altLang="ko-KR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(</a:t>
            </a:r>
            <a:r>
              <a:rPr lang="ko-KR" altLang="en-US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객실 테이블</a:t>
            </a:r>
            <a:r>
              <a:rPr lang="en-US" altLang="ko-KR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)</a:t>
            </a:r>
            <a:endParaRPr lang="ko-KR" altLang="en-US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F3AD926-639B-BC9A-64C9-6875F7A7E1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4843" y="2546468"/>
            <a:ext cx="4472875" cy="222288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1D6ED73-3A82-6F83-484B-81C0979437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9757" y="5029820"/>
            <a:ext cx="7967144" cy="807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58852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A3E8B4-C8B6-9432-ABF4-93407E9BE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테이블 생성 코드</a:t>
            </a:r>
            <a:r>
              <a:rPr lang="en-US" altLang="ko-KR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(</a:t>
            </a:r>
            <a:r>
              <a:rPr lang="ko-KR" altLang="en-US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예약 테이블</a:t>
            </a:r>
            <a:r>
              <a:rPr lang="en-US" altLang="ko-KR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)</a:t>
            </a:r>
            <a:endParaRPr lang="ko-KR" altLang="en-US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860B824-4D0A-6B72-16B2-262D4D9F44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6292" y="2587433"/>
            <a:ext cx="3334215" cy="257210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CEC23D6-04AF-9D86-899A-EDC4C1B0EA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729" y="5361470"/>
            <a:ext cx="9887869" cy="514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50537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CA511B-BE99-6802-1D05-EB4B17759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예약 테이블을 위한 저장 프로시저 호출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EF608694-CDFA-4E97-1985-FE99AE6B1C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401" y="2556932"/>
            <a:ext cx="5791196" cy="3318936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예약 테이블에 서로 맞지 않는 값이 들어가지 않도록 저장 프로시저를 만들어서 고객과 애완동물</a:t>
            </a:r>
            <a:r>
              <a:rPr lang="en-US" altLang="ko-KR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객실과 지점</a:t>
            </a:r>
            <a:r>
              <a:rPr lang="en-US" altLang="ko-KR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객실의 이용기간 확인을 자동으로 할 수 있게 만들었다</a:t>
            </a:r>
            <a:endParaRPr lang="en-US" altLang="ko-KR" sz="2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값을 넣을 때는 </a:t>
            </a:r>
            <a:endParaRPr lang="en-US" altLang="ko-KR" sz="2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CALL InsertReservation(32, 3301, 3402, 13021, 1302, '2024-08-01', '2024-08-10’);</a:t>
            </a:r>
          </a:p>
          <a:p>
            <a:r>
              <a:rPr lang="ko-KR" altLang="en-US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 문장을 사용해서 넣으면 된다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100D55E-A2EC-6575-4146-DE79C9CEC0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5797" y="2499782"/>
            <a:ext cx="3089253" cy="4298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04391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A3E8B4-C8B6-9432-ABF4-93407E9BE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테이블 생성 코드</a:t>
            </a:r>
            <a:r>
              <a:rPr lang="en-US" altLang="ko-KR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(</a:t>
            </a:r>
            <a:r>
              <a:rPr lang="ko-KR" altLang="en-US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리뷰 테이블</a:t>
            </a:r>
            <a:r>
              <a:rPr lang="en-US" altLang="ko-KR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)</a:t>
            </a:r>
            <a:endParaRPr lang="ko-KR" altLang="en-US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34DD324-FB73-792E-0E56-9D3DE8048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7005" y="2547206"/>
            <a:ext cx="4048690" cy="255305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7390BF4-E335-B40B-743C-735099CA88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4191" y="5317019"/>
            <a:ext cx="7845759" cy="718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087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DB3EBA-C6CA-BCF7-EBFE-9EE49275D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유비쿼터스 시대의 등장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9DFBF5-F710-ACA3-F864-D8A036A267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6745" y="2556932"/>
            <a:ext cx="5179851" cy="3318936"/>
          </a:xfrm>
        </p:spPr>
        <p:txBody>
          <a:bodyPr>
            <a:normAutofit/>
          </a:bodyPr>
          <a:lstStyle/>
          <a:p>
            <a:r>
              <a:rPr lang="ko-KR" altLang="en-US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유비쿼터스 시대가 도래하면서 정보량이 많아지면서</a:t>
            </a:r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  </a:t>
            </a:r>
            <a:r>
              <a:rPr lang="ko-KR" altLang="en-US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여행지에 대한 정보를 쉽게 구할 수 있고</a:t>
            </a:r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실제로 여행을 가는 사람도 나날이 증가하기 시작했다</a:t>
            </a:r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.(</a:t>
            </a:r>
            <a:r>
              <a:rPr lang="ko-KR" altLang="en-US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한국관광공사 통계 기준</a:t>
            </a:r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r>
              <a:rPr lang="ko-KR" altLang="en-US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또한 이들 중에 </a:t>
            </a:r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r>
              <a:rPr lang="ko-KR" altLang="en-US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인 가구이면서 반려인 인 사람도 있을 것이며</a:t>
            </a:r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다인 가구층이라고 해도 가족여행을 가는 경우에는 애완동물은 혼자 남게 될 것이다</a:t>
            </a:r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r>
              <a:rPr lang="ko-KR" altLang="en-US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또한</a:t>
            </a:r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휴가철에 고의적으로 유기하는 사례가 발생하기도 한다</a:t>
            </a:r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r>
              <a:rPr lang="ko-KR" altLang="en-US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많은 사람들이 </a:t>
            </a:r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‘</a:t>
            </a:r>
            <a:r>
              <a:rPr lang="ko-KR" altLang="en-US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애완동물을 같이 데리고 가면 되지 않냐</a:t>
            </a:r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＇</a:t>
            </a:r>
            <a:r>
              <a:rPr lang="ko-KR" altLang="en-US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라고 하지만 막상 데려가기에는 굉장히 많은 준비가 필요하다</a:t>
            </a:r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sz="15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D7DEE06-FFC5-5CA6-D9C4-3DD94239F9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1191" y="2556932"/>
            <a:ext cx="3074174" cy="183587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41F962E-6BF0-4D08-A4B4-271EACD778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1277" y="4372873"/>
            <a:ext cx="3354916" cy="184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65198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A3E8B4-C8B6-9432-ABF4-93407E9BE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데이터 관리</a:t>
            </a:r>
            <a:r>
              <a:rPr lang="en-US" altLang="ko-KR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(</a:t>
            </a:r>
            <a:r>
              <a:rPr lang="ko-KR" altLang="en-US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데이터 검색</a:t>
            </a:r>
            <a:r>
              <a:rPr lang="en-US" altLang="ko-KR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)</a:t>
            </a:r>
            <a:endParaRPr lang="ko-KR" altLang="en-US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F14D57-720F-66A3-2B8B-774C7DEFA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557463"/>
            <a:ext cx="9601200" cy="3317875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함초롬바탕" panose="02030604000101010101" pitchFamily="18" charset="-127"/>
              </a:rPr>
              <a:t>Renaming(AS)</a:t>
            </a:r>
          </a:p>
          <a:p>
            <a:r>
              <a:rPr lang="ko-KR" altLang="en-US" sz="11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지점 테이블의 지점번호를 지점</a:t>
            </a:r>
            <a:r>
              <a:rPr lang="en-US" altLang="ko-KR" sz="11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ID</a:t>
            </a:r>
            <a:r>
              <a:rPr lang="ko-KR" altLang="en-US" sz="11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로 지정하여 출력</a:t>
            </a:r>
            <a:endParaRPr lang="en-US" altLang="ko-KR" sz="11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sz="11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지점이름을 지점명으로 지정하여 출력</a:t>
            </a:r>
            <a:endParaRPr lang="en-US" altLang="ko-KR" sz="11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sz="11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제휴업체</a:t>
            </a:r>
            <a:r>
              <a:rPr lang="en-US" altLang="ko-KR" sz="11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ID</a:t>
            </a:r>
            <a:r>
              <a:rPr lang="ko-KR" altLang="en-US" sz="11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를 업체</a:t>
            </a:r>
            <a:r>
              <a:rPr lang="en-US" altLang="ko-KR" sz="11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ID</a:t>
            </a:r>
            <a:r>
              <a:rPr lang="ko-KR" altLang="en-US" sz="11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로 지정하여 출력</a:t>
            </a:r>
            <a:endParaRPr lang="en-US" altLang="ko-KR" sz="11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sz="11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동물병원</a:t>
            </a:r>
            <a:r>
              <a:rPr lang="en-US" altLang="ko-KR" sz="11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ID</a:t>
            </a:r>
            <a:r>
              <a:rPr lang="ko-KR" altLang="en-US" sz="11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를 병원</a:t>
            </a:r>
            <a:r>
              <a:rPr lang="en-US" altLang="ko-KR" sz="11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ID</a:t>
            </a:r>
            <a:r>
              <a:rPr lang="ko-KR" altLang="en-US" sz="11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로 지정하여 출력</a:t>
            </a:r>
            <a:endParaRPr lang="en-US" altLang="ko-KR" sz="11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98AA904-857B-6379-5BAF-9C36DB63F0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6232" y="4989513"/>
            <a:ext cx="4696480" cy="95263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3F06CDC-48AE-F22B-074A-19E06BE670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6248" y="4216400"/>
            <a:ext cx="7919880" cy="706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92738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A3E8B4-C8B6-9432-ABF4-93407E9BE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데이터 관리</a:t>
            </a:r>
            <a:r>
              <a:rPr lang="en-US" altLang="ko-KR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(</a:t>
            </a:r>
            <a:r>
              <a:rPr lang="ko-KR" altLang="en-US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데이터 검색</a:t>
            </a:r>
            <a:r>
              <a:rPr lang="en-US" altLang="ko-KR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)</a:t>
            </a:r>
            <a:endParaRPr lang="ko-KR" altLang="en-US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F14D57-720F-66A3-2B8B-774C7DEFA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557463"/>
            <a:ext cx="9601200" cy="3317875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함초롬바탕" panose="02030604000101010101" pitchFamily="18" charset="-127"/>
              </a:rPr>
              <a:t>DISTINCT</a:t>
            </a:r>
          </a:p>
          <a:p>
            <a:r>
              <a:rPr lang="ko-KR" altLang="en-US" sz="11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객실 테이블의 객실가격과 객실등급을 출력하는데 </a:t>
            </a:r>
            <a:r>
              <a:rPr lang="en-US" altLang="ko-KR" sz="11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DISTINCT</a:t>
            </a:r>
            <a:r>
              <a:rPr lang="ko-KR" altLang="en-US" sz="11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를 이용하여 중복된 결과 값을 제외한 데이터만 출력하도록 한다</a:t>
            </a:r>
            <a:endParaRPr lang="en-US" altLang="ko-KR" sz="11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F9D7FA0-9E42-BF46-2370-21A44F1A0E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1696" y="3575023"/>
            <a:ext cx="3956354" cy="74297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B5399B9-1612-D08B-56E5-3DC9B76CF7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7317" y="4540202"/>
            <a:ext cx="3096980" cy="1231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20669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A3E8B4-C8B6-9432-ABF4-93407E9BE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데이터 관리</a:t>
            </a:r>
            <a:r>
              <a:rPr lang="en-US" altLang="ko-KR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(</a:t>
            </a:r>
            <a:r>
              <a:rPr lang="ko-KR" altLang="en-US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데이터 검색</a:t>
            </a:r>
            <a:r>
              <a:rPr lang="en-US" altLang="ko-KR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)</a:t>
            </a:r>
            <a:endParaRPr lang="ko-KR" altLang="en-US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F14D57-720F-66A3-2B8B-774C7DEFA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557463"/>
            <a:ext cx="9601200" cy="3317875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함초롬바탕" panose="02030604000101010101" pitchFamily="18" charset="-127"/>
              </a:rPr>
              <a:t>논리 연산자</a:t>
            </a:r>
            <a:endParaRPr lang="en-US" altLang="ko-KR" sz="2000" dirty="0">
              <a:latin typeface="휴먼둥근헤드라인" panose="02030504000101010101" pitchFamily="18" charset="-127"/>
              <a:ea typeface="휴먼둥근헤드라인" panose="020305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sz="11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지점 테이블의 위치 열의 데이터가 </a:t>
            </a:r>
            <a:r>
              <a:rPr lang="en-US" altLang="ko-KR" sz="11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‘</a:t>
            </a:r>
            <a:r>
              <a:rPr lang="ko-KR" altLang="en-US" sz="11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서울</a:t>
            </a:r>
            <a:r>
              <a:rPr lang="en-US" altLang="ko-KR" sz="11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‘ </a:t>
            </a:r>
            <a:r>
              <a:rPr lang="ko-KR" altLang="en-US" sz="11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이거나 </a:t>
            </a:r>
            <a:r>
              <a:rPr lang="en-US" altLang="ko-KR" sz="11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‘</a:t>
            </a:r>
            <a:r>
              <a:rPr lang="ko-KR" altLang="en-US" sz="11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경기</a:t>
            </a:r>
            <a:r>
              <a:rPr lang="en-US" altLang="ko-KR" sz="11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＇</a:t>
            </a:r>
            <a:r>
              <a:rPr lang="ko-KR" altLang="en-US" sz="11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일 때 그 데이터의 모든 열을 출력한다</a:t>
            </a:r>
            <a:endParaRPr lang="en-US" altLang="ko-KR" sz="11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48447F8-A22B-D545-9DB3-F737785964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1819" y="3560736"/>
            <a:ext cx="4581682" cy="76361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E3ABE0B-7598-5997-4F13-A36F370E7D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3901" y="4616373"/>
            <a:ext cx="6406296" cy="1203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44146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A3E8B4-C8B6-9432-ABF4-93407E9BE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데이터 관리</a:t>
            </a:r>
            <a:r>
              <a:rPr lang="en-US" altLang="ko-KR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(</a:t>
            </a:r>
            <a:r>
              <a:rPr lang="ko-KR" altLang="en-US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데이터 검색</a:t>
            </a:r>
            <a:r>
              <a:rPr lang="en-US" altLang="ko-KR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)</a:t>
            </a:r>
            <a:endParaRPr lang="ko-KR" altLang="en-US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F14D57-720F-66A3-2B8B-774C7DEFA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557463"/>
            <a:ext cx="9601200" cy="3317875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함초롬바탕" panose="02030604000101010101" pitchFamily="18" charset="-127"/>
              </a:rPr>
              <a:t>BETWEEN A AND B</a:t>
            </a:r>
          </a:p>
          <a:p>
            <a:r>
              <a:rPr lang="ko-KR" altLang="en-US" sz="11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후원단체 테이블의 후원금 열에서 데이터 값이 </a:t>
            </a:r>
            <a:r>
              <a:rPr lang="en-US" altLang="ko-KR" sz="11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1000000</a:t>
            </a:r>
            <a:r>
              <a:rPr lang="ko-KR" altLang="en-US" sz="11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에서 </a:t>
            </a:r>
            <a:r>
              <a:rPr lang="en-US" altLang="ko-KR" sz="11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1500000 </a:t>
            </a:r>
            <a:r>
              <a:rPr lang="ko-KR" altLang="en-US" sz="11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사이인 값을 출력한다</a:t>
            </a:r>
            <a:endParaRPr lang="en-US" altLang="ko-KR" sz="11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5D72F9C-31F4-D75F-F2BD-6F62C5CEF8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7723" y="3486836"/>
            <a:ext cx="5037708" cy="73504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B80F736-2F60-802D-8B94-B35E370D30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7723" y="4357608"/>
            <a:ext cx="5134985" cy="1517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29982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A3E8B4-C8B6-9432-ABF4-93407E9BE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데이터 관리</a:t>
            </a:r>
            <a:r>
              <a:rPr lang="en-US" altLang="ko-KR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(</a:t>
            </a:r>
            <a:r>
              <a:rPr lang="ko-KR" altLang="en-US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데이터 검색</a:t>
            </a:r>
            <a:r>
              <a:rPr lang="en-US" altLang="ko-KR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)</a:t>
            </a:r>
            <a:endParaRPr lang="ko-KR" altLang="en-US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F14D57-720F-66A3-2B8B-774C7DEFA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557463"/>
            <a:ext cx="6414505" cy="3317875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함초롬바탕" panose="02030604000101010101" pitchFamily="18" charset="-127"/>
              </a:rPr>
              <a:t>IN</a:t>
            </a:r>
          </a:p>
          <a:p>
            <a:r>
              <a:rPr lang="ko-KR" altLang="en-US" sz="11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동물병원 테이블에서 병원</a:t>
            </a:r>
            <a:r>
              <a:rPr lang="en-US" altLang="ko-KR" sz="11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ID </a:t>
            </a:r>
            <a:r>
              <a:rPr lang="ko-KR" altLang="en-US" sz="11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열의 값이 지점 테이블에 있는 병원 코드인 동물병원</a:t>
            </a:r>
            <a:r>
              <a:rPr lang="en-US" altLang="ko-KR" sz="11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ID</a:t>
            </a:r>
            <a:r>
              <a:rPr lang="ko-KR" altLang="en-US" sz="11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와 같은 값인 데이터의 병원</a:t>
            </a:r>
            <a:r>
              <a:rPr lang="en-US" altLang="ko-KR" sz="11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ID, </a:t>
            </a:r>
            <a:r>
              <a:rPr lang="ko-KR" altLang="en-US" sz="11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병원이름을 출력한다</a:t>
            </a:r>
            <a:endParaRPr lang="en-US" altLang="ko-KR" sz="11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331FA5B-4532-4A59-75BC-D17668D21F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9168" y="4056807"/>
            <a:ext cx="4029525" cy="142301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12A8C51-F4F7-4118-4440-3F3EBBBB08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7482" y="2440138"/>
            <a:ext cx="2199286" cy="3684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77148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A3E8B4-C8B6-9432-ABF4-93407E9BE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데이터 관리</a:t>
            </a:r>
            <a:r>
              <a:rPr lang="en-US" altLang="ko-KR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(</a:t>
            </a:r>
            <a:r>
              <a:rPr lang="ko-KR" altLang="en-US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데이터 검색</a:t>
            </a:r>
            <a:r>
              <a:rPr lang="en-US" altLang="ko-KR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)</a:t>
            </a:r>
            <a:endParaRPr lang="ko-KR" altLang="en-US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F14D57-720F-66A3-2B8B-774C7DEFA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7463"/>
            <a:ext cx="5702300" cy="3317875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함초롬바탕" panose="02030604000101010101" pitchFamily="18" charset="-127"/>
              </a:rPr>
              <a:t>NOT IN</a:t>
            </a:r>
          </a:p>
          <a:p>
            <a:r>
              <a:rPr lang="ko-KR" altLang="en-US" sz="11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동물병원 테이블에서 병원</a:t>
            </a:r>
            <a:r>
              <a:rPr lang="en-US" altLang="ko-KR" sz="11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ID </a:t>
            </a:r>
            <a:r>
              <a:rPr lang="ko-KR" altLang="en-US" sz="11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열의 값이 지점의 병원 코드인 동물병원</a:t>
            </a:r>
            <a:r>
              <a:rPr lang="en-US" altLang="ko-KR" sz="11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ID</a:t>
            </a:r>
            <a:r>
              <a:rPr lang="ko-KR" altLang="en-US" sz="11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에 없는 값이면 데이터의 병원</a:t>
            </a:r>
            <a:r>
              <a:rPr lang="en-US" altLang="ko-KR" sz="11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ID, </a:t>
            </a:r>
            <a:r>
              <a:rPr lang="ko-KR" altLang="en-US" sz="11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병원이름을 출력한다</a:t>
            </a:r>
            <a:endParaRPr lang="en-US" altLang="ko-KR" sz="11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CC10A7D-B950-BDF5-18F1-039F505D14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645" y="4002020"/>
            <a:ext cx="3973579" cy="140818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BB4F5F0-2893-2F8C-572E-56FB7D031E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3001" y="2895448"/>
            <a:ext cx="2581654" cy="2843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85847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A3E8B4-C8B6-9432-ABF4-93407E9BE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데이터 관리</a:t>
            </a:r>
            <a:r>
              <a:rPr lang="en-US" altLang="ko-KR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(</a:t>
            </a:r>
            <a:r>
              <a:rPr lang="ko-KR" altLang="en-US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데이터 검색</a:t>
            </a:r>
            <a:r>
              <a:rPr lang="en-US" altLang="ko-KR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)</a:t>
            </a:r>
            <a:endParaRPr lang="ko-KR" altLang="en-US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F14D57-720F-66A3-2B8B-774C7DEFA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7463"/>
            <a:ext cx="5702300" cy="3317875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함초롬바탕" panose="02030604000101010101" pitchFamily="18" charset="-127"/>
              </a:rPr>
              <a:t>LIKE</a:t>
            </a:r>
          </a:p>
          <a:p>
            <a:r>
              <a:rPr lang="ko-KR" altLang="en-US" sz="11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점원 테이블의 이름 열에서 </a:t>
            </a:r>
            <a:r>
              <a:rPr lang="en-US" altLang="ko-KR" sz="11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‘</a:t>
            </a:r>
            <a:r>
              <a:rPr lang="ko-KR" altLang="en-US" sz="11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김</a:t>
            </a:r>
            <a:r>
              <a:rPr lang="en-US" altLang="ko-KR" sz="11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＇</a:t>
            </a:r>
            <a:r>
              <a:rPr lang="ko-KR" altLang="en-US" sz="11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으로 시작하는 데이터를 찾아서 출력한다</a:t>
            </a:r>
            <a:endParaRPr lang="en-US" altLang="ko-KR" sz="11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BB3E07A-E5DF-C9E5-D25D-A0F27540FD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6551" y="3429000"/>
            <a:ext cx="3508824" cy="92948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1EAB79A-1B4A-EC28-3A90-E744B4DDA5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2327" y="4676728"/>
            <a:ext cx="7339895" cy="984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8597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A3E8B4-C8B6-9432-ABF4-93407E9BE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데이터 관리</a:t>
            </a:r>
            <a:r>
              <a:rPr lang="en-US" altLang="ko-KR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(</a:t>
            </a:r>
            <a:r>
              <a:rPr lang="ko-KR" altLang="en-US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데이터 검색</a:t>
            </a:r>
            <a:r>
              <a:rPr lang="en-US" altLang="ko-KR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)</a:t>
            </a:r>
            <a:endParaRPr lang="ko-KR" altLang="en-US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F14D57-720F-66A3-2B8B-774C7DEFA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7463"/>
            <a:ext cx="4610099" cy="3317875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함초롬바탕" panose="02030604000101010101" pitchFamily="18" charset="-127"/>
              </a:rPr>
              <a:t>IS NULL</a:t>
            </a:r>
          </a:p>
          <a:p>
            <a:r>
              <a:rPr lang="ko-KR" altLang="en-US" sz="11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지점 테이블의 제휴업체</a:t>
            </a:r>
            <a:r>
              <a:rPr lang="en-US" altLang="ko-KR" sz="11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ID, </a:t>
            </a:r>
            <a:r>
              <a:rPr lang="ko-KR" altLang="en-US" sz="11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후원단체</a:t>
            </a:r>
            <a:r>
              <a:rPr lang="en-US" altLang="ko-KR" sz="11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ID, </a:t>
            </a:r>
            <a:r>
              <a:rPr lang="ko-KR" altLang="en-US" sz="11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동물병원</a:t>
            </a:r>
            <a:r>
              <a:rPr lang="en-US" altLang="ko-KR" sz="11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ID </a:t>
            </a:r>
            <a:r>
              <a:rPr lang="ko-KR" altLang="en-US" sz="11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중 </a:t>
            </a:r>
            <a:r>
              <a:rPr lang="en-US" altLang="ko-KR" sz="11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NULL</a:t>
            </a:r>
            <a:r>
              <a:rPr lang="ko-KR" altLang="en-US" sz="11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 포함된 데이터의 모든 열을 출력한다</a:t>
            </a:r>
            <a:endParaRPr lang="en-US" altLang="ko-KR" sz="11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671D670-6DAD-A96F-1717-DC8CD79F0E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0550" y="2781919"/>
            <a:ext cx="5172798" cy="45539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3C5C839-C26F-723B-13D9-4850B69045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0103" y="3620689"/>
            <a:ext cx="5172797" cy="225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34961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A3E8B4-C8B6-9432-ABF4-93407E9BE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데이터 관리</a:t>
            </a:r>
            <a:r>
              <a:rPr lang="en-US" altLang="ko-KR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(</a:t>
            </a:r>
            <a:r>
              <a:rPr lang="ko-KR" altLang="en-US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데이터 검색</a:t>
            </a:r>
            <a:r>
              <a:rPr lang="en-US" altLang="ko-KR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)</a:t>
            </a:r>
            <a:endParaRPr lang="ko-KR" altLang="en-US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F14D57-720F-66A3-2B8B-774C7DEFA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7463"/>
            <a:ext cx="4610099" cy="3317875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함초롬바탕" panose="02030604000101010101" pitchFamily="18" charset="-127"/>
              </a:rPr>
              <a:t>IS NOT NULL</a:t>
            </a:r>
          </a:p>
          <a:p>
            <a:r>
              <a:rPr lang="ko-KR" altLang="en-US" sz="11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리뷰 테이블에서 후기 열이 </a:t>
            </a:r>
            <a:r>
              <a:rPr lang="en-US" altLang="ko-KR" sz="11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NULL</a:t>
            </a:r>
            <a:r>
              <a:rPr lang="ko-KR" altLang="en-US" sz="11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 아닌 모든 열을 출력한다</a:t>
            </a:r>
            <a:endParaRPr lang="en-US" altLang="ko-KR" sz="11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DD80660-75D1-D1EE-1A2B-B566C842EC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1528" y="2636386"/>
            <a:ext cx="4791744" cy="323895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C494A81-7125-5542-5F8F-3E257A78B8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4730" y="4056036"/>
            <a:ext cx="3571779" cy="865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96190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A3E8B4-C8B6-9432-ABF4-93407E9BE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데이터 관리</a:t>
            </a:r>
            <a:r>
              <a:rPr lang="en-US" altLang="ko-KR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(</a:t>
            </a:r>
            <a:r>
              <a:rPr lang="ko-KR" altLang="en-US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데이터 검색</a:t>
            </a:r>
            <a:r>
              <a:rPr lang="en-US" altLang="ko-KR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)</a:t>
            </a:r>
            <a:endParaRPr lang="ko-KR" altLang="en-US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F14D57-720F-66A3-2B8B-774C7DEFA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7463"/>
            <a:ext cx="7848599" cy="3317875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함초롬바탕" panose="02030604000101010101" pitchFamily="18" charset="-127"/>
              </a:rPr>
              <a:t>ORDER BY</a:t>
            </a:r>
          </a:p>
          <a:p>
            <a:r>
              <a:rPr lang="ko-KR" altLang="en-US" sz="11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반려동물 테이블에서 반려동물</a:t>
            </a:r>
            <a:r>
              <a:rPr lang="en-US" altLang="ko-KR" sz="11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ID, </a:t>
            </a:r>
            <a:r>
              <a:rPr lang="ko-KR" altLang="en-US" sz="11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펫이름을 불러오고</a:t>
            </a:r>
            <a:r>
              <a:rPr lang="en-US" altLang="ko-KR" sz="11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sz="11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펫이름으로 오름차순 정렬한다</a:t>
            </a:r>
            <a:endParaRPr lang="en-US" altLang="ko-KR" sz="11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863F400-17A8-BD92-3368-65C7188A81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7850" y="692676"/>
            <a:ext cx="1377369" cy="547264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DB3E01F-15D3-27D4-FB46-16AB031DDD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3835" y="3497603"/>
            <a:ext cx="6186183" cy="996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452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8F5134-FFEB-E429-4A8F-C8E0DA889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매우 복잡한 애완동물의 해외 입국 시 필요한 서류 및 준비사항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AB47C1-7031-511F-3476-AA9DBE681A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1. </a:t>
            </a:r>
            <a:r>
              <a:rPr lang="ko-KR" altLang="en-US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국가별 규제 내용 확인</a:t>
            </a:r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나라 별 입국 금지인 경우도 있고</a:t>
            </a:r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최소 </a:t>
            </a:r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40</a:t>
            </a:r>
            <a:r>
              <a:rPr lang="ko-KR" altLang="en-US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일 전 검역 당국에 도착 일자 및 검사 승인 서류를 받아야 하는 등</a:t>
            </a:r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.)</a:t>
            </a:r>
          </a:p>
          <a:p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2. </a:t>
            </a:r>
            <a:r>
              <a:rPr lang="ko-KR" altLang="en-US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건강진단서 등 서류 준비</a:t>
            </a:r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광견병 예방 접종 증명서</a:t>
            </a:r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건강진단서</a:t>
            </a:r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마이크로칩 이식</a:t>
            </a:r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3. </a:t>
            </a:r>
            <a:r>
              <a:rPr lang="ko-KR" altLang="en-US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항공사 동물 운송 기준 확인</a:t>
            </a:r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기내 탑승 조건 및 위탁 수하물 조건</a:t>
            </a:r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등</a:t>
            </a:r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4. </a:t>
            </a:r>
            <a:r>
              <a:rPr lang="ko-KR" altLang="en-US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규정에 맞는 </a:t>
            </a:r>
            <a:r>
              <a:rPr lang="ko-KR" altLang="en-US" sz="15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케이지</a:t>
            </a:r>
            <a:r>
              <a:rPr lang="ko-KR" altLang="en-US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준비</a:t>
            </a:r>
            <a:endParaRPr lang="en-US" altLang="ko-KR" sz="15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5. </a:t>
            </a:r>
            <a:r>
              <a:rPr lang="ko-KR" altLang="en-US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출국 전 검역소 방문 등등</a:t>
            </a:r>
            <a:endParaRPr lang="en-US" altLang="ko-KR" sz="15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None/>
            </a:pPr>
            <a:endParaRPr lang="en-US" altLang="ko-KR" sz="15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None/>
            </a:pPr>
            <a:r>
              <a:rPr lang="ko-KR" altLang="en-US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이 외에도 여러가지 준비를 </a:t>
            </a:r>
            <a:r>
              <a:rPr lang="ko-KR" altLang="en-US" sz="15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해야한다</a:t>
            </a:r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sz="15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752242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A3E8B4-C8B6-9432-ABF4-93407E9BE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데이터 관리</a:t>
            </a:r>
            <a:r>
              <a:rPr lang="en-US" altLang="ko-KR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(</a:t>
            </a:r>
            <a:r>
              <a:rPr lang="ko-KR" altLang="en-US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데이터 검색</a:t>
            </a:r>
            <a:r>
              <a:rPr lang="en-US" altLang="ko-KR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)</a:t>
            </a:r>
            <a:endParaRPr lang="ko-KR" altLang="en-US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F14D57-720F-66A3-2B8B-774C7DEFA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7463"/>
            <a:ext cx="7848599" cy="3317875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함초롬바탕" panose="02030604000101010101" pitchFamily="18" charset="-127"/>
              </a:rPr>
              <a:t>Aggregation Function</a:t>
            </a:r>
          </a:p>
          <a:p>
            <a:r>
              <a:rPr lang="ko-KR" altLang="en-US" sz="11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후원단체 테이블의 후원금의 총합과 후원금의 평균을 출력한다</a:t>
            </a:r>
            <a:endParaRPr lang="en-US" altLang="ko-KR" sz="11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2C3D304-0259-1D62-B745-977659C10C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3929" y="3484526"/>
            <a:ext cx="5221356" cy="50802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22CA3C2-3290-0F8C-2F4E-DDC793F089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2669" y="4419576"/>
            <a:ext cx="4127654" cy="635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97031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A3E8B4-C8B6-9432-ABF4-93407E9BE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데이터 관리</a:t>
            </a:r>
            <a:r>
              <a:rPr lang="en-US" altLang="ko-KR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(</a:t>
            </a:r>
            <a:r>
              <a:rPr lang="ko-KR" altLang="en-US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데이터 검색</a:t>
            </a:r>
            <a:r>
              <a:rPr lang="en-US" altLang="ko-KR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)</a:t>
            </a:r>
            <a:endParaRPr lang="ko-KR" altLang="en-US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F14D57-720F-66A3-2B8B-774C7DEFA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7463"/>
            <a:ext cx="7848599" cy="3317875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함초롬바탕" panose="02030604000101010101" pitchFamily="18" charset="-127"/>
              </a:rPr>
              <a:t>GROUP BY</a:t>
            </a:r>
          </a:p>
          <a:p>
            <a:r>
              <a:rPr lang="ko-KR" altLang="en-US" sz="11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예약 테이블에서 지점번호</a:t>
            </a:r>
            <a:r>
              <a:rPr lang="en-US" altLang="ko-KR" sz="11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sz="11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별로 분류 후에 객실번호 별로 다시 분류하여 각 분류 별 이용횟수를 출력해낸다</a:t>
            </a:r>
            <a:endParaRPr lang="en-US" altLang="ko-KR" sz="11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FFD6214-2E06-9263-A278-FEFEC927D1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5920" y="4065718"/>
            <a:ext cx="5039256" cy="121245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670E63D-1559-AEF2-EEA2-D5EDFA1270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2986" y="2473668"/>
            <a:ext cx="2164740" cy="3667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35377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A3E8B4-C8B6-9432-ABF4-93407E9BE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데이터 관리</a:t>
            </a:r>
            <a:r>
              <a:rPr lang="en-US" altLang="ko-KR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(</a:t>
            </a:r>
            <a:r>
              <a:rPr lang="ko-KR" altLang="en-US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데이터 검색</a:t>
            </a:r>
            <a:r>
              <a:rPr lang="en-US" altLang="ko-KR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)</a:t>
            </a:r>
            <a:endParaRPr lang="ko-KR" altLang="en-US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F14D57-720F-66A3-2B8B-774C7DEFA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7463"/>
            <a:ext cx="7848599" cy="3317875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함초롬바탕" panose="02030604000101010101" pitchFamily="18" charset="-127"/>
              </a:rPr>
              <a:t>HAVING</a:t>
            </a:r>
          </a:p>
          <a:p>
            <a:r>
              <a:rPr lang="en-US" altLang="ko-KR" sz="11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HAVING</a:t>
            </a:r>
            <a:r>
              <a:rPr lang="ko-KR" altLang="en-US" sz="11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을 이용하여 </a:t>
            </a:r>
            <a:r>
              <a:rPr lang="en-US" altLang="ko-KR" sz="11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GROUP BY </a:t>
            </a:r>
            <a:r>
              <a:rPr lang="ko-KR" altLang="en-US" sz="11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한 결과 데이터에서 이용횟수가 </a:t>
            </a:r>
            <a:r>
              <a:rPr lang="en-US" altLang="ko-KR" sz="11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</a:t>
            </a:r>
            <a:r>
              <a:rPr lang="ko-KR" altLang="en-US" sz="11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보다 크거나 같은 값만 출력한다</a:t>
            </a:r>
            <a:endParaRPr lang="en-US" altLang="ko-KR" sz="11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F6F5C20-0CA9-FE1A-DF12-19960C201E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0759" y="4060876"/>
            <a:ext cx="3717946" cy="110983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186015E-121E-BF65-C9E4-813AEB9CFD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7770" y="3335228"/>
            <a:ext cx="2844459" cy="2811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61310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A3E8B4-C8B6-9432-ABF4-93407E9BE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데이터 관리</a:t>
            </a:r>
            <a:r>
              <a:rPr lang="en-US" altLang="ko-KR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(</a:t>
            </a:r>
            <a:r>
              <a:rPr lang="ko-KR" altLang="en-US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데이터 검색</a:t>
            </a:r>
            <a:r>
              <a:rPr lang="en-US" altLang="ko-KR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)</a:t>
            </a:r>
            <a:endParaRPr lang="ko-KR" altLang="en-US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F14D57-720F-66A3-2B8B-774C7DEFA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7463"/>
            <a:ext cx="7848599" cy="3317875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함초롬바탕" panose="02030604000101010101" pitchFamily="18" charset="-127"/>
              </a:rPr>
              <a:t>JOIN</a:t>
            </a:r>
          </a:p>
          <a:p>
            <a:r>
              <a:rPr lang="ko-KR" altLang="en-US" sz="11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반려동물 테이블과 고객 테이블을 </a:t>
            </a:r>
            <a:r>
              <a:rPr lang="en-US" altLang="ko-KR" sz="11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JOIN</a:t>
            </a:r>
            <a:r>
              <a:rPr lang="ko-KR" altLang="en-US" sz="11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한다</a:t>
            </a:r>
            <a:endParaRPr lang="en-US" altLang="ko-KR" sz="11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B4EAB77-DFEB-0C2B-B31E-18E28F6467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0150" y="2493575"/>
            <a:ext cx="3730289" cy="351753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F837B45-2F14-1540-0D8D-9B9F54D67E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561" y="3900559"/>
            <a:ext cx="6570809" cy="703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83913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A3E8B4-C8B6-9432-ABF4-93407E9BE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데이터 관리</a:t>
            </a:r>
            <a:r>
              <a:rPr lang="en-US" altLang="ko-KR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(</a:t>
            </a:r>
            <a:r>
              <a:rPr lang="ko-KR" altLang="en-US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데이터 검색</a:t>
            </a:r>
            <a:r>
              <a:rPr lang="en-US" altLang="ko-KR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)</a:t>
            </a:r>
            <a:endParaRPr lang="ko-KR" altLang="en-US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F14D57-720F-66A3-2B8B-774C7DEFA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7463"/>
            <a:ext cx="7848599" cy="3317875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함초롬바탕" panose="02030604000101010101" pitchFamily="18" charset="-127"/>
              </a:rPr>
              <a:t>SUB QUERY(</a:t>
            </a:r>
            <a:r>
              <a:rPr lang="ko-KR" altLang="en-US" sz="2000" dirty="0"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함초롬바탕" panose="02030604000101010101" pitchFamily="18" charset="-127"/>
              </a:rPr>
              <a:t>단일</a:t>
            </a:r>
            <a:r>
              <a:rPr lang="en-US" altLang="ko-KR" sz="2000" dirty="0"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함초롬바탕" panose="02030604000101010101" pitchFamily="18" charset="-127"/>
              </a:rPr>
              <a:t>)</a:t>
            </a:r>
          </a:p>
          <a:p>
            <a:r>
              <a:rPr lang="ko-KR" altLang="en-US" sz="11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고객 테이블의 고객</a:t>
            </a:r>
            <a:r>
              <a:rPr lang="en-US" altLang="ko-KR" sz="11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ID</a:t>
            </a:r>
            <a:r>
              <a:rPr lang="ko-KR" altLang="en-US" sz="11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의 값이 </a:t>
            </a:r>
            <a:r>
              <a:rPr lang="en-US" altLang="ko-KR" sz="11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3328</a:t>
            </a:r>
            <a:r>
              <a:rPr lang="ko-KR" altLang="en-US" sz="11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인 고객과 이름이 동일한 고객의 저장된 정보를 출력한다</a:t>
            </a:r>
            <a:endParaRPr lang="en-US" altLang="ko-KR" sz="11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23A6C17-60A1-E8EA-CDD0-B236A039F7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9300" y="4998310"/>
            <a:ext cx="7941609" cy="96433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A0D6F31-0CF0-9345-634A-4F22DCF553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9300" y="3749259"/>
            <a:ext cx="7526737" cy="816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40764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A3E8B4-C8B6-9432-ABF4-93407E9BE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데이터 관리</a:t>
            </a:r>
            <a:r>
              <a:rPr lang="en-US" altLang="ko-KR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(</a:t>
            </a:r>
            <a:r>
              <a:rPr lang="ko-KR" altLang="en-US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데이터 검색</a:t>
            </a:r>
            <a:r>
              <a:rPr lang="en-US" altLang="ko-KR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)</a:t>
            </a:r>
            <a:endParaRPr lang="ko-KR" altLang="en-US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F14D57-720F-66A3-2B8B-774C7DEFA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7463"/>
            <a:ext cx="7848599" cy="3317875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함초롬바탕" panose="02030604000101010101" pitchFamily="18" charset="-127"/>
              </a:rPr>
              <a:t>SUB QUERY(</a:t>
            </a:r>
            <a:r>
              <a:rPr lang="ko-KR" altLang="en-US" sz="2000" dirty="0"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함초롬바탕" panose="02030604000101010101" pitchFamily="18" charset="-127"/>
              </a:rPr>
              <a:t>다중</a:t>
            </a:r>
            <a:r>
              <a:rPr lang="en-US" altLang="ko-KR" sz="2000" dirty="0"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함초롬바탕" panose="02030604000101010101" pitchFamily="18" charset="-127"/>
              </a:rPr>
              <a:t>)</a:t>
            </a:r>
          </a:p>
          <a:p>
            <a:r>
              <a:rPr lang="ko-KR" altLang="en-US" sz="11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반려동물 테이블과 고객 테이블을 </a:t>
            </a:r>
            <a:r>
              <a:rPr lang="en-US" altLang="ko-KR" sz="11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join</a:t>
            </a:r>
            <a:r>
              <a:rPr lang="ko-KR" altLang="en-US" sz="11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하고 난 후 고객 테이블에서 성명의 값이 </a:t>
            </a:r>
            <a:r>
              <a:rPr lang="en-US" altLang="ko-KR" sz="11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“</a:t>
            </a:r>
            <a:r>
              <a:rPr lang="ko-KR" altLang="en-US" sz="11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강지</a:t>
            </a:r>
            <a:r>
              <a:rPr lang="en-US" altLang="ko-KR" sz="11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”</a:t>
            </a:r>
            <a:r>
              <a:rPr lang="ko-KR" altLang="en-US" sz="11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와 같은 값인 고객</a:t>
            </a:r>
            <a:r>
              <a:rPr lang="en-US" altLang="ko-KR" sz="11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ID</a:t>
            </a:r>
            <a:r>
              <a:rPr lang="ko-KR" altLang="en-US" sz="11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를 반려동물 테이블에서 찾아 출력한다</a:t>
            </a:r>
            <a:endParaRPr lang="en-US" altLang="ko-KR" sz="11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65C8D24-842F-A24E-E016-5D1F6C0F4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4872" y="3462902"/>
            <a:ext cx="2448267" cy="120984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39C7B6D-0340-68FE-0875-E5EE6F24BD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2220" y="4857571"/>
            <a:ext cx="4873883" cy="1226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56521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2AC8E80-6089-689E-2C0C-341B0FC3B9BC}"/>
              </a:ext>
            </a:extLst>
          </p:cNvPr>
          <p:cNvSpPr txBox="1"/>
          <p:nvPr/>
        </p:nvSpPr>
        <p:spPr>
          <a:xfrm>
            <a:off x="3793927" y="1767006"/>
            <a:ext cx="4604146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0" dirty="0">
                <a:latin typeface="Algerian" panose="04020705040A02060702" pitchFamily="82" charset="0"/>
              </a:rPr>
              <a:t>THANKS</a:t>
            </a:r>
          </a:p>
          <a:p>
            <a:pPr algn="ctr"/>
            <a:r>
              <a:rPr lang="en-US" altLang="ko-KR" sz="7000" dirty="0">
                <a:latin typeface="Algerian" panose="04020705040A02060702" pitchFamily="82" charset="0"/>
              </a:rPr>
              <a:t>FOR</a:t>
            </a:r>
          </a:p>
          <a:p>
            <a:pPr algn="ctr"/>
            <a:r>
              <a:rPr lang="en-US" altLang="ko-KR" sz="7000" dirty="0">
                <a:latin typeface="Algerian" panose="04020705040A02060702" pitchFamily="82" charset="0"/>
              </a:rPr>
              <a:t>WATCHING</a:t>
            </a:r>
            <a:endParaRPr lang="ko-KR" altLang="en-US" sz="70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11267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6F0E03-3216-849A-1103-0538C78F6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선정 이유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5B1008-A93E-5579-FBCE-1B377FB2B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6745" y="2556932"/>
            <a:ext cx="5179852" cy="3318936"/>
          </a:xfrm>
        </p:spPr>
        <p:txBody>
          <a:bodyPr>
            <a:normAutofit/>
          </a:bodyPr>
          <a:lstStyle/>
          <a:p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위의 이유 외에 다양한 이유로 인해 결국 애견인의 편리성을 위한 애완동물 호텔이 등장하기 시작했다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통계에서 본 것과 같이 반려가구와 반려인의 수가 증가함에 따라 반려동물의 수도 같이 증가할 것이다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이는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애완동물 호텔의 수요가 늘어나는 것과 같다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따라서 우리는 이번 프로젝트의 주제를 애완동물 호텔 예약 서비스로 선정하게 되었다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50A11ED-2B67-81F3-8185-1723F3BD9F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388" y="2800787"/>
            <a:ext cx="4534533" cy="2519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942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7FF1B7-6A2D-A6BC-BB13-2959E675F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계획 수립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2C064647-0EFE-6DD9-6DE2-B6AD3E90C3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557463"/>
            <a:ext cx="9601200" cy="3317875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개발 주제</a:t>
            </a:r>
            <a:endParaRPr lang="en-US" altLang="ko-KR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r>
              <a:rPr lang="ko-KR" altLang="en-US" sz="15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애완동물 호텔 예약 서비스</a:t>
            </a:r>
            <a:r>
              <a:rPr lang="en-US" altLang="ko-KR" sz="15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(Pet hotel reservation service)</a:t>
            </a:r>
          </a:p>
          <a:p>
            <a:pPr marL="0" indent="0">
              <a:buNone/>
            </a:pPr>
            <a:endParaRPr lang="en-US" altLang="ko-KR" sz="15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개발 목적</a:t>
            </a:r>
            <a:endParaRPr lang="en-US" altLang="ko-KR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r>
              <a:rPr lang="ko-KR" altLang="en-US" sz="1500" dirty="0">
                <a:solidFill>
                  <a:srgbClr val="323232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전국에 있는 애완동물 호텔의 예약을 한번에 관리함으로써 편리성을 제공하고</a:t>
            </a:r>
            <a:r>
              <a:rPr lang="en-US" altLang="ko-KR" sz="1500" dirty="0">
                <a:solidFill>
                  <a:srgbClr val="323232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500" dirty="0">
                <a:solidFill>
                  <a:srgbClr val="323232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보다 적은 비용으로 관리를 하기 위함</a:t>
            </a:r>
            <a:r>
              <a:rPr lang="en-US" altLang="ko-KR" sz="1500" dirty="0">
                <a:solidFill>
                  <a:srgbClr val="323232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  <a:r>
              <a:rPr lang="en-US" altLang="ko-KR" sz="1500" b="0" i="0" dirty="0">
                <a:solidFill>
                  <a:srgbClr val="323232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</a:p>
          <a:p>
            <a:r>
              <a:rPr lang="ko-KR" altLang="en-US" sz="15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늘어나는 애완동물 수에 따라 증가한 애완동물 호텔의 공급을 늘리기 위함</a:t>
            </a:r>
            <a:r>
              <a:rPr lang="en-US" altLang="ko-KR" sz="15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  <a:endParaRPr lang="ko-KR" altLang="en-US" sz="15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270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7FF1B7-6A2D-A6BC-BB13-2959E675F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요구사항 분석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2C064647-0EFE-6DD9-6DE2-B6AD3E90C3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557463"/>
            <a:ext cx="9601200" cy="3317875"/>
          </a:xfrm>
        </p:spPr>
        <p:txBody>
          <a:bodyPr>
            <a:normAutofit/>
          </a:bodyPr>
          <a:lstStyle/>
          <a:p>
            <a:r>
              <a:rPr lang="ko-KR" altLang="en-US" sz="15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고객은 회원가입을 통해 예약이 가능하다</a:t>
            </a:r>
            <a:r>
              <a:rPr lang="en-US" altLang="ko-KR" sz="15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  <a:p>
            <a:endParaRPr lang="en-US" altLang="ko-KR" sz="15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sz="15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고객의 정보로</a:t>
            </a:r>
            <a:r>
              <a:rPr lang="en-US" altLang="ko-KR" sz="15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5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성명</a:t>
            </a:r>
            <a:r>
              <a:rPr lang="en-US" altLang="ko-KR" sz="15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5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전화번호</a:t>
            </a:r>
            <a:r>
              <a:rPr lang="en-US" altLang="ko-KR" sz="15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5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주소를 저장한다</a:t>
            </a:r>
            <a:r>
              <a:rPr lang="en-US" altLang="ko-KR" sz="15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  <a:p>
            <a:endParaRPr lang="en-US" altLang="ko-KR" sz="15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sz="15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고객은 한 지점에만 소속될 수 있으나 예약은 다른 지점에도 가능하다</a:t>
            </a:r>
            <a:r>
              <a:rPr lang="en-US" altLang="ko-KR" sz="15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  <a:p>
            <a:endParaRPr lang="en-US" altLang="ko-KR" sz="15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sz="15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고객은 반려동물을 가져야만 한다</a:t>
            </a:r>
            <a:r>
              <a:rPr lang="en-US" altLang="ko-KR" sz="15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  <a:p>
            <a:endParaRPr lang="en-US" altLang="ko-KR" sz="15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sz="15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반려동물은 반려동물</a:t>
            </a:r>
            <a:r>
              <a:rPr lang="en-US" altLang="ko-KR" sz="15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ID</a:t>
            </a:r>
            <a:r>
              <a:rPr lang="ko-KR" altLang="en-US" sz="15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로 식별할 수 있다</a:t>
            </a:r>
            <a:r>
              <a:rPr lang="en-US" altLang="ko-KR" sz="15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316164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자연주의">
  <a:themeElements>
    <a:clrScheme name="자연주의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자연주의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자연주의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8A2B0BEFDA97F14283CFCA90B656FCBA" ma:contentTypeVersion="15" ma:contentTypeDescription="새 문서를 만듭니다." ma:contentTypeScope="" ma:versionID="6a2a121c6b9aebddf3679d4de0529845">
  <xsd:schema xmlns:xsd="http://www.w3.org/2001/XMLSchema" xmlns:xs="http://www.w3.org/2001/XMLSchema" xmlns:p="http://schemas.microsoft.com/office/2006/metadata/properties" xmlns:ns3="0c73a03e-f86d-401d-9825-3ec3a50469f0" xmlns:ns4="f8e60ee2-44ef-488b-a16c-7dc96023ae68" targetNamespace="http://schemas.microsoft.com/office/2006/metadata/properties" ma:root="true" ma:fieldsID="f1d98eb1214adf4cff95ab89f83bd3a6" ns3:_="" ns4:_="">
    <xsd:import namespace="0c73a03e-f86d-401d-9825-3ec3a50469f0"/>
    <xsd:import namespace="f8e60ee2-44ef-488b-a16c-7dc96023ae6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SearchProperties" minOccurs="0"/>
                <xsd:element ref="ns3:MediaServiceObjectDetectorVersions" minOccurs="0"/>
                <xsd:element ref="ns3:MediaServiceDateTaken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73a03e-f86d-401d-9825-3ec3a50469f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18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e60ee2-44ef-488b-a16c-7dc96023ae6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힌트 해시 공유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D5CC5F1-4F52-4BED-9CFD-EECA4487817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c73a03e-f86d-401d-9825-3ec3a50469f0"/>
    <ds:schemaRef ds:uri="f8e60ee2-44ef-488b-a16c-7dc96023ae6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52C7172-D363-4224-BE77-D249AECA460E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0c73a03e-f86d-401d-9825-3ec3a50469f0"/>
    <ds:schemaRef ds:uri="http://purl.org/dc/elements/1.1/"/>
    <ds:schemaRef ds:uri="http://schemas.microsoft.com/office/2006/metadata/properties"/>
    <ds:schemaRef ds:uri="f8e60ee2-44ef-488b-a16c-7dc96023ae68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6CAD074D-D8B3-485F-BE25-718A35A1F24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693</TotalTime>
  <Words>1703</Words>
  <Application>Microsoft Office PowerPoint</Application>
  <PresentationFormat>와이드스크린</PresentationFormat>
  <Paragraphs>290</Paragraphs>
  <Slides>66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66</vt:i4>
      </vt:variant>
    </vt:vector>
  </HeadingPairs>
  <TitlesOfParts>
    <vt:vector size="74" baseType="lpstr">
      <vt:lpstr>HY견고딕</vt:lpstr>
      <vt:lpstr>맑은 고딕</vt:lpstr>
      <vt:lpstr>함초롬바탕</vt:lpstr>
      <vt:lpstr>휴먼둥근헤드라인</vt:lpstr>
      <vt:lpstr>Algerian</vt:lpstr>
      <vt:lpstr>Arial</vt:lpstr>
      <vt:lpstr>Garamond</vt:lpstr>
      <vt:lpstr>자연주의</vt:lpstr>
      <vt:lpstr>애완동물 호텔 예약 서비스</vt:lpstr>
      <vt:lpstr>발표 내용</vt:lpstr>
      <vt:lpstr>애완동물 호텔의 개념</vt:lpstr>
      <vt:lpstr>사전 자료조사</vt:lpstr>
      <vt:lpstr>유비쿼터스 시대의 등장</vt:lpstr>
      <vt:lpstr>매우 복잡한 애완동물의 해외 입국 시 필요한 서류 및 준비사항</vt:lpstr>
      <vt:lpstr>선정 이유</vt:lpstr>
      <vt:lpstr>계획 수립</vt:lpstr>
      <vt:lpstr>요구사항 분석</vt:lpstr>
      <vt:lpstr>요구사항 분석</vt:lpstr>
      <vt:lpstr>요구사항 분석</vt:lpstr>
      <vt:lpstr>요구사항 분석</vt:lpstr>
      <vt:lpstr>요구사항 분석</vt:lpstr>
      <vt:lpstr>요구사항 분석</vt:lpstr>
      <vt:lpstr>엔티티 소개</vt:lpstr>
      <vt:lpstr>엔티티 소개</vt:lpstr>
      <vt:lpstr>엔티티 소개</vt:lpstr>
      <vt:lpstr>엔티티 소개</vt:lpstr>
      <vt:lpstr>엔티티 소개</vt:lpstr>
      <vt:lpstr>엔티티 소개</vt:lpstr>
      <vt:lpstr>엔티티 소개</vt:lpstr>
      <vt:lpstr>엔티티 소개</vt:lpstr>
      <vt:lpstr>엔티티 소개</vt:lpstr>
      <vt:lpstr>엔티티 소개</vt:lpstr>
      <vt:lpstr>엔티티 소개</vt:lpstr>
      <vt:lpstr>PowerPoint 프레젠테이션</vt:lpstr>
      <vt:lpstr>PowerPoint 프레젠테이션</vt:lpstr>
      <vt:lpstr>테이블 관리</vt:lpstr>
      <vt:lpstr>테이블 명세서(객실 테이블)</vt:lpstr>
      <vt:lpstr>테이블 명세서(고객 테이블)</vt:lpstr>
      <vt:lpstr>테이블 명세서(동물병원 테이블)</vt:lpstr>
      <vt:lpstr>테이블 명세서(리뷰 테이블)</vt:lpstr>
      <vt:lpstr>테이블 명세서(반려동물 테이블)</vt:lpstr>
      <vt:lpstr>테이블 명세서(예약 테이블)</vt:lpstr>
      <vt:lpstr>테이블 명세서(점원 테이블)</vt:lpstr>
      <vt:lpstr>테이블 명세서(제휴업체 테이블)</vt:lpstr>
      <vt:lpstr>테이블 명세서(지점 테이블)</vt:lpstr>
      <vt:lpstr>테이블 명세서(후원단체 테이블)</vt:lpstr>
      <vt:lpstr>테이블 생성 코드(제휴업체 테이블)</vt:lpstr>
      <vt:lpstr>테이블 생성 코드(동물병원 테이블)</vt:lpstr>
      <vt:lpstr>테이블 생성 코드(후원단체 테이블)</vt:lpstr>
      <vt:lpstr>테이블 생성 코드(지점 테이블)</vt:lpstr>
      <vt:lpstr>테이블 생성 코드(점원 테이블)</vt:lpstr>
      <vt:lpstr>테이블 생성 코드(고객 테이블)</vt:lpstr>
      <vt:lpstr>테이블 생성 코드(반려동물 테이블)</vt:lpstr>
      <vt:lpstr>테이블 생성 코드(객실 테이블)</vt:lpstr>
      <vt:lpstr>테이블 생성 코드(예약 테이블)</vt:lpstr>
      <vt:lpstr>예약 테이블을 위한 저장 프로시저 호출</vt:lpstr>
      <vt:lpstr>테이블 생성 코드(리뷰 테이블)</vt:lpstr>
      <vt:lpstr>데이터 관리(데이터 검색)</vt:lpstr>
      <vt:lpstr>데이터 관리(데이터 검색)</vt:lpstr>
      <vt:lpstr>데이터 관리(데이터 검색)</vt:lpstr>
      <vt:lpstr>데이터 관리(데이터 검색)</vt:lpstr>
      <vt:lpstr>데이터 관리(데이터 검색)</vt:lpstr>
      <vt:lpstr>데이터 관리(데이터 검색)</vt:lpstr>
      <vt:lpstr>데이터 관리(데이터 검색)</vt:lpstr>
      <vt:lpstr>데이터 관리(데이터 검색)</vt:lpstr>
      <vt:lpstr>데이터 관리(데이터 검색)</vt:lpstr>
      <vt:lpstr>데이터 관리(데이터 검색)</vt:lpstr>
      <vt:lpstr>데이터 관리(데이터 검색)</vt:lpstr>
      <vt:lpstr>데이터 관리(데이터 검색)</vt:lpstr>
      <vt:lpstr>데이터 관리(데이터 검색)</vt:lpstr>
      <vt:lpstr>데이터 관리(데이터 검색)</vt:lpstr>
      <vt:lpstr>데이터 관리(데이터 검색)</vt:lpstr>
      <vt:lpstr>데이터 관리(데이터 검색)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종합 애완동물 서비스 빌딩</dc:title>
  <dc:creator>김정우</dc:creator>
  <cp:lastModifiedBy>김정우</cp:lastModifiedBy>
  <cp:revision>43</cp:revision>
  <dcterms:created xsi:type="dcterms:W3CDTF">2024-05-04T12:31:05Z</dcterms:created>
  <dcterms:modified xsi:type="dcterms:W3CDTF">2024-06-11T12:35:50Z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0x0101008A2B0BEFDA97F14283CFCA90B656FCBA</vt:lpwstr>
  </property>
</Properties>
</file>