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5" r:id="rId13"/>
    <p:sldId id="266" r:id="rId14"/>
    <p:sldId id="267" r:id="rId15"/>
    <p:sldId id="269" r:id="rId16"/>
    <p:sldId id="276" r:id="rId17"/>
    <p:sldId id="278" r:id="rId18"/>
    <p:sldId id="279" r:id="rId19"/>
    <p:sldId id="280" r:id="rId20"/>
    <p:sldId id="281" r:id="rId21"/>
    <p:sldId id="270" r:id="rId22"/>
    <p:sldId id="271" r:id="rId2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734" y="78"/>
      </p:cViewPr>
      <p:guideLst>
        <p:guide orient="horz" pos="213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ytuł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Podtytuł 16"/>
          <p:cNvSpPr>
            <a:spLocks noGrp="1"/>
          </p:cNvSpPr>
          <p:nvPr>
            <p:ph type="subTitle" idx="1" hasCustomPrompt="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E2699B8C-B7F7-4D4D-90D9-FF159D88763D}" type="datetimeFigureOut">
              <a:rPr lang="pl-PL" smtClean="0"/>
            </a:fld>
            <a:endParaRPr lang="pl-PL"/>
          </a:p>
        </p:txBody>
      </p:sp>
      <p:sp>
        <p:nvSpPr>
          <p:cNvPr id="19" name="Symbol zastępczy stopki 18"/>
          <p:cNvSpPr>
            <a:spLocks noGrp="1"/>
          </p:cNvSpPr>
          <p:nvPr>
            <p:ph type="ftr" sz="quarter" idx="11"/>
          </p:nvPr>
        </p:nvSpPr>
        <p:spPr/>
        <p:txBody>
          <a:bodyPr/>
          <a:lstStyle/>
          <a:p>
            <a:endParaRPr lang="pl-PL"/>
          </a:p>
        </p:txBody>
      </p:sp>
      <p:sp>
        <p:nvSpPr>
          <p:cNvPr id="27" name="Symbol zastępczy numeru slajdu 26"/>
          <p:cNvSpPr>
            <a:spLocks noGrp="1"/>
          </p:cNvSpPr>
          <p:nvPr>
            <p:ph type="sldNum" sz="quarter" idx="12"/>
          </p:nvPr>
        </p:nvSpPr>
        <p:spPr/>
        <p:txBody>
          <a:bodyPr/>
          <a:lstStyle/>
          <a:p>
            <a:fld id="{ABB6616C-FD9B-4419-A183-8B942468E50F}" type="slidenum">
              <a:rPr lang="pl-PL" smtClean="0"/>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hasCustomPrompt="1"/>
          </p:nvPr>
        </p:nvSpPr>
        <p:spPr/>
        <p:txBody>
          <a:bodyPr vert="eaVert"/>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2699B8C-B7F7-4D4D-90D9-FF159D88763D}" type="datetimeFigureOut">
              <a:rPr lang="pl-PL" smtClean="0"/>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hasCustomPrompt="1"/>
          </p:nvPr>
        </p:nvSpPr>
        <p:spPr>
          <a:xfrm>
            <a:off x="6629400" y="914401"/>
            <a:ext cx="2057400" cy="5211763"/>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hasCustomPrompt="1"/>
          </p:nvPr>
        </p:nvSpPr>
        <p:spPr>
          <a:xfrm>
            <a:off x="457200" y="914401"/>
            <a:ext cx="6019800" cy="5211763"/>
          </a:xfrm>
        </p:spPr>
        <p:txBody>
          <a:bodyPr vert="eaVert"/>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2699B8C-B7F7-4D4D-90D9-FF159D88763D}" type="datetimeFigureOut">
              <a:rPr lang="pl-PL" smtClean="0"/>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kumimoji="0" lang="pl-PL" smtClean="0"/>
              <a:t>Kliknij, aby edytować styl</a:t>
            </a:r>
            <a:endParaRPr kumimoji="0" lang="en-US"/>
          </a:p>
        </p:txBody>
      </p:sp>
      <p:sp>
        <p:nvSpPr>
          <p:cNvPr id="3" name="Symbol zastępczy zawartości 2"/>
          <p:cNvSpPr>
            <a:spLocks noGrp="1"/>
          </p:cNvSpPr>
          <p:nvPr>
            <p:ph idx="1" hasCustomPrompt="1"/>
          </p:nvPr>
        </p:nvSpPr>
        <p:spPr/>
        <p:txBody>
          <a:body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2699B8C-B7F7-4D4D-90D9-FF159D88763D}" type="datetimeFigureOut">
              <a:rPr lang="pl-PL" smtClean="0"/>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1" hasCustomPrompt="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endParaRPr kumimoji="0" lang="pl-PL" smtClean="0"/>
          </a:p>
        </p:txBody>
      </p:sp>
      <p:sp>
        <p:nvSpPr>
          <p:cNvPr id="4" name="Symbol zastępczy daty 3"/>
          <p:cNvSpPr>
            <a:spLocks noGrp="1"/>
          </p:cNvSpPr>
          <p:nvPr>
            <p:ph type="dt" sz="half" idx="10"/>
          </p:nvPr>
        </p:nvSpPr>
        <p:spPr/>
        <p:txBody>
          <a:bodyPr/>
          <a:lstStyle/>
          <a:p>
            <a:fld id="{E2699B8C-B7F7-4D4D-90D9-FF159D88763D}" type="datetimeFigureOut">
              <a:rPr lang="pl-PL" smtClean="0"/>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BB6616C-FD9B-4419-A183-8B942468E50F}" type="slidenum">
              <a:rPr lang="pl-PL" smtClean="0"/>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704088"/>
            <a:ext cx="8229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hasCustomPrompt="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4" name="Symbol zastępczy zawartości 3"/>
          <p:cNvSpPr>
            <a:spLocks noGrp="1"/>
          </p:cNvSpPr>
          <p:nvPr>
            <p:ph sz="half" idx="2" hasCustomPrompt="1"/>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E2699B8C-B7F7-4D4D-90D9-FF159D88763D}" type="datetimeFigureOut">
              <a:rPr lang="pl-PL" smtClean="0"/>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Symbol zastępczy tekstu 2"/>
          <p:cNvSpPr>
            <a:spLocks noGrp="1"/>
          </p:cNvSpPr>
          <p:nvPr>
            <p:ph type="body" idx="1" hasCustomPrompt="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endParaRPr kumimoji="0" lang="pl-PL" smtClean="0"/>
          </a:p>
        </p:txBody>
      </p:sp>
      <p:sp>
        <p:nvSpPr>
          <p:cNvPr id="4" name="Symbol zastępczy tekstu 3"/>
          <p:cNvSpPr>
            <a:spLocks noGrp="1"/>
          </p:cNvSpPr>
          <p:nvPr>
            <p:ph type="body" sz="half" idx="3" hasCustomPrompt="1"/>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endParaRPr kumimoji="0" lang="pl-PL" smtClean="0"/>
          </a:p>
        </p:txBody>
      </p:sp>
      <p:sp>
        <p:nvSpPr>
          <p:cNvPr id="5" name="Symbol zastępczy zawartości 4"/>
          <p:cNvSpPr>
            <a:spLocks noGrp="1"/>
          </p:cNvSpPr>
          <p:nvPr>
            <p:ph sz="quarter" idx="2" hasCustomPrompt="1"/>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6" name="Symbol zastępczy zawartości 5"/>
          <p:cNvSpPr>
            <a:spLocks noGrp="1"/>
          </p:cNvSpPr>
          <p:nvPr>
            <p:ph sz="quarter" idx="4" hasCustomPrompt="1"/>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E2699B8C-B7F7-4D4D-90D9-FF159D88763D}" type="datetimeFigureOut">
              <a:rPr lang="pl-PL" smtClean="0"/>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E2699B8C-B7F7-4D4D-90D9-FF159D88763D}" type="datetimeFigureOut">
              <a:rPr lang="pl-PL" smtClean="0"/>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2699B8C-B7F7-4D4D-90D9-FF159D88763D}" type="datetimeFigureOut">
              <a:rPr lang="pl-PL" smtClean="0"/>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2" hasCustomPrompt="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endParaRPr kumimoji="0" lang="pl-PL" smtClean="0"/>
          </a:p>
        </p:txBody>
      </p:sp>
      <p:sp>
        <p:nvSpPr>
          <p:cNvPr id="4" name="Symbol zastępczy zawartości 3"/>
          <p:cNvSpPr>
            <a:spLocks noGrp="1"/>
          </p:cNvSpPr>
          <p:nvPr>
            <p:ph sz="half" idx="1" hasCustomPrompt="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endParaRPr lang="pl-PL" smtClean="0"/>
          </a:p>
          <a:p>
            <a:pPr lvl="1" eaLnBrk="1" latinLnBrk="0" hangingPunct="1"/>
            <a:r>
              <a:rPr lang="pl-PL" smtClean="0"/>
              <a:t>Drugi poziom</a:t>
            </a:r>
            <a:endParaRPr lang="pl-PL" smtClean="0"/>
          </a:p>
          <a:p>
            <a:pPr lvl="2" eaLnBrk="1" latinLnBrk="0" hangingPunct="1"/>
            <a:r>
              <a:rPr lang="pl-PL" smtClean="0"/>
              <a:t>Trzeci poziom</a:t>
            </a:r>
            <a:endParaRPr lang="pl-PL" smtClean="0"/>
          </a:p>
          <a:p>
            <a:pPr lvl="3" eaLnBrk="1" latinLnBrk="0" hangingPunct="1"/>
            <a:r>
              <a:rPr lang="pl-PL" smtClean="0"/>
              <a:t>Czwarty poziom</a:t>
            </a:r>
            <a:endParaRPr lang="pl-PL" smtClean="0"/>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E2699B8C-B7F7-4D4D-90D9-FF159D88763D}" type="datetimeFigureOut">
              <a:rPr lang="pl-PL" smtClean="0"/>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BB6616C-FD9B-4419-A183-8B942468E50F}" type="slidenum">
              <a:rPr lang="pl-PL" smtClean="0"/>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Obraz z podpisem">
    <p:spTree>
      <p:nvGrpSpPr>
        <p:cNvPr id="1" name=""/>
        <p:cNvGrpSpPr/>
        <p:nvPr/>
      </p:nvGrpSpPr>
      <p:grpSpPr>
        <a:xfrm>
          <a:off x="0" y="0"/>
          <a:ext cx="0" cy="0"/>
          <a:chOff x="0" y="0"/>
          <a:chExt cx="0" cy="0"/>
        </a:xfrm>
      </p:grpSpPr>
      <p:sp>
        <p:nvSpPr>
          <p:cNvPr id="9" name="Prostokąt ze ściętym i zaokrąglonym rogie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ójkąt prostokątny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ytuł 1"/>
          <p:cNvSpPr>
            <a:spLocks noGrp="1"/>
          </p:cNvSpPr>
          <p:nvPr>
            <p:ph type="title" hasCustomPrompt="1"/>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Symbol zastępczy tekstu 3"/>
          <p:cNvSpPr>
            <a:spLocks noGrp="1"/>
          </p:cNvSpPr>
          <p:nvPr>
            <p:ph type="body" sz="half" idx="2" hasCustomPrompt="1"/>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endParaRPr kumimoji="0" lang="pl-PL" smtClean="0"/>
          </a:p>
        </p:txBody>
      </p:sp>
      <p:sp>
        <p:nvSpPr>
          <p:cNvPr id="5" name="Symbol zastępczy daty 4"/>
          <p:cNvSpPr>
            <a:spLocks noGrp="1"/>
          </p:cNvSpPr>
          <p:nvPr>
            <p:ph type="dt" sz="half" idx="10"/>
          </p:nvPr>
        </p:nvSpPr>
        <p:spPr/>
        <p:txBody>
          <a:bodyPr/>
          <a:lstStyle/>
          <a:p>
            <a:fld id="{E2699B8C-B7F7-4D4D-90D9-FF159D88763D}" type="datetimeFigureOut">
              <a:rPr lang="pl-PL" smtClean="0"/>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077200" y="6356350"/>
            <a:ext cx="609600" cy="365125"/>
          </a:xfrm>
        </p:spPr>
        <p:txBody>
          <a:bodyPr/>
          <a:lstStyle/>
          <a:p>
            <a:fld id="{ABB6616C-FD9B-4419-A183-8B942468E50F}" type="slidenum">
              <a:rPr lang="pl-PL" smtClean="0"/>
            </a:fld>
            <a:endParaRPr lang="pl-PL"/>
          </a:p>
        </p:txBody>
      </p:sp>
      <p:sp>
        <p:nvSpPr>
          <p:cNvPr id="3" name="Symbol zastępczy obrazu 2"/>
          <p:cNvSpPr>
            <a:spLocks noGrp="1"/>
          </p:cNvSpPr>
          <p:nvPr>
            <p:ph type="pic" idx="1" hasCustomPrompt="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Dowolny kształt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Dowolny kształt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wolny kształt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Dowolny kształt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ymbol zastępczy tytuł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endParaRPr kumimoji="0" lang="pl-PL" smtClean="0"/>
          </a:p>
          <a:p>
            <a:pPr lvl="1" eaLnBrk="1" latinLnBrk="0" hangingPunct="1"/>
            <a:r>
              <a:rPr kumimoji="0" lang="pl-PL" smtClean="0"/>
              <a:t>Drugi poziom</a:t>
            </a:r>
            <a:endParaRPr kumimoji="0" lang="pl-PL" smtClean="0"/>
          </a:p>
          <a:p>
            <a:pPr lvl="2" eaLnBrk="1" latinLnBrk="0" hangingPunct="1"/>
            <a:r>
              <a:rPr kumimoji="0" lang="pl-PL" smtClean="0"/>
              <a:t>Trzeci poziom</a:t>
            </a:r>
            <a:endParaRPr kumimoji="0" lang="pl-PL" smtClean="0"/>
          </a:p>
          <a:p>
            <a:pPr lvl="3" eaLnBrk="1" latinLnBrk="0" hangingPunct="1"/>
            <a:r>
              <a:rPr kumimoji="0" lang="pl-PL" smtClean="0"/>
              <a:t>Czwarty poziom</a:t>
            </a:r>
            <a:endParaRPr kumimoji="0" lang="pl-PL" smtClean="0"/>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699B8C-B7F7-4D4D-90D9-FF159D88763D}" type="datetimeFigureOut">
              <a:rPr lang="pl-PL" smtClean="0"/>
            </a:fld>
            <a:endParaRPr lang="pl-PL"/>
          </a:p>
        </p:txBody>
      </p:sp>
      <p:sp>
        <p:nvSpPr>
          <p:cNvPr id="22" name="Symbol zastępczy stopki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ymbol zastępczy numeru slajdu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B6616C-FD9B-4419-A183-8B942468E50F}" type="slidenum">
              <a:rPr lang="pl-PL" smtClean="0"/>
            </a:fld>
            <a:endParaRPr lang="pl-PL"/>
          </a:p>
        </p:txBody>
      </p:sp>
      <p:grpSp>
        <p:nvGrpSpPr>
          <p:cNvPr id="2" name="Grupa 1"/>
          <p:cNvGrpSpPr/>
          <p:nvPr/>
        </p:nvGrpSpPr>
        <p:grpSpPr>
          <a:xfrm>
            <a:off x="-19017" y="202408"/>
            <a:ext cx="9180548" cy="649224"/>
            <a:chOff x="-19045" y="216550"/>
            <a:chExt cx="9180548" cy="649224"/>
          </a:xfrm>
        </p:grpSpPr>
        <p:sp>
          <p:nvSpPr>
            <p:cNvPr id="12" name="Dowolny kształt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Dowolny kształt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www.statista.com/statistics/734332/google-play-app-installs-per-year/" TargetMode="External"/><Relationship Id="rId1" Type="http://schemas.openxmlformats.org/officeDocument/2006/relationships/hyperlink" Target="https://www.statista.com/statistics/330695/number-of-smartphone-users-worldwid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14348" y="3429000"/>
            <a:ext cx="7772400" cy="814392"/>
          </a:xfrm>
        </p:spPr>
        <p:txBody>
          <a:bodyPr>
            <a:noAutofit/>
          </a:bodyPr>
          <a:lstStyle/>
          <a:p>
            <a:pPr algn="ctr"/>
            <a:r>
              <a:rPr lang="pl-PL" sz="2800" i="1" dirty="0" smtClean="0"/>
              <a:t>Opracowanie systemu z aplikacją mobilną służącą do prowadzenia dziennika alergika</a:t>
            </a:r>
            <a:endParaRPr lang="pl-PL" sz="2800" dirty="0"/>
          </a:p>
        </p:txBody>
      </p:sp>
      <p:sp>
        <p:nvSpPr>
          <p:cNvPr id="3" name="Podtytuł 2"/>
          <p:cNvSpPr>
            <a:spLocks noGrp="1"/>
          </p:cNvSpPr>
          <p:nvPr>
            <p:ph type="subTitle" idx="1"/>
          </p:nvPr>
        </p:nvSpPr>
        <p:spPr>
          <a:xfrm>
            <a:off x="1428728" y="2857496"/>
            <a:ext cx="6400800" cy="614370"/>
          </a:xfrm>
        </p:spPr>
        <p:txBody>
          <a:bodyPr>
            <a:normAutofit/>
          </a:bodyPr>
          <a:lstStyle/>
          <a:p>
            <a:pPr algn="ctr"/>
            <a:r>
              <a:rPr lang="pl-PL" b="1" i="1" dirty="0" smtClean="0"/>
              <a:t>Paweł Kiełbasa</a:t>
            </a:r>
            <a:endParaRPr lang="pl-PL" dirty="0"/>
          </a:p>
          <a:p>
            <a:endParaRPr lang="pl-PL" dirty="0"/>
          </a:p>
        </p:txBody>
      </p:sp>
      <p:pic>
        <p:nvPicPr>
          <p:cNvPr id="1026" name="Picture 2"/>
          <p:cNvPicPr>
            <a:picLocks noChangeAspect="1" noChangeArrowheads="1"/>
          </p:cNvPicPr>
          <p:nvPr/>
        </p:nvPicPr>
        <p:blipFill>
          <a:blip r:embed="rId1"/>
          <a:srcRect/>
          <a:stretch>
            <a:fillRect/>
          </a:stretch>
        </p:blipFill>
        <p:spPr bwMode="auto">
          <a:xfrm>
            <a:off x="0" y="0"/>
            <a:ext cx="9144000" cy="2757499"/>
          </a:xfrm>
          <a:prstGeom prst="rect">
            <a:avLst/>
          </a:prstGeom>
          <a:noFill/>
          <a:ln w="9525">
            <a:noFill/>
            <a:miter lim="800000"/>
            <a:headEnd/>
            <a:tailEnd/>
          </a:ln>
          <a:effectLst/>
        </p:spPr>
      </p:pic>
      <p:sp>
        <p:nvSpPr>
          <p:cNvPr id="6" name="Pole tekstowe 5"/>
          <p:cNvSpPr txBox="1"/>
          <p:nvPr/>
        </p:nvSpPr>
        <p:spPr>
          <a:xfrm>
            <a:off x="6000760" y="4857760"/>
            <a:ext cx="2980175" cy="923330"/>
          </a:xfrm>
          <a:prstGeom prst="rect">
            <a:avLst/>
          </a:prstGeom>
          <a:noFill/>
        </p:spPr>
        <p:txBody>
          <a:bodyPr wrap="none" rtlCol="0">
            <a:spAutoFit/>
          </a:bodyPr>
          <a:lstStyle/>
          <a:p>
            <a:r>
              <a:rPr lang="pl-PL" dirty="0"/>
              <a:t>Opiekun pracy dyplomowej:</a:t>
            </a:r>
            <a:endParaRPr lang="pl-PL" dirty="0"/>
          </a:p>
          <a:p>
            <a:pPr algn="ctr"/>
            <a:r>
              <a:rPr lang="pl-PL" b="1" dirty="0" smtClean="0"/>
              <a:t>d</a:t>
            </a:r>
            <a:r>
              <a:rPr lang="x-none" b="1" smtClean="0"/>
              <a:t>r </a:t>
            </a:r>
            <a:r>
              <a:rPr lang="x-none" b="1"/>
              <a:t>inż. Mariusz Bedla</a:t>
            </a:r>
            <a:endParaRPr lang="pl-PL" b="1" dirty="0"/>
          </a:p>
          <a:p>
            <a:endParaRPr lang="pl-PL" dirty="0"/>
          </a:p>
        </p:txBody>
      </p:sp>
      <p:sp>
        <p:nvSpPr>
          <p:cNvPr id="7" name="Pole tekstowe 6"/>
          <p:cNvSpPr txBox="1"/>
          <p:nvPr/>
        </p:nvSpPr>
        <p:spPr>
          <a:xfrm>
            <a:off x="3857620" y="6357958"/>
            <a:ext cx="1364604" cy="369332"/>
          </a:xfrm>
          <a:prstGeom prst="rect">
            <a:avLst/>
          </a:prstGeom>
          <a:noFill/>
        </p:spPr>
        <p:txBody>
          <a:bodyPr wrap="none" rtlCol="0">
            <a:spAutoFit/>
          </a:bodyPr>
          <a:lstStyle/>
          <a:p>
            <a:r>
              <a:rPr lang="pl-PL" dirty="0" smtClean="0"/>
              <a:t>Kielce, 2022</a:t>
            </a:r>
            <a:endParaRPr lang="pl-PL" dirty="0"/>
          </a:p>
        </p:txBody>
      </p:sp>
      <p:sp>
        <p:nvSpPr>
          <p:cNvPr id="8" name="Pole tekstowe 7"/>
          <p:cNvSpPr txBox="1"/>
          <p:nvPr/>
        </p:nvSpPr>
        <p:spPr>
          <a:xfrm>
            <a:off x="2143108" y="4357694"/>
            <a:ext cx="5450916" cy="369332"/>
          </a:xfrm>
          <a:prstGeom prst="rect">
            <a:avLst/>
          </a:prstGeom>
          <a:noFill/>
        </p:spPr>
        <p:txBody>
          <a:bodyPr wrap="none" rtlCol="0">
            <a:spAutoFit/>
          </a:bodyPr>
          <a:lstStyle/>
          <a:p>
            <a:r>
              <a:rPr lang="pl-PL" dirty="0"/>
              <a:t>Wydziału Elektrotechniki, Automatyki i Informatyki </a:t>
            </a: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1000108"/>
            <a:ext cx="7758138" cy="1151725"/>
          </a:xfrm>
        </p:spPr>
        <p:txBody>
          <a:bodyPr>
            <a:normAutofit fontScale="92500" lnSpcReduction="10000"/>
          </a:bodyPr>
          <a:lstStyle/>
          <a:p>
            <a:pPr>
              <a:buNone/>
            </a:pPr>
            <a:r>
              <a:rPr lang="pl-PL" b="1" i="1" dirty="0" err="1" smtClean="0"/>
              <a:t>Add</a:t>
            </a:r>
            <a:r>
              <a:rPr lang="pl-PL" b="1" i="1" dirty="0" smtClean="0"/>
              <a:t> </a:t>
            </a:r>
            <a:r>
              <a:rPr lang="pl-PL" b="1" i="1" dirty="0" err="1" smtClean="0"/>
              <a:t>Food</a:t>
            </a:r>
            <a:r>
              <a:rPr lang="pl-PL" b="1" i="1" dirty="0" smtClean="0"/>
              <a:t> oraz </a:t>
            </a:r>
            <a:r>
              <a:rPr lang="pl-PL" b="1" i="1" dirty="0" err="1" smtClean="0"/>
              <a:t>Add</a:t>
            </a:r>
            <a:r>
              <a:rPr lang="pl-PL" b="1" i="1" dirty="0" smtClean="0"/>
              <a:t> </a:t>
            </a:r>
            <a:r>
              <a:rPr lang="pl-PL" b="1" i="1" dirty="0" err="1" smtClean="0"/>
              <a:t>Contact</a:t>
            </a:r>
            <a:endParaRPr lang="pl-PL" b="1" i="1" dirty="0" smtClean="0"/>
          </a:p>
          <a:p>
            <a:pPr>
              <a:buNone/>
            </a:pPr>
            <a:r>
              <a:rPr lang="pl-PL" sz="1300" b="1" dirty="0" smtClean="0"/>
              <a:t>Dodawanie pozycji do listy jedzenia lub kontaktu odbywa się poprzez kliknięcie w przycisk znajdujący się w prawym górnym rogu. </a:t>
            </a:r>
            <a:r>
              <a:rPr lang="pl-PL" sz="1300" dirty="0" smtClean="0"/>
              <a:t> Następnie ukazuje się okno z wyborem typu pozycji, polem tekstowym oraz przyciskiem dodającym pozycję do ulubionych. Po uzupełnieniu danych  należy kliknąć przycisk „</a:t>
            </a:r>
            <a:r>
              <a:rPr lang="pl-PL" sz="1300" dirty="0" err="1" smtClean="0"/>
              <a:t>Add</a:t>
            </a:r>
            <a:r>
              <a:rPr lang="pl-PL" sz="1300" dirty="0" smtClean="0"/>
              <a:t>”, a pozycja zostanie dodana do listy.</a:t>
            </a:r>
            <a:endParaRPr lang="pl-PL" sz="1300" dirty="0" smtClean="0"/>
          </a:p>
          <a:p>
            <a:endParaRPr lang="pl-PL" sz="1500" dirty="0"/>
          </a:p>
        </p:txBody>
      </p:sp>
      <p:pic>
        <p:nvPicPr>
          <p:cNvPr id="36870" name="Picture 6"/>
          <p:cNvPicPr>
            <a:picLocks noChangeAspect="1" noChangeArrowheads="1"/>
          </p:cNvPicPr>
          <p:nvPr/>
        </p:nvPicPr>
        <p:blipFill>
          <a:blip r:embed="rId1"/>
          <a:srcRect/>
          <a:stretch>
            <a:fillRect/>
          </a:stretch>
        </p:blipFill>
        <p:spPr bwMode="auto">
          <a:xfrm>
            <a:off x="3286116" y="2143116"/>
            <a:ext cx="2458731" cy="4222461"/>
          </a:xfrm>
          <a:prstGeom prst="rect">
            <a:avLst/>
          </a:prstGeom>
          <a:noFill/>
          <a:ln w="9525">
            <a:noFill/>
            <a:miter lim="800000"/>
            <a:headEnd/>
            <a:tailEnd/>
          </a:ln>
          <a:effectLst/>
        </p:spPr>
      </p:pic>
      <p:pic>
        <p:nvPicPr>
          <p:cNvPr id="36871" name="Picture 7"/>
          <p:cNvPicPr>
            <a:picLocks noChangeAspect="1" noChangeArrowheads="1"/>
          </p:cNvPicPr>
          <p:nvPr/>
        </p:nvPicPr>
        <p:blipFill>
          <a:blip r:embed="rId2"/>
          <a:srcRect/>
          <a:stretch>
            <a:fillRect/>
          </a:stretch>
        </p:blipFill>
        <p:spPr bwMode="auto">
          <a:xfrm>
            <a:off x="6215074" y="4286256"/>
            <a:ext cx="2000264" cy="2188841"/>
          </a:xfrm>
          <a:prstGeom prst="rect">
            <a:avLst/>
          </a:prstGeom>
          <a:noFill/>
          <a:ln w="9525">
            <a:noFill/>
            <a:miter lim="800000"/>
            <a:headEnd/>
            <a:tailEnd/>
          </a:ln>
          <a:effectLst/>
        </p:spPr>
      </p:pic>
      <p:pic>
        <p:nvPicPr>
          <p:cNvPr id="36872" name="Picture 8"/>
          <p:cNvPicPr>
            <a:picLocks noChangeAspect="1" noChangeArrowheads="1"/>
          </p:cNvPicPr>
          <p:nvPr/>
        </p:nvPicPr>
        <p:blipFill>
          <a:blip r:embed="rId3"/>
          <a:srcRect/>
          <a:stretch>
            <a:fillRect/>
          </a:stretch>
        </p:blipFill>
        <p:spPr bwMode="auto">
          <a:xfrm>
            <a:off x="428596" y="2143116"/>
            <a:ext cx="2437420" cy="4214842"/>
          </a:xfrm>
          <a:prstGeom prst="rect">
            <a:avLst/>
          </a:prstGeom>
          <a:noFill/>
          <a:ln w="9525">
            <a:noFill/>
            <a:miter lim="800000"/>
            <a:headEnd/>
            <a:tailEnd/>
          </a:ln>
          <a:effectLst/>
        </p:spPr>
      </p:pic>
      <p:pic>
        <p:nvPicPr>
          <p:cNvPr id="36873" name="Picture 9"/>
          <p:cNvPicPr>
            <a:picLocks noChangeAspect="1" noChangeArrowheads="1"/>
          </p:cNvPicPr>
          <p:nvPr/>
        </p:nvPicPr>
        <p:blipFill>
          <a:blip r:embed="rId4"/>
          <a:srcRect/>
          <a:stretch>
            <a:fillRect/>
          </a:stretch>
        </p:blipFill>
        <p:spPr bwMode="auto">
          <a:xfrm>
            <a:off x="6215074" y="2000240"/>
            <a:ext cx="1954436" cy="2143140"/>
          </a:xfrm>
          <a:prstGeom prst="rect">
            <a:avLst/>
          </a:prstGeom>
          <a:noFill/>
          <a:ln w="9525">
            <a:noFill/>
            <a:miter lim="800000"/>
            <a:headEnd/>
            <a:tailEnd/>
          </a:ln>
          <a:effectLst/>
        </p:spPr>
      </p:pic>
      <p:sp>
        <p:nvSpPr>
          <p:cNvPr id="7" name="Pole tekstowe 6"/>
          <p:cNvSpPr txBox="1"/>
          <p:nvPr/>
        </p:nvSpPr>
        <p:spPr>
          <a:xfrm>
            <a:off x="8762164" y="6488668"/>
            <a:ext cx="381836" cy="369332"/>
          </a:xfrm>
          <a:prstGeom prst="rect">
            <a:avLst/>
          </a:prstGeom>
          <a:noFill/>
        </p:spPr>
        <p:txBody>
          <a:bodyPr wrap="none" rtlCol="0">
            <a:spAutoFit/>
          </a:bodyPr>
          <a:lstStyle/>
          <a:p>
            <a:r>
              <a:rPr lang="pl-PL" dirty="0" smtClean="0"/>
              <a:t>10</a:t>
            </a: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1000108"/>
            <a:ext cx="7758138" cy="1151725"/>
          </a:xfrm>
        </p:spPr>
        <p:txBody>
          <a:bodyPr>
            <a:normAutofit/>
          </a:bodyPr>
          <a:lstStyle/>
          <a:p>
            <a:pPr>
              <a:buNone/>
            </a:pPr>
            <a:r>
              <a:rPr lang="pl-PL" b="1" i="1" dirty="0" err="1" smtClean="0"/>
              <a:t>Calendar</a:t>
            </a:r>
            <a:endParaRPr lang="pl-PL" b="1" i="1" dirty="0" smtClean="0"/>
          </a:p>
          <a:p>
            <a:pPr>
              <a:buNone/>
            </a:pPr>
            <a:r>
              <a:rPr lang="pl-PL" sz="1300" b="1" dirty="0" smtClean="0"/>
              <a:t>Główny fragment aplikacji to plan dnia, zawiera w sobie </a:t>
            </a:r>
            <a:r>
              <a:rPr lang="pl-PL" sz="1300" b="1" dirty="0" err="1" smtClean="0"/>
              <a:t>date</a:t>
            </a:r>
            <a:r>
              <a:rPr lang="pl-PL" sz="1300" b="1" dirty="0" smtClean="0"/>
              <a:t>, oraz wiersze do niego przypisane w danej godzinie.</a:t>
            </a:r>
            <a:r>
              <a:rPr lang="pl-PL" sz="1300" dirty="0" smtClean="0"/>
              <a:t> </a:t>
            </a:r>
            <a:r>
              <a:rPr lang="pl-PL" sz="1300" dirty="0" err="1" smtClean="0"/>
              <a:t>Date</a:t>
            </a:r>
            <a:r>
              <a:rPr lang="pl-PL" sz="1300" dirty="0" smtClean="0"/>
              <a:t> można zmieniać klikając w test zawierający </a:t>
            </a:r>
            <a:r>
              <a:rPr lang="pl-PL" sz="1300" dirty="0" err="1" smtClean="0"/>
              <a:t>date</a:t>
            </a:r>
            <a:r>
              <a:rPr lang="pl-PL" sz="1300" dirty="0" smtClean="0"/>
              <a:t>. Po kliknięciu w przycisk zostajemy przeniesieni do fragmentu tworzącego wiersz.</a:t>
            </a:r>
            <a:endParaRPr lang="pl-PL" sz="1300" dirty="0" smtClean="0"/>
          </a:p>
          <a:p>
            <a:endParaRPr lang="pl-PL" sz="1500" dirty="0"/>
          </a:p>
        </p:txBody>
      </p:sp>
      <p:pic>
        <p:nvPicPr>
          <p:cNvPr id="5121" name="Picture 1"/>
          <p:cNvPicPr>
            <a:picLocks noChangeAspect="1" noChangeArrowheads="1"/>
          </p:cNvPicPr>
          <p:nvPr/>
        </p:nvPicPr>
        <p:blipFill>
          <a:blip r:embed="rId1"/>
          <a:srcRect/>
          <a:stretch>
            <a:fillRect/>
          </a:stretch>
        </p:blipFill>
        <p:spPr bwMode="auto">
          <a:xfrm>
            <a:off x="571472" y="2214554"/>
            <a:ext cx="2506534" cy="4357721"/>
          </a:xfrm>
          <a:prstGeom prst="rect">
            <a:avLst/>
          </a:prstGeom>
          <a:noFill/>
          <a:ln w="9525">
            <a:noFill/>
            <a:miter lim="800000"/>
            <a:headEnd/>
            <a:tailEnd/>
          </a:ln>
          <a:effectLst/>
        </p:spPr>
      </p:pic>
      <p:pic>
        <p:nvPicPr>
          <p:cNvPr id="5122" name="Picture 2"/>
          <p:cNvPicPr>
            <a:picLocks noChangeAspect="1" noChangeArrowheads="1"/>
          </p:cNvPicPr>
          <p:nvPr/>
        </p:nvPicPr>
        <p:blipFill>
          <a:blip r:embed="rId2"/>
          <a:srcRect/>
          <a:stretch>
            <a:fillRect/>
          </a:stretch>
        </p:blipFill>
        <p:spPr bwMode="auto">
          <a:xfrm>
            <a:off x="3500430" y="2214554"/>
            <a:ext cx="2499764" cy="4357697"/>
          </a:xfrm>
          <a:prstGeom prst="rect">
            <a:avLst/>
          </a:prstGeom>
          <a:noFill/>
          <a:ln w="9525">
            <a:noFill/>
            <a:miter lim="800000"/>
            <a:headEnd/>
            <a:tailEnd/>
          </a:ln>
          <a:effectLst/>
        </p:spPr>
      </p:pic>
      <p:sp>
        <p:nvSpPr>
          <p:cNvPr id="5" name="Pole tekstowe 4"/>
          <p:cNvSpPr txBox="1"/>
          <p:nvPr/>
        </p:nvSpPr>
        <p:spPr>
          <a:xfrm>
            <a:off x="8815064" y="6488668"/>
            <a:ext cx="328936" cy="369332"/>
          </a:xfrm>
          <a:prstGeom prst="rect">
            <a:avLst/>
          </a:prstGeom>
          <a:noFill/>
        </p:spPr>
        <p:txBody>
          <a:bodyPr wrap="none" rtlCol="0">
            <a:spAutoFit/>
          </a:bodyPr>
          <a:lstStyle/>
          <a:p>
            <a:r>
              <a:rPr lang="pl-PL" dirty="0" smtClean="0"/>
              <a:t>11</a:t>
            </a:r>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1000108"/>
            <a:ext cx="7758138" cy="1151725"/>
          </a:xfrm>
        </p:spPr>
        <p:txBody>
          <a:bodyPr>
            <a:normAutofit fontScale="85000" lnSpcReduction="10000"/>
          </a:bodyPr>
          <a:lstStyle/>
          <a:p>
            <a:pPr>
              <a:buNone/>
            </a:pPr>
            <a:r>
              <a:rPr lang="pl-PL" b="1" i="1" dirty="0" err="1" smtClean="0"/>
              <a:t>Allergies</a:t>
            </a:r>
            <a:endParaRPr lang="pl-PL" b="1" i="1" dirty="0" smtClean="0"/>
          </a:p>
          <a:p>
            <a:pPr>
              <a:buNone/>
            </a:pPr>
            <a:r>
              <a:rPr lang="pl-PL" sz="1300" b="1" dirty="0" smtClean="0"/>
              <a:t>Dodatkową funkcjonalnością jest lista alergii do której mogą zostać dodane wybrane wiersze. </a:t>
            </a:r>
            <a:r>
              <a:rPr lang="pl-PL" sz="1300" dirty="0" smtClean="0"/>
              <a:t>Po dodaniu pozycji do alergii, istnieje możliwość dodania komentarza, który pełni funkcję pomocniczą, w przypadku ponownego kontaktu z alergenem. Listę można sortować według typów pozycji. Po kliknięciu w pozycje, następuje przeniesienie do fragmentu zawierającego wszystkie informacje. Usunięcie alergii odbywa się poprzek kliknięcie w ikonę kosza.</a:t>
            </a:r>
            <a:endParaRPr lang="pl-PL" sz="1300" dirty="0" smtClean="0"/>
          </a:p>
          <a:p>
            <a:endParaRPr lang="pl-PL" sz="1500" dirty="0"/>
          </a:p>
        </p:txBody>
      </p:sp>
      <p:pic>
        <p:nvPicPr>
          <p:cNvPr id="34818" name="Picture 2"/>
          <p:cNvPicPr>
            <a:picLocks noChangeAspect="1" noChangeArrowheads="1"/>
          </p:cNvPicPr>
          <p:nvPr/>
        </p:nvPicPr>
        <p:blipFill>
          <a:blip r:embed="rId1"/>
          <a:srcRect/>
          <a:stretch>
            <a:fillRect/>
          </a:stretch>
        </p:blipFill>
        <p:spPr bwMode="auto">
          <a:xfrm>
            <a:off x="500034" y="2143116"/>
            <a:ext cx="2643640" cy="4548198"/>
          </a:xfrm>
          <a:prstGeom prst="rect">
            <a:avLst/>
          </a:prstGeom>
          <a:noFill/>
          <a:ln w="9525">
            <a:noFill/>
            <a:miter lim="800000"/>
            <a:headEnd/>
            <a:tailEnd/>
          </a:ln>
          <a:effectLst/>
        </p:spPr>
      </p:pic>
      <p:pic>
        <p:nvPicPr>
          <p:cNvPr id="34820" name="Picture 4"/>
          <p:cNvPicPr>
            <a:picLocks noChangeAspect="1" noChangeArrowheads="1"/>
          </p:cNvPicPr>
          <p:nvPr/>
        </p:nvPicPr>
        <p:blipFill>
          <a:blip r:embed="rId2"/>
          <a:srcRect/>
          <a:stretch>
            <a:fillRect/>
          </a:stretch>
        </p:blipFill>
        <p:spPr bwMode="auto">
          <a:xfrm>
            <a:off x="3357553" y="2143116"/>
            <a:ext cx="2572759" cy="4500594"/>
          </a:xfrm>
          <a:prstGeom prst="rect">
            <a:avLst/>
          </a:prstGeom>
          <a:noFill/>
          <a:ln w="9525">
            <a:noFill/>
            <a:miter lim="800000"/>
            <a:headEnd/>
            <a:tailEnd/>
          </a:ln>
          <a:effectLst/>
        </p:spPr>
      </p:pic>
      <p:pic>
        <p:nvPicPr>
          <p:cNvPr id="34821" name="Picture 5"/>
          <p:cNvPicPr>
            <a:picLocks noChangeAspect="1" noChangeArrowheads="1"/>
          </p:cNvPicPr>
          <p:nvPr/>
        </p:nvPicPr>
        <p:blipFill>
          <a:blip r:embed="rId3"/>
          <a:srcRect/>
          <a:stretch>
            <a:fillRect/>
          </a:stretch>
        </p:blipFill>
        <p:spPr bwMode="auto">
          <a:xfrm>
            <a:off x="6143636" y="2143116"/>
            <a:ext cx="2601280" cy="4515029"/>
          </a:xfrm>
          <a:prstGeom prst="rect">
            <a:avLst/>
          </a:prstGeom>
          <a:noFill/>
          <a:ln w="9525">
            <a:noFill/>
            <a:miter lim="800000"/>
            <a:headEnd/>
            <a:tailEnd/>
          </a:ln>
          <a:effectLst/>
        </p:spPr>
      </p:pic>
      <p:sp>
        <p:nvSpPr>
          <p:cNvPr id="6" name="Pole tekstowe 5"/>
          <p:cNvSpPr txBox="1"/>
          <p:nvPr/>
        </p:nvSpPr>
        <p:spPr>
          <a:xfrm>
            <a:off x="8774988" y="6488668"/>
            <a:ext cx="369012" cy="369332"/>
          </a:xfrm>
          <a:prstGeom prst="rect">
            <a:avLst/>
          </a:prstGeom>
          <a:noFill/>
        </p:spPr>
        <p:txBody>
          <a:bodyPr wrap="none" rtlCol="0">
            <a:spAutoFit/>
          </a:bodyPr>
          <a:lstStyle/>
          <a:p>
            <a:r>
              <a:rPr lang="pl-PL" dirty="0" smtClean="0"/>
              <a:t>12</a:t>
            </a:r>
            <a:endParaRPr lang="pl-P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857232"/>
            <a:ext cx="7758138" cy="1151725"/>
          </a:xfrm>
        </p:spPr>
        <p:txBody>
          <a:bodyPr>
            <a:normAutofit fontScale="85000" lnSpcReduction="10000"/>
          </a:bodyPr>
          <a:lstStyle/>
          <a:p>
            <a:pPr>
              <a:buNone/>
            </a:pPr>
            <a:r>
              <a:rPr lang="pl-PL" b="1" i="1" dirty="0" smtClean="0"/>
              <a:t>Profile</a:t>
            </a:r>
            <a:endParaRPr lang="pl-PL" b="1" i="1" dirty="0" smtClean="0"/>
          </a:p>
          <a:p>
            <a:pPr>
              <a:buNone/>
            </a:pPr>
            <a:r>
              <a:rPr lang="pl-PL" sz="1300" b="1" dirty="0" smtClean="0"/>
              <a:t>Ostatnią częścią aplikacji jest fragment zawierający informacje o zalogowanym użytkowniku. </a:t>
            </a:r>
            <a:r>
              <a:rPr lang="pl-PL" sz="1300" dirty="0" smtClean="0"/>
              <a:t>W profilu możemy  zmieniać podstawowe dane takie jak hasło, email lub numer telefonu. Nie mam możliwości zmiany nazwy użytkownika ponieważ jest ona przypisana na stałe do konta. W lewym dolnym rogu odnajdziemy liczbę wierszy w poszczególnych listach, natomiast w prawym górnym rogu umieszczony został przycisk służący do wylogowania z aplikacji.</a:t>
            </a:r>
            <a:endParaRPr lang="pl-PL" sz="1300" dirty="0" smtClean="0"/>
          </a:p>
          <a:p>
            <a:endParaRPr lang="pl-PL" sz="1500" dirty="0"/>
          </a:p>
        </p:txBody>
      </p:sp>
      <p:pic>
        <p:nvPicPr>
          <p:cNvPr id="35842" name="Picture 2"/>
          <p:cNvPicPr>
            <a:picLocks noChangeAspect="1" noChangeArrowheads="1"/>
          </p:cNvPicPr>
          <p:nvPr/>
        </p:nvPicPr>
        <p:blipFill>
          <a:blip r:embed="rId1"/>
          <a:srcRect/>
          <a:stretch>
            <a:fillRect/>
          </a:stretch>
        </p:blipFill>
        <p:spPr bwMode="auto">
          <a:xfrm>
            <a:off x="1357290" y="2000240"/>
            <a:ext cx="2723656" cy="4724412"/>
          </a:xfrm>
          <a:prstGeom prst="rect">
            <a:avLst/>
          </a:prstGeom>
          <a:noFill/>
          <a:ln w="9525">
            <a:noFill/>
            <a:miter lim="800000"/>
            <a:headEnd/>
            <a:tailEnd/>
          </a:ln>
          <a:effectLst/>
        </p:spPr>
      </p:pic>
      <p:pic>
        <p:nvPicPr>
          <p:cNvPr id="3073" name="Picture 1"/>
          <p:cNvPicPr>
            <a:picLocks noChangeAspect="1" noChangeArrowheads="1"/>
          </p:cNvPicPr>
          <p:nvPr/>
        </p:nvPicPr>
        <p:blipFill>
          <a:blip r:embed="rId2"/>
          <a:srcRect/>
          <a:stretch>
            <a:fillRect/>
          </a:stretch>
        </p:blipFill>
        <p:spPr bwMode="auto">
          <a:xfrm>
            <a:off x="5187253" y="2000240"/>
            <a:ext cx="2670895" cy="4643470"/>
          </a:xfrm>
          <a:prstGeom prst="rect">
            <a:avLst/>
          </a:prstGeom>
          <a:noFill/>
          <a:ln w="9525">
            <a:noFill/>
            <a:miter lim="800000"/>
            <a:headEnd/>
            <a:tailEnd/>
          </a:ln>
          <a:effectLst/>
        </p:spPr>
      </p:pic>
      <p:sp>
        <p:nvSpPr>
          <p:cNvPr id="5" name="Pole tekstowe 4"/>
          <p:cNvSpPr txBox="1"/>
          <p:nvPr/>
        </p:nvSpPr>
        <p:spPr>
          <a:xfrm>
            <a:off x="8783645" y="6488668"/>
            <a:ext cx="360355" cy="369332"/>
          </a:xfrm>
          <a:prstGeom prst="rect">
            <a:avLst/>
          </a:prstGeom>
          <a:noFill/>
        </p:spPr>
        <p:txBody>
          <a:bodyPr wrap="none" rtlCol="0">
            <a:spAutoFit/>
          </a:bodyPr>
          <a:lstStyle/>
          <a:p>
            <a:r>
              <a:rPr lang="pl-PL" dirty="0" smtClean="0"/>
              <a:t>13</a:t>
            </a:r>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857232"/>
            <a:ext cx="7758138" cy="1151725"/>
          </a:xfrm>
        </p:spPr>
        <p:txBody>
          <a:bodyPr>
            <a:normAutofit/>
          </a:bodyPr>
          <a:lstStyle/>
          <a:p>
            <a:pPr>
              <a:buNone/>
            </a:pPr>
            <a:r>
              <a:rPr lang="pl-PL" b="1" i="1" dirty="0" smtClean="0"/>
              <a:t>Ikony </a:t>
            </a:r>
            <a:endParaRPr lang="pl-PL" b="1" i="1" dirty="0" smtClean="0"/>
          </a:p>
          <a:p>
            <a:pPr>
              <a:buNone/>
            </a:pPr>
            <a:r>
              <a:rPr lang="pl-PL" sz="1300" dirty="0" smtClean="0"/>
              <a:t>W aplikacji zostały użyte ikony, wspomagające rozpoznanie użytkownikowi aktualny stan aplikacji.  Wyświetlane są zależnie od stanu aplikacji.</a:t>
            </a:r>
            <a:endParaRPr lang="pl-PL" sz="1300" dirty="0" smtClean="0"/>
          </a:p>
          <a:p>
            <a:endParaRPr lang="pl-PL" sz="1500" dirty="0"/>
          </a:p>
        </p:txBody>
      </p:sp>
      <p:pic>
        <p:nvPicPr>
          <p:cNvPr id="37890" name="Picture 2"/>
          <p:cNvPicPr>
            <a:picLocks noChangeAspect="1" noChangeArrowheads="1"/>
          </p:cNvPicPr>
          <p:nvPr/>
        </p:nvPicPr>
        <p:blipFill>
          <a:blip r:embed="rId1"/>
          <a:srcRect/>
          <a:stretch>
            <a:fillRect/>
          </a:stretch>
        </p:blipFill>
        <p:spPr bwMode="auto">
          <a:xfrm>
            <a:off x="428597" y="1857364"/>
            <a:ext cx="2500330" cy="4385714"/>
          </a:xfrm>
          <a:prstGeom prst="rect">
            <a:avLst/>
          </a:prstGeom>
          <a:noFill/>
          <a:ln w="9525">
            <a:noFill/>
            <a:miter lim="800000"/>
            <a:headEnd/>
            <a:tailEnd/>
          </a:ln>
          <a:effectLst/>
        </p:spPr>
      </p:pic>
      <p:pic>
        <p:nvPicPr>
          <p:cNvPr id="37891" name="Picture 3"/>
          <p:cNvPicPr>
            <a:picLocks noChangeAspect="1" noChangeArrowheads="1"/>
          </p:cNvPicPr>
          <p:nvPr/>
        </p:nvPicPr>
        <p:blipFill>
          <a:blip r:embed="rId2"/>
          <a:srcRect/>
          <a:stretch>
            <a:fillRect/>
          </a:stretch>
        </p:blipFill>
        <p:spPr bwMode="auto">
          <a:xfrm>
            <a:off x="3214678" y="1857364"/>
            <a:ext cx="2512255" cy="43577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3"/>
          <a:srcRect/>
          <a:stretch>
            <a:fillRect/>
          </a:stretch>
        </p:blipFill>
        <p:spPr bwMode="auto">
          <a:xfrm>
            <a:off x="6000760" y="1857364"/>
            <a:ext cx="2484671" cy="4348174"/>
          </a:xfrm>
          <a:prstGeom prst="rect">
            <a:avLst/>
          </a:prstGeom>
          <a:noFill/>
          <a:ln w="9525">
            <a:noFill/>
            <a:miter lim="800000"/>
            <a:headEnd/>
            <a:tailEnd/>
          </a:ln>
          <a:effectLst/>
        </p:spPr>
      </p:pic>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625" y="857250"/>
            <a:ext cx="7758430" cy="3588385"/>
          </a:xfrm>
        </p:spPr>
        <p:txBody>
          <a:bodyPr>
            <a:normAutofit/>
          </a:bodyPr>
          <a:lstStyle/>
          <a:p>
            <a:pPr marL="0" indent="0">
              <a:buNone/>
            </a:pPr>
            <a:r>
              <a:rPr lang="pl-PL" b="1" i="1" dirty="0" smtClean="0"/>
              <a:t>Technologie </a:t>
            </a:r>
            <a:endParaRPr lang="pl-PL" b="1" i="1" dirty="0" smtClean="0"/>
          </a:p>
          <a:p>
            <a:pPr marL="0" indent="0">
              <a:buNone/>
            </a:pPr>
            <a:r>
              <a:rPr lang="pl-PL" sz="1500" dirty="0"/>
              <a:t>Do stworzenia serwera użyty został jeden z najpopularniejszych freameworków „Spring Boot”. Został wybrany ponieważ oferuje on szybkie i bezproblemowe  napisanie aplikacji, w krótkim czacie. Spowodowane jest to brakiem dodatkowych konfiguracji podczas instalacji oraz sporą ilością bibliotek oferowanych przez szkielet.</a:t>
            </a:r>
            <a:endParaRPr lang="pl-PL" sz="1500" dirty="0"/>
          </a:p>
          <a:p>
            <a:pPr marL="0" indent="0">
              <a:buNone/>
            </a:pPr>
            <a:r>
              <a:rPr lang="pl-PL" sz="1500" dirty="0"/>
              <a:t>Jedną z ważniejszych technologii zastosowanej podczas tworzenia systemu jest „Firebase”, czyli platforma mobilna. Dzięki niej możliwe było szybkie oraz bezproblemowe stworzenie systemu rejestracji oraz logowania. Firebase oferuje bardzo rozbudowane funkcjonalności oraz narzędzia przydatne podczas tworzenia aplikacji. </a:t>
            </a:r>
            <a:endParaRPr lang="pl-PL" sz="1500" dirty="0"/>
          </a:p>
          <a:p>
            <a:pPr marL="0" indent="0">
              <a:buNone/>
            </a:pPr>
            <a:r>
              <a:rPr lang="pl-PL" sz="1500" dirty="0"/>
              <a:t>Dane użytkowników przechowywane są w bazie danych utworzonej za pomocą </a:t>
            </a:r>
            <a:endParaRPr lang="pl-PL" sz="1500" dirty="0"/>
          </a:p>
          <a:p>
            <a:pPr marL="0" indent="0">
              <a:buNone/>
            </a:pPr>
            <a:r>
              <a:rPr lang="pl-PL" sz="1500" dirty="0"/>
              <a:t>„MongoDB”. Jest to nierelacyjna baza danych, w której dane przechowywane są jako dokumenty w kolekcjach.</a:t>
            </a:r>
            <a:endParaRPr lang="pl-PL" sz="1500" dirty="0"/>
          </a:p>
        </p:txBody>
      </p:sp>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pic>
        <p:nvPicPr>
          <p:cNvPr id="2" name="Obraz 1"/>
          <p:cNvPicPr>
            <a:picLocks noChangeAspect="1"/>
          </p:cNvPicPr>
          <p:nvPr/>
        </p:nvPicPr>
        <p:blipFill>
          <a:blip r:embed="rId1"/>
          <a:stretch>
            <a:fillRect/>
          </a:stretch>
        </p:blipFill>
        <p:spPr>
          <a:xfrm>
            <a:off x="755650" y="4221480"/>
            <a:ext cx="2985135" cy="908050"/>
          </a:xfrm>
          <a:prstGeom prst="rect">
            <a:avLst/>
          </a:prstGeom>
        </p:spPr>
      </p:pic>
      <p:pic>
        <p:nvPicPr>
          <p:cNvPr id="5" name="Obraz 4"/>
          <p:cNvPicPr>
            <a:picLocks noChangeAspect="1"/>
          </p:cNvPicPr>
          <p:nvPr/>
        </p:nvPicPr>
        <p:blipFill>
          <a:blip r:embed="rId2"/>
          <a:stretch>
            <a:fillRect/>
          </a:stretch>
        </p:blipFill>
        <p:spPr>
          <a:xfrm>
            <a:off x="5219700" y="4077335"/>
            <a:ext cx="2882265" cy="1059815"/>
          </a:xfrm>
          <a:prstGeom prst="rect">
            <a:avLst/>
          </a:prstGeom>
        </p:spPr>
      </p:pic>
      <p:pic>
        <p:nvPicPr>
          <p:cNvPr id="8" name="Obraz 7"/>
          <p:cNvPicPr>
            <a:picLocks noChangeAspect="1"/>
          </p:cNvPicPr>
          <p:nvPr/>
        </p:nvPicPr>
        <p:blipFill>
          <a:blip r:embed="rId3"/>
          <a:stretch>
            <a:fillRect/>
          </a:stretch>
        </p:blipFill>
        <p:spPr>
          <a:xfrm>
            <a:off x="2843530" y="5445125"/>
            <a:ext cx="3043555" cy="949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539750" y="764385"/>
            <a:ext cx="4038600" cy="4434840"/>
          </a:xfrm>
        </p:spPr>
        <p:txBody>
          <a:bodyPr>
            <a:normAutofit/>
          </a:bodyPr>
          <a:lstStyle/>
          <a:p>
            <a:pPr marL="0" indent="0">
              <a:buNone/>
            </a:pPr>
            <a:r>
              <a:rPr lang="pl-PL" b="1" i="1" dirty="0" smtClean="0"/>
              <a:t>Funkcjonalności </a:t>
            </a:r>
            <a:endParaRPr lang="pl-PL" b="1" i="1" dirty="0" smtClean="0"/>
          </a:p>
          <a:p>
            <a:pPr marL="0" indent="0">
              <a:buNone/>
            </a:pPr>
            <a:r>
              <a:rPr lang="pl-PL" sz="1500" dirty="0"/>
              <a:t>Rejestracja konta oraz logowanie</a:t>
            </a:r>
            <a:endParaRPr lang="pl-PL" sz="1500" dirty="0"/>
          </a:p>
        </p:txBody>
      </p:sp>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pic>
        <p:nvPicPr>
          <p:cNvPr id="-2147482603" name="Obraz -2147482604"/>
          <p:cNvPicPr>
            <a:picLocks noChangeAspect="1"/>
          </p:cNvPicPr>
          <p:nvPr/>
        </p:nvPicPr>
        <p:blipFill>
          <a:blip r:embed="rId1"/>
          <a:stretch>
            <a:fillRect/>
          </a:stretch>
        </p:blipFill>
        <p:spPr>
          <a:xfrm>
            <a:off x="2339658" y="1917065"/>
            <a:ext cx="4803775" cy="2228850"/>
          </a:xfrm>
          <a:prstGeom prst="rect">
            <a:avLst/>
          </a:prstGeom>
          <a:noFill/>
          <a:ln w="9525">
            <a:noFill/>
          </a:ln>
        </p:spPr>
      </p:pic>
      <p:pic>
        <p:nvPicPr>
          <p:cNvPr id="-2147482602" name="Symbol zastępczy zawartości -2147482603"/>
          <p:cNvPicPr>
            <a:picLocks noChangeAspect="1"/>
          </p:cNvPicPr>
          <p:nvPr>
            <p:ph sz="half" idx="2"/>
          </p:nvPr>
        </p:nvPicPr>
        <p:blipFill>
          <a:blip r:embed="rId2"/>
          <a:stretch>
            <a:fillRect/>
          </a:stretch>
        </p:blipFill>
        <p:spPr>
          <a:xfrm>
            <a:off x="2339975" y="4581525"/>
            <a:ext cx="4805680" cy="178943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539750" y="764385"/>
            <a:ext cx="4038600" cy="4434840"/>
          </a:xfrm>
        </p:spPr>
        <p:txBody>
          <a:bodyPr>
            <a:normAutofit/>
          </a:bodyPr>
          <a:lstStyle/>
          <a:p>
            <a:pPr marL="0" indent="0">
              <a:buNone/>
            </a:pPr>
            <a:r>
              <a:rPr lang="pl-PL" b="1" i="1" dirty="0" smtClean="0"/>
              <a:t>Funkcjonalności </a:t>
            </a:r>
            <a:endParaRPr lang="pl-PL" b="1" i="1" dirty="0" smtClean="0"/>
          </a:p>
          <a:p>
            <a:pPr marL="0" indent="0">
              <a:buNone/>
            </a:pPr>
            <a:r>
              <a:rPr lang="pl-PL" sz="1500" dirty="0"/>
              <a:t>Dodawanie oraz usuwanie pozycji </a:t>
            </a:r>
            <a:endParaRPr lang="pl-PL" sz="1500" dirty="0"/>
          </a:p>
        </p:txBody>
      </p:sp>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pic>
        <p:nvPicPr>
          <p:cNvPr id="-2147482607" name="Symbol zastępczy zawartości -2147482608"/>
          <p:cNvPicPr>
            <a:picLocks noChangeAspect="1"/>
          </p:cNvPicPr>
          <p:nvPr>
            <p:ph sz="half" idx="2"/>
          </p:nvPr>
        </p:nvPicPr>
        <p:blipFill>
          <a:blip r:embed="rId1"/>
          <a:stretch>
            <a:fillRect/>
          </a:stretch>
        </p:blipFill>
        <p:spPr>
          <a:xfrm>
            <a:off x="1187450" y="1557020"/>
            <a:ext cx="6414135" cy="471932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539750" y="764385"/>
            <a:ext cx="4038600" cy="4434840"/>
          </a:xfrm>
        </p:spPr>
        <p:txBody>
          <a:bodyPr>
            <a:normAutofit/>
          </a:bodyPr>
          <a:lstStyle/>
          <a:p>
            <a:pPr marL="0" indent="0">
              <a:buNone/>
            </a:pPr>
            <a:r>
              <a:rPr lang="pl-PL" b="1" i="1" dirty="0" smtClean="0"/>
              <a:t>Funkcjonalności </a:t>
            </a:r>
            <a:endParaRPr lang="pl-PL" b="1" i="1" dirty="0" smtClean="0"/>
          </a:p>
          <a:p>
            <a:pPr marL="0" indent="0">
              <a:buNone/>
            </a:pPr>
            <a:r>
              <a:rPr lang="pl-PL" sz="1500" dirty="0"/>
              <a:t>Dodawanie oraz usuwanie pozycji z listy alregii</a:t>
            </a:r>
            <a:endParaRPr lang="pl-PL" sz="1500" dirty="0"/>
          </a:p>
        </p:txBody>
      </p:sp>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pic>
        <p:nvPicPr>
          <p:cNvPr id="-2147482605" name="Symbol zastępczy zawartości -2147482606"/>
          <p:cNvPicPr>
            <a:picLocks noChangeAspect="1"/>
          </p:cNvPicPr>
          <p:nvPr>
            <p:ph sz="half" idx="2"/>
          </p:nvPr>
        </p:nvPicPr>
        <p:blipFill>
          <a:blip r:embed="rId1"/>
          <a:stretch>
            <a:fillRect/>
          </a:stretch>
        </p:blipFill>
        <p:spPr>
          <a:xfrm>
            <a:off x="1812925" y="1632585"/>
            <a:ext cx="5591175" cy="504380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539750" y="764385"/>
            <a:ext cx="4038600" cy="4434840"/>
          </a:xfrm>
        </p:spPr>
        <p:txBody>
          <a:bodyPr>
            <a:normAutofit/>
          </a:bodyPr>
          <a:lstStyle/>
          <a:p>
            <a:pPr marL="0" indent="0">
              <a:buNone/>
            </a:pPr>
            <a:r>
              <a:rPr lang="pl-PL" b="1" i="1" dirty="0" smtClean="0"/>
              <a:t>Funkcjonalności </a:t>
            </a:r>
            <a:endParaRPr lang="pl-PL" b="1" i="1" dirty="0" smtClean="0"/>
          </a:p>
          <a:p>
            <a:pPr marL="0" indent="0">
              <a:buNone/>
            </a:pPr>
            <a:r>
              <a:rPr lang="pl-PL" sz="1500" dirty="0"/>
              <a:t>Tworzenie planu dnia</a:t>
            </a:r>
            <a:endParaRPr lang="pl-PL" sz="1500" dirty="0"/>
          </a:p>
        </p:txBody>
      </p:sp>
      <p:sp>
        <p:nvSpPr>
          <p:cNvPr id="6" name="Pole tekstowe 5"/>
          <p:cNvSpPr txBox="1"/>
          <p:nvPr/>
        </p:nvSpPr>
        <p:spPr>
          <a:xfrm>
            <a:off x="8765370" y="6488668"/>
            <a:ext cx="378630" cy="369332"/>
          </a:xfrm>
          <a:prstGeom prst="rect">
            <a:avLst/>
          </a:prstGeom>
          <a:noFill/>
        </p:spPr>
        <p:txBody>
          <a:bodyPr wrap="none" rtlCol="0">
            <a:spAutoFit/>
          </a:bodyPr>
          <a:lstStyle/>
          <a:p>
            <a:r>
              <a:rPr lang="pl-PL" dirty="0" smtClean="0"/>
              <a:t>14</a:t>
            </a:r>
            <a:endParaRPr lang="pl-PL" dirty="0"/>
          </a:p>
        </p:txBody>
      </p:sp>
      <p:pic>
        <p:nvPicPr>
          <p:cNvPr id="-2147482606" name="Symbol zastępczy zawartości -2147482607"/>
          <p:cNvPicPr>
            <a:picLocks noChangeAspect="1"/>
          </p:cNvPicPr>
          <p:nvPr>
            <p:ph sz="half" idx="2"/>
          </p:nvPr>
        </p:nvPicPr>
        <p:blipFill>
          <a:blip r:embed="rId1"/>
          <a:stretch>
            <a:fillRect/>
          </a:stretch>
        </p:blipFill>
        <p:spPr>
          <a:xfrm>
            <a:off x="1619885" y="1570990"/>
            <a:ext cx="5852160" cy="49174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1142984"/>
            <a:ext cx="8229600" cy="785818"/>
          </a:xfrm>
        </p:spPr>
        <p:txBody>
          <a:bodyPr>
            <a:noAutofit/>
          </a:bodyPr>
          <a:lstStyle/>
          <a:p>
            <a:r>
              <a:rPr lang="x-none" sz="3200" b="1" smtClean="0">
                <a:solidFill>
                  <a:schemeClr val="tx1"/>
                </a:solidFill>
              </a:rPr>
              <a:t>SPIS  TREŚCI</a:t>
            </a:r>
            <a:br>
              <a:rPr lang="pl-PL" sz="3200" b="1" dirty="0" smtClean="0">
                <a:solidFill>
                  <a:schemeClr val="tx1"/>
                </a:solidFill>
              </a:rPr>
            </a:br>
            <a:endParaRPr lang="pl-PL" sz="3200" dirty="0">
              <a:solidFill>
                <a:schemeClr val="tx1"/>
              </a:solidFill>
            </a:endParaRPr>
          </a:p>
        </p:txBody>
      </p:sp>
      <p:sp>
        <p:nvSpPr>
          <p:cNvPr id="3" name="Symbol zastępczy zawartości 2"/>
          <p:cNvSpPr>
            <a:spLocks noGrp="1"/>
          </p:cNvSpPr>
          <p:nvPr>
            <p:ph idx="1"/>
          </p:nvPr>
        </p:nvSpPr>
        <p:spPr>
          <a:xfrm>
            <a:off x="428596" y="1643050"/>
            <a:ext cx="8258204" cy="5467368"/>
          </a:xfrm>
        </p:spPr>
        <p:txBody>
          <a:bodyPr>
            <a:normAutofit fontScale="55000" lnSpcReduction="20000"/>
          </a:bodyPr>
          <a:lstStyle/>
          <a:p>
            <a:pPr>
              <a:buNone/>
            </a:pPr>
            <a:r>
              <a:rPr lang="pl-PL" dirty="0" smtClean="0"/>
              <a:t> </a:t>
            </a:r>
            <a:endParaRPr lang="pl-PL" dirty="0" smtClean="0"/>
          </a:p>
          <a:p>
            <a:pPr>
              <a:buNone/>
            </a:pPr>
            <a:r>
              <a:rPr lang="pl-PL" b="1" dirty="0" smtClean="0"/>
              <a:t>1. WSTĘP								11</a:t>
            </a:r>
            <a:endParaRPr lang="pl-PL" b="1" dirty="0" smtClean="0"/>
          </a:p>
          <a:p>
            <a:pPr>
              <a:buNone/>
            </a:pPr>
            <a:r>
              <a:rPr lang="pl-PL" dirty="0" smtClean="0"/>
              <a:t>	</a:t>
            </a:r>
            <a:r>
              <a:rPr lang="x-none" smtClean="0"/>
              <a:t>1.1. Motywacja - problem alergii </a:t>
            </a:r>
            <a:r>
              <a:rPr lang="pl-PL" dirty="0" smtClean="0"/>
              <a:t>					</a:t>
            </a:r>
            <a:r>
              <a:rPr lang="x-none" smtClean="0"/>
              <a:t>	</a:t>
            </a:r>
            <a:r>
              <a:rPr lang="pl-PL" dirty="0" smtClean="0"/>
              <a:t>11</a:t>
            </a:r>
            <a:endParaRPr lang="pl-PL" dirty="0" smtClean="0"/>
          </a:p>
          <a:p>
            <a:pPr>
              <a:buNone/>
            </a:pPr>
            <a:r>
              <a:rPr lang="pl-PL" dirty="0" smtClean="0"/>
              <a:t>	1.2.  Aplikacje mobilne 						11</a:t>
            </a:r>
            <a:endParaRPr lang="pl-PL" b="1" dirty="0" smtClean="0"/>
          </a:p>
          <a:p>
            <a:pPr>
              <a:buNone/>
            </a:pPr>
            <a:r>
              <a:rPr lang="pl-PL" dirty="0" smtClean="0"/>
              <a:t>	1.3.  Cel pracy 							13</a:t>
            </a:r>
            <a:endParaRPr lang="pl-PL" b="1" dirty="0" smtClean="0"/>
          </a:p>
          <a:p>
            <a:pPr>
              <a:buNone/>
            </a:pPr>
            <a:r>
              <a:rPr lang="x-none" b="1" smtClean="0"/>
              <a:t>2. APLIKACJE O PODOBNEJ TEMATYCE</a:t>
            </a:r>
            <a:r>
              <a:rPr lang="pl-PL" b="1" dirty="0" smtClean="0"/>
              <a:t> </a:t>
            </a:r>
            <a:r>
              <a:rPr lang="pl-PL" dirty="0" smtClean="0"/>
              <a:t>				</a:t>
            </a:r>
            <a:r>
              <a:rPr lang="x-none" smtClean="0"/>
              <a:t>	</a:t>
            </a:r>
            <a:r>
              <a:rPr lang="pl-PL" b="1" dirty="0" smtClean="0"/>
              <a:t>15</a:t>
            </a:r>
            <a:endParaRPr lang="pl-PL" dirty="0" smtClean="0"/>
          </a:p>
          <a:p>
            <a:pPr>
              <a:buNone/>
            </a:pPr>
            <a:r>
              <a:rPr lang="pl-PL" dirty="0" smtClean="0"/>
              <a:t>	2</a:t>
            </a:r>
            <a:r>
              <a:rPr lang="x-none" smtClean="0"/>
              <a:t>.1. </a:t>
            </a:r>
            <a:r>
              <a:rPr lang="pl-PL" dirty="0" smtClean="0"/>
              <a:t>Dziennik alergika 					</a:t>
            </a:r>
            <a:r>
              <a:rPr lang="x-none" smtClean="0"/>
              <a:t>	</a:t>
            </a:r>
            <a:r>
              <a:rPr lang="pl-PL" dirty="0" smtClean="0"/>
              <a:t>14</a:t>
            </a:r>
            <a:endParaRPr lang="pl-PL" dirty="0" smtClean="0"/>
          </a:p>
          <a:p>
            <a:pPr>
              <a:buNone/>
            </a:pPr>
            <a:r>
              <a:rPr lang="pl-PL" dirty="0" smtClean="0"/>
              <a:t>	2.2.  Apsik!  							16</a:t>
            </a:r>
            <a:endParaRPr lang="pl-PL" b="1" dirty="0" smtClean="0"/>
          </a:p>
          <a:p>
            <a:pPr>
              <a:buNone/>
            </a:pPr>
            <a:r>
              <a:rPr lang="pl-PL" dirty="0" smtClean="0"/>
              <a:t>	2.3.  Alergia 							18</a:t>
            </a:r>
            <a:endParaRPr lang="pl-PL" b="1" dirty="0" smtClean="0"/>
          </a:p>
          <a:p>
            <a:pPr>
              <a:buNone/>
            </a:pPr>
            <a:r>
              <a:rPr lang="pl-PL" b="1" dirty="0" smtClean="0"/>
              <a:t>3. PROJEKT SYSTEMU							19</a:t>
            </a:r>
            <a:endParaRPr lang="pl-PL" b="1" dirty="0" smtClean="0"/>
          </a:p>
          <a:p>
            <a:pPr>
              <a:buNone/>
            </a:pPr>
            <a:r>
              <a:rPr lang="pl-PL" dirty="0" smtClean="0"/>
              <a:t>	3</a:t>
            </a:r>
            <a:r>
              <a:rPr lang="x-none" smtClean="0"/>
              <a:t>.1. </a:t>
            </a:r>
            <a:r>
              <a:rPr lang="pl-PL" dirty="0" smtClean="0"/>
              <a:t>Technologie 						</a:t>
            </a:r>
            <a:r>
              <a:rPr lang="x-none" smtClean="0"/>
              <a:t>	</a:t>
            </a:r>
            <a:r>
              <a:rPr lang="pl-PL" dirty="0" smtClean="0"/>
              <a:t>19</a:t>
            </a:r>
            <a:endParaRPr lang="pl-PL" dirty="0" smtClean="0"/>
          </a:p>
          <a:p>
            <a:pPr>
              <a:buNone/>
            </a:pPr>
            <a:r>
              <a:rPr lang="pl-PL" dirty="0" smtClean="0"/>
              <a:t>	3.2.  Budowa systemu 						20</a:t>
            </a:r>
            <a:endParaRPr lang="pl-PL" b="1" dirty="0" smtClean="0"/>
          </a:p>
          <a:p>
            <a:pPr>
              <a:buNone/>
            </a:pPr>
            <a:r>
              <a:rPr lang="pl-PL" dirty="0" smtClean="0"/>
              <a:t>	3.3.  Baza danych 							20</a:t>
            </a:r>
            <a:endParaRPr lang="pl-PL" dirty="0" smtClean="0"/>
          </a:p>
          <a:p>
            <a:pPr>
              <a:buNone/>
            </a:pPr>
            <a:r>
              <a:rPr lang="pl-PL" dirty="0" smtClean="0"/>
              <a:t>	3.4   Funkcjonalności systemu						21</a:t>
            </a:r>
            <a:endParaRPr lang="pl-PL" b="1" dirty="0" smtClean="0"/>
          </a:p>
          <a:p>
            <a:pPr>
              <a:buNone/>
            </a:pPr>
            <a:r>
              <a:rPr lang="pl-PL" b="1" dirty="0" smtClean="0"/>
              <a:t>4. IMPLEMENTACJA SYSTEMU </a:t>
            </a:r>
            <a:r>
              <a:rPr lang="pl-PL" dirty="0" smtClean="0"/>
              <a:t>					</a:t>
            </a:r>
            <a:r>
              <a:rPr lang="pl-PL" b="1" dirty="0" smtClean="0"/>
              <a:t>	23</a:t>
            </a:r>
            <a:endParaRPr lang="pl-PL" b="1" dirty="0" smtClean="0"/>
          </a:p>
          <a:p>
            <a:pPr>
              <a:buNone/>
            </a:pPr>
            <a:r>
              <a:rPr lang="pl-PL" dirty="0" smtClean="0"/>
              <a:t>	4</a:t>
            </a:r>
            <a:r>
              <a:rPr lang="x-none" smtClean="0"/>
              <a:t>.1. </a:t>
            </a:r>
            <a:r>
              <a:rPr lang="pl-PL" dirty="0" smtClean="0"/>
              <a:t>Zarządzanie danymi 					</a:t>
            </a:r>
            <a:r>
              <a:rPr lang="x-none" smtClean="0"/>
              <a:t>	</a:t>
            </a:r>
            <a:r>
              <a:rPr lang="pl-PL" dirty="0" smtClean="0"/>
              <a:t>23</a:t>
            </a:r>
            <a:endParaRPr lang="pl-PL" dirty="0" smtClean="0"/>
          </a:p>
          <a:p>
            <a:pPr>
              <a:buNone/>
            </a:pPr>
            <a:r>
              <a:rPr lang="pl-PL" dirty="0" smtClean="0"/>
              <a:t>	4.2.  Logika biznesowa 						24</a:t>
            </a:r>
            <a:endParaRPr lang="pl-PL" b="1" dirty="0" smtClean="0"/>
          </a:p>
          <a:p>
            <a:pPr>
              <a:buNone/>
            </a:pPr>
            <a:r>
              <a:rPr lang="pl-PL" dirty="0" smtClean="0"/>
              <a:t>	4.3.  Implementacja Graficznego Interfejsu Użytkownika 			26</a:t>
            </a:r>
            <a:endParaRPr lang="pl-PL" dirty="0" smtClean="0"/>
          </a:p>
          <a:p>
            <a:pPr>
              <a:buNone/>
            </a:pPr>
            <a:r>
              <a:rPr lang="pl-PL" sz="2900" b="1" dirty="0" smtClean="0"/>
              <a:t>5.Testy		</a:t>
            </a:r>
            <a:r>
              <a:rPr lang="pl-PL" dirty="0" smtClean="0"/>
              <a:t>						28</a:t>
            </a:r>
            <a:endParaRPr lang="pl-PL" b="1" dirty="0" smtClean="0"/>
          </a:p>
          <a:p>
            <a:pPr>
              <a:buNone/>
            </a:pPr>
            <a:r>
              <a:rPr lang="pl-PL" b="1" dirty="0" smtClean="0"/>
              <a:t>6. PODSUMOWANIE </a:t>
            </a:r>
            <a:r>
              <a:rPr lang="pl-PL" dirty="0" smtClean="0"/>
              <a:t>						</a:t>
            </a:r>
            <a:r>
              <a:rPr lang="pl-PL" b="1" dirty="0" smtClean="0"/>
              <a:t>	30</a:t>
            </a:r>
            <a:endParaRPr lang="pl-PL" b="1" dirty="0" smtClean="0"/>
          </a:p>
          <a:p>
            <a:pPr>
              <a:buNone/>
            </a:pPr>
            <a:r>
              <a:rPr lang="pl-PL" b="1" dirty="0" smtClean="0"/>
              <a:t>BIBLIOGRAFIA						</a:t>
            </a:r>
            <a:r>
              <a:rPr lang="pl-PL" dirty="0" smtClean="0"/>
              <a:t>	</a:t>
            </a:r>
            <a:r>
              <a:rPr lang="pl-PL" b="1" dirty="0" smtClean="0"/>
              <a:t>32</a:t>
            </a:r>
            <a:endParaRPr lang="pl-PL"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Podsumowanie</a:t>
            </a:r>
            <a:endParaRPr lang="pl-PL" dirty="0"/>
          </a:p>
        </p:txBody>
      </p:sp>
      <p:sp>
        <p:nvSpPr>
          <p:cNvPr id="3" name="Symbol zastępczy zawartości 2"/>
          <p:cNvSpPr>
            <a:spLocks noGrp="1"/>
          </p:cNvSpPr>
          <p:nvPr>
            <p:ph sz="half" idx="1"/>
          </p:nvPr>
        </p:nvSpPr>
        <p:spPr>
          <a:xfrm>
            <a:off x="457200" y="1920085"/>
            <a:ext cx="8472518" cy="1437477"/>
          </a:xfrm>
        </p:spPr>
        <p:txBody>
          <a:bodyPr>
            <a:noAutofit/>
          </a:bodyPr>
          <a:lstStyle/>
          <a:p>
            <a:pPr>
              <a:buNone/>
            </a:pPr>
            <a:r>
              <a:rPr lang="pl-PL" sz="1800" dirty="0" smtClean="0"/>
              <a:t>Po zapoznaniu się z obecnie dostępnym aplikacjami oraz wymaganiami alergików, stworzona została aplikacja która oferuje rozwiązania niedostępne dotychczas. Wszystkie założenia zostały zrealizowane. </a:t>
            </a:r>
            <a:endParaRPr lang="pl-PL" sz="1800" dirty="0" smtClean="0"/>
          </a:p>
        </p:txBody>
      </p:sp>
      <p:sp>
        <p:nvSpPr>
          <p:cNvPr id="7" name="Pole tekstowe 6"/>
          <p:cNvSpPr txBox="1"/>
          <p:nvPr/>
        </p:nvSpPr>
        <p:spPr>
          <a:xfrm>
            <a:off x="8781593" y="6488668"/>
            <a:ext cx="362407" cy="369332"/>
          </a:xfrm>
          <a:prstGeom prst="rect">
            <a:avLst/>
          </a:prstGeom>
          <a:noFill/>
        </p:spPr>
        <p:txBody>
          <a:bodyPr wrap="none" rtlCol="0">
            <a:spAutoFit/>
          </a:bodyPr>
          <a:lstStyle/>
          <a:p>
            <a:r>
              <a:rPr lang="pl-PL" dirty="0" smtClean="0"/>
              <a:t>15</a:t>
            </a:r>
            <a:endParaRPr lang="pl-PL" dirty="0"/>
          </a:p>
        </p:txBody>
      </p:sp>
      <p:pic>
        <p:nvPicPr>
          <p:cNvPr id="5" name="Symbol zastępczy zawartości 4"/>
          <p:cNvPicPr>
            <a:picLocks noChangeAspect="1"/>
          </p:cNvPicPr>
          <p:nvPr>
            <p:ph sz="half" idx="2"/>
          </p:nvPr>
        </p:nvPicPr>
        <p:blipFill>
          <a:blip r:embed="rId1"/>
          <a:stretch>
            <a:fillRect/>
          </a:stretch>
        </p:blipFill>
        <p:spPr>
          <a:xfrm>
            <a:off x="2123440" y="2924810"/>
            <a:ext cx="4692015" cy="37001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Bibliografia</a:t>
            </a:r>
            <a:endParaRPr lang="pl-PL" dirty="0"/>
          </a:p>
        </p:txBody>
      </p:sp>
      <p:sp>
        <p:nvSpPr>
          <p:cNvPr id="3" name="Symbol zastępczy zawartości 2"/>
          <p:cNvSpPr>
            <a:spLocks noGrp="1"/>
          </p:cNvSpPr>
          <p:nvPr>
            <p:ph sz="half" idx="1"/>
          </p:nvPr>
        </p:nvSpPr>
        <p:spPr>
          <a:xfrm>
            <a:off x="457200" y="1920085"/>
            <a:ext cx="8543956" cy="4434840"/>
          </a:xfrm>
        </p:spPr>
        <p:txBody>
          <a:bodyPr>
            <a:normAutofit fontScale="92500" lnSpcReduction="20000"/>
          </a:bodyPr>
          <a:lstStyle/>
          <a:p>
            <a:pPr>
              <a:buNone/>
            </a:pPr>
            <a:r>
              <a:rPr lang="pl-PL" dirty="0" smtClean="0"/>
              <a:t>1.  </a:t>
            </a:r>
            <a:r>
              <a:rPr lang="pl-PL" dirty="0" err="1" smtClean="0"/>
              <a:t>Statista</a:t>
            </a:r>
            <a:r>
              <a:rPr lang="pl-PL" dirty="0" smtClean="0"/>
              <a:t> [dostęp: 12 grudnia 2022]</a:t>
            </a:r>
            <a:endParaRPr lang="pl-PL" dirty="0" smtClean="0"/>
          </a:p>
          <a:p>
            <a:pPr>
              <a:buNone/>
            </a:pPr>
            <a:r>
              <a:rPr lang="pl-PL" u="sng" dirty="0" smtClean="0">
                <a:hlinkClick r:id="rId1"/>
              </a:rPr>
              <a:t>https://</a:t>
            </a:r>
            <a:r>
              <a:rPr lang="pl-PL" u="sng" dirty="0" smtClean="0">
                <a:hlinkClick r:id="rId1"/>
              </a:rPr>
              <a:t>www.statista.com/statistics/330695/number-of-smartphone-users-worldwide</a:t>
            </a:r>
            <a:r>
              <a:rPr lang="pl-PL" u="sng" dirty="0" smtClean="0">
                <a:hlinkClick r:id="rId1"/>
              </a:rPr>
              <a:t>/</a:t>
            </a:r>
            <a:endParaRPr lang="pl-PL" dirty="0" smtClean="0"/>
          </a:p>
          <a:p>
            <a:pPr>
              <a:buNone/>
            </a:pPr>
            <a:r>
              <a:rPr lang="pl-PL" dirty="0" smtClean="0"/>
              <a:t>2.  </a:t>
            </a:r>
            <a:r>
              <a:rPr lang="pl-PL" dirty="0" err="1" smtClean="0"/>
              <a:t>Statista</a:t>
            </a:r>
            <a:r>
              <a:rPr lang="pl-PL" dirty="0" smtClean="0"/>
              <a:t> [dostęp: 12 grudnia 2022]</a:t>
            </a:r>
            <a:endParaRPr lang="pl-PL" dirty="0" smtClean="0"/>
          </a:p>
          <a:p>
            <a:pPr>
              <a:buNone/>
            </a:pPr>
            <a:r>
              <a:rPr lang="pl-PL" dirty="0" smtClean="0">
                <a:hlinkClick r:id="rId2"/>
              </a:rPr>
              <a:t>https</a:t>
            </a:r>
            <a:r>
              <a:rPr lang="pl-PL" dirty="0" smtClean="0">
                <a:hlinkClick r:id="rId2"/>
              </a:rPr>
              <a:t>://</a:t>
            </a:r>
            <a:r>
              <a:rPr lang="pl-PL" dirty="0" smtClean="0">
                <a:hlinkClick r:id="rId2"/>
              </a:rPr>
              <a:t>www.statista.com/statistics/734332/google-play-app-installs-per-year/</a:t>
            </a:r>
            <a:endParaRPr lang="pl-PL" dirty="0" smtClean="0"/>
          </a:p>
          <a:p>
            <a:pPr>
              <a:buNone/>
            </a:pPr>
            <a:r>
              <a:rPr lang="pl-PL" u="sng" dirty="0" smtClean="0"/>
              <a:t>3. </a:t>
            </a:r>
            <a:r>
              <a:rPr lang="pl-PL" dirty="0" err="1" smtClean="0"/>
              <a:t>Muntenescu</a:t>
            </a:r>
            <a:r>
              <a:rPr lang="pl-PL" dirty="0" smtClean="0"/>
              <a:t> </a:t>
            </a:r>
            <a:r>
              <a:rPr lang="pl-PL" dirty="0" err="1" smtClean="0"/>
              <a:t>Florina</a:t>
            </a:r>
            <a:r>
              <a:rPr lang="pl-PL" dirty="0" smtClean="0"/>
              <a:t>, </a:t>
            </a:r>
            <a:r>
              <a:rPr lang="pl-PL" i="1" dirty="0" smtClean="0"/>
              <a:t>Android </a:t>
            </a:r>
            <a:r>
              <a:rPr lang="pl-PL" i="1" dirty="0" err="1" smtClean="0"/>
              <a:t>Architecture</a:t>
            </a:r>
            <a:r>
              <a:rPr lang="pl-PL" i="1" dirty="0" smtClean="0"/>
              <a:t> </a:t>
            </a:r>
            <a:r>
              <a:rPr lang="pl-PL" i="1" dirty="0" err="1" smtClean="0"/>
              <a:t>Patterns</a:t>
            </a:r>
            <a:r>
              <a:rPr lang="pl-PL" i="1" dirty="0" smtClean="0"/>
              <a:t> Part 2: </a:t>
            </a:r>
            <a:r>
              <a:rPr lang="pl-PL" i="1" dirty="0" err="1" smtClean="0"/>
              <a:t>Model-View-Presenter</a:t>
            </a:r>
            <a:r>
              <a:rPr lang="pl-PL" i="1" dirty="0" smtClean="0"/>
              <a:t> </a:t>
            </a:r>
            <a:r>
              <a:rPr lang="pl-PL" dirty="0" smtClean="0"/>
              <a:t>[</a:t>
            </a:r>
            <a:r>
              <a:rPr lang="pl-PL" dirty="0" smtClean="0"/>
              <a:t>dostęp </a:t>
            </a:r>
            <a:r>
              <a:rPr lang="pl-PL" dirty="0" smtClean="0"/>
              <a:t>12 </a:t>
            </a:r>
            <a:r>
              <a:rPr lang="pl-PL" dirty="0" smtClean="0"/>
              <a:t>grudnia </a:t>
            </a:r>
            <a:r>
              <a:rPr lang="pl-PL" dirty="0" smtClean="0"/>
              <a:t>2022] </a:t>
            </a:r>
            <a:endParaRPr lang="pl-PL" dirty="0" smtClean="0"/>
          </a:p>
          <a:p>
            <a:pPr>
              <a:buNone/>
            </a:pPr>
            <a:r>
              <a:rPr lang="pl-PL" dirty="0" smtClean="0"/>
              <a:t>https://</a:t>
            </a:r>
            <a:r>
              <a:rPr lang="pl-PL" dirty="0" smtClean="0"/>
              <a:t>medium.com/upday-devs/android-architecture-p</a:t>
            </a:r>
            <a:endParaRPr lang="pl-PL" dirty="0" smtClean="0"/>
          </a:p>
          <a:p>
            <a:pPr>
              <a:buNone/>
            </a:pPr>
            <a:r>
              <a:rPr lang="pl-PL" dirty="0" smtClean="0"/>
              <a:t>atterns-part-2-model-viewpresenter-8a6faaae14a5</a:t>
            </a:r>
            <a:endParaRPr lang="pl-PL" dirty="0" smtClean="0"/>
          </a:p>
          <a:p>
            <a:pPr>
              <a:buNone/>
            </a:pPr>
            <a:r>
              <a:rPr lang="pl-PL" dirty="0" smtClean="0"/>
              <a:t>4.</a:t>
            </a:r>
            <a:r>
              <a:rPr lang="pl-PL" dirty="0" smtClean="0"/>
              <a:t> Griffiths, Down, </a:t>
            </a:r>
            <a:r>
              <a:rPr lang="pl-PL" i="1" dirty="0" smtClean="0"/>
              <a:t>Android: programowanie aplikacji</a:t>
            </a:r>
            <a:r>
              <a:rPr lang="pl-PL" dirty="0" smtClean="0"/>
              <a:t>, Gliwice, Helion, 2016, </a:t>
            </a:r>
            <a:r>
              <a:rPr lang="pl-PL" dirty="0" smtClean="0"/>
              <a:t>ISBN978-83-283-2063-5 </a:t>
            </a:r>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solidFill>
                  <a:schemeClr val="tx1"/>
                </a:solidFill>
              </a:rPr>
              <a:t>Cel Pracy</a:t>
            </a:r>
            <a:endParaRPr lang="pl-PL" dirty="0">
              <a:solidFill>
                <a:schemeClr val="tx1"/>
              </a:solidFill>
            </a:endParaRPr>
          </a:p>
        </p:txBody>
      </p:sp>
      <p:sp>
        <p:nvSpPr>
          <p:cNvPr id="4" name="Symbol zastępczy zawartości 3"/>
          <p:cNvSpPr>
            <a:spLocks noGrp="1"/>
          </p:cNvSpPr>
          <p:nvPr>
            <p:ph sz="half" idx="1"/>
          </p:nvPr>
        </p:nvSpPr>
        <p:spPr>
          <a:xfrm>
            <a:off x="357158" y="1928802"/>
            <a:ext cx="4186238" cy="5152253"/>
          </a:xfrm>
        </p:spPr>
        <p:txBody>
          <a:bodyPr>
            <a:normAutofit fontScale="77500" lnSpcReduction="20000"/>
          </a:bodyPr>
          <a:lstStyle/>
          <a:p>
            <a:pPr>
              <a:buNone/>
            </a:pPr>
            <a:r>
              <a:rPr lang="pl-PL" dirty="0" smtClean="0"/>
              <a:t>		</a:t>
            </a:r>
            <a:r>
              <a:rPr lang="pl-PL" sz="2900" dirty="0" smtClean="0"/>
              <a:t>Celem pracy jest </a:t>
            </a:r>
            <a:r>
              <a:rPr lang="pl-PL" sz="2900" b="1" dirty="0" smtClean="0"/>
              <a:t>zaprojektowanie oraz stworzenie aplikacji mobilnej, umożliwiającej użytkownikowi prowadzenia elektronicznego dzienniczka alergika</a:t>
            </a:r>
            <a:r>
              <a:rPr lang="pl-PL" sz="2900" dirty="0" smtClean="0"/>
              <a:t>, w którym może on zapisywać zjadane przez niego posiłki, przekąski, a następnie wprowadzanie ich do planu dnia o dowolnej godzinie i w dowolnym miejscu. </a:t>
            </a:r>
            <a:endParaRPr lang="pl-PL" sz="2900" dirty="0" smtClean="0"/>
          </a:p>
          <a:p>
            <a:pPr>
              <a:buNone/>
            </a:pPr>
            <a:r>
              <a:rPr lang="pl-PL" sz="2900" dirty="0" smtClean="0"/>
              <a:t>		</a:t>
            </a:r>
            <a:endParaRPr lang="pl-PL" sz="2900" dirty="0"/>
          </a:p>
        </p:txBody>
      </p:sp>
      <p:sp>
        <p:nvSpPr>
          <p:cNvPr id="5" name="Symbol zastępczy zawartości 4"/>
          <p:cNvSpPr>
            <a:spLocks noGrp="1"/>
          </p:cNvSpPr>
          <p:nvPr>
            <p:ph sz="half" idx="2"/>
          </p:nvPr>
        </p:nvSpPr>
        <p:spPr/>
        <p:txBody>
          <a:bodyPr>
            <a:normAutofit fontScale="47500" lnSpcReduction="20000"/>
          </a:bodyPr>
          <a:lstStyle/>
          <a:p>
            <a:pPr>
              <a:buNone/>
            </a:pPr>
            <a:endParaRPr lang="pl-PL" dirty="0"/>
          </a:p>
        </p:txBody>
      </p:sp>
      <p:pic>
        <p:nvPicPr>
          <p:cNvPr id="26629" name="Picture 5" descr="C:\Users\ja\Desktop\Allergy Diary.png"/>
          <p:cNvPicPr>
            <a:picLocks noChangeAspect="1" noChangeArrowheads="1"/>
          </p:cNvPicPr>
          <p:nvPr/>
        </p:nvPicPr>
        <p:blipFill>
          <a:blip r:embed="rId1" cstate="print"/>
          <a:srcRect/>
          <a:stretch>
            <a:fillRect/>
          </a:stretch>
        </p:blipFill>
        <p:spPr bwMode="auto">
          <a:xfrm>
            <a:off x="5286380" y="1404898"/>
            <a:ext cx="2826089" cy="5024498"/>
          </a:xfrm>
          <a:prstGeom prst="rect">
            <a:avLst/>
          </a:prstGeom>
          <a:noFill/>
        </p:spPr>
      </p:pic>
      <p:sp>
        <p:nvSpPr>
          <p:cNvPr id="6" name="Pole tekstowe 5"/>
          <p:cNvSpPr txBox="1"/>
          <p:nvPr/>
        </p:nvSpPr>
        <p:spPr>
          <a:xfrm>
            <a:off x="8853536" y="6488668"/>
            <a:ext cx="290464" cy="369332"/>
          </a:xfrm>
          <a:prstGeom prst="rect">
            <a:avLst/>
          </a:prstGeom>
          <a:noFill/>
        </p:spPr>
        <p:txBody>
          <a:bodyPr wrap="none" rtlCol="0">
            <a:spAutoFit/>
          </a:bodyPr>
          <a:lstStyle/>
          <a:p>
            <a:r>
              <a:rPr lang="pl-PL" dirty="0" smtClean="0"/>
              <a:t>3</a:t>
            </a:r>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653210"/>
          </a:xfrm>
        </p:spPr>
        <p:txBody>
          <a:bodyPr>
            <a:normAutofit fontScale="90000"/>
          </a:bodyPr>
          <a:lstStyle/>
          <a:p>
            <a:r>
              <a:rPr lang="pl-PL" dirty="0" smtClean="0"/>
              <a:t>Aplikacje o podobnej tematyce</a:t>
            </a:r>
            <a:endParaRPr lang="pl-PL" dirty="0"/>
          </a:p>
        </p:txBody>
      </p:sp>
      <p:sp>
        <p:nvSpPr>
          <p:cNvPr id="3" name="Symbol zastępczy zawartości 2"/>
          <p:cNvSpPr>
            <a:spLocks noGrp="1"/>
          </p:cNvSpPr>
          <p:nvPr>
            <p:ph sz="half" idx="1"/>
          </p:nvPr>
        </p:nvSpPr>
        <p:spPr>
          <a:xfrm>
            <a:off x="457200" y="1920085"/>
            <a:ext cx="8186766" cy="1151725"/>
          </a:xfrm>
        </p:spPr>
        <p:txBody>
          <a:bodyPr/>
          <a:lstStyle/>
          <a:p>
            <a:pPr>
              <a:buNone/>
            </a:pPr>
            <a:r>
              <a:rPr lang="pl-PL" dirty="0" smtClean="0"/>
              <a:t>„Dziennik Alergika”</a:t>
            </a:r>
            <a:endParaRPr lang="pl-PL" dirty="0" smtClean="0"/>
          </a:p>
          <a:p>
            <a:pPr>
              <a:buNone/>
            </a:pPr>
            <a:r>
              <a:rPr lang="pl-PL" sz="1200" dirty="0" smtClean="0"/>
              <a:t>Aplikacja „Dziennik Alergika” zaprojektowana została z myślą o osobach, które narażone są na działanie alergenów wziewnych. Umożliwia ona zapisu symptomów alergicznych danego dnia. Zawiera w sobie mapę pylenia poszczególnych alergenów na w wybranym regionie kraju. </a:t>
            </a:r>
            <a:endParaRPr lang="pl-PL" sz="1200" dirty="0"/>
          </a:p>
        </p:txBody>
      </p:sp>
      <p:pic>
        <p:nvPicPr>
          <p:cNvPr id="28674" name="Picture 2"/>
          <p:cNvPicPr>
            <a:picLocks noChangeAspect="1" noChangeArrowheads="1"/>
          </p:cNvPicPr>
          <p:nvPr/>
        </p:nvPicPr>
        <p:blipFill>
          <a:blip r:embed="rId1"/>
          <a:srcRect/>
          <a:stretch>
            <a:fillRect/>
          </a:stretch>
        </p:blipFill>
        <p:spPr bwMode="auto">
          <a:xfrm>
            <a:off x="428596" y="3000372"/>
            <a:ext cx="1767041" cy="3714752"/>
          </a:xfrm>
          <a:prstGeom prst="rect">
            <a:avLst/>
          </a:prstGeom>
          <a:noFill/>
          <a:ln w="9525">
            <a:noFill/>
            <a:miter lim="800000"/>
            <a:headEnd/>
            <a:tailEnd/>
          </a:ln>
          <a:effectLst/>
        </p:spPr>
      </p:pic>
      <p:pic>
        <p:nvPicPr>
          <p:cNvPr id="28675" name="Picture 3"/>
          <p:cNvPicPr>
            <a:picLocks noChangeAspect="1" noChangeArrowheads="1"/>
          </p:cNvPicPr>
          <p:nvPr/>
        </p:nvPicPr>
        <p:blipFill>
          <a:blip r:embed="rId2"/>
          <a:srcRect/>
          <a:stretch>
            <a:fillRect/>
          </a:stretch>
        </p:blipFill>
        <p:spPr bwMode="auto">
          <a:xfrm>
            <a:off x="2714612" y="3000372"/>
            <a:ext cx="1753832" cy="3714776"/>
          </a:xfrm>
          <a:prstGeom prst="rect">
            <a:avLst/>
          </a:prstGeom>
          <a:noFill/>
          <a:ln w="9525">
            <a:noFill/>
            <a:miter lim="800000"/>
            <a:headEnd/>
            <a:tailEnd/>
          </a:ln>
          <a:effectLst/>
        </p:spPr>
      </p:pic>
      <p:pic>
        <p:nvPicPr>
          <p:cNvPr id="28676" name="Picture 4"/>
          <p:cNvPicPr>
            <a:picLocks noChangeAspect="1" noChangeArrowheads="1"/>
          </p:cNvPicPr>
          <p:nvPr/>
        </p:nvPicPr>
        <p:blipFill>
          <a:blip r:embed="rId3"/>
          <a:srcRect/>
          <a:stretch>
            <a:fillRect/>
          </a:stretch>
        </p:blipFill>
        <p:spPr bwMode="auto">
          <a:xfrm>
            <a:off x="4857752" y="3000372"/>
            <a:ext cx="1748911" cy="3714776"/>
          </a:xfrm>
          <a:prstGeom prst="rect">
            <a:avLst/>
          </a:prstGeom>
          <a:noFill/>
          <a:ln w="9525">
            <a:noFill/>
            <a:miter lim="800000"/>
            <a:headEnd/>
            <a:tailEnd/>
          </a:ln>
          <a:effectLst/>
        </p:spPr>
      </p:pic>
      <p:pic>
        <p:nvPicPr>
          <p:cNvPr id="28677" name="Picture 5"/>
          <p:cNvPicPr>
            <a:picLocks noChangeAspect="1" noChangeArrowheads="1"/>
          </p:cNvPicPr>
          <p:nvPr/>
        </p:nvPicPr>
        <p:blipFill>
          <a:blip r:embed="rId4"/>
          <a:srcRect/>
          <a:stretch>
            <a:fillRect/>
          </a:stretch>
        </p:blipFill>
        <p:spPr bwMode="auto">
          <a:xfrm>
            <a:off x="7072330" y="3000372"/>
            <a:ext cx="1736482" cy="3714752"/>
          </a:xfrm>
          <a:prstGeom prst="rect">
            <a:avLst/>
          </a:prstGeom>
          <a:noFill/>
          <a:ln w="9525">
            <a:noFill/>
            <a:miter lim="800000"/>
            <a:headEnd/>
            <a:tailEnd/>
          </a:ln>
          <a:effectLst/>
        </p:spPr>
      </p:pic>
      <p:sp>
        <p:nvSpPr>
          <p:cNvPr id="8" name="Pole tekstowe 7"/>
          <p:cNvSpPr txBox="1"/>
          <p:nvPr/>
        </p:nvSpPr>
        <p:spPr>
          <a:xfrm>
            <a:off x="8837506" y="6488668"/>
            <a:ext cx="306494" cy="369332"/>
          </a:xfrm>
          <a:prstGeom prst="rect">
            <a:avLst/>
          </a:prstGeom>
          <a:noFill/>
        </p:spPr>
        <p:txBody>
          <a:bodyPr wrap="none" rtlCol="0">
            <a:spAutoFit/>
          </a:bodyPr>
          <a:lstStyle/>
          <a:p>
            <a:r>
              <a:rPr lang="pl-PL" dirty="0" smtClean="0"/>
              <a:t>4</a:t>
            </a:r>
            <a:endParaRPr lang="pl-P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653210"/>
          </a:xfrm>
        </p:spPr>
        <p:txBody>
          <a:bodyPr>
            <a:normAutofit fontScale="90000"/>
          </a:bodyPr>
          <a:lstStyle/>
          <a:p>
            <a:r>
              <a:rPr lang="pl-PL" dirty="0" smtClean="0"/>
              <a:t>Aplikacje o podobnej tematyce</a:t>
            </a:r>
            <a:endParaRPr lang="pl-PL" dirty="0"/>
          </a:p>
        </p:txBody>
      </p:sp>
      <p:sp>
        <p:nvSpPr>
          <p:cNvPr id="3" name="Symbol zastępczy zawartości 2"/>
          <p:cNvSpPr>
            <a:spLocks noGrp="1"/>
          </p:cNvSpPr>
          <p:nvPr>
            <p:ph sz="half" idx="1"/>
          </p:nvPr>
        </p:nvSpPr>
        <p:spPr>
          <a:xfrm>
            <a:off x="457200" y="1920085"/>
            <a:ext cx="8186766" cy="1151725"/>
          </a:xfrm>
        </p:spPr>
        <p:txBody>
          <a:bodyPr/>
          <a:lstStyle/>
          <a:p>
            <a:pPr>
              <a:buNone/>
            </a:pPr>
            <a:r>
              <a:rPr lang="pl-PL" dirty="0" smtClean="0"/>
              <a:t>„Apsik!”</a:t>
            </a:r>
            <a:endParaRPr lang="pl-PL" dirty="0" smtClean="0"/>
          </a:p>
          <a:p>
            <a:pPr>
              <a:buNone/>
            </a:pPr>
            <a:r>
              <a:rPr lang="pl-PL" sz="1200" dirty="0" smtClean="0"/>
              <a:t>Jedną z popularniejszych aplikacji tego typu jest aplikacja o nazwie „Apsik!”. Oferuje ona więcej możliwości w porównaniu do poprzedniej aplikacji, między innymi Kalendarz pyleń, Mapę pyleń oraz Dziennik. </a:t>
            </a:r>
            <a:endParaRPr lang="pl-PL" sz="1200" dirty="0"/>
          </a:p>
        </p:txBody>
      </p:sp>
      <p:pic>
        <p:nvPicPr>
          <p:cNvPr id="29698" name="Picture 2"/>
          <p:cNvPicPr>
            <a:picLocks noChangeAspect="1" noChangeArrowheads="1"/>
          </p:cNvPicPr>
          <p:nvPr/>
        </p:nvPicPr>
        <p:blipFill>
          <a:blip r:embed="rId1" cstate="print"/>
          <a:srcRect/>
          <a:stretch>
            <a:fillRect/>
          </a:stretch>
        </p:blipFill>
        <p:spPr bwMode="auto">
          <a:xfrm>
            <a:off x="785786" y="3143248"/>
            <a:ext cx="1502819" cy="3143272"/>
          </a:xfrm>
          <a:prstGeom prst="rect">
            <a:avLst/>
          </a:prstGeom>
          <a:noFill/>
          <a:ln w="9525">
            <a:noFill/>
            <a:miter lim="800000"/>
            <a:headEnd/>
            <a:tailEnd/>
          </a:ln>
          <a:effectLst/>
        </p:spPr>
      </p:pic>
      <p:pic>
        <p:nvPicPr>
          <p:cNvPr id="29699" name="Picture 3"/>
          <p:cNvPicPr>
            <a:picLocks noChangeAspect="1" noChangeArrowheads="1"/>
          </p:cNvPicPr>
          <p:nvPr/>
        </p:nvPicPr>
        <p:blipFill>
          <a:blip r:embed="rId2" cstate="print"/>
          <a:srcRect/>
          <a:stretch>
            <a:fillRect/>
          </a:stretch>
        </p:blipFill>
        <p:spPr bwMode="auto">
          <a:xfrm>
            <a:off x="3000364" y="3143248"/>
            <a:ext cx="1500198" cy="3141854"/>
          </a:xfrm>
          <a:prstGeom prst="rect">
            <a:avLst/>
          </a:prstGeom>
          <a:noFill/>
          <a:ln w="9525">
            <a:noFill/>
            <a:miter lim="800000"/>
            <a:headEnd/>
            <a:tailEnd/>
          </a:ln>
          <a:effectLst/>
        </p:spPr>
      </p:pic>
      <p:pic>
        <p:nvPicPr>
          <p:cNvPr id="29701" name="Picture 5"/>
          <p:cNvPicPr>
            <a:picLocks noChangeAspect="1" noChangeArrowheads="1"/>
          </p:cNvPicPr>
          <p:nvPr/>
        </p:nvPicPr>
        <p:blipFill>
          <a:blip r:embed="rId3" cstate="print"/>
          <a:srcRect/>
          <a:stretch>
            <a:fillRect/>
          </a:stretch>
        </p:blipFill>
        <p:spPr bwMode="auto">
          <a:xfrm>
            <a:off x="5072066" y="3143248"/>
            <a:ext cx="1500198" cy="3141853"/>
          </a:xfrm>
          <a:prstGeom prst="rect">
            <a:avLst/>
          </a:prstGeom>
          <a:noFill/>
          <a:ln w="9525">
            <a:noFill/>
            <a:miter lim="800000"/>
            <a:headEnd/>
            <a:tailEnd/>
          </a:ln>
          <a:effectLst/>
        </p:spPr>
      </p:pic>
      <p:pic>
        <p:nvPicPr>
          <p:cNvPr id="29702" name="Picture 6"/>
          <p:cNvPicPr>
            <a:picLocks noChangeAspect="1" noChangeArrowheads="1"/>
          </p:cNvPicPr>
          <p:nvPr/>
        </p:nvPicPr>
        <p:blipFill>
          <a:blip r:embed="rId4" cstate="print"/>
          <a:srcRect/>
          <a:stretch>
            <a:fillRect/>
          </a:stretch>
        </p:blipFill>
        <p:spPr bwMode="auto">
          <a:xfrm>
            <a:off x="7072330" y="3143248"/>
            <a:ext cx="1478529" cy="3143272"/>
          </a:xfrm>
          <a:prstGeom prst="rect">
            <a:avLst/>
          </a:prstGeom>
          <a:noFill/>
          <a:ln w="9525">
            <a:noFill/>
            <a:miter lim="800000"/>
            <a:headEnd/>
            <a:tailEnd/>
          </a:ln>
          <a:effectLst/>
        </p:spPr>
      </p:pic>
      <p:sp>
        <p:nvSpPr>
          <p:cNvPr id="8" name="Pole tekstowe 7"/>
          <p:cNvSpPr txBox="1"/>
          <p:nvPr/>
        </p:nvSpPr>
        <p:spPr>
          <a:xfrm>
            <a:off x="8850330" y="6488668"/>
            <a:ext cx="293670" cy="369332"/>
          </a:xfrm>
          <a:prstGeom prst="rect">
            <a:avLst/>
          </a:prstGeom>
          <a:noFill/>
        </p:spPr>
        <p:txBody>
          <a:bodyPr wrap="none" rtlCol="0">
            <a:spAutoFit/>
          </a:bodyPr>
          <a:lstStyle/>
          <a:p>
            <a:r>
              <a:rPr lang="pl-PL" dirty="0" smtClean="0"/>
              <a:t>5</a:t>
            </a:r>
            <a:endParaRPr lang="pl-P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Allergy Diary</a:t>
            </a:r>
            <a:endParaRPr lang="pl-PL" dirty="0"/>
          </a:p>
        </p:txBody>
      </p:sp>
      <p:sp>
        <p:nvSpPr>
          <p:cNvPr id="3" name="Symbol zastępczy zawartości 2"/>
          <p:cNvSpPr>
            <a:spLocks noGrp="1"/>
          </p:cNvSpPr>
          <p:nvPr>
            <p:ph sz="half" idx="1"/>
          </p:nvPr>
        </p:nvSpPr>
        <p:spPr>
          <a:xfrm>
            <a:off x="500034" y="1928803"/>
            <a:ext cx="8429684" cy="1285883"/>
          </a:xfrm>
        </p:spPr>
        <p:txBody>
          <a:bodyPr/>
          <a:lstStyle/>
          <a:p>
            <a:pPr>
              <a:buNone/>
            </a:pPr>
            <a:r>
              <a:rPr lang="pl-PL" dirty="0" smtClean="0"/>
              <a:t>Logowanie oraz Rejestracja</a:t>
            </a:r>
            <a:endParaRPr lang="pl-PL" dirty="0" smtClean="0"/>
          </a:p>
          <a:p>
            <a:pPr>
              <a:buNone/>
            </a:pPr>
            <a:r>
              <a:rPr lang="pl-PL" sz="1200" dirty="0" smtClean="0"/>
              <a:t>System logowania oraz rejestracji został zaprojektowany, aby umożliwić zarządzanie dziennikiem z więcej niż jednego urządzenia. Jest to również w pewien sposób zabezpieczenie naszych danych, które przechowywane są w globalnej bazie danych. Dzięki temu po zniszczeniu urządzenia, wszystkie dane można przywrócić po zalogowaniu się.</a:t>
            </a:r>
            <a:endParaRPr lang="pl-PL" sz="1200" dirty="0"/>
          </a:p>
        </p:txBody>
      </p:sp>
      <p:pic>
        <p:nvPicPr>
          <p:cNvPr id="30722" name="Picture 2"/>
          <p:cNvPicPr>
            <a:picLocks noChangeAspect="1" noChangeArrowheads="1"/>
          </p:cNvPicPr>
          <p:nvPr/>
        </p:nvPicPr>
        <p:blipFill>
          <a:blip r:embed="rId1"/>
          <a:srcRect/>
          <a:stretch>
            <a:fillRect/>
          </a:stretch>
        </p:blipFill>
        <p:spPr bwMode="auto">
          <a:xfrm>
            <a:off x="1785918" y="3143248"/>
            <a:ext cx="1929709" cy="3338294"/>
          </a:xfrm>
          <a:prstGeom prst="rect">
            <a:avLst/>
          </a:prstGeom>
          <a:noFill/>
          <a:ln w="9525">
            <a:noFill/>
            <a:miter lim="800000"/>
            <a:headEnd/>
            <a:tailEnd/>
          </a:ln>
          <a:effectLst/>
        </p:spPr>
      </p:pic>
      <p:pic>
        <p:nvPicPr>
          <p:cNvPr id="30723" name="Picture 3"/>
          <p:cNvPicPr>
            <a:picLocks noChangeAspect="1" noChangeArrowheads="1"/>
          </p:cNvPicPr>
          <p:nvPr/>
        </p:nvPicPr>
        <p:blipFill>
          <a:blip r:embed="rId2"/>
          <a:srcRect/>
          <a:stretch>
            <a:fillRect/>
          </a:stretch>
        </p:blipFill>
        <p:spPr bwMode="auto">
          <a:xfrm>
            <a:off x="5000628" y="3143248"/>
            <a:ext cx="1954261" cy="3357586"/>
          </a:xfrm>
          <a:prstGeom prst="rect">
            <a:avLst/>
          </a:prstGeom>
          <a:noFill/>
          <a:ln w="9525">
            <a:noFill/>
            <a:miter lim="800000"/>
            <a:headEnd/>
            <a:tailEnd/>
          </a:ln>
          <a:effectLst/>
        </p:spPr>
      </p:pic>
      <p:sp>
        <p:nvSpPr>
          <p:cNvPr id="6" name="Pole tekstowe 5"/>
          <p:cNvSpPr txBox="1"/>
          <p:nvPr/>
        </p:nvSpPr>
        <p:spPr>
          <a:xfrm>
            <a:off x="8834300" y="6488668"/>
            <a:ext cx="309700" cy="369332"/>
          </a:xfrm>
          <a:prstGeom prst="rect">
            <a:avLst/>
          </a:prstGeom>
          <a:noFill/>
        </p:spPr>
        <p:txBody>
          <a:bodyPr wrap="none" rtlCol="0">
            <a:spAutoFit/>
          </a:bodyPr>
          <a:lstStyle/>
          <a:p>
            <a:r>
              <a:rPr lang="pl-PL" dirty="0" smtClean="0"/>
              <a:t>6</a:t>
            </a:r>
            <a:endParaRPr lang="pl-P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1142984"/>
            <a:ext cx="7758138" cy="1151725"/>
          </a:xfrm>
        </p:spPr>
        <p:txBody>
          <a:bodyPr>
            <a:normAutofit fontScale="92500"/>
          </a:bodyPr>
          <a:lstStyle/>
          <a:p>
            <a:pPr>
              <a:buNone/>
            </a:pPr>
            <a:r>
              <a:rPr lang="pl-PL" b="1" i="1" dirty="0" err="1" smtClean="0"/>
              <a:t>Food</a:t>
            </a:r>
            <a:endParaRPr lang="pl-PL" b="1" i="1" dirty="0" smtClean="0"/>
          </a:p>
          <a:p>
            <a:pPr>
              <a:buNone/>
            </a:pPr>
            <a:r>
              <a:rPr lang="pl-PL" sz="1300" b="1" dirty="0" smtClean="0"/>
              <a:t>Jest to jedna z dwóch podstawowych części aplikacji</a:t>
            </a:r>
            <a:r>
              <a:rPr lang="pl-PL" sz="1300" dirty="0" smtClean="0"/>
              <a:t>, </a:t>
            </a:r>
            <a:r>
              <a:rPr lang="pl-PL" sz="1300" b="1" dirty="0" smtClean="0"/>
              <a:t>zawiera w sobie listy posiłków, przekąsek oraz składników</a:t>
            </a:r>
            <a:r>
              <a:rPr lang="pl-PL" sz="1300" dirty="0" smtClean="0"/>
              <a:t>.  Zapisywane wiersze zostają dodane do listy i wyświetlane są w kolejności ich dodania.</a:t>
            </a:r>
            <a:endParaRPr lang="pl-PL" sz="1300" dirty="0" smtClean="0"/>
          </a:p>
          <a:p>
            <a:pPr>
              <a:buNone/>
            </a:pPr>
            <a:r>
              <a:rPr lang="pl-PL" sz="1300" dirty="0" smtClean="0"/>
              <a:t>Natomiast kliknięcie w wybrany wiersz powoduje otworzenie okna z właściwościami.</a:t>
            </a:r>
            <a:endParaRPr lang="pl-PL" sz="1300" dirty="0" smtClean="0"/>
          </a:p>
          <a:p>
            <a:endParaRPr lang="pl-PL" sz="1500" dirty="0"/>
          </a:p>
        </p:txBody>
      </p:sp>
      <p:pic>
        <p:nvPicPr>
          <p:cNvPr id="31746" name="Picture 2"/>
          <p:cNvPicPr>
            <a:picLocks noChangeAspect="1" noChangeArrowheads="1"/>
          </p:cNvPicPr>
          <p:nvPr/>
        </p:nvPicPr>
        <p:blipFill>
          <a:blip r:embed="rId1"/>
          <a:srcRect/>
          <a:stretch>
            <a:fillRect/>
          </a:stretch>
        </p:blipFill>
        <p:spPr bwMode="auto">
          <a:xfrm>
            <a:off x="857224" y="2214554"/>
            <a:ext cx="2311811" cy="401003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2"/>
          <a:srcRect/>
          <a:stretch>
            <a:fillRect/>
          </a:stretch>
        </p:blipFill>
        <p:spPr bwMode="auto">
          <a:xfrm>
            <a:off x="3500430" y="2214554"/>
            <a:ext cx="2303709" cy="4000528"/>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6072198" y="2214554"/>
            <a:ext cx="2317076" cy="4000528"/>
          </a:xfrm>
          <a:prstGeom prst="rect">
            <a:avLst/>
          </a:prstGeom>
          <a:noFill/>
          <a:ln w="9525">
            <a:noFill/>
            <a:miter lim="800000"/>
            <a:headEnd/>
            <a:tailEnd/>
          </a:ln>
          <a:effectLst/>
        </p:spPr>
      </p:pic>
      <p:sp>
        <p:nvSpPr>
          <p:cNvPr id="6" name="Pole tekstowe 5"/>
          <p:cNvSpPr txBox="1"/>
          <p:nvPr/>
        </p:nvSpPr>
        <p:spPr>
          <a:xfrm>
            <a:off x="8847124" y="6488668"/>
            <a:ext cx="296876" cy="369332"/>
          </a:xfrm>
          <a:prstGeom prst="rect">
            <a:avLst/>
          </a:prstGeom>
          <a:noFill/>
        </p:spPr>
        <p:txBody>
          <a:bodyPr wrap="none" rtlCol="0">
            <a:spAutoFit/>
          </a:bodyPr>
          <a:lstStyle/>
          <a:p>
            <a:r>
              <a:rPr lang="pl-PL" dirty="0" smtClean="0"/>
              <a:t>7</a:t>
            </a: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1000108"/>
            <a:ext cx="7758138" cy="1151725"/>
          </a:xfrm>
        </p:spPr>
        <p:txBody>
          <a:bodyPr>
            <a:normAutofit/>
          </a:bodyPr>
          <a:lstStyle/>
          <a:p>
            <a:pPr>
              <a:buNone/>
            </a:pPr>
            <a:r>
              <a:rPr lang="pl-PL" b="1" i="1" dirty="0" err="1" smtClean="0"/>
              <a:t>Contact</a:t>
            </a:r>
            <a:endParaRPr lang="pl-PL" b="1" i="1" dirty="0" smtClean="0"/>
          </a:p>
          <a:p>
            <a:pPr>
              <a:buNone/>
            </a:pPr>
            <a:r>
              <a:rPr lang="pl-PL" sz="1300" b="1" dirty="0" smtClean="0"/>
              <a:t>Druga podstawowa część aplikacji, która zawiera listy zwierząt, roślin oraz chemii z którą użytkownik miał kontakt</a:t>
            </a:r>
            <a:r>
              <a:rPr lang="pl-PL" sz="1300" dirty="0" smtClean="0"/>
              <a:t>.  Działanie tego fragmentu aplikacji wygląda tak samo jak w wyżej wymienionej części .</a:t>
            </a:r>
            <a:endParaRPr lang="pl-PL" sz="1300" dirty="0" smtClean="0"/>
          </a:p>
          <a:p>
            <a:endParaRPr lang="pl-PL" sz="1500" dirty="0"/>
          </a:p>
        </p:txBody>
      </p:sp>
      <p:pic>
        <p:nvPicPr>
          <p:cNvPr id="32770" name="Picture 2"/>
          <p:cNvPicPr>
            <a:picLocks noChangeAspect="1" noChangeArrowheads="1"/>
          </p:cNvPicPr>
          <p:nvPr/>
        </p:nvPicPr>
        <p:blipFill>
          <a:blip r:embed="rId1"/>
          <a:srcRect/>
          <a:stretch>
            <a:fillRect/>
          </a:stretch>
        </p:blipFill>
        <p:spPr bwMode="auto">
          <a:xfrm>
            <a:off x="571472" y="2143116"/>
            <a:ext cx="2566993" cy="4433897"/>
          </a:xfrm>
          <a:prstGeom prst="rect">
            <a:avLst/>
          </a:prstGeom>
          <a:noFill/>
          <a:ln w="9525">
            <a:noFill/>
            <a:miter lim="800000"/>
            <a:headEnd/>
            <a:tailEnd/>
          </a:ln>
          <a:effectLst/>
        </p:spPr>
      </p:pic>
      <p:pic>
        <p:nvPicPr>
          <p:cNvPr id="32771" name="Picture 3"/>
          <p:cNvPicPr>
            <a:picLocks noChangeAspect="1" noChangeArrowheads="1"/>
          </p:cNvPicPr>
          <p:nvPr/>
        </p:nvPicPr>
        <p:blipFill>
          <a:blip r:embed="rId2"/>
          <a:srcRect/>
          <a:stretch>
            <a:fillRect/>
          </a:stretch>
        </p:blipFill>
        <p:spPr bwMode="auto">
          <a:xfrm>
            <a:off x="3500431" y="2143116"/>
            <a:ext cx="2573326" cy="4429156"/>
          </a:xfrm>
          <a:prstGeom prst="rect">
            <a:avLst/>
          </a:prstGeom>
          <a:noFill/>
          <a:ln w="9525">
            <a:noFill/>
            <a:miter lim="800000"/>
            <a:headEnd/>
            <a:tailEnd/>
          </a:ln>
          <a:effectLst/>
        </p:spPr>
      </p:pic>
      <p:pic>
        <p:nvPicPr>
          <p:cNvPr id="32772" name="Picture 4"/>
          <p:cNvPicPr>
            <a:picLocks noChangeAspect="1" noChangeArrowheads="1"/>
          </p:cNvPicPr>
          <p:nvPr/>
        </p:nvPicPr>
        <p:blipFill>
          <a:blip r:embed="rId3"/>
          <a:srcRect/>
          <a:stretch>
            <a:fillRect/>
          </a:stretch>
        </p:blipFill>
        <p:spPr bwMode="auto">
          <a:xfrm>
            <a:off x="6286512" y="2143116"/>
            <a:ext cx="2554491" cy="4429156"/>
          </a:xfrm>
          <a:prstGeom prst="rect">
            <a:avLst/>
          </a:prstGeom>
          <a:noFill/>
          <a:ln w="9525">
            <a:noFill/>
            <a:miter lim="800000"/>
            <a:headEnd/>
            <a:tailEnd/>
          </a:ln>
          <a:effectLst/>
        </p:spPr>
      </p:pic>
      <p:sp>
        <p:nvSpPr>
          <p:cNvPr id="6" name="Pole tekstowe 5"/>
          <p:cNvSpPr txBox="1"/>
          <p:nvPr/>
        </p:nvSpPr>
        <p:spPr>
          <a:xfrm>
            <a:off x="8835902" y="6488668"/>
            <a:ext cx="308098" cy="369332"/>
          </a:xfrm>
          <a:prstGeom prst="rect">
            <a:avLst/>
          </a:prstGeom>
          <a:noFill/>
        </p:spPr>
        <p:txBody>
          <a:bodyPr wrap="none" rtlCol="0">
            <a:spAutoFit/>
          </a:bodyPr>
          <a:lstStyle/>
          <a:p>
            <a:r>
              <a:rPr lang="pl-PL" dirty="0" smtClean="0"/>
              <a:t>8</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428596" y="857232"/>
            <a:ext cx="8358246" cy="1071570"/>
          </a:xfrm>
        </p:spPr>
        <p:txBody>
          <a:bodyPr>
            <a:normAutofit/>
          </a:bodyPr>
          <a:lstStyle/>
          <a:p>
            <a:pPr>
              <a:buNone/>
            </a:pPr>
            <a:r>
              <a:rPr lang="pl-PL" sz="1500" dirty="0" smtClean="0"/>
              <a:t>Okno z właściwościami wierszy, zawiera ono wszystkie informacje na temat wybranej z listy pozycji. Istnieje tu możliwość edytowania wierszy, usuwania, dodawania do listy alergii oraz dodawania do listy ulubionych.</a:t>
            </a:r>
            <a:endParaRPr lang="pl-PL" sz="1500" dirty="0" smtClean="0"/>
          </a:p>
        </p:txBody>
      </p:sp>
      <p:pic>
        <p:nvPicPr>
          <p:cNvPr id="33796" name="Picture 4"/>
          <p:cNvPicPr>
            <a:picLocks noChangeAspect="1" noChangeArrowheads="1"/>
          </p:cNvPicPr>
          <p:nvPr/>
        </p:nvPicPr>
        <p:blipFill>
          <a:blip r:embed="rId1"/>
          <a:srcRect/>
          <a:stretch>
            <a:fillRect/>
          </a:stretch>
        </p:blipFill>
        <p:spPr bwMode="auto">
          <a:xfrm>
            <a:off x="1142976" y="1857364"/>
            <a:ext cx="2683874" cy="4648211"/>
          </a:xfrm>
          <a:prstGeom prst="rect">
            <a:avLst/>
          </a:prstGeom>
          <a:noFill/>
          <a:ln w="9525">
            <a:noFill/>
            <a:miter lim="800000"/>
            <a:headEnd/>
            <a:tailEnd/>
          </a:ln>
          <a:effectLst/>
        </p:spPr>
      </p:pic>
      <p:pic>
        <p:nvPicPr>
          <p:cNvPr id="33797" name="Picture 5"/>
          <p:cNvPicPr>
            <a:picLocks noChangeAspect="1" noChangeArrowheads="1"/>
          </p:cNvPicPr>
          <p:nvPr/>
        </p:nvPicPr>
        <p:blipFill>
          <a:blip r:embed="rId2"/>
          <a:srcRect/>
          <a:stretch>
            <a:fillRect/>
          </a:stretch>
        </p:blipFill>
        <p:spPr bwMode="auto">
          <a:xfrm>
            <a:off x="5000628" y="1837916"/>
            <a:ext cx="2698818" cy="4662918"/>
          </a:xfrm>
          <a:prstGeom prst="rect">
            <a:avLst/>
          </a:prstGeom>
          <a:noFill/>
          <a:ln w="9525">
            <a:noFill/>
            <a:miter lim="800000"/>
            <a:headEnd/>
            <a:tailEnd/>
          </a:ln>
          <a:effectLst/>
        </p:spPr>
      </p:pic>
      <p:sp>
        <p:nvSpPr>
          <p:cNvPr id="5" name="Pole tekstowe 4"/>
          <p:cNvSpPr txBox="1"/>
          <p:nvPr/>
        </p:nvSpPr>
        <p:spPr>
          <a:xfrm>
            <a:off x="8832696" y="6488668"/>
            <a:ext cx="311304" cy="369332"/>
          </a:xfrm>
          <a:prstGeom prst="rect">
            <a:avLst/>
          </a:prstGeom>
          <a:noFill/>
        </p:spPr>
        <p:txBody>
          <a:bodyPr wrap="none" rtlCol="0">
            <a:spAutoFit/>
          </a:bodyPr>
          <a:lstStyle/>
          <a:p>
            <a:r>
              <a:rPr lang="pl-PL" dirty="0" smtClean="0"/>
              <a:t>9</a:t>
            </a:r>
            <a:endParaRPr lang="pl-P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6231</Words>
  <Application>WPS Presentation</Application>
  <PresentationFormat>Pokaz na ekranie (4:3)</PresentationFormat>
  <Paragraphs>157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Wingdings 2</vt:lpstr>
      <vt:lpstr>Constantia</vt:lpstr>
      <vt:lpstr>Calibri</vt:lpstr>
      <vt:lpstr>Microsoft YaHei</vt:lpstr>
      <vt:lpstr>Arial Unicode MS</vt:lpstr>
      <vt:lpstr>Przepływ</vt:lpstr>
      <vt:lpstr>Opracowanie systemu z aplikacją mobilną służącą do prowadzenia dziennika alergika</vt:lpstr>
      <vt:lpstr>SPIS  TREŚCI </vt:lpstr>
      <vt:lpstr>Cel Pracy</vt:lpstr>
      <vt:lpstr>Aplikacje o podobnej tematyce</vt:lpstr>
      <vt:lpstr>Aplikacje o podobnej tematyce</vt:lpstr>
      <vt:lpstr>Allergy Diary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Podsumowanie</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Kiełbasa Paweł</dc:title>
  <dc:creator>ja</dc:creator>
  <cp:lastModifiedBy>Paweł Kiełbasa</cp:lastModifiedBy>
  <cp:revision>70</cp:revision>
  <dcterms:created xsi:type="dcterms:W3CDTF">2022-01-17T11:00:00Z</dcterms:created>
  <dcterms:modified xsi:type="dcterms:W3CDTF">2022-01-24T22:22:49Z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9A796DC3B434445DA2F720E0C33D0276</vt:lpwstr>
  </property>
  <property fmtid="{D5CDD505-2E9C-101B-9397-08002B2CF9AE}" pid="3" name="KSOProductBuildVer">
    <vt:lpwstr>1045-11.2.0.10402</vt:lpwstr>
  </property>
</Properties>
</file>