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8" r:id="rId2"/>
    <p:sldId id="275" r:id="rId3"/>
    <p:sldId id="259" r:id="rId4"/>
    <p:sldId id="270" r:id="rId5"/>
    <p:sldId id="257" r:id="rId6"/>
    <p:sldId id="271" r:id="rId7"/>
    <p:sldId id="260" r:id="rId8"/>
    <p:sldId id="262" r:id="rId9"/>
    <p:sldId id="272" r:id="rId10"/>
    <p:sldId id="274" r:id="rId11"/>
  </p:sldIdLst>
  <p:sldSz cx="9144000" cy="6858000" type="screen4x3"/>
  <p:notesSz cx="7004050" cy="9290050"/>
  <p:defaultTextStyle>
    <a:defPPr>
      <a:defRPr lang="en-US"/>
    </a:defPPr>
    <a:lvl1pPr algn="l" rtl="0" fontAlgn="base">
      <a:spcBef>
        <a:spcPct val="0"/>
      </a:spcBef>
      <a:spcAft>
        <a:spcPct val="0"/>
      </a:spcAft>
      <a:defRPr sz="1000" b="1" kern="1200">
        <a:solidFill>
          <a:schemeClr val="tx1"/>
        </a:solidFill>
        <a:latin typeface="Times New Roman" charset="0"/>
        <a:ea typeface="ＭＳ Ｐゴシック" charset="0"/>
        <a:cs typeface="ＭＳ Ｐゴシック" charset="0"/>
      </a:defRPr>
    </a:lvl1pPr>
    <a:lvl2pPr marL="457200" algn="l" rtl="0" fontAlgn="base">
      <a:spcBef>
        <a:spcPct val="0"/>
      </a:spcBef>
      <a:spcAft>
        <a:spcPct val="0"/>
      </a:spcAft>
      <a:defRPr sz="1000" b="1" kern="1200">
        <a:solidFill>
          <a:schemeClr val="tx1"/>
        </a:solidFill>
        <a:latin typeface="Times New Roman" charset="0"/>
        <a:ea typeface="ＭＳ Ｐゴシック" charset="0"/>
        <a:cs typeface="ＭＳ Ｐゴシック" charset="0"/>
      </a:defRPr>
    </a:lvl2pPr>
    <a:lvl3pPr marL="914400" algn="l" rtl="0" fontAlgn="base">
      <a:spcBef>
        <a:spcPct val="0"/>
      </a:spcBef>
      <a:spcAft>
        <a:spcPct val="0"/>
      </a:spcAft>
      <a:defRPr sz="1000" b="1" kern="1200">
        <a:solidFill>
          <a:schemeClr val="tx1"/>
        </a:solidFill>
        <a:latin typeface="Times New Roman" charset="0"/>
        <a:ea typeface="ＭＳ Ｐゴシック" charset="0"/>
        <a:cs typeface="ＭＳ Ｐゴシック" charset="0"/>
      </a:defRPr>
    </a:lvl3pPr>
    <a:lvl4pPr marL="1371600" algn="l" rtl="0" fontAlgn="base">
      <a:spcBef>
        <a:spcPct val="0"/>
      </a:spcBef>
      <a:spcAft>
        <a:spcPct val="0"/>
      </a:spcAft>
      <a:defRPr sz="1000" b="1" kern="1200">
        <a:solidFill>
          <a:schemeClr val="tx1"/>
        </a:solidFill>
        <a:latin typeface="Times New Roman" charset="0"/>
        <a:ea typeface="ＭＳ Ｐゴシック" charset="0"/>
        <a:cs typeface="ＭＳ Ｐゴシック" charset="0"/>
      </a:defRPr>
    </a:lvl4pPr>
    <a:lvl5pPr marL="1828800" algn="l" rtl="0" fontAlgn="base">
      <a:spcBef>
        <a:spcPct val="0"/>
      </a:spcBef>
      <a:spcAft>
        <a:spcPct val="0"/>
      </a:spcAft>
      <a:defRPr sz="1000" b="1"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1000" b="1"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1000" b="1"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1000" b="1"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1000" b="1" kern="1200">
        <a:solidFill>
          <a:schemeClr val="tx1"/>
        </a:solidFill>
        <a:latin typeface="Times New Roman"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920">
          <p15:clr>
            <a:srgbClr val="A4A3A4"/>
          </p15:clr>
        </p15:guide>
        <p15:guide id="2" pos="2832">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9"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0DC7"/>
    <a:srgbClr val="F50BC8"/>
    <a:srgbClr val="FFFFCC"/>
    <a:srgbClr val="FFFF99"/>
    <a:srgbClr val="FFCC66"/>
    <a:srgbClr val="FF0000"/>
    <a:srgbClr val="3366FF"/>
    <a:srgbClr val="FFFF66"/>
    <a:srgbClr val="FF505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317" autoAdjust="0"/>
  </p:normalViewPr>
  <p:slideViewPr>
    <p:cSldViewPr showGuides="1">
      <p:cViewPr varScale="1">
        <p:scale>
          <a:sx n="72" d="100"/>
          <a:sy n="72" d="100"/>
        </p:scale>
        <p:origin x="600" y="78"/>
      </p:cViewPr>
      <p:guideLst>
        <p:guide orient="horz" pos="1920"/>
        <p:guide pos="2832"/>
      </p:guideLst>
    </p:cSldViewPr>
  </p:slideViewPr>
  <p:outlineViewPr>
    <p:cViewPr>
      <p:scale>
        <a:sx n="33" d="100"/>
        <a:sy n="33" d="100"/>
      </p:scale>
      <p:origin x="0" y="0"/>
    </p:cViewPr>
  </p:outlineViewPr>
  <p:notesTextViewPr>
    <p:cViewPr>
      <p:scale>
        <a:sx n="3" d="2"/>
        <a:sy n="3" d="2"/>
      </p:scale>
      <p:origin x="0" y="0"/>
    </p:cViewPr>
  </p:notesTextViewPr>
  <p:sorterViewPr>
    <p:cViewPr>
      <p:scale>
        <a:sx n="111" d="100"/>
        <a:sy n="111" d="100"/>
      </p:scale>
      <p:origin x="0" y="4864"/>
    </p:cViewPr>
  </p:sorterViewPr>
  <p:notesViewPr>
    <p:cSldViewPr showGuides="1">
      <p:cViewPr>
        <p:scale>
          <a:sx n="100" d="100"/>
          <a:sy n="100" d="100"/>
        </p:scale>
        <p:origin x="-1584" y="-72"/>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3035300" cy="463550"/>
          </a:xfrm>
          <a:prstGeom prst="rect">
            <a:avLst/>
          </a:prstGeom>
          <a:noFill/>
          <a:ln w="9525">
            <a:noFill/>
            <a:miter lim="800000"/>
            <a:headEnd/>
            <a:tailEnd/>
          </a:ln>
          <a:effectLst/>
        </p:spPr>
        <p:txBody>
          <a:bodyPr vert="horz" wrap="square" lIns="93260" tIns="46630" rIns="93260" bIns="46630" numCol="1" anchor="t" anchorCtr="0" compatLnSpc="1">
            <a:prstTxWarp prst="textNoShape">
              <a:avLst/>
            </a:prstTxWarp>
          </a:bodyPr>
          <a:lstStyle>
            <a:lvl1pPr defTabSz="931863">
              <a:defRPr sz="1200" b="0">
                <a:latin typeface="Times New Roman" pitchFamily="30" charset="0"/>
                <a:ea typeface="+mn-ea"/>
                <a:cs typeface="+mn-cs"/>
              </a:defRPr>
            </a:lvl1pPr>
          </a:lstStyle>
          <a:p>
            <a:pPr>
              <a:defRPr/>
            </a:pPr>
            <a:endParaRPr lang="en-US"/>
          </a:p>
        </p:txBody>
      </p:sp>
      <p:sp>
        <p:nvSpPr>
          <p:cNvPr id="59395" name="Rectangle 3"/>
          <p:cNvSpPr>
            <a:spLocks noGrp="1" noChangeArrowheads="1"/>
          </p:cNvSpPr>
          <p:nvPr>
            <p:ph type="dt" sz="quarter" idx="1"/>
          </p:nvPr>
        </p:nvSpPr>
        <p:spPr bwMode="auto">
          <a:xfrm>
            <a:off x="3968750" y="0"/>
            <a:ext cx="3035300" cy="463550"/>
          </a:xfrm>
          <a:prstGeom prst="rect">
            <a:avLst/>
          </a:prstGeom>
          <a:noFill/>
          <a:ln w="9525">
            <a:noFill/>
            <a:miter lim="800000"/>
            <a:headEnd/>
            <a:tailEnd/>
          </a:ln>
          <a:effectLst/>
        </p:spPr>
        <p:txBody>
          <a:bodyPr vert="horz" wrap="square" lIns="93260" tIns="46630" rIns="93260" bIns="46630" numCol="1" anchor="t" anchorCtr="0" compatLnSpc="1">
            <a:prstTxWarp prst="textNoShape">
              <a:avLst/>
            </a:prstTxWarp>
          </a:bodyPr>
          <a:lstStyle>
            <a:lvl1pPr algn="r" defTabSz="931863">
              <a:defRPr sz="1200" b="0">
                <a:latin typeface="Times New Roman" pitchFamily="30" charset="0"/>
                <a:ea typeface="+mn-ea"/>
                <a:cs typeface="+mn-cs"/>
              </a:defRPr>
            </a:lvl1pPr>
          </a:lstStyle>
          <a:p>
            <a:pPr>
              <a:defRPr/>
            </a:pPr>
            <a:endParaRPr lang="en-US"/>
          </a:p>
        </p:txBody>
      </p:sp>
      <p:sp>
        <p:nvSpPr>
          <p:cNvPr id="59396" name="Rectangle 4"/>
          <p:cNvSpPr>
            <a:spLocks noGrp="1" noChangeArrowheads="1"/>
          </p:cNvSpPr>
          <p:nvPr>
            <p:ph type="ftr" sz="quarter" idx="2"/>
          </p:nvPr>
        </p:nvSpPr>
        <p:spPr bwMode="auto">
          <a:xfrm>
            <a:off x="0" y="8826500"/>
            <a:ext cx="3035300" cy="463550"/>
          </a:xfrm>
          <a:prstGeom prst="rect">
            <a:avLst/>
          </a:prstGeom>
          <a:noFill/>
          <a:ln w="9525">
            <a:noFill/>
            <a:miter lim="800000"/>
            <a:headEnd/>
            <a:tailEnd/>
          </a:ln>
          <a:effectLst/>
        </p:spPr>
        <p:txBody>
          <a:bodyPr vert="horz" wrap="square" lIns="93260" tIns="46630" rIns="93260" bIns="46630" numCol="1" anchor="b" anchorCtr="0" compatLnSpc="1">
            <a:prstTxWarp prst="textNoShape">
              <a:avLst/>
            </a:prstTxWarp>
          </a:bodyPr>
          <a:lstStyle>
            <a:lvl1pPr defTabSz="931863">
              <a:defRPr sz="1200" b="0">
                <a:latin typeface="Times New Roman" pitchFamily="30" charset="0"/>
                <a:ea typeface="+mn-ea"/>
                <a:cs typeface="+mn-cs"/>
              </a:defRPr>
            </a:lvl1pPr>
          </a:lstStyle>
          <a:p>
            <a:pPr>
              <a:defRPr/>
            </a:pPr>
            <a:endParaRPr lang="en-US"/>
          </a:p>
        </p:txBody>
      </p:sp>
      <p:sp>
        <p:nvSpPr>
          <p:cNvPr id="59397" name="Rectangle 5"/>
          <p:cNvSpPr>
            <a:spLocks noGrp="1" noChangeArrowheads="1"/>
          </p:cNvSpPr>
          <p:nvPr>
            <p:ph type="sldNum" sz="quarter" idx="3"/>
          </p:nvPr>
        </p:nvSpPr>
        <p:spPr bwMode="auto">
          <a:xfrm>
            <a:off x="3968750" y="8826500"/>
            <a:ext cx="3035300" cy="463550"/>
          </a:xfrm>
          <a:prstGeom prst="rect">
            <a:avLst/>
          </a:prstGeom>
          <a:noFill/>
          <a:ln w="9525">
            <a:noFill/>
            <a:miter lim="800000"/>
            <a:headEnd/>
            <a:tailEnd/>
          </a:ln>
          <a:effectLst/>
        </p:spPr>
        <p:txBody>
          <a:bodyPr vert="horz" wrap="square" lIns="93260" tIns="46630" rIns="93260" bIns="46630" numCol="1" anchor="b" anchorCtr="0" compatLnSpc="1">
            <a:prstTxWarp prst="textNoShape">
              <a:avLst/>
            </a:prstTxWarp>
          </a:bodyPr>
          <a:lstStyle>
            <a:lvl1pPr algn="r" defTabSz="931863">
              <a:defRPr sz="1200" b="0"/>
            </a:lvl1pPr>
          </a:lstStyle>
          <a:p>
            <a:fld id="{E44DA91A-0391-A846-A698-CAA88F8AB676}" type="slidenum">
              <a:rPr lang="en-US"/>
              <a:pPr/>
              <a:t>‹#›</a:t>
            </a:fld>
            <a:endParaRPr lang="en-US"/>
          </a:p>
        </p:txBody>
      </p:sp>
    </p:spTree>
    <p:extLst>
      <p:ext uri="{BB962C8B-B14F-4D97-AF65-F5344CB8AC3E}">
        <p14:creationId xmlns:p14="http://schemas.microsoft.com/office/powerpoint/2010/main" val="3283467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bwMode="auto">
          <a:xfrm>
            <a:off x="0" y="0"/>
            <a:ext cx="30353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Times New Roman" pitchFamily="30" charset="0"/>
                <a:ea typeface="+mn-ea"/>
                <a:cs typeface="+mn-cs"/>
              </a:defRPr>
            </a:lvl1pPr>
          </a:lstStyle>
          <a:p>
            <a:pPr>
              <a:defRPr/>
            </a:pPr>
            <a:endParaRPr lang="en-US"/>
          </a:p>
        </p:txBody>
      </p:sp>
      <p:sp>
        <p:nvSpPr>
          <p:cNvPr id="233475" name="Rectangle 3"/>
          <p:cNvSpPr>
            <a:spLocks noGrp="1" noChangeArrowheads="1"/>
          </p:cNvSpPr>
          <p:nvPr>
            <p:ph type="dt" idx="1"/>
          </p:nvPr>
        </p:nvSpPr>
        <p:spPr bwMode="auto">
          <a:xfrm>
            <a:off x="3967163" y="0"/>
            <a:ext cx="30353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30" charset="0"/>
                <a:ea typeface="+mn-ea"/>
                <a:cs typeface="+mn-cs"/>
              </a:defRPr>
            </a:lvl1pPr>
          </a:lstStyle>
          <a:p>
            <a:pPr>
              <a:defRPr/>
            </a:pPr>
            <a:endParaRPr lang="en-US"/>
          </a:p>
        </p:txBody>
      </p:sp>
      <p:sp>
        <p:nvSpPr>
          <p:cNvPr id="18436" name="Rectangle 4"/>
          <p:cNvSpPr>
            <a:spLocks noGrp="1" noRot="1" noChangeAspect="1" noChangeArrowheads="1" noTextEdit="1"/>
          </p:cNvSpPr>
          <p:nvPr>
            <p:ph type="sldImg" idx="2"/>
          </p:nvPr>
        </p:nvSpPr>
        <p:spPr bwMode="auto">
          <a:xfrm>
            <a:off x="1179513" y="696913"/>
            <a:ext cx="4645025" cy="34829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33477" name="Rectangle 5"/>
          <p:cNvSpPr>
            <a:spLocks noGrp="1" noChangeArrowheads="1"/>
          </p:cNvSpPr>
          <p:nvPr>
            <p:ph type="body" sz="quarter" idx="3"/>
          </p:nvPr>
        </p:nvSpPr>
        <p:spPr bwMode="auto">
          <a:xfrm>
            <a:off x="700088" y="4413250"/>
            <a:ext cx="5603875" cy="4179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3478" name="Rectangle 6"/>
          <p:cNvSpPr>
            <a:spLocks noGrp="1" noChangeArrowheads="1"/>
          </p:cNvSpPr>
          <p:nvPr>
            <p:ph type="ftr" sz="quarter" idx="4"/>
          </p:nvPr>
        </p:nvSpPr>
        <p:spPr bwMode="auto">
          <a:xfrm>
            <a:off x="0" y="8823325"/>
            <a:ext cx="30353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Times New Roman" pitchFamily="30" charset="0"/>
                <a:ea typeface="+mn-ea"/>
                <a:cs typeface="+mn-cs"/>
              </a:defRPr>
            </a:lvl1pPr>
          </a:lstStyle>
          <a:p>
            <a:pPr>
              <a:defRPr/>
            </a:pPr>
            <a:endParaRPr lang="en-US"/>
          </a:p>
        </p:txBody>
      </p:sp>
      <p:sp>
        <p:nvSpPr>
          <p:cNvPr id="233479" name="Rectangle 7"/>
          <p:cNvSpPr>
            <a:spLocks noGrp="1" noChangeArrowheads="1"/>
          </p:cNvSpPr>
          <p:nvPr>
            <p:ph type="sldNum" sz="quarter" idx="5"/>
          </p:nvPr>
        </p:nvSpPr>
        <p:spPr bwMode="auto">
          <a:xfrm>
            <a:off x="3967163" y="8823325"/>
            <a:ext cx="30353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F04EAF62-E775-3844-A595-C57B36B4CFD3}" type="slidenum">
              <a:rPr lang="en-US"/>
              <a:pPr/>
              <a:t>‹#›</a:t>
            </a:fld>
            <a:endParaRPr lang="en-US"/>
          </a:p>
        </p:txBody>
      </p:sp>
    </p:spTree>
    <p:extLst>
      <p:ext uri="{BB962C8B-B14F-4D97-AF65-F5344CB8AC3E}">
        <p14:creationId xmlns:p14="http://schemas.microsoft.com/office/powerpoint/2010/main" val="39385605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30" charset="0"/>
        <a:ea typeface="ＭＳ Ｐゴシック" pitchFamily="30" charset="-128"/>
        <a:cs typeface="ＭＳ Ｐゴシック" pitchFamily="30" charset="-128"/>
      </a:defRPr>
    </a:lvl1pPr>
    <a:lvl2pPr marL="457200" algn="l" rtl="0" eaLnBrk="0" fontAlgn="base" hangingPunct="0">
      <a:spcBef>
        <a:spcPct val="30000"/>
      </a:spcBef>
      <a:spcAft>
        <a:spcPct val="0"/>
      </a:spcAft>
      <a:defRPr sz="1200" kern="1200">
        <a:solidFill>
          <a:schemeClr val="tx1"/>
        </a:solidFill>
        <a:latin typeface="Times New Roman" pitchFamily="30" charset="0"/>
        <a:ea typeface="ＭＳ Ｐゴシック" pitchFamily="3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30" charset="0"/>
        <a:ea typeface="ＭＳ Ｐゴシック" pitchFamily="3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30" charset="0"/>
        <a:ea typeface="ＭＳ Ｐゴシック" pitchFamily="3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30" charset="0"/>
        <a:ea typeface="ＭＳ Ｐゴシック" pitchFamily="3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82364507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059456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152400"/>
            <a:ext cx="19621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52400"/>
            <a:ext cx="57340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284974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752600"/>
            <a:ext cx="7848600" cy="4495800"/>
          </a:xfrm>
        </p:spPr>
        <p:txBody>
          <a:bodyPr/>
          <a:lstStyle/>
          <a:p>
            <a:pPr lvl="0"/>
            <a:endParaRPr lang="en-US" noProof="0"/>
          </a:p>
        </p:txBody>
      </p:sp>
    </p:spTree>
    <p:extLst>
      <p:ext uri="{BB962C8B-B14F-4D97-AF65-F5344CB8AC3E}">
        <p14:creationId xmlns:p14="http://schemas.microsoft.com/office/powerpoint/2010/main" val="374414494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3552668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4116999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752600"/>
            <a:ext cx="38481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752600"/>
            <a:ext cx="38481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244078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4361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582817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114496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8589860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7878220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br>
              <a:rPr lang="en-US"/>
            </a:br>
            <a:endParaRPr lang="en-US"/>
          </a:p>
        </p:txBody>
      </p:sp>
      <p:sp>
        <p:nvSpPr>
          <p:cNvPr id="1028" name="Rectangle 3"/>
          <p:cNvSpPr>
            <a:spLocks noGrp="1" noChangeArrowheads="1"/>
          </p:cNvSpPr>
          <p:nvPr>
            <p:ph type="body" idx="1"/>
          </p:nvPr>
        </p:nvSpPr>
        <p:spPr bwMode="auto">
          <a:xfrm>
            <a:off x="685800" y="1752600"/>
            <a:ext cx="7848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3" name="Line 9"/>
          <p:cNvSpPr>
            <a:spLocks noChangeShapeType="1"/>
          </p:cNvSpPr>
          <p:nvPr/>
        </p:nvSpPr>
        <p:spPr bwMode="auto">
          <a:xfrm>
            <a:off x="228600" y="1295400"/>
            <a:ext cx="8610600" cy="0"/>
          </a:xfrm>
          <a:prstGeom prst="line">
            <a:avLst/>
          </a:prstGeom>
          <a:noFill/>
          <a:ln w="57150">
            <a:solidFill>
              <a:schemeClr val="folHlink"/>
            </a:solidFill>
            <a:round/>
            <a:headEnd/>
            <a:tailEnd/>
          </a:ln>
          <a:effectLst/>
        </p:spPr>
        <p:txBody>
          <a:bodyPr/>
          <a:lstStyle/>
          <a:p>
            <a:pPr>
              <a:defRPr/>
            </a:pPr>
            <a:endParaRPr lang="en-US">
              <a:latin typeface="Times New Roman" pitchFamily="30" charset="0"/>
              <a:ea typeface="+mn-ea"/>
              <a:cs typeface="+mn-cs"/>
            </a:endParaRPr>
          </a:p>
        </p:txBody>
      </p:sp>
      <p:graphicFrame>
        <p:nvGraphicFramePr>
          <p:cNvPr id="1026" name="Object 2"/>
          <p:cNvGraphicFramePr>
            <a:graphicFrameLocks noChangeAspect="1"/>
          </p:cNvGraphicFramePr>
          <p:nvPr/>
        </p:nvGraphicFramePr>
        <p:xfrm>
          <a:off x="8153400" y="5943600"/>
          <a:ext cx="685800" cy="733425"/>
        </p:xfrm>
        <a:graphic>
          <a:graphicData uri="http://schemas.openxmlformats.org/presentationml/2006/ole">
            <mc:AlternateContent xmlns:mc="http://schemas.openxmlformats.org/markup-compatibility/2006">
              <mc:Choice xmlns:v="urn:schemas-microsoft-com:vml" Requires="v">
                <p:oleObj name="Photo Editor Photo" r:id="rId14" imgW="685714" imgH="733333" progId="MSPhotoEd.3">
                  <p:embed/>
                </p:oleObj>
              </mc:Choice>
              <mc:Fallback>
                <p:oleObj name="Photo Editor Photo" r:id="rId14" imgW="685714" imgH="733333" progId="MSPhotoEd.3">
                  <p:embed/>
                  <p:pic>
                    <p:nvPicPr>
                      <p:cNvPr id="0" name="Object 2"/>
                      <p:cNvPicPr>
                        <a:picLocks noChangeAspect="1" noChangeArrowheads="1"/>
                      </p:cNvPicPr>
                      <p:nvPr/>
                    </p:nvPicPr>
                    <p:blipFill>
                      <a:blip r:embed="rId15">
                        <a:lum bright="30000" contrast="-70000"/>
                        <a:extLst>
                          <a:ext uri="{28A0092B-C50C-407E-A947-70E740481C1C}">
                            <a14:useLocalDpi xmlns:a14="http://schemas.microsoft.com/office/drawing/2010/main" val="0"/>
                          </a:ext>
                        </a:extLst>
                      </a:blip>
                      <a:srcRect/>
                      <a:stretch>
                        <a:fillRect/>
                      </a:stretch>
                    </p:blipFill>
                    <p:spPr bwMode="auto">
                      <a:xfrm>
                        <a:off x="8153400" y="5943600"/>
                        <a:ext cx="68580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40" name="Line 16"/>
          <p:cNvSpPr>
            <a:spLocks noChangeShapeType="1"/>
          </p:cNvSpPr>
          <p:nvPr/>
        </p:nvSpPr>
        <p:spPr bwMode="auto">
          <a:xfrm>
            <a:off x="304800" y="6553200"/>
            <a:ext cx="3657600" cy="0"/>
          </a:xfrm>
          <a:prstGeom prst="line">
            <a:avLst/>
          </a:prstGeom>
          <a:noFill/>
          <a:ln w="57150">
            <a:solidFill>
              <a:schemeClr val="folHlink"/>
            </a:solidFill>
            <a:round/>
            <a:headEnd/>
            <a:tailEnd/>
          </a:ln>
          <a:effectLst/>
        </p:spPr>
        <p:txBody>
          <a:bodyPr/>
          <a:lstStyle/>
          <a:p>
            <a:pPr>
              <a:defRPr/>
            </a:pPr>
            <a:endParaRPr lang="en-US">
              <a:latin typeface="Times New Roman" pitchFamily="30" charset="0"/>
              <a:ea typeface="+mn-ea"/>
              <a:cs typeface="+mn-cs"/>
            </a:endParaRPr>
          </a:p>
        </p:txBody>
      </p:sp>
      <p:sp>
        <p:nvSpPr>
          <p:cNvPr id="1041" name="Line 17"/>
          <p:cNvSpPr>
            <a:spLocks noChangeShapeType="1"/>
          </p:cNvSpPr>
          <p:nvPr/>
        </p:nvSpPr>
        <p:spPr bwMode="auto">
          <a:xfrm>
            <a:off x="304800" y="6629400"/>
            <a:ext cx="7772400" cy="0"/>
          </a:xfrm>
          <a:prstGeom prst="line">
            <a:avLst/>
          </a:prstGeom>
          <a:noFill/>
          <a:ln w="57150">
            <a:solidFill>
              <a:srgbClr val="FFCC66"/>
            </a:solidFill>
            <a:round/>
            <a:headEnd/>
            <a:tailEnd/>
          </a:ln>
          <a:effectLst/>
        </p:spPr>
        <p:txBody>
          <a:bodyPr/>
          <a:lstStyle/>
          <a:p>
            <a:pPr>
              <a:defRPr/>
            </a:pPr>
            <a:endParaRPr lang="en-US">
              <a:latin typeface="Times New Roman" pitchFamily="30" charset="0"/>
              <a:ea typeface="+mn-ea"/>
              <a:cs typeface="+mn-cs"/>
            </a:endParaRPr>
          </a:p>
        </p:txBody>
      </p:sp>
      <p:sp>
        <p:nvSpPr>
          <p:cNvPr id="1035" name="Text Box 11"/>
          <p:cNvSpPr txBox="1">
            <a:spLocks noChangeArrowheads="1"/>
          </p:cNvSpPr>
          <p:nvPr/>
        </p:nvSpPr>
        <p:spPr bwMode="auto">
          <a:xfrm>
            <a:off x="3962400" y="6400800"/>
            <a:ext cx="4125913" cy="274638"/>
          </a:xfrm>
          <a:prstGeom prst="rect">
            <a:avLst/>
          </a:prstGeom>
          <a:noFill/>
          <a:ln w="9525">
            <a:noFill/>
            <a:miter lim="800000"/>
            <a:headEnd/>
            <a:tailEnd/>
          </a:ln>
          <a:effectLst/>
        </p:spPr>
        <p:txBody>
          <a:bodyPr wrap="none">
            <a:spAutoFit/>
          </a:bodyPr>
          <a:lstStyle/>
          <a:p>
            <a:pPr>
              <a:defRPr/>
            </a:pPr>
            <a:r>
              <a:rPr lang="en-US" sz="1200">
                <a:solidFill>
                  <a:srgbClr val="6C87AA"/>
                </a:solidFill>
                <a:latin typeface="Rockwell" pitchFamily="30" charset="0"/>
                <a:ea typeface="+mn-ea"/>
                <a:cs typeface="+mn-cs"/>
              </a:rPr>
              <a:t>Department of Chemical and Biological Engineering</a:t>
            </a:r>
          </a:p>
        </p:txBody>
      </p:sp>
      <p:sp>
        <p:nvSpPr>
          <p:cNvPr id="1042" name="Line 18"/>
          <p:cNvSpPr>
            <a:spLocks noChangeShapeType="1"/>
          </p:cNvSpPr>
          <p:nvPr/>
        </p:nvSpPr>
        <p:spPr bwMode="auto">
          <a:xfrm>
            <a:off x="228600" y="1371600"/>
            <a:ext cx="8610600" cy="0"/>
          </a:xfrm>
          <a:prstGeom prst="line">
            <a:avLst/>
          </a:prstGeom>
          <a:noFill/>
          <a:ln w="57150">
            <a:solidFill>
              <a:srgbClr val="FFCC66"/>
            </a:solidFill>
            <a:round/>
            <a:headEnd/>
            <a:tailEnd/>
          </a:ln>
          <a:effectLst/>
        </p:spPr>
        <p:txBody>
          <a:bodyPr/>
          <a:lstStyle/>
          <a:p>
            <a:pPr>
              <a:defRPr/>
            </a:pPr>
            <a:endParaRPr lang="en-US">
              <a:latin typeface="Times New Roman" pitchFamily="30" charset="0"/>
              <a:ea typeface="+mn-ea"/>
              <a:cs typeface="+mn-cs"/>
            </a:endParaRP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Lst>
  <p:transition/>
  <p:txStyles>
    <p:titleStyle>
      <a:lvl1pPr algn="ctr" rtl="0" eaLnBrk="0" fontAlgn="base" hangingPunct="0">
        <a:spcBef>
          <a:spcPct val="0"/>
        </a:spcBef>
        <a:spcAft>
          <a:spcPct val="0"/>
        </a:spcAft>
        <a:defRPr sz="2400" b="1">
          <a:solidFill>
            <a:srgbClr val="000099"/>
          </a:solidFill>
          <a:latin typeface="+mj-lt"/>
          <a:ea typeface="ＭＳ Ｐゴシック" pitchFamily="30" charset="-128"/>
          <a:cs typeface="ＭＳ Ｐゴシック" pitchFamily="30" charset="-128"/>
        </a:defRPr>
      </a:lvl1pPr>
      <a:lvl2pPr algn="ctr" rtl="0" eaLnBrk="0" fontAlgn="base" hangingPunct="0">
        <a:spcBef>
          <a:spcPct val="0"/>
        </a:spcBef>
        <a:spcAft>
          <a:spcPct val="0"/>
        </a:spcAft>
        <a:defRPr sz="2400" b="1">
          <a:solidFill>
            <a:srgbClr val="000099"/>
          </a:solidFill>
          <a:latin typeface="Verdana" pitchFamily="30" charset="0"/>
          <a:ea typeface="ＭＳ Ｐゴシック" pitchFamily="30" charset="-128"/>
          <a:cs typeface="ＭＳ Ｐゴシック" pitchFamily="30" charset="-128"/>
        </a:defRPr>
      </a:lvl2pPr>
      <a:lvl3pPr algn="ctr" rtl="0" eaLnBrk="0" fontAlgn="base" hangingPunct="0">
        <a:spcBef>
          <a:spcPct val="0"/>
        </a:spcBef>
        <a:spcAft>
          <a:spcPct val="0"/>
        </a:spcAft>
        <a:defRPr sz="2400" b="1">
          <a:solidFill>
            <a:srgbClr val="000099"/>
          </a:solidFill>
          <a:latin typeface="Verdana" pitchFamily="30" charset="0"/>
          <a:ea typeface="ＭＳ Ｐゴシック" pitchFamily="30" charset="-128"/>
          <a:cs typeface="ＭＳ Ｐゴシック" pitchFamily="30" charset="-128"/>
        </a:defRPr>
      </a:lvl3pPr>
      <a:lvl4pPr algn="ctr" rtl="0" eaLnBrk="0" fontAlgn="base" hangingPunct="0">
        <a:spcBef>
          <a:spcPct val="0"/>
        </a:spcBef>
        <a:spcAft>
          <a:spcPct val="0"/>
        </a:spcAft>
        <a:defRPr sz="2400" b="1">
          <a:solidFill>
            <a:srgbClr val="000099"/>
          </a:solidFill>
          <a:latin typeface="Verdana" pitchFamily="30" charset="0"/>
          <a:ea typeface="ＭＳ Ｐゴシック" pitchFamily="30" charset="-128"/>
          <a:cs typeface="ＭＳ Ｐゴシック" pitchFamily="30" charset="-128"/>
        </a:defRPr>
      </a:lvl4pPr>
      <a:lvl5pPr algn="ctr" rtl="0" eaLnBrk="0" fontAlgn="base" hangingPunct="0">
        <a:spcBef>
          <a:spcPct val="0"/>
        </a:spcBef>
        <a:spcAft>
          <a:spcPct val="0"/>
        </a:spcAft>
        <a:defRPr sz="2400" b="1">
          <a:solidFill>
            <a:srgbClr val="000099"/>
          </a:solidFill>
          <a:latin typeface="Verdana" pitchFamily="30" charset="0"/>
          <a:ea typeface="ＭＳ Ｐゴシック" pitchFamily="30" charset="-128"/>
          <a:cs typeface="ＭＳ Ｐゴシック" pitchFamily="30" charset="-128"/>
        </a:defRPr>
      </a:lvl5pPr>
      <a:lvl6pPr marL="457200" algn="ctr" rtl="0" fontAlgn="base">
        <a:spcBef>
          <a:spcPct val="0"/>
        </a:spcBef>
        <a:spcAft>
          <a:spcPct val="0"/>
        </a:spcAft>
        <a:defRPr sz="2400" b="1">
          <a:solidFill>
            <a:srgbClr val="000099"/>
          </a:solidFill>
          <a:latin typeface="Verdana" pitchFamily="30" charset="0"/>
        </a:defRPr>
      </a:lvl6pPr>
      <a:lvl7pPr marL="914400" algn="ctr" rtl="0" fontAlgn="base">
        <a:spcBef>
          <a:spcPct val="0"/>
        </a:spcBef>
        <a:spcAft>
          <a:spcPct val="0"/>
        </a:spcAft>
        <a:defRPr sz="2400" b="1">
          <a:solidFill>
            <a:srgbClr val="000099"/>
          </a:solidFill>
          <a:latin typeface="Verdana" pitchFamily="30" charset="0"/>
        </a:defRPr>
      </a:lvl7pPr>
      <a:lvl8pPr marL="1371600" algn="ctr" rtl="0" fontAlgn="base">
        <a:spcBef>
          <a:spcPct val="0"/>
        </a:spcBef>
        <a:spcAft>
          <a:spcPct val="0"/>
        </a:spcAft>
        <a:defRPr sz="2400" b="1">
          <a:solidFill>
            <a:srgbClr val="000099"/>
          </a:solidFill>
          <a:latin typeface="Verdana" pitchFamily="30" charset="0"/>
        </a:defRPr>
      </a:lvl8pPr>
      <a:lvl9pPr marL="1828800" algn="ctr" rtl="0" fontAlgn="base">
        <a:spcBef>
          <a:spcPct val="0"/>
        </a:spcBef>
        <a:spcAft>
          <a:spcPct val="0"/>
        </a:spcAft>
        <a:defRPr sz="2400" b="1">
          <a:solidFill>
            <a:srgbClr val="000099"/>
          </a:solidFill>
          <a:latin typeface="Verdana" pitchFamily="30" charset="0"/>
        </a:defRPr>
      </a:lvl9pPr>
    </p:titleStyle>
    <p:bodyStyle>
      <a:lvl1pPr marL="342900" indent="-342900" algn="l" rtl="0" eaLnBrk="0" fontAlgn="base" hangingPunct="0">
        <a:spcBef>
          <a:spcPct val="20000"/>
        </a:spcBef>
        <a:spcAft>
          <a:spcPct val="0"/>
        </a:spcAft>
        <a:buClr>
          <a:srgbClr val="000099"/>
        </a:buClr>
        <a:buFont typeface="Wingdings" charset="0"/>
        <a:buChar char="Ø"/>
        <a:defRPr b="1">
          <a:solidFill>
            <a:schemeClr val="tx1"/>
          </a:solidFill>
          <a:latin typeface="+mn-lt"/>
          <a:ea typeface="ＭＳ Ｐゴシック" pitchFamily="30" charset="-128"/>
          <a:cs typeface="ＭＳ Ｐゴシック" pitchFamily="30" charset="-128"/>
        </a:defRPr>
      </a:lvl1pPr>
      <a:lvl2pPr marL="742950" indent="-285750" algn="l" rtl="0" eaLnBrk="0" fontAlgn="base" hangingPunct="0">
        <a:spcBef>
          <a:spcPct val="20000"/>
        </a:spcBef>
        <a:spcAft>
          <a:spcPct val="0"/>
        </a:spcAft>
        <a:buClr>
          <a:srgbClr val="000099"/>
        </a:buClr>
        <a:buSzPct val="85000"/>
        <a:buFont typeface="Wingdings" charset="0"/>
        <a:buChar char="Ø"/>
        <a:defRPr b="1">
          <a:solidFill>
            <a:schemeClr val="tx1"/>
          </a:solidFill>
          <a:latin typeface="+mn-lt"/>
          <a:ea typeface="ＭＳ Ｐゴシック" pitchFamily="30" charset="-128"/>
        </a:defRPr>
      </a:lvl2pPr>
      <a:lvl3pPr marL="1143000" indent="-228600" algn="l" rtl="0" eaLnBrk="0" fontAlgn="base" hangingPunct="0">
        <a:spcBef>
          <a:spcPct val="20000"/>
        </a:spcBef>
        <a:spcAft>
          <a:spcPct val="0"/>
        </a:spcAft>
        <a:buClr>
          <a:srgbClr val="000099"/>
        </a:buClr>
        <a:buSzPct val="70000"/>
        <a:buFont typeface="Wingdings" charset="0"/>
        <a:buChar char="Ø"/>
        <a:defRPr b="1">
          <a:solidFill>
            <a:schemeClr val="tx1"/>
          </a:solidFill>
          <a:latin typeface="+mn-lt"/>
          <a:ea typeface="ＭＳ Ｐゴシック" pitchFamily="30" charset="-128"/>
        </a:defRPr>
      </a:lvl3pPr>
      <a:lvl4pPr marL="1600200" indent="-228600" algn="l" rtl="0" eaLnBrk="0" fontAlgn="base" hangingPunct="0">
        <a:spcBef>
          <a:spcPct val="20000"/>
        </a:spcBef>
        <a:spcAft>
          <a:spcPct val="0"/>
        </a:spcAft>
        <a:buClr>
          <a:srgbClr val="000099"/>
        </a:buClr>
        <a:buSzPct val="55000"/>
        <a:buFont typeface="Wingdings" charset="0"/>
        <a:buChar char="Ø"/>
        <a:defRPr b="1">
          <a:solidFill>
            <a:schemeClr val="tx1"/>
          </a:solidFill>
          <a:latin typeface="+mn-lt"/>
          <a:ea typeface="ＭＳ Ｐゴシック" pitchFamily="30" charset="-128"/>
        </a:defRPr>
      </a:lvl4pPr>
      <a:lvl5pPr marL="2057400" indent="-228600" algn="l" rtl="0" eaLnBrk="0" fontAlgn="base" hangingPunct="0">
        <a:spcBef>
          <a:spcPct val="20000"/>
        </a:spcBef>
        <a:spcAft>
          <a:spcPct val="0"/>
        </a:spcAft>
        <a:buClr>
          <a:srgbClr val="000099"/>
        </a:buClr>
        <a:buSzPct val="40000"/>
        <a:buFont typeface="Wingdings" charset="0"/>
        <a:buChar char="Ø"/>
        <a:defRPr b="1">
          <a:solidFill>
            <a:schemeClr val="tx1"/>
          </a:solidFill>
          <a:latin typeface="+mn-lt"/>
          <a:ea typeface="ＭＳ Ｐゴシック" pitchFamily="30" charset="-128"/>
        </a:defRPr>
      </a:lvl5pPr>
      <a:lvl6pPr marL="2514600" indent="-228600" algn="l" rtl="0" fontAlgn="base">
        <a:spcBef>
          <a:spcPct val="20000"/>
        </a:spcBef>
        <a:spcAft>
          <a:spcPct val="0"/>
        </a:spcAft>
        <a:buClr>
          <a:srgbClr val="000099"/>
        </a:buClr>
        <a:buSzPct val="40000"/>
        <a:buFont typeface="Wingdings" pitchFamily="30" charset="2"/>
        <a:buChar char="Ø"/>
        <a:defRPr b="1">
          <a:solidFill>
            <a:schemeClr val="tx1"/>
          </a:solidFill>
          <a:latin typeface="+mn-lt"/>
          <a:ea typeface="ＭＳ Ｐゴシック" pitchFamily="30" charset="-128"/>
        </a:defRPr>
      </a:lvl6pPr>
      <a:lvl7pPr marL="2971800" indent="-228600" algn="l" rtl="0" fontAlgn="base">
        <a:spcBef>
          <a:spcPct val="20000"/>
        </a:spcBef>
        <a:spcAft>
          <a:spcPct val="0"/>
        </a:spcAft>
        <a:buClr>
          <a:srgbClr val="000099"/>
        </a:buClr>
        <a:buSzPct val="40000"/>
        <a:buFont typeface="Wingdings" pitchFamily="30" charset="2"/>
        <a:buChar char="Ø"/>
        <a:defRPr b="1">
          <a:solidFill>
            <a:schemeClr val="tx1"/>
          </a:solidFill>
          <a:latin typeface="+mn-lt"/>
          <a:ea typeface="ＭＳ Ｐゴシック" pitchFamily="30" charset="-128"/>
        </a:defRPr>
      </a:lvl7pPr>
      <a:lvl8pPr marL="3429000" indent="-228600" algn="l" rtl="0" fontAlgn="base">
        <a:spcBef>
          <a:spcPct val="20000"/>
        </a:spcBef>
        <a:spcAft>
          <a:spcPct val="0"/>
        </a:spcAft>
        <a:buClr>
          <a:srgbClr val="000099"/>
        </a:buClr>
        <a:buSzPct val="40000"/>
        <a:buFont typeface="Wingdings" pitchFamily="30" charset="2"/>
        <a:buChar char="Ø"/>
        <a:defRPr b="1">
          <a:solidFill>
            <a:schemeClr val="tx1"/>
          </a:solidFill>
          <a:latin typeface="+mn-lt"/>
          <a:ea typeface="ＭＳ Ｐゴシック" pitchFamily="30" charset="-128"/>
        </a:defRPr>
      </a:lvl8pPr>
      <a:lvl9pPr marL="3886200" indent="-228600" algn="l" rtl="0" fontAlgn="base">
        <a:spcBef>
          <a:spcPct val="20000"/>
        </a:spcBef>
        <a:spcAft>
          <a:spcPct val="0"/>
        </a:spcAft>
        <a:buClr>
          <a:srgbClr val="000099"/>
        </a:buClr>
        <a:buSzPct val="40000"/>
        <a:buFont typeface="Wingdings" pitchFamily="30" charset="2"/>
        <a:buChar char="Ø"/>
        <a:defRPr b="1">
          <a:solidFill>
            <a:schemeClr val="tx1"/>
          </a:solidFill>
          <a:latin typeface="+mn-lt"/>
          <a:ea typeface="ＭＳ Ｐゴシック" pitchFamily="3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image" Target="../media/image22.emf"/><Relationship Id="rId7" Type="http://schemas.openxmlformats.org/officeDocument/2006/relationships/image" Target="../media/image26.emf"/><Relationship Id="rId2" Type="http://schemas.openxmlformats.org/officeDocument/2006/relationships/image" Target="../media/image21.emf"/><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 Id="rId9" Type="http://schemas.openxmlformats.org/officeDocument/2006/relationships/image" Target="../media/image2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emf"/></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86887-6DF8-40EA-BBC9-4DD2213F12B5}"/>
              </a:ext>
            </a:extLst>
          </p:cNvPr>
          <p:cNvSpPr>
            <a:spLocks noGrp="1"/>
          </p:cNvSpPr>
          <p:nvPr>
            <p:ph type="title"/>
          </p:nvPr>
        </p:nvSpPr>
        <p:spPr/>
        <p:txBody>
          <a:bodyPr/>
          <a:lstStyle/>
          <a:p>
            <a:r>
              <a:rPr lang="en-US" dirty="0"/>
              <a:t>Conversion Profile Prediction Program</a:t>
            </a:r>
          </a:p>
        </p:txBody>
      </p:sp>
      <p:pic>
        <p:nvPicPr>
          <p:cNvPr id="6" name="Content Placeholder 5">
            <a:extLst>
              <a:ext uri="{FF2B5EF4-FFF2-40B4-BE49-F238E27FC236}">
                <a16:creationId xmlns:a16="http://schemas.microsoft.com/office/drawing/2014/main" id="{17795BB9-DCF9-4F51-93D4-37C0BD5B152D}"/>
              </a:ext>
            </a:extLst>
          </p:cNvPr>
          <p:cNvPicPr>
            <a:picLocks noGrp="1" noChangeAspect="1"/>
          </p:cNvPicPr>
          <p:nvPr>
            <p:ph idx="1"/>
          </p:nvPr>
        </p:nvPicPr>
        <p:blipFill>
          <a:blip r:embed="rId2"/>
          <a:stretch>
            <a:fillRect/>
          </a:stretch>
        </p:blipFill>
        <p:spPr>
          <a:xfrm>
            <a:off x="218951" y="1703064"/>
            <a:ext cx="6035040" cy="3941782"/>
          </a:xfrm>
        </p:spPr>
      </p:pic>
      <p:sp>
        <p:nvSpPr>
          <p:cNvPr id="7" name="Rectangle 6">
            <a:extLst>
              <a:ext uri="{FF2B5EF4-FFF2-40B4-BE49-F238E27FC236}">
                <a16:creationId xmlns:a16="http://schemas.microsoft.com/office/drawing/2014/main" id="{1F454A41-7ACF-4AFE-AE9A-73E12C6BC484}"/>
              </a:ext>
            </a:extLst>
          </p:cNvPr>
          <p:cNvSpPr/>
          <p:nvPr/>
        </p:nvSpPr>
        <p:spPr bwMode="auto">
          <a:xfrm>
            <a:off x="295151" y="2007864"/>
            <a:ext cx="1981200" cy="914400"/>
          </a:xfrm>
          <a:prstGeom prst="rect">
            <a:avLst/>
          </a:prstGeom>
          <a:noFill/>
          <a:ln w="19050" cap="flat" cmpd="sng" algn="ctr">
            <a:solidFill>
              <a:schemeClr val="accent6"/>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a:ln>
                <a:noFill/>
              </a:ln>
              <a:solidFill>
                <a:schemeClr val="tx1"/>
              </a:solidFill>
              <a:effectLst/>
              <a:latin typeface="Times New Roman" pitchFamily="30" charset="0"/>
            </a:endParaRPr>
          </a:p>
        </p:txBody>
      </p:sp>
      <p:sp>
        <p:nvSpPr>
          <p:cNvPr id="9" name="Rectangle 8">
            <a:extLst>
              <a:ext uri="{FF2B5EF4-FFF2-40B4-BE49-F238E27FC236}">
                <a16:creationId xmlns:a16="http://schemas.microsoft.com/office/drawing/2014/main" id="{0C675EA2-FF4D-47C7-A48D-CAD7D292CF50}"/>
              </a:ext>
            </a:extLst>
          </p:cNvPr>
          <p:cNvSpPr/>
          <p:nvPr/>
        </p:nvSpPr>
        <p:spPr bwMode="auto">
          <a:xfrm>
            <a:off x="2504951" y="2160264"/>
            <a:ext cx="1066800" cy="381000"/>
          </a:xfrm>
          <a:prstGeom prst="rect">
            <a:avLst/>
          </a:prstGeom>
          <a:noFill/>
          <a:ln w="19050" cap="flat" cmpd="sng" algn="ctr">
            <a:solidFill>
              <a:schemeClr val="accent6"/>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a:ln>
                <a:noFill/>
              </a:ln>
              <a:solidFill>
                <a:schemeClr val="tx1"/>
              </a:solidFill>
              <a:effectLst/>
              <a:latin typeface="Times New Roman" pitchFamily="30" charset="0"/>
            </a:endParaRPr>
          </a:p>
        </p:txBody>
      </p:sp>
      <p:sp>
        <p:nvSpPr>
          <p:cNvPr id="10" name="Rectangle 9">
            <a:extLst>
              <a:ext uri="{FF2B5EF4-FFF2-40B4-BE49-F238E27FC236}">
                <a16:creationId xmlns:a16="http://schemas.microsoft.com/office/drawing/2014/main" id="{C7ACA6A3-CACF-44E8-83E1-7075A627C9EA}"/>
              </a:ext>
            </a:extLst>
          </p:cNvPr>
          <p:cNvSpPr/>
          <p:nvPr/>
        </p:nvSpPr>
        <p:spPr bwMode="auto">
          <a:xfrm>
            <a:off x="3647951" y="2151875"/>
            <a:ext cx="1295400" cy="381000"/>
          </a:xfrm>
          <a:prstGeom prst="rect">
            <a:avLst/>
          </a:prstGeom>
          <a:noFill/>
          <a:ln w="1905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a:ln>
                <a:noFill/>
              </a:ln>
              <a:solidFill>
                <a:schemeClr val="tx1"/>
              </a:solidFill>
              <a:effectLst/>
              <a:latin typeface="Times New Roman" pitchFamily="30" charset="0"/>
            </a:endParaRPr>
          </a:p>
        </p:txBody>
      </p:sp>
      <p:sp>
        <p:nvSpPr>
          <p:cNvPr id="11" name="Rectangle 10">
            <a:extLst>
              <a:ext uri="{FF2B5EF4-FFF2-40B4-BE49-F238E27FC236}">
                <a16:creationId xmlns:a16="http://schemas.microsoft.com/office/drawing/2014/main" id="{1C0474D9-A5A5-4975-9D80-5B459B5E1399}"/>
              </a:ext>
            </a:extLst>
          </p:cNvPr>
          <p:cNvSpPr/>
          <p:nvPr/>
        </p:nvSpPr>
        <p:spPr bwMode="auto">
          <a:xfrm>
            <a:off x="295151" y="3036564"/>
            <a:ext cx="1981200" cy="2476500"/>
          </a:xfrm>
          <a:prstGeom prst="rect">
            <a:avLst/>
          </a:prstGeom>
          <a:noFill/>
          <a:ln w="1905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a:ln>
                <a:noFill/>
              </a:ln>
              <a:solidFill>
                <a:schemeClr val="tx1"/>
              </a:solidFill>
              <a:effectLst/>
              <a:latin typeface="Times New Roman" pitchFamily="30" charset="0"/>
            </a:endParaRPr>
          </a:p>
        </p:txBody>
      </p:sp>
      <p:sp>
        <p:nvSpPr>
          <p:cNvPr id="12" name="Rectangle 11">
            <a:extLst>
              <a:ext uri="{FF2B5EF4-FFF2-40B4-BE49-F238E27FC236}">
                <a16:creationId xmlns:a16="http://schemas.microsoft.com/office/drawing/2014/main" id="{04093E9F-2631-4104-9475-8B3AD61B2BD7}"/>
              </a:ext>
            </a:extLst>
          </p:cNvPr>
          <p:cNvSpPr/>
          <p:nvPr/>
        </p:nvSpPr>
        <p:spPr bwMode="auto">
          <a:xfrm>
            <a:off x="2390651" y="2791186"/>
            <a:ext cx="2670048" cy="2721878"/>
          </a:xfrm>
          <a:prstGeom prst="rect">
            <a:avLst/>
          </a:prstGeom>
          <a:noFill/>
          <a:ln w="1905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a:ln>
                <a:noFill/>
              </a:ln>
              <a:solidFill>
                <a:schemeClr val="tx1"/>
              </a:solidFill>
              <a:effectLst/>
              <a:latin typeface="Times New Roman" pitchFamily="30" charset="0"/>
            </a:endParaRPr>
          </a:p>
        </p:txBody>
      </p:sp>
      <p:sp>
        <p:nvSpPr>
          <p:cNvPr id="13" name="Rectangle 12">
            <a:extLst>
              <a:ext uri="{FF2B5EF4-FFF2-40B4-BE49-F238E27FC236}">
                <a16:creationId xmlns:a16="http://schemas.microsoft.com/office/drawing/2014/main" id="{45B86B1E-20CA-4D9D-AB9F-247A65D5CCA3}"/>
              </a:ext>
            </a:extLst>
          </p:cNvPr>
          <p:cNvSpPr/>
          <p:nvPr/>
        </p:nvSpPr>
        <p:spPr bwMode="auto">
          <a:xfrm>
            <a:off x="5178047" y="3584448"/>
            <a:ext cx="932688" cy="155448"/>
          </a:xfrm>
          <a:prstGeom prst="rect">
            <a:avLst/>
          </a:prstGeom>
          <a:noFill/>
          <a:ln w="19050" cap="flat" cmpd="sng" algn="ctr">
            <a:solidFill>
              <a:schemeClr val="accent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a:ln>
                <a:noFill/>
              </a:ln>
              <a:solidFill>
                <a:schemeClr val="tx1"/>
              </a:solidFill>
              <a:effectLst/>
              <a:latin typeface="Times New Roman" pitchFamily="30" charset="0"/>
            </a:endParaRPr>
          </a:p>
        </p:txBody>
      </p:sp>
      <p:sp>
        <p:nvSpPr>
          <p:cNvPr id="14" name="Rectangle 13">
            <a:extLst>
              <a:ext uri="{FF2B5EF4-FFF2-40B4-BE49-F238E27FC236}">
                <a16:creationId xmlns:a16="http://schemas.microsoft.com/office/drawing/2014/main" id="{8625F318-CAB0-4EC9-B442-B0A346787F94}"/>
              </a:ext>
            </a:extLst>
          </p:cNvPr>
          <p:cNvSpPr/>
          <p:nvPr/>
        </p:nvSpPr>
        <p:spPr bwMode="auto">
          <a:xfrm>
            <a:off x="5174356" y="3763512"/>
            <a:ext cx="932688" cy="155448"/>
          </a:xfrm>
          <a:prstGeom prst="rect">
            <a:avLst/>
          </a:prstGeom>
          <a:noFill/>
          <a:ln w="19050" cap="flat" cmpd="sng" algn="ctr">
            <a:solidFill>
              <a:srgbClr val="FFC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a:ln>
                <a:noFill/>
              </a:ln>
              <a:solidFill>
                <a:schemeClr val="tx1"/>
              </a:solidFill>
              <a:effectLst/>
              <a:latin typeface="Times New Roman" pitchFamily="30" charset="0"/>
            </a:endParaRPr>
          </a:p>
        </p:txBody>
      </p:sp>
      <p:sp>
        <p:nvSpPr>
          <p:cNvPr id="15" name="Rectangle 14">
            <a:extLst>
              <a:ext uri="{FF2B5EF4-FFF2-40B4-BE49-F238E27FC236}">
                <a16:creationId xmlns:a16="http://schemas.microsoft.com/office/drawing/2014/main" id="{B0F01B75-7BE7-403F-8234-5674E00DAEEE}"/>
              </a:ext>
            </a:extLst>
          </p:cNvPr>
          <p:cNvSpPr/>
          <p:nvPr/>
        </p:nvSpPr>
        <p:spPr bwMode="auto">
          <a:xfrm>
            <a:off x="6356658" y="1980649"/>
            <a:ext cx="384048" cy="190500"/>
          </a:xfrm>
          <a:prstGeom prst="rect">
            <a:avLst/>
          </a:prstGeom>
          <a:noFill/>
          <a:ln w="19050" cap="flat" cmpd="sng" algn="ctr">
            <a:solidFill>
              <a:schemeClr val="accent6"/>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a:ln>
                <a:noFill/>
              </a:ln>
              <a:solidFill>
                <a:schemeClr val="tx1"/>
              </a:solidFill>
              <a:effectLst/>
              <a:latin typeface="Times New Roman" pitchFamily="30" charset="0"/>
            </a:endParaRPr>
          </a:p>
        </p:txBody>
      </p:sp>
      <p:sp>
        <p:nvSpPr>
          <p:cNvPr id="16" name="Rectangle 15">
            <a:extLst>
              <a:ext uri="{FF2B5EF4-FFF2-40B4-BE49-F238E27FC236}">
                <a16:creationId xmlns:a16="http://schemas.microsoft.com/office/drawing/2014/main" id="{C4E2D2F8-4142-4764-A2D7-F173F9EEEA97}"/>
              </a:ext>
            </a:extLst>
          </p:cNvPr>
          <p:cNvSpPr/>
          <p:nvPr/>
        </p:nvSpPr>
        <p:spPr bwMode="auto">
          <a:xfrm>
            <a:off x="6362855" y="2418357"/>
            <a:ext cx="381000" cy="190500"/>
          </a:xfrm>
          <a:prstGeom prst="rect">
            <a:avLst/>
          </a:prstGeom>
          <a:noFill/>
          <a:ln w="1905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a:ln>
                <a:noFill/>
              </a:ln>
              <a:solidFill>
                <a:schemeClr val="tx1"/>
              </a:solidFill>
              <a:effectLst/>
              <a:latin typeface="Times New Roman" pitchFamily="30" charset="0"/>
            </a:endParaRPr>
          </a:p>
        </p:txBody>
      </p:sp>
      <p:sp>
        <p:nvSpPr>
          <p:cNvPr id="17" name="Rectangle 16">
            <a:extLst>
              <a:ext uri="{FF2B5EF4-FFF2-40B4-BE49-F238E27FC236}">
                <a16:creationId xmlns:a16="http://schemas.microsoft.com/office/drawing/2014/main" id="{0CEEA42D-D83E-489F-90DA-EE3686765777}"/>
              </a:ext>
            </a:extLst>
          </p:cNvPr>
          <p:cNvSpPr/>
          <p:nvPr/>
        </p:nvSpPr>
        <p:spPr bwMode="auto">
          <a:xfrm>
            <a:off x="6361659" y="2856065"/>
            <a:ext cx="381000" cy="190500"/>
          </a:xfrm>
          <a:prstGeom prst="rect">
            <a:avLst/>
          </a:prstGeom>
          <a:noFill/>
          <a:ln w="19050" cap="flat" cmpd="sng" algn="ctr">
            <a:solidFill>
              <a:schemeClr val="accent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a:ln>
                <a:noFill/>
              </a:ln>
              <a:solidFill>
                <a:schemeClr val="tx1"/>
              </a:solidFill>
              <a:effectLst/>
              <a:latin typeface="Times New Roman" pitchFamily="30" charset="0"/>
            </a:endParaRPr>
          </a:p>
        </p:txBody>
      </p:sp>
      <p:sp>
        <p:nvSpPr>
          <p:cNvPr id="18" name="Rectangle 17">
            <a:extLst>
              <a:ext uri="{FF2B5EF4-FFF2-40B4-BE49-F238E27FC236}">
                <a16:creationId xmlns:a16="http://schemas.microsoft.com/office/drawing/2014/main" id="{50B9B552-A9E2-4DE2-8527-227A4E63AA8A}"/>
              </a:ext>
            </a:extLst>
          </p:cNvPr>
          <p:cNvSpPr/>
          <p:nvPr/>
        </p:nvSpPr>
        <p:spPr bwMode="auto">
          <a:xfrm>
            <a:off x="6363205" y="3939484"/>
            <a:ext cx="381000" cy="190500"/>
          </a:xfrm>
          <a:prstGeom prst="rect">
            <a:avLst/>
          </a:prstGeom>
          <a:noFill/>
          <a:ln w="19050" cap="flat" cmpd="sng" algn="ctr">
            <a:solidFill>
              <a:srgbClr val="FFC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a:ln>
                <a:noFill/>
              </a:ln>
              <a:solidFill>
                <a:schemeClr val="tx1"/>
              </a:solidFill>
              <a:effectLst/>
              <a:latin typeface="Times New Roman" pitchFamily="30" charset="0"/>
            </a:endParaRPr>
          </a:p>
        </p:txBody>
      </p:sp>
      <p:sp>
        <p:nvSpPr>
          <p:cNvPr id="19" name="Content Placeholder 2">
            <a:extLst>
              <a:ext uri="{FF2B5EF4-FFF2-40B4-BE49-F238E27FC236}">
                <a16:creationId xmlns:a16="http://schemas.microsoft.com/office/drawing/2014/main" id="{2A08101F-8DF4-4869-AFDB-44039AF81B82}"/>
              </a:ext>
            </a:extLst>
          </p:cNvPr>
          <p:cNvSpPr txBox="1">
            <a:spLocks/>
          </p:cNvSpPr>
          <p:nvPr/>
        </p:nvSpPr>
        <p:spPr bwMode="auto">
          <a:xfrm>
            <a:off x="6759235" y="1918332"/>
            <a:ext cx="2165814" cy="3872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0099"/>
              </a:buClr>
              <a:buFont typeface="Wingdings" charset="0"/>
              <a:buChar char="Ø"/>
              <a:defRPr b="1">
                <a:solidFill>
                  <a:schemeClr val="tx1"/>
                </a:solidFill>
                <a:latin typeface="+mn-lt"/>
                <a:ea typeface="ＭＳ Ｐゴシック" pitchFamily="30" charset="-128"/>
                <a:cs typeface="ＭＳ Ｐゴシック" pitchFamily="30" charset="-128"/>
              </a:defRPr>
            </a:lvl1pPr>
            <a:lvl2pPr marL="742950" indent="-285750" algn="l" rtl="0" eaLnBrk="0" fontAlgn="base" hangingPunct="0">
              <a:spcBef>
                <a:spcPct val="20000"/>
              </a:spcBef>
              <a:spcAft>
                <a:spcPct val="0"/>
              </a:spcAft>
              <a:buClr>
                <a:srgbClr val="000099"/>
              </a:buClr>
              <a:buSzPct val="85000"/>
              <a:buFont typeface="Wingdings" charset="0"/>
              <a:buChar char="Ø"/>
              <a:defRPr b="1">
                <a:solidFill>
                  <a:schemeClr val="tx1"/>
                </a:solidFill>
                <a:latin typeface="+mn-lt"/>
                <a:ea typeface="ＭＳ Ｐゴシック" pitchFamily="30" charset="-128"/>
              </a:defRPr>
            </a:lvl2pPr>
            <a:lvl3pPr marL="1143000" indent="-228600" algn="l" rtl="0" eaLnBrk="0" fontAlgn="base" hangingPunct="0">
              <a:spcBef>
                <a:spcPct val="20000"/>
              </a:spcBef>
              <a:spcAft>
                <a:spcPct val="0"/>
              </a:spcAft>
              <a:buClr>
                <a:srgbClr val="000099"/>
              </a:buClr>
              <a:buSzPct val="70000"/>
              <a:buFont typeface="Wingdings" charset="0"/>
              <a:buChar char="Ø"/>
              <a:defRPr b="1">
                <a:solidFill>
                  <a:schemeClr val="tx1"/>
                </a:solidFill>
                <a:latin typeface="+mn-lt"/>
                <a:ea typeface="ＭＳ Ｐゴシック" pitchFamily="30" charset="-128"/>
              </a:defRPr>
            </a:lvl3pPr>
            <a:lvl4pPr marL="1600200" indent="-228600" algn="l" rtl="0" eaLnBrk="0" fontAlgn="base" hangingPunct="0">
              <a:spcBef>
                <a:spcPct val="20000"/>
              </a:spcBef>
              <a:spcAft>
                <a:spcPct val="0"/>
              </a:spcAft>
              <a:buClr>
                <a:srgbClr val="000099"/>
              </a:buClr>
              <a:buSzPct val="55000"/>
              <a:buFont typeface="Wingdings" charset="0"/>
              <a:buChar char="Ø"/>
              <a:defRPr b="1">
                <a:solidFill>
                  <a:schemeClr val="tx1"/>
                </a:solidFill>
                <a:latin typeface="+mn-lt"/>
                <a:ea typeface="ＭＳ Ｐゴシック" pitchFamily="30" charset="-128"/>
              </a:defRPr>
            </a:lvl4pPr>
            <a:lvl5pPr marL="2057400" indent="-228600" algn="l" rtl="0" eaLnBrk="0" fontAlgn="base" hangingPunct="0">
              <a:spcBef>
                <a:spcPct val="20000"/>
              </a:spcBef>
              <a:spcAft>
                <a:spcPct val="0"/>
              </a:spcAft>
              <a:buClr>
                <a:srgbClr val="000099"/>
              </a:buClr>
              <a:buSzPct val="40000"/>
              <a:buFont typeface="Wingdings" charset="0"/>
              <a:buChar char="Ø"/>
              <a:defRPr b="1">
                <a:solidFill>
                  <a:schemeClr val="tx1"/>
                </a:solidFill>
                <a:latin typeface="+mn-lt"/>
                <a:ea typeface="ＭＳ Ｐゴシック" pitchFamily="30" charset="-128"/>
              </a:defRPr>
            </a:lvl5pPr>
            <a:lvl6pPr marL="2514600" indent="-228600" algn="l" rtl="0" fontAlgn="base">
              <a:spcBef>
                <a:spcPct val="20000"/>
              </a:spcBef>
              <a:spcAft>
                <a:spcPct val="0"/>
              </a:spcAft>
              <a:buClr>
                <a:srgbClr val="000099"/>
              </a:buClr>
              <a:buSzPct val="40000"/>
              <a:buFont typeface="Wingdings" pitchFamily="30" charset="2"/>
              <a:buChar char="Ø"/>
              <a:defRPr b="1">
                <a:solidFill>
                  <a:schemeClr val="tx1"/>
                </a:solidFill>
                <a:latin typeface="+mn-lt"/>
                <a:ea typeface="ＭＳ Ｐゴシック" pitchFamily="30" charset="-128"/>
              </a:defRPr>
            </a:lvl6pPr>
            <a:lvl7pPr marL="2971800" indent="-228600" algn="l" rtl="0" fontAlgn="base">
              <a:spcBef>
                <a:spcPct val="20000"/>
              </a:spcBef>
              <a:spcAft>
                <a:spcPct val="0"/>
              </a:spcAft>
              <a:buClr>
                <a:srgbClr val="000099"/>
              </a:buClr>
              <a:buSzPct val="40000"/>
              <a:buFont typeface="Wingdings" pitchFamily="30" charset="2"/>
              <a:buChar char="Ø"/>
              <a:defRPr b="1">
                <a:solidFill>
                  <a:schemeClr val="tx1"/>
                </a:solidFill>
                <a:latin typeface="+mn-lt"/>
                <a:ea typeface="ＭＳ Ｐゴシック" pitchFamily="30" charset="-128"/>
              </a:defRPr>
            </a:lvl7pPr>
            <a:lvl8pPr marL="3429000" indent="-228600" algn="l" rtl="0" fontAlgn="base">
              <a:spcBef>
                <a:spcPct val="20000"/>
              </a:spcBef>
              <a:spcAft>
                <a:spcPct val="0"/>
              </a:spcAft>
              <a:buClr>
                <a:srgbClr val="000099"/>
              </a:buClr>
              <a:buSzPct val="40000"/>
              <a:buFont typeface="Wingdings" pitchFamily="30" charset="2"/>
              <a:buChar char="Ø"/>
              <a:defRPr b="1">
                <a:solidFill>
                  <a:schemeClr val="tx1"/>
                </a:solidFill>
                <a:latin typeface="+mn-lt"/>
                <a:ea typeface="ＭＳ Ｐゴシック" pitchFamily="30" charset="-128"/>
              </a:defRPr>
            </a:lvl8pPr>
            <a:lvl9pPr marL="3886200" indent="-228600" algn="l" rtl="0" fontAlgn="base">
              <a:spcBef>
                <a:spcPct val="20000"/>
              </a:spcBef>
              <a:spcAft>
                <a:spcPct val="0"/>
              </a:spcAft>
              <a:buClr>
                <a:srgbClr val="000099"/>
              </a:buClr>
              <a:buSzPct val="40000"/>
              <a:buFont typeface="Wingdings" pitchFamily="30" charset="2"/>
              <a:buChar char="Ø"/>
              <a:defRPr b="1">
                <a:solidFill>
                  <a:schemeClr val="tx1"/>
                </a:solidFill>
                <a:latin typeface="+mn-lt"/>
                <a:ea typeface="ＭＳ Ｐゴシック" pitchFamily="30" charset="-128"/>
              </a:defRPr>
            </a:lvl9pPr>
          </a:lstStyle>
          <a:p>
            <a:pPr marL="182880" indent="-182880"/>
            <a:r>
              <a:rPr lang="en-US" altLang="zh-CN" sz="1200" kern="0" dirty="0"/>
              <a:t>Information</a:t>
            </a:r>
          </a:p>
          <a:p>
            <a:pPr marL="182880" indent="-182880"/>
            <a:endParaRPr lang="en-US" sz="1200" kern="0" dirty="0"/>
          </a:p>
          <a:p>
            <a:pPr marL="182880" indent="-182880"/>
            <a:r>
              <a:rPr lang="en-US" sz="1200" kern="0" dirty="0"/>
              <a:t>Parameters</a:t>
            </a:r>
          </a:p>
          <a:p>
            <a:pPr marL="182880" indent="-182880"/>
            <a:endParaRPr lang="en-US" sz="1200" kern="0" dirty="0"/>
          </a:p>
          <a:p>
            <a:pPr marL="182880" indent="-182880"/>
            <a:r>
              <a:rPr lang="en-US" sz="1200" kern="0" dirty="0"/>
              <a:t>z interval</a:t>
            </a:r>
          </a:p>
          <a:p>
            <a:pPr marL="365760" lvl="1" indent="-182880"/>
            <a:r>
              <a:rPr lang="en-US" kern="0" dirty="0"/>
              <a:t>the z spacing between predicted data points</a:t>
            </a:r>
          </a:p>
          <a:p>
            <a:pPr marL="365760" lvl="1" indent="-182880"/>
            <a:r>
              <a:rPr lang="en-US" kern="0" dirty="0"/>
              <a:t>smaller z yields a finer prediction</a:t>
            </a:r>
          </a:p>
          <a:p>
            <a:pPr marL="365760" lvl="1" indent="-182880"/>
            <a:endParaRPr lang="en-US" sz="1200" kern="0" dirty="0"/>
          </a:p>
          <a:p>
            <a:pPr marL="182880" indent="-182880"/>
            <a:r>
              <a:rPr lang="en-US" sz="1200" kern="0" dirty="0"/>
              <a:t>time interval</a:t>
            </a:r>
          </a:p>
          <a:p>
            <a:pPr marL="365760" lvl="1" indent="-182880"/>
            <a:r>
              <a:rPr lang="en-US" kern="0" dirty="0"/>
              <a:t>time step between calculations</a:t>
            </a:r>
          </a:p>
          <a:p>
            <a:pPr marL="365760" lvl="1" indent="-182880"/>
            <a:r>
              <a:rPr lang="en-US" kern="0" dirty="0"/>
              <a:t>this feature is yet to be incorporated</a:t>
            </a:r>
          </a:p>
          <a:p>
            <a:pPr marL="365760" lvl="1" indent="-182880"/>
            <a:endParaRPr lang="en-US" kern="0" dirty="0"/>
          </a:p>
          <a:p>
            <a:pPr marL="0" indent="-217170"/>
            <a:r>
              <a:rPr lang="en-US" sz="1200" kern="0" dirty="0"/>
              <a:t>Toggle on to show </a:t>
            </a:r>
          </a:p>
          <a:p>
            <a:pPr marL="0" indent="0">
              <a:buNone/>
            </a:pPr>
            <a:r>
              <a:rPr lang="en-US" sz="1200" kern="0" dirty="0"/>
              <a:t>    layer-by-layer</a:t>
            </a:r>
          </a:p>
          <a:p>
            <a:pPr marL="0" indent="0">
              <a:buNone/>
            </a:pPr>
            <a:r>
              <a:rPr lang="en-US" sz="1200" kern="0" dirty="0"/>
              <a:t>    printing!</a:t>
            </a:r>
          </a:p>
        </p:txBody>
      </p:sp>
      <p:sp>
        <p:nvSpPr>
          <p:cNvPr id="20" name="Rectangle 19">
            <a:extLst>
              <a:ext uri="{FF2B5EF4-FFF2-40B4-BE49-F238E27FC236}">
                <a16:creationId xmlns:a16="http://schemas.microsoft.com/office/drawing/2014/main" id="{2A76B1AD-BC27-4369-BE46-CDFC64489AF6}"/>
              </a:ext>
            </a:extLst>
          </p:cNvPr>
          <p:cNvSpPr/>
          <p:nvPr/>
        </p:nvSpPr>
        <p:spPr bwMode="auto">
          <a:xfrm>
            <a:off x="5171056" y="4232939"/>
            <a:ext cx="932688" cy="365760"/>
          </a:xfrm>
          <a:prstGeom prst="rect">
            <a:avLst/>
          </a:prstGeom>
          <a:noFill/>
          <a:ln w="19050" cap="flat" cmpd="sng" algn="ctr">
            <a:solidFill>
              <a:srgbClr val="F30DC7"/>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a:ln>
                <a:noFill/>
              </a:ln>
              <a:solidFill>
                <a:schemeClr val="tx1"/>
              </a:solidFill>
              <a:effectLst/>
              <a:latin typeface="Times New Roman" pitchFamily="30" charset="0"/>
            </a:endParaRPr>
          </a:p>
        </p:txBody>
      </p:sp>
      <p:sp>
        <p:nvSpPr>
          <p:cNvPr id="21" name="Rectangle 20">
            <a:extLst>
              <a:ext uri="{FF2B5EF4-FFF2-40B4-BE49-F238E27FC236}">
                <a16:creationId xmlns:a16="http://schemas.microsoft.com/office/drawing/2014/main" id="{789A3CEC-A7CE-4BDD-AC6C-116FEE1A50B1}"/>
              </a:ext>
            </a:extLst>
          </p:cNvPr>
          <p:cNvSpPr/>
          <p:nvPr/>
        </p:nvSpPr>
        <p:spPr bwMode="auto">
          <a:xfrm>
            <a:off x="6365923" y="5022903"/>
            <a:ext cx="384048" cy="192024"/>
          </a:xfrm>
          <a:prstGeom prst="rect">
            <a:avLst/>
          </a:prstGeom>
          <a:noFill/>
          <a:ln w="19050" cap="flat" cmpd="sng" algn="ctr">
            <a:solidFill>
              <a:srgbClr val="F30DC7"/>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a:ln>
                <a:noFill/>
              </a:ln>
              <a:solidFill>
                <a:schemeClr val="tx1"/>
              </a:solidFill>
              <a:effectLst/>
              <a:latin typeface="Times New Roman" pitchFamily="30" charset="0"/>
            </a:endParaRPr>
          </a:p>
        </p:txBody>
      </p:sp>
    </p:spTree>
    <p:extLst>
      <p:ext uri="{BB962C8B-B14F-4D97-AF65-F5344CB8AC3E}">
        <p14:creationId xmlns:p14="http://schemas.microsoft.com/office/powerpoint/2010/main" val="35631416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8E5D7-9E50-41EC-BBA0-2D0B41598569}"/>
              </a:ext>
            </a:extLst>
          </p:cNvPr>
          <p:cNvSpPr>
            <a:spLocks noGrp="1"/>
          </p:cNvSpPr>
          <p:nvPr>
            <p:ph type="title"/>
          </p:nvPr>
        </p:nvSpPr>
        <p:spPr/>
        <p:txBody>
          <a:bodyPr/>
          <a:lstStyle/>
          <a:p>
            <a:r>
              <a:rPr lang="en-US" dirty="0"/>
              <a:t>Printing Prediction</a:t>
            </a:r>
          </a:p>
        </p:txBody>
      </p:sp>
      <p:sp>
        <p:nvSpPr>
          <p:cNvPr id="3" name="Content Placeholder 2">
            <a:extLst>
              <a:ext uri="{FF2B5EF4-FFF2-40B4-BE49-F238E27FC236}">
                <a16:creationId xmlns:a16="http://schemas.microsoft.com/office/drawing/2014/main" id="{878DF239-6D26-4827-BCA7-4DA6DB21F111}"/>
              </a:ext>
            </a:extLst>
          </p:cNvPr>
          <p:cNvSpPr>
            <a:spLocks noGrp="1"/>
          </p:cNvSpPr>
          <p:nvPr>
            <p:ph idx="1"/>
          </p:nvPr>
        </p:nvSpPr>
        <p:spPr>
          <a:xfrm>
            <a:off x="381000" y="5758926"/>
            <a:ext cx="7888288" cy="870474"/>
          </a:xfrm>
        </p:spPr>
        <p:txBody>
          <a:bodyPr/>
          <a:lstStyle/>
          <a:p>
            <a:r>
              <a:rPr lang="en-US" sz="1100" dirty="0"/>
              <a:t>The second layer showed some discontinuity in conversion at the top of the layer.</a:t>
            </a:r>
          </a:p>
          <a:p>
            <a:r>
              <a:rPr lang="en-US" sz="1100" dirty="0"/>
              <a:t>This is because the grayscale value of the third layer is slightly low.</a:t>
            </a:r>
          </a:p>
          <a:p>
            <a:r>
              <a:rPr lang="en-US" sz="1100" dirty="0"/>
              <a:t>If the grayscale of the third layer is set to 39 or 40, that discontinuity can be eliminated.</a:t>
            </a:r>
          </a:p>
        </p:txBody>
      </p:sp>
      <p:pic>
        <p:nvPicPr>
          <p:cNvPr id="4" name="Picture 3">
            <a:extLst>
              <a:ext uri="{FF2B5EF4-FFF2-40B4-BE49-F238E27FC236}">
                <a16:creationId xmlns:a16="http://schemas.microsoft.com/office/drawing/2014/main" id="{609C6F9A-428E-48A7-8960-37710197CFCE}"/>
              </a:ext>
            </a:extLst>
          </p:cNvPr>
          <p:cNvPicPr>
            <a:picLocks noChangeAspect="1"/>
          </p:cNvPicPr>
          <p:nvPr/>
        </p:nvPicPr>
        <p:blipFill>
          <a:blip r:embed="rId2"/>
          <a:stretch>
            <a:fillRect/>
          </a:stretch>
        </p:blipFill>
        <p:spPr>
          <a:xfrm>
            <a:off x="591837" y="1487415"/>
            <a:ext cx="1828800" cy="2540000"/>
          </a:xfrm>
          <a:prstGeom prst="rect">
            <a:avLst/>
          </a:prstGeom>
        </p:spPr>
      </p:pic>
      <p:pic>
        <p:nvPicPr>
          <p:cNvPr id="5" name="Picture 4">
            <a:extLst>
              <a:ext uri="{FF2B5EF4-FFF2-40B4-BE49-F238E27FC236}">
                <a16:creationId xmlns:a16="http://schemas.microsoft.com/office/drawing/2014/main" id="{2270336E-65FD-4D93-BA79-6EEE1E077D21}"/>
              </a:ext>
            </a:extLst>
          </p:cNvPr>
          <p:cNvPicPr>
            <a:picLocks noChangeAspect="1"/>
          </p:cNvPicPr>
          <p:nvPr/>
        </p:nvPicPr>
        <p:blipFill>
          <a:blip r:embed="rId3"/>
          <a:stretch>
            <a:fillRect/>
          </a:stretch>
        </p:blipFill>
        <p:spPr>
          <a:xfrm>
            <a:off x="2515100" y="1487415"/>
            <a:ext cx="1828800" cy="2540000"/>
          </a:xfrm>
          <a:prstGeom prst="rect">
            <a:avLst/>
          </a:prstGeom>
        </p:spPr>
      </p:pic>
      <p:pic>
        <p:nvPicPr>
          <p:cNvPr id="6" name="Picture 5">
            <a:extLst>
              <a:ext uri="{FF2B5EF4-FFF2-40B4-BE49-F238E27FC236}">
                <a16:creationId xmlns:a16="http://schemas.microsoft.com/office/drawing/2014/main" id="{AD36876A-D209-48A3-B83E-4C33AB66FD78}"/>
              </a:ext>
            </a:extLst>
          </p:cNvPr>
          <p:cNvPicPr>
            <a:picLocks noChangeAspect="1"/>
          </p:cNvPicPr>
          <p:nvPr/>
        </p:nvPicPr>
        <p:blipFill>
          <a:blip r:embed="rId4"/>
          <a:stretch>
            <a:fillRect/>
          </a:stretch>
        </p:blipFill>
        <p:spPr>
          <a:xfrm>
            <a:off x="4572000" y="1447800"/>
            <a:ext cx="1828800" cy="2540000"/>
          </a:xfrm>
          <a:prstGeom prst="rect">
            <a:avLst/>
          </a:prstGeom>
        </p:spPr>
      </p:pic>
      <p:pic>
        <p:nvPicPr>
          <p:cNvPr id="7" name="Picture 6">
            <a:extLst>
              <a:ext uri="{FF2B5EF4-FFF2-40B4-BE49-F238E27FC236}">
                <a16:creationId xmlns:a16="http://schemas.microsoft.com/office/drawing/2014/main" id="{657AFEB1-F62C-4D33-8CBE-28B5C15E489A}"/>
              </a:ext>
            </a:extLst>
          </p:cNvPr>
          <p:cNvPicPr>
            <a:picLocks noChangeAspect="1"/>
          </p:cNvPicPr>
          <p:nvPr/>
        </p:nvPicPr>
        <p:blipFill>
          <a:blip r:embed="rId5"/>
          <a:stretch>
            <a:fillRect/>
          </a:stretch>
        </p:blipFill>
        <p:spPr>
          <a:xfrm>
            <a:off x="6484085" y="1447800"/>
            <a:ext cx="1828800" cy="2540000"/>
          </a:xfrm>
          <a:prstGeom prst="rect">
            <a:avLst/>
          </a:prstGeom>
        </p:spPr>
      </p:pic>
      <p:pic>
        <p:nvPicPr>
          <p:cNvPr id="8" name="Picture 7">
            <a:extLst>
              <a:ext uri="{FF2B5EF4-FFF2-40B4-BE49-F238E27FC236}">
                <a16:creationId xmlns:a16="http://schemas.microsoft.com/office/drawing/2014/main" id="{D2DFDB89-B20E-4B75-B39B-609153469505}"/>
              </a:ext>
            </a:extLst>
          </p:cNvPr>
          <p:cNvPicPr>
            <a:picLocks noChangeAspect="1"/>
          </p:cNvPicPr>
          <p:nvPr/>
        </p:nvPicPr>
        <p:blipFill>
          <a:blip r:embed="rId6"/>
          <a:stretch>
            <a:fillRect/>
          </a:stretch>
        </p:blipFill>
        <p:spPr>
          <a:xfrm>
            <a:off x="590446" y="2946400"/>
            <a:ext cx="1828800" cy="2540000"/>
          </a:xfrm>
          <a:prstGeom prst="rect">
            <a:avLst/>
          </a:prstGeom>
        </p:spPr>
      </p:pic>
      <p:pic>
        <p:nvPicPr>
          <p:cNvPr id="9" name="Picture 8">
            <a:extLst>
              <a:ext uri="{FF2B5EF4-FFF2-40B4-BE49-F238E27FC236}">
                <a16:creationId xmlns:a16="http://schemas.microsoft.com/office/drawing/2014/main" id="{4FA36383-7596-438A-8CEC-EC03CE8D203F}"/>
              </a:ext>
            </a:extLst>
          </p:cNvPr>
          <p:cNvPicPr>
            <a:picLocks noChangeAspect="1"/>
          </p:cNvPicPr>
          <p:nvPr/>
        </p:nvPicPr>
        <p:blipFill>
          <a:blip r:embed="rId7"/>
          <a:stretch>
            <a:fillRect/>
          </a:stretch>
        </p:blipFill>
        <p:spPr>
          <a:xfrm>
            <a:off x="2513709" y="2949430"/>
            <a:ext cx="1828800" cy="2540000"/>
          </a:xfrm>
          <a:prstGeom prst="rect">
            <a:avLst/>
          </a:prstGeom>
        </p:spPr>
      </p:pic>
      <p:pic>
        <p:nvPicPr>
          <p:cNvPr id="10" name="Picture 9">
            <a:extLst>
              <a:ext uri="{FF2B5EF4-FFF2-40B4-BE49-F238E27FC236}">
                <a16:creationId xmlns:a16="http://schemas.microsoft.com/office/drawing/2014/main" id="{02013B11-4C8C-42DC-92E2-7A4E7AE4A783}"/>
              </a:ext>
            </a:extLst>
          </p:cNvPr>
          <p:cNvPicPr>
            <a:picLocks noChangeAspect="1"/>
          </p:cNvPicPr>
          <p:nvPr/>
        </p:nvPicPr>
        <p:blipFill>
          <a:blip r:embed="rId8"/>
          <a:stretch>
            <a:fillRect/>
          </a:stretch>
        </p:blipFill>
        <p:spPr>
          <a:xfrm>
            <a:off x="4578388" y="2946400"/>
            <a:ext cx="1828800" cy="2540000"/>
          </a:xfrm>
          <a:prstGeom prst="rect">
            <a:avLst/>
          </a:prstGeom>
        </p:spPr>
      </p:pic>
      <p:pic>
        <p:nvPicPr>
          <p:cNvPr id="11" name="Picture 10">
            <a:extLst>
              <a:ext uri="{FF2B5EF4-FFF2-40B4-BE49-F238E27FC236}">
                <a16:creationId xmlns:a16="http://schemas.microsoft.com/office/drawing/2014/main" id="{D2C3DAA5-09C3-4A22-A968-5B15476C463C}"/>
              </a:ext>
            </a:extLst>
          </p:cNvPr>
          <p:cNvPicPr>
            <a:picLocks noChangeAspect="1"/>
          </p:cNvPicPr>
          <p:nvPr/>
        </p:nvPicPr>
        <p:blipFill>
          <a:blip r:embed="rId9"/>
          <a:stretch>
            <a:fillRect/>
          </a:stretch>
        </p:blipFill>
        <p:spPr>
          <a:xfrm>
            <a:off x="6475218" y="2946400"/>
            <a:ext cx="1828800" cy="2540000"/>
          </a:xfrm>
          <a:prstGeom prst="rect">
            <a:avLst/>
          </a:prstGeom>
        </p:spPr>
      </p:pic>
      <p:sp>
        <p:nvSpPr>
          <p:cNvPr id="12" name="Content Placeholder 2">
            <a:extLst>
              <a:ext uri="{FF2B5EF4-FFF2-40B4-BE49-F238E27FC236}">
                <a16:creationId xmlns:a16="http://schemas.microsoft.com/office/drawing/2014/main" id="{488EBAEE-BE2A-42DF-B6B1-3281BBDF9EB2}"/>
              </a:ext>
            </a:extLst>
          </p:cNvPr>
          <p:cNvSpPr txBox="1">
            <a:spLocks/>
          </p:cNvSpPr>
          <p:nvPr/>
        </p:nvSpPr>
        <p:spPr bwMode="auto">
          <a:xfrm>
            <a:off x="381000" y="5105400"/>
            <a:ext cx="4153791" cy="673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0099"/>
              </a:buClr>
              <a:buFont typeface="Wingdings" charset="0"/>
              <a:buChar char="Ø"/>
              <a:defRPr b="1">
                <a:solidFill>
                  <a:schemeClr val="tx1"/>
                </a:solidFill>
                <a:latin typeface="+mn-lt"/>
                <a:ea typeface="ＭＳ Ｐゴシック" pitchFamily="30" charset="-128"/>
                <a:cs typeface="ＭＳ Ｐゴシック" pitchFamily="30" charset="-128"/>
              </a:defRPr>
            </a:lvl1pPr>
            <a:lvl2pPr marL="742950" indent="-285750" algn="l" rtl="0" eaLnBrk="0" fontAlgn="base" hangingPunct="0">
              <a:spcBef>
                <a:spcPct val="20000"/>
              </a:spcBef>
              <a:spcAft>
                <a:spcPct val="0"/>
              </a:spcAft>
              <a:buClr>
                <a:srgbClr val="000099"/>
              </a:buClr>
              <a:buSzPct val="85000"/>
              <a:buFont typeface="Wingdings" charset="0"/>
              <a:buChar char="Ø"/>
              <a:defRPr b="1">
                <a:solidFill>
                  <a:schemeClr val="tx1"/>
                </a:solidFill>
                <a:latin typeface="+mn-lt"/>
                <a:ea typeface="ＭＳ Ｐゴシック" pitchFamily="30" charset="-128"/>
              </a:defRPr>
            </a:lvl2pPr>
            <a:lvl3pPr marL="1143000" indent="-228600" algn="l" rtl="0" eaLnBrk="0" fontAlgn="base" hangingPunct="0">
              <a:spcBef>
                <a:spcPct val="20000"/>
              </a:spcBef>
              <a:spcAft>
                <a:spcPct val="0"/>
              </a:spcAft>
              <a:buClr>
                <a:srgbClr val="000099"/>
              </a:buClr>
              <a:buSzPct val="70000"/>
              <a:buFont typeface="Wingdings" charset="0"/>
              <a:buChar char="Ø"/>
              <a:defRPr b="1">
                <a:solidFill>
                  <a:schemeClr val="tx1"/>
                </a:solidFill>
                <a:latin typeface="+mn-lt"/>
                <a:ea typeface="ＭＳ Ｐゴシック" pitchFamily="30" charset="-128"/>
              </a:defRPr>
            </a:lvl3pPr>
            <a:lvl4pPr marL="1600200" indent="-228600" algn="l" rtl="0" eaLnBrk="0" fontAlgn="base" hangingPunct="0">
              <a:spcBef>
                <a:spcPct val="20000"/>
              </a:spcBef>
              <a:spcAft>
                <a:spcPct val="0"/>
              </a:spcAft>
              <a:buClr>
                <a:srgbClr val="000099"/>
              </a:buClr>
              <a:buSzPct val="55000"/>
              <a:buFont typeface="Wingdings" charset="0"/>
              <a:buChar char="Ø"/>
              <a:defRPr b="1">
                <a:solidFill>
                  <a:schemeClr val="tx1"/>
                </a:solidFill>
                <a:latin typeface="+mn-lt"/>
                <a:ea typeface="ＭＳ Ｐゴシック" pitchFamily="30" charset="-128"/>
              </a:defRPr>
            </a:lvl4pPr>
            <a:lvl5pPr marL="2057400" indent="-228600" algn="l" rtl="0" eaLnBrk="0" fontAlgn="base" hangingPunct="0">
              <a:spcBef>
                <a:spcPct val="20000"/>
              </a:spcBef>
              <a:spcAft>
                <a:spcPct val="0"/>
              </a:spcAft>
              <a:buClr>
                <a:srgbClr val="000099"/>
              </a:buClr>
              <a:buSzPct val="40000"/>
              <a:buFont typeface="Wingdings" charset="0"/>
              <a:buChar char="Ø"/>
              <a:defRPr b="1">
                <a:solidFill>
                  <a:schemeClr val="tx1"/>
                </a:solidFill>
                <a:latin typeface="+mn-lt"/>
                <a:ea typeface="ＭＳ Ｐゴシック" pitchFamily="30" charset="-128"/>
              </a:defRPr>
            </a:lvl5pPr>
            <a:lvl6pPr marL="2514600" indent="-228600" algn="l" rtl="0" fontAlgn="base">
              <a:spcBef>
                <a:spcPct val="20000"/>
              </a:spcBef>
              <a:spcAft>
                <a:spcPct val="0"/>
              </a:spcAft>
              <a:buClr>
                <a:srgbClr val="000099"/>
              </a:buClr>
              <a:buSzPct val="40000"/>
              <a:buFont typeface="Wingdings" pitchFamily="30" charset="2"/>
              <a:buChar char="Ø"/>
              <a:defRPr b="1">
                <a:solidFill>
                  <a:schemeClr val="tx1"/>
                </a:solidFill>
                <a:latin typeface="+mn-lt"/>
                <a:ea typeface="ＭＳ Ｐゴシック" pitchFamily="30" charset="-128"/>
              </a:defRPr>
            </a:lvl6pPr>
            <a:lvl7pPr marL="2971800" indent="-228600" algn="l" rtl="0" fontAlgn="base">
              <a:spcBef>
                <a:spcPct val="20000"/>
              </a:spcBef>
              <a:spcAft>
                <a:spcPct val="0"/>
              </a:spcAft>
              <a:buClr>
                <a:srgbClr val="000099"/>
              </a:buClr>
              <a:buSzPct val="40000"/>
              <a:buFont typeface="Wingdings" pitchFamily="30" charset="2"/>
              <a:buChar char="Ø"/>
              <a:defRPr b="1">
                <a:solidFill>
                  <a:schemeClr val="tx1"/>
                </a:solidFill>
                <a:latin typeface="+mn-lt"/>
                <a:ea typeface="ＭＳ Ｐゴシック" pitchFamily="30" charset="-128"/>
              </a:defRPr>
            </a:lvl7pPr>
            <a:lvl8pPr marL="3429000" indent="-228600" algn="l" rtl="0" fontAlgn="base">
              <a:spcBef>
                <a:spcPct val="20000"/>
              </a:spcBef>
              <a:spcAft>
                <a:spcPct val="0"/>
              </a:spcAft>
              <a:buClr>
                <a:srgbClr val="000099"/>
              </a:buClr>
              <a:buSzPct val="40000"/>
              <a:buFont typeface="Wingdings" pitchFamily="30" charset="2"/>
              <a:buChar char="Ø"/>
              <a:defRPr b="1">
                <a:solidFill>
                  <a:schemeClr val="tx1"/>
                </a:solidFill>
                <a:latin typeface="+mn-lt"/>
                <a:ea typeface="ＭＳ Ｐゴシック" pitchFamily="30" charset="-128"/>
              </a:defRPr>
            </a:lvl8pPr>
            <a:lvl9pPr marL="3886200" indent="-228600" algn="l" rtl="0" fontAlgn="base">
              <a:spcBef>
                <a:spcPct val="20000"/>
              </a:spcBef>
              <a:spcAft>
                <a:spcPct val="0"/>
              </a:spcAft>
              <a:buClr>
                <a:srgbClr val="000099"/>
              </a:buClr>
              <a:buSzPct val="40000"/>
              <a:buFont typeface="Wingdings" pitchFamily="30" charset="2"/>
              <a:buChar char="Ø"/>
              <a:defRPr b="1">
                <a:solidFill>
                  <a:schemeClr val="tx1"/>
                </a:solidFill>
                <a:latin typeface="+mn-lt"/>
                <a:ea typeface="ＭＳ Ｐゴシック" pitchFamily="30" charset="-128"/>
              </a:defRPr>
            </a:lvl9pPr>
          </a:lstStyle>
          <a:p>
            <a:r>
              <a:rPr lang="en-US" sz="1100" kern="0" dirty="0"/>
              <a:t>The lines in each layer show the changes of conversion profile with printing progression. </a:t>
            </a:r>
          </a:p>
          <a:p>
            <a:r>
              <a:rPr lang="en-US" sz="1100" kern="0" dirty="0"/>
              <a:t>The solid line is current. </a:t>
            </a:r>
          </a:p>
        </p:txBody>
      </p:sp>
    </p:spTree>
    <p:extLst>
      <p:ext uri="{BB962C8B-B14F-4D97-AF65-F5344CB8AC3E}">
        <p14:creationId xmlns:p14="http://schemas.microsoft.com/office/powerpoint/2010/main" val="405444472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A84D1-C19A-472A-85C6-83B27D089EF9}"/>
              </a:ext>
            </a:extLst>
          </p:cNvPr>
          <p:cNvSpPr>
            <a:spLocks noGrp="1"/>
          </p:cNvSpPr>
          <p:nvPr>
            <p:ph type="title"/>
          </p:nvPr>
        </p:nvSpPr>
        <p:spPr/>
        <p:txBody>
          <a:bodyPr/>
          <a:lstStyle/>
          <a:p>
            <a:r>
              <a:rPr lang="en-US" dirty="0"/>
              <a:t>Instruction to use the program</a:t>
            </a:r>
          </a:p>
        </p:txBody>
      </p:sp>
      <p:sp>
        <p:nvSpPr>
          <p:cNvPr id="3" name="Content Placeholder 2">
            <a:extLst>
              <a:ext uri="{FF2B5EF4-FFF2-40B4-BE49-F238E27FC236}">
                <a16:creationId xmlns:a16="http://schemas.microsoft.com/office/drawing/2014/main" id="{2AAAB68B-77F4-4FBE-B397-72360C38F8B9}"/>
              </a:ext>
            </a:extLst>
          </p:cNvPr>
          <p:cNvSpPr>
            <a:spLocks noGrp="1"/>
          </p:cNvSpPr>
          <p:nvPr>
            <p:ph idx="1"/>
          </p:nvPr>
        </p:nvSpPr>
        <p:spPr>
          <a:xfrm>
            <a:off x="228600" y="1524000"/>
            <a:ext cx="8534400" cy="5638800"/>
          </a:xfrm>
        </p:spPr>
        <p:txBody>
          <a:bodyPr/>
          <a:lstStyle/>
          <a:p>
            <a:r>
              <a:rPr lang="en-US" sz="1400" dirty="0"/>
              <a:t>Please follow the following steps to use the program:</a:t>
            </a:r>
          </a:p>
          <a:p>
            <a:pPr marL="800100" lvl="1" indent="-342900">
              <a:buFont typeface="+mj-lt"/>
              <a:buAutoNum type="arabicPeriod"/>
            </a:pPr>
            <a:r>
              <a:rPr lang="en-US" sz="1100" dirty="0"/>
              <a:t>If you have the previous version of the program, delete it.</a:t>
            </a:r>
          </a:p>
          <a:p>
            <a:pPr marL="800100" lvl="1" indent="-342900">
              <a:buFont typeface="+mj-lt"/>
              <a:buAutoNum type="arabicPeriod"/>
            </a:pPr>
            <a:r>
              <a:rPr lang="en-US" sz="1100" dirty="0"/>
              <a:t>Follow the link to download the “DLP model” folder to your </a:t>
            </a:r>
            <a:r>
              <a:rPr lang="en-US" sz="1100" dirty="0" err="1"/>
              <a:t>Matlab</a:t>
            </a:r>
            <a:r>
              <a:rPr lang="en-US" sz="1100" dirty="0"/>
              <a:t> folder. </a:t>
            </a:r>
          </a:p>
          <a:p>
            <a:pPr marL="800100" lvl="1" indent="-342900">
              <a:buFont typeface="+mj-lt"/>
              <a:buAutoNum type="arabicPeriod"/>
            </a:pPr>
            <a:r>
              <a:rPr lang="en-US" sz="1100" dirty="0"/>
              <a:t>Open the </a:t>
            </a:r>
            <a:r>
              <a:rPr lang="en-US" sz="1100" dirty="0" err="1"/>
              <a:t>Matlab</a:t>
            </a:r>
            <a:r>
              <a:rPr lang="en-US" sz="1100" dirty="0"/>
              <a:t> software, then in the “Current Folder” window, navigate to your </a:t>
            </a:r>
            <a:r>
              <a:rPr lang="en-US" sz="1100" dirty="0" err="1"/>
              <a:t>Matlab</a:t>
            </a:r>
            <a:r>
              <a:rPr lang="en-US" sz="1100" dirty="0"/>
              <a:t> folder.</a:t>
            </a:r>
          </a:p>
          <a:p>
            <a:pPr marL="800100" lvl="1" indent="-342900">
              <a:buFont typeface="+mj-lt"/>
              <a:buAutoNum type="arabicPeriod"/>
            </a:pPr>
            <a:r>
              <a:rPr lang="en-US" sz="1100" dirty="0"/>
              <a:t>Right-click on the “DLP model” folder in the “Current Folder” window, and Add to Path – Selected Folders and Subfolders.</a:t>
            </a:r>
          </a:p>
          <a:p>
            <a:pPr marL="800100" lvl="1" indent="-342900">
              <a:buFont typeface="+mj-lt"/>
              <a:buAutoNum type="arabicPeriod"/>
            </a:pPr>
            <a:r>
              <a:rPr lang="en-US" sz="1100" dirty="0"/>
              <a:t>Now the program is ready; for convenience of future use, save the path by clicking on the “Set Path” icon and then “Save”, so next time you open </a:t>
            </a:r>
            <a:r>
              <a:rPr lang="en-US" sz="1100" dirty="0" err="1"/>
              <a:t>Matlab</a:t>
            </a:r>
            <a:r>
              <a:rPr lang="en-US" sz="1100" dirty="0"/>
              <a:t>, you can start from Step 6.</a:t>
            </a:r>
          </a:p>
          <a:p>
            <a:pPr marL="800100" lvl="1" indent="-342900">
              <a:buFont typeface="+mj-lt"/>
              <a:buAutoNum type="arabicPeriod"/>
            </a:pPr>
            <a:r>
              <a:rPr lang="en-US" sz="1100" dirty="0"/>
              <a:t>In the Command Window, type </a:t>
            </a:r>
            <a:r>
              <a:rPr lang="en-US" sz="1100" i="1" dirty="0" err="1"/>
              <a:t>dlpmodel</a:t>
            </a:r>
            <a:r>
              <a:rPr lang="en-US" sz="1100" dirty="0"/>
              <a:t>, and hit enter, a GUI as shown in the previous slide will appear.</a:t>
            </a:r>
          </a:p>
          <a:p>
            <a:pPr marL="800100" lvl="1" indent="-342900">
              <a:buFont typeface="+mj-lt"/>
              <a:buAutoNum type="arabicPeriod"/>
            </a:pPr>
            <a:r>
              <a:rPr lang="en-US" sz="1100" dirty="0"/>
              <a:t>Modify the parameters as you need. The default values are for DA-2 resin with 0.7% PPO as the photo-initiator and no photo-absorber. The default printer is the Envision.</a:t>
            </a:r>
          </a:p>
          <a:p>
            <a:pPr marL="800100" lvl="1" indent="-342900">
              <a:buFont typeface="+mj-lt"/>
              <a:buAutoNum type="arabicPeriod"/>
            </a:pPr>
            <a:r>
              <a:rPr lang="en-US" sz="1100" dirty="0"/>
              <a:t>To modify the printing parameters in the table, double-click on a cell to change the value for the cell; if you need to modify the values for the whole column, click on the “Edit” button on top of the column.</a:t>
            </a:r>
          </a:p>
          <a:p>
            <a:pPr marL="800100" lvl="1" indent="-342900">
              <a:buFont typeface="+mj-lt"/>
              <a:buAutoNum type="arabicPeriod"/>
            </a:pPr>
            <a:r>
              <a:rPr lang="en-US" sz="1100" dirty="0"/>
              <a:t>If the “show step-wise printing” is turned on, the program will show the printing process layer by layer!</a:t>
            </a:r>
          </a:p>
          <a:p>
            <a:pPr marL="800100" lvl="1" indent="-342900">
              <a:buFont typeface="+mj-lt"/>
              <a:buAutoNum type="arabicPeriod"/>
            </a:pPr>
            <a:r>
              <a:rPr lang="en-US" sz="1100" dirty="0"/>
              <a:t>If the “save to </a:t>
            </a:r>
            <a:r>
              <a:rPr lang="en-US" sz="1100" dirty="0" err="1"/>
              <a:t>matlab</a:t>
            </a:r>
            <a:r>
              <a:rPr lang="en-US" sz="1100" dirty="0"/>
              <a:t> workspace” is switched to “Yes”, an input window will appear after the prediction requesting a name for the prediction. The result will be saved as an variable in the ”Workspace” window, and double-click on the variable will show the details of the result in the “Variables” window; note that the result is not saved to your hard drive,</a:t>
            </a:r>
          </a:p>
          <a:p>
            <a:pPr marL="800100" lvl="1" indent="-342900">
              <a:buFont typeface="+mj-lt"/>
              <a:buAutoNum type="arabicPeriod"/>
            </a:pPr>
            <a:r>
              <a:rPr lang="en-US" sz="1100" dirty="0"/>
              <a:t>If you wish to save your results to your hard drive, right-click on the results in the ”Workspace”, and save the variables to a location of your choice.</a:t>
            </a:r>
          </a:p>
          <a:p>
            <a:pPr marL="800100" lvl="1" indent="-342900">
              <a:buFont typeface="+mj-lt"/>
              <a:buAutoNum type="arabicPeriod"/>
            </a:pPr>
            <a:endParaRPr lang="en-US" sz="1100" dirty="0"/>
          </a:p>
          <a:p>
            <a:pPr marL="800100" lvl="1" indent="-342900">
              <a:buFont typeface="+mj-lt"/>
              <a:buAutoNum type="arabicPeriod"/>
            </a:pPr>
            <a:endParaRPr lang="en-US" sz="1200" dirty="0"/>
          </a:p>
          <a:p>
            <a:endParaRPr lang="en-US" dirty="0"/>
          </a:p>
        </p:txBody>
      </p:sp>
    </p:spTree>
    <p:extLst>
      <p:ext uri="{BB962C8B-B14F-4D97-AF65-F5344CB8AC3E}">
        <p14:creationId xmlns:p14="http://schemas.microsoft.com/office/powerpoint/2010/main" val="180787262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416C8-8B80-4BD8-A405-F33FC4FF4E33}"/>
              </a:ext>
            </a:extLst>
          </p:cNvPr>
          <p:cNvSpPr>
            <a:spLocks noGrp="1"/>
          </p:cNvSpPr>
          <p:nvPr>
            <p:ph type="title"/>
          </p:nvPr>
        </p:nvSpPr>
        <p:spPr/>
        <p:txBody>
          <a:bodyPr/>
          <a:lstStyle/>
          <a:p>
            <a:r>
              <a:rPr lang="en-US" dirty="0"/>
              <a:t>Explanation of “Void Structure”</a:t>
            </a:r>
          </a:p>
        </p:txBody>
      </p:sp>
      <p:sp>
        <p:nvSpPr>
          <p:cNvPr id="3" name="Content Placeholder 2">
            <a:extLst>
              <a:ext uri="{FF2B5EF4-FFF2-40B4-BE49-F238E27FC236}">
                <a16:creationId xmlns:a16="http://schemas.microsoft.com/office/drawing/2014/main" id="{81266A2B-05D0-4106-973F-6188DF22A287}"/>
              </a:ext>
            </a:extLst>
          </p:cNvPr>
          <p:cNvSpPr>
            <a:spLocks noGrp="1"/>
          </p:cNvSpPr>
          <p:nvPr>
            <p:ph idx="1"/>
          </p:nvPr>
        </p:nvSpPr>
        <p:spPr>
          <a:xfrm>
            <a:off x="515022" y="1676400"/>
            <a:ext cx="5809578" cy="1295400"/>
          </a:xfrm>
        </p:spPr>
        <p:txBody>
          <a:bodyPr/>
          <a:lstStyle/>
          <a:p>
            <a:r>
              <a:rPr lang="en-US" altLang="zh-CN" sz="1400" dirty="0"/>
              <a:t>All the other parameters are fairly straightforward</a:t>
            </a:r>
          </a:p>
          <a:p>
            <a:endParaRPr lang="en-US" altLang="zh-CN" sz="1400" dirty="0"/>
          </a:p>
          <a:p>
            <a:r>
              <a:rPr lang="en-US" sz="1400" dirty="0"/>
              <a:t>The parameter “void structure” is explained here:</a:t>
            </a:r>
          </a:p>
          <a:p>
            <a:pPr lvl="1"/>
            <a:r>
              <a:rPr lang="en-US" sz="1400" dirty="0"/>
              <a:t>0 stands for an open structure</a:t>
            </a:r>
          </a:p>
          <a:p>
            <a:pPr lvl="1"/>
            <a:r>
              <a:rPr lang="en-US" sz="1400" dirty="0"/>
              <a:t>1 stands for a closed structure</a:t>
            </a:r>
            <a:endParaRPr lang="en-US" sz="1200" dirty="0"/>
          </a:p>
          <a:p>
            <a:pPr lvl="1"/>
            <a:endParaRPr lang="en-US" sz="1200" dirty="0"/>
          </a:p>
        </p:txBody>
      </p:sp>
      <p:sp>
        <p:nvSpPr>
          <p:cNvPr id="38" name="TextBox 37">
            <a:extLst>
              <a:ext uri="{FF2B5EF4-FFF2-40B4-BE49-F238E27FC236}">
                <a16:creationId xmlns:a16="http://schemas.microsoft.com/office/drawing/2014/main" id="{15C97B9E-440D-402A-9634-966DA7B29E11}"/>
              </a:ext>
            </a:extLst>
          </p:cNvPr>
          <p:cNvSpPr txBox="1"/>
          <p:nvPr/>
        </p:nvSpPr>
        <p:spPr>
          <a:xfrm>
            <a:off x="6399476" y="3330714"/>
            <a:ext cx="2100007" cy="707886"/>
          </a:xfrm>
          <a:prstGeom prst="rect">
            <a:avLst/>
          </a:prstGeom>
          <a:noFill/>
        </p:spPr>
        <p:txBody>
          <a:bodyPr wrap="square" rtlCol="0">
            <a:spAutoFit/>
          </a:bodyPr>
          <a:lstStyle/>
          <a:p>
            <a:r>
              <a:rPr lang="en-US" dirty="0"/>
              <a:t>in an open pixel, non-gelled resin is able to flow out, and be replaced with new resin when the platform displaces</a:t>
            </a:r>
          </a:p>
        </p:txBody>
      </p:sp>
      <p:sp>
        <p:nvSpPr>
          <p:cNvPr id="39" name="TextBox 38">
            <a:extLst>
              <a:ext uri="{FF2B5EF4-FFF2-40B4-BE49-F238E27FC236}">
                <a16:creationId xmlns:a16="http://schemas.microsoft.com/office/drawing/2014/main" id="{D11D0938-246C-4D45-AA80-77811875ED01}"/>
              </a:ext>
            </a:extLst>
          </p:cNvPr>
          <p:cNvSpPr txBox="1"/>
          <p:nvPr/>
        </p:nvSpPr>
        <p:spPr>
          <a:xfrm>
            <a:off x="6374522" y="4413820"/>
            <a:ext cx="2100007" cy="861774"/>
          </a:xfrm>
          <a:prstGeom prst="rect">
            <a:avLst/>
          </a:prstGeom>
          <a:noFill/>
        </p:spPr>
        <p:txBody>
          <a:bodyPr wrap="square" rtlCol="0">
            <a:spAutoFit/>
          </a:bodyPr>
          <a:lstStyle/>
          <a:p>
            <a:r>
              <a:rPr lang="en-US" dirty="0"/>
              <a:t>in a closed pixel, non-gelled resin is not able to flow out, and stays in the pixel space when the platform displaces, therefore the exposure history is retained.</a:t>
            </a:r>
          </a:p>
        </p:txBody>
      </p:sp>
      <p:sp>
        <p:nvSpPr>
          <p:cNvPr id="40" name="Content Placeholder 2">
            <a:extLst>
              <a:ext uri="{FF2B5EF4-FFF2-40B4-BE49-F238E27FC236}">
                <a16:creationId xmlns:a16="http://schemas.microsoft.com/office/drawing/2014/main" id="{6D90878C-BE39-4099-9A9B-4D351D2B94D2}"/>
              </a:ext>
            </a:extLst>
          </p:cNvPr>
          <p:cNvSpPr txBox="1">
            <a:spLocks/>
          </p:cNvSpPr>
          <p:nvPr/>
        </p:nvSpPr>
        <p:spPr bwMode="auto">
          <a:xfrm>
            <a:off x="515022" y="5932525"/>
            <a:ext cx="5700760" cy="43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0099"/>
              </a:buClr>
              <a:buFont typeface="Wingdings" charset="0"/>
              <a:buChar char="Ø"/>
              <a:defRPr b="1">
                <a:solidFill>
                  <a:schemeClr val="tx1"/>
                </a:solidFill>
                <a:latin typeface="+mn-lt"/>
                <a:ea typeface="ＭＳ Ｐゴシック" pitchFamily="30" charset="-128"/>
                <a:cs typeface="ＭＳ Ｐゴシック" pitchFamily="30" charset="-128"/>
              </a:defRPr>
            </a:lvl1pPr>
            <a:lvl2pPr marL="742950" indent="-285750" algn="l" rtl="0" eaLnBrk="0" fontAlgn="base" hangingPunct="0">
              <a:spcBef>
                <a:spcPct val="20000"/>
              </a:spcBef>
              <a:spcAft>
                <a:spcPct val="0"/>
              </a:spcAft>
              <a:buClr>
                <a:srgbClr val="000099"/>
              </a:buClr>
              <a:buSzPct val="85000"/>
              <a:buFont typeface="Wingdings" charset="0"/>
              <a:buChar char="Ø"/>
              <a:defRPr b="1">
                <a:solidFill>
                  <a:schemeClr val="tx1"/>
                </a:solidFill>
                <a:latin typeface="+mn-lt"/>
                <a:ea typeface="ＭＳ Ｐゴシック" pitchFamily="30" charset="-128"/>
              </a:defRPr>
            </a:lvl2pPr>
            <a:lvl3pPr marL="1143000" indent="-228600" algn="l" rtl="0" eaLnBrk="0" fontAlgn="base" hangingPunct="0">
              <a:spcBef>
                <a:spcPct val="20000"/>
              </a:spcBef>
              <a:spcAft>
                <a:spcPct val="0"/>
              </a:spcAft>
              <a:buClr>
                <a:srgbClr val="000099"/>
              </a:buClr>
              <a:buSzPct val="70000"/>
              <a:buFont typeface="Wingdings" charset="0"/>
              <a:buChar char="Ø"/>
              <a:defRPr b="1">
                <a:solidFill>
                  <a:schemeClr val="tx1"/>
                </a:solidFill>
                <a:latin typeface="+mn-lt"/>
                <a:ea typeface="ＭＳ Ｐゴシック" pitchFamily="30" charset="-128"/>
              </a:defRPr>
            </a:lvl3pPr>
            <a:lvl4pPr marL="1600200" indent="-228600" algn="l" rtl="0" eaLnBrk="0" fontAlgn="base" hangingPunct="0">
              <a:spcBef>
                <a:spcPct val="20000"/>
              </a:spcBef>
              <a:spcAft>
                <a:spcPct val="0"/>
              </a:spcAft>
              <a:buClr>
                <a:srgbClr val="000099"/>
              </a:buClr>
              <a:buSzPct val="55000"/>
              <a:buFont typeface="Wingdings" charset="0"/>
              <a:buChar char="Ø"/>
              <a:defRPr b="1">
                <a:solidFill>
                  <a:schemeClr val="tx1"/>
                </a:solidFill>
                <a:latin typeface="+mn-lt"/>
                <a:ea typeface="ＭＳ Ｐゴシック" pitchFamily="30" charset="-128"/>
              </a:defRPr>
            </a:lvl4pPr>
            <a:lvl5pPr marL="2057400" indent="-228600" algn="l" rtl="0" eaLnBrk="0" fontAlgn="base" hangingPunct="0">
              <a:spcBef>
                <a:spcPct val="20000"/>
              </a:spcBef>
              <a:spcAft>
                <a:spcPct val="0"/>
              </a:spcAft>
              <a:buClr>
                <a:srgbClr val="000099"/>
              </a:buClr>
              <a:buSzPct val="40000"/>
              <a:buFont typeface="Wingdings" charset="0"/>
              <a:buChar char="Ø"/>
              <a:defRPr b="1">
                <a:solidFill>
                  <a:schemeClr val="tx1"/>
                </a:solidFill>
                <a:latin typeface="+mn-lt"/>
                <a:ea typeface="ＭＳ Ｐゴシック" pitchFamily="30" charset="-128"/>
              </a:defRPr>
            </a:lvl5pPr>
            <a:lvl6pPr marL="2514600" indent="-228600" algn="l" rtl="0" fontAlgn="base">
              <a:spcBef>
                <a:spcPct val="20000"/>
              </a:spcBef>
              <a:spcAft>
                <a:spcPct val="0"/>
              </a:spcAft>
              <a:buClr>
                <a:srgbClr val="000099"/>
              </a:buClr>
              <a:buSzPct val="40000"/>
              <a:buFont typeface="Wingdings" pitchFamily="30" charset="2"/>
              <a:buChar char="Ø"/>
              <a:defRPr b="1">
                <a:solidFill>
                  <a:schemeClr val="tx1"/>
                </a:solidFill>
                <a:latin typeface="+mn-lt"/>
                <a:ea typeface="ＭＳ Ｐゴシック" pitchFamily="30" charset="-128"/>
              </a:defRPr>
            </a:lvl6pPr>
            <a:lvl7pPr marL="2971800" indent="-228600" algn="l" rtl="0" fontAlgn="base">
              <a:spcBef>
                <a:spcPct val="20000"/>
              </a:spcBef>
              <a:spcAft>
                <a:spcPct val="0"/>
              </a:spcAft>
              <a:buClr>
                <a:srgbClr val="000099"/>
              </a:buClr>
              <a:buSzPct val="40000"/>
              <a:buFont typeface="Wingdings" pitchFamily="30" charset="2"/>
              <a:buChar char="Ø"/>
              <a:defRPr b="1">
                <a:solidFill>
                  <a:schemeClr val="tx1"/>
                </a:solidFill>
                <a:latin typeface="+mn-lt"/>
                <a:ea typeface="ＭＳ Ｐゴシック" pitchFamily="30" charset="-128"/>
              </a:defRPr>
            </a:lvl7pPr>
            <a:lvl8pPr marL="3429000" indent="-228600" algn="l" rtl="0" fontAlgn="base">
              <a:spcBef>
                <a:spcPct val="20000"/>
              </a:spcBef>
              <a:spcAft>
                <a:spcPct val="0"/>
              </a:spcAft>
              <a:buClr>
                <a:srgbClr val="000099"/>
              </a:buClr>
              <a:buSzPct val="40000"/>
              <a:buFont typeface="Wingdings" pitchFamily="30" charset="2"/>
              <a:buChar char="Ø"/>
              <a:defRPr b="1">
                <a:solidFill>
                  <a:schemeClr val="tx1"/>
                </a:solidFill>
                <a:latin typeface="+mn-lt"/>
                <a:ea typeface="ＭＳ Ｐゴシック" pitchFamily="30" charset="-128"/>
              </a:defRPr>
            </a:lvl8pPr>
            <a:lvl9pPr marL="3886200" indent="-228600" algn="l" rtl="0" fontAlgn="base">
              <a:spcBef>
                <a:spcPct val="20000"/>
              </a:spcBef>
              <a:spcAft>
                <a:spcPct val="0"/>
              </a:spcAft>
              <a:buClr>
                <a:srgbClr val="000099"/>
              </a:buClr>
              <a:buSzPct val="40000"/>
              <a:buFont typeface="Wingdings" pitchFamily="30" charset="2"/>
              <a:buChar char="Ø"/>
              <a:defRPr b="1">
                <a:solidFill>
                  <a:schemeClr val="tx1"/>
                </a:solidFill>
                <a:latin typeface="+mn-lt"/>
                <a:ea typeface="ＭＳ Ｐゴシック" pitchFamily="30" charset="-128"/>
              </a:defRPr>
            </a:lvl9pPr>
          </a:lstStyle>
          <a:p>
            <a:r>
              <a:rPr lang="en-US" altLang="zh-CN" sz="1100" kern="0" dirty="0"/>
              <a:t>btw, I am not sure if “void structure” is an accurate description. If you have a better idea, please let me know.</a:t>
            </a:r>
            <a:endParaRPr lang="en-US" sz="1100" kern="0" dirty="0"/>
          </a:p>
          <a:p>
            <a:pPr lvl="1"/>
            <a:endParaRPr lang="en-US" sz="1400" kern="0" dirty="0"/>
          </a:p>
          <a:p>
            <a:pPr lvl="1"/>
            <a:endParaRPr lang="en-US" sz="1200" kern="0" dirty="0"/>
          </a:p>
          <a:p>
            <a:pPr lvl="1"/>
            <a:endParaRPr lang="en-US" sz="1200" kern="0" dirty="0"/>
          </a:p>
        </p:txBody>
      </p:sp>
      <p:grpSp>
        <p:nvGrpSpPr>
          <p:cNvPr id="44" name="Group 43">
            <a:extLst>
              <a:ext uri="{FF2B5EF4-FFF2-40B4-BE49-F238E27FC236}">
                <a16:creationId xmlns:a16="http://schemas.microsoft.com/office/drawing/2014/main" id="{4AE096BE-1667-42A8-86A3-1C47CE600E3B}"/>
              </a:ext>
            </a:extLst>
          </p:cNvPr>
          <p:cNvGrpSpPr/>
          <p:nvPr/>
        </p:nvGrpSpPr>
        <p:grpSpPr>
          <a:xfrm>
            <a:off x="959163" y="3436453"/>
            <a:ext cx="5256619" cy="1954734"/>
            <a:chOff x="1130962" y="3202756"/>
            <a:chExt cx="5256619" cy="1954734"/>
          </a:xfrm>
        </p:grpSpPr>
        <p:sp>
          <p:nvSpPr>
            <p:cNvPr id="4" name="Rectangle 3">
              <a:extLst>
                <a:ext uri="{FF2B5EF4-FFF2-40B4-BE49-F238E27FC236}">
                  <a16:creationId xmlns:a16="http://schemas.microsoft.com/office/drawing/2014/main" id="{8FCE96F7-3FF7-40ED-9872-BE2A41EAC243}"/>
                </a:ext>
              </a:extLst>
            </p:cNvPr>
            <p:cNvSpPr/>
            <p:nvPr/>
          </p:nvSpPr>
          <p:spPr bwMode="auto">
            <a:xfrm>
              <a:off x="1951296" y="3840115"/>
              <a:ext cx="609600" cy="457200"/>
            </a:xfrm>
            <a:prstGeom prst="rect">
              <a:avLst/>
            </a:prstGeom>
            <a:noFill/>
            <a:ln w="1905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a:ln>
                  <a:noFill/>
                </a:ln>
                <a:solidFill>
                  <a:schemeClr val="tx1"/>
                </a:solidFill>
                <a:effectLst/>
                <a:latin typeface="Times New Roman" pitchFamily="30" charset="0"/>
              </a:endParaRPr>
            </a:p>
          </p:txBody>
        </p:sp>
        <p:cxnSp>
          <p:nvCxnSpPr>
            <p:cNvPr id="6" name="Straight Arrow Connector 5">
              <a:extLst>
                <a:ext uri="{FF2B5EF4-FFF2-40B4-BE49-F238E27FC236}">
                  <a16:creationId xmlns:a16="http://schemas.microsoft.com/office/drawing/2014/main" id="{EB94C435-0936-46C4-94F5-44F1D7B3095E}"/>
                </a:ext>
              </a:extLst>
            </p:cNvPr>
            <p:cNvCxnSpPr/>
            <p:nvPr/>
          </p:nvCxnSpPr>
          <p:spPr bwMode="auto">
            <a:xfrm>
              <a:off x="1813577" y="3840115"/>
              <a:ext cx="0" cy="457200"/>
            </a:xfrm>
            <a:prstGeom prst="straightConnector1">
              <a:avLst/>
            </a:prstGeom>
            <a:solidFill>
              <a:schemeClr val="accent1"/>
            </a:solidFill>
            <a:ln w="9525" cap="flat" cmpd="sng" algn="ctr">
              <a:solidFill>
                <a:schemeClr val="tx1"/>
              </a:solidFill>
              <a:prstDash val="solid"/>
              <a:round/>
              <a:headEnd type="triangle"/>
              <a:tailEnd type="triangle"/>
            </a:ln>
            <a:effectLst/>
          </p:spPr>
        </p:cxnSp>
        <p:sp>
          <p:nvSpPr>
            <p:cNvPr id="7" name="TextBox 6">
              <a:extLst>
                <a:ext uri="{FF2B5EF4-FFF2-40B4-BE49-F238E27FC236}">
                  <a16:creationId xmlns:a16="http://schemas.microsoft.com/office/drawing/2014/main" id="{CC692DA0-F538-4124-BEEA-804C6A618C10}"/>
                </a:ext>
              </a:extLst>
            </p:cNvPr>
            <p:cNvSpPr txBox="1"/>
            <p:nvPr/>
          </p:nvSpPr>
          <p:spPr>
            <a:xfrm>
              <a:off x="1984226" y="4297315"/>
              <a:ext cx="543739" cy="246221"/>
            </a:xfrm>
            <a:prstGeom prst="rect">
              <a:avLst/>
            </a:prstGeom>
            <a:noFill/>
          </p:spPr>
          <p:txBody>
            <a:bodyPr wrap="none" rtlCol="0">
              <a:spAutoFit/>
            </a:bodyPr>
            <a:lstStyle/>
            <a:p>
              <a:r>
                <a:rPr lang="en-US" dirty="0"/>
                <a:t>1 pixel</a:t>
              </a:r>
            </a:p>
          </p:txBody>
        </p:sp>
        <p:sp>
          <p:nvSpPr>
            <p:cNvPr id="8" name="TextBox 7">
              <a:extLst>
                <a:ext uri="{FF2B5EF4-FFF2-40B4-BE49-F238E27FC236}">
                  <a16:creationId xmlns:a16="http://schemas.microsoft.com/office/drawing/2014/main" id="{8A3D7BB9-1405-4149-BA08-06A59B631FB5}"/>
                </a:ext>
              </a:extLst>
            </p:cNvPr>
            <p:cNvSpPr txBox="1"/>
            <p:nvPr/>
          </p:nvSpPr>
          <p:spPr>
            <a:xfrm>
              <a:off x="1130962" y="3882347"/>
              <a:ext cx="689612" cy="400110"/>
            </a:xfrm>
            <a:prstGeom prst="rect">
              <a:avLst/>
            </a:prstGeom>
            <a:noFill/>
          </p:spPr>
          <p:txBody>
            <a:bodyPr wrap="none" rtlCol="0">
              <a:spAutoFit/>
            </a:bodyPr>
            <a:lstStyle/>
            <a:p>
              <a:pPr algn="ctr"/>
              <a:r>
                <a:rPr lang="en-US" dirty="0"/>
                <a:t>layer</a:t>
              </a:r>
            </a:p>
            <a:p>
              <a:pPr algn="ctr"/>
              <a:r>
                <a:rPr lang="en-US" dirty="0"/>
                <a:t>thickness</a:t>
              </a:r>
            </a:p>
          </p:txBody>
        </p:sp>
        <p:sp>
          <p:nvSpPr>
            <p:cNvPr id="9" name="Arrow: Right 8">
              <a:extLst>
                <a:ext uri="{FF2B5EF4-FFF2-40B4-BE49-F238E27FC236}">
                  <a16:creationId xmlns:a16="http://schemas.microsoft.com/office/drawing/2014/main" id="{5604C773-F4CD-4FA8-9770-939F67146483}"/>
                </a:ext>
              </a:extLst>
            </p:cNvPr>
            <p:cNvSpPr/>
            <p:nvPr/>
          </p:nvSpPr>
          <p:spPr bwMode="auto">
            <a:xfrm>
              <a:off x="2708400" y="4011039"/>
              <a:ext cx="495025" cy="85638"/>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a:ln>
                  <a:noFill/>
                </a:ln>
                <a:solidFill>
                  <a:schemeClr val="tx1"/>
                </a:solidFill>
                <a:effectLst/>
                <a:latin typeface="Times New Roman" pitchFamily="30" charset="0"/>
              </a:endParaRPr>
            </a:p>
          </p:txBody>
        </p:sp>
        <p:sp>
          <p:nvSpPr>
            <p:cNvPr id="10" name="TextBox 9">
              <a:extLst>
                <a:ext uri="{FF2B5EF4-FFF2-40B4-BE49-F238E27FC236}">
                  <a16:creationId xmlns:a16="http://schemas.microsoft.com/office/drawing/2014/main" id="{BEA5AB02-0B46-44F4-A6CE-074F6DF80B55}"/>
                </a:ext>
              </a:extLst>
            </p:cNvPr>
            <p:cNvSpPr txBox="1"/>
            <p:nvPr/>
          </p:nvSpPr>
          <p:spPr>
            <a:xfrm>
              <a:off x="2642364" y="3772098"/>
              <a:ext cx="627095" cy="230832"/>
            </a:xfrm>
            <a:prstGeom prst="rect">
              <a:avLst/>
            </a:prstGeom>
            <a:noFill/>
          </p:spPr>
          <p:txBody>
            <a:bodyPr wrap="none" rtlCol="0">
              <a:spAutoFit/>
            </a:bodyPr>
            <a:lstStyle/>
            <a:p>
              <a:r>
                <a:rPr lang="en-US" sz="900" dirty="0"/>
                <a:t>exposure</a:t>
              </a:r>
            </a:p>
          </p:txBody>
        </p:sp>
        <p:sp>
          <p:nvSpPr>
            <p:cNvPr id="11" name="Rectangle 10">
              <a:extLst>
                <a:ext uri="{FF2B5EF4-FFF2-40B4-BE49-F238E27FC236}">
                  <a16:creationId xmlns:a16="http://schemas.microsoft.com/office/drawing/2014/main" id="{4DF3C39F-36A6-41E8-B62C-C82DE3D0ADA4}"/>
                </a:ext>
              </a:extLst>
            </p:cNvPr>
            <p:cNvSpPr/>
            <p:nvPr/>
          </p:nvSpPr>
          <p:spPr bwMode="auto">
            <a:xfrm>
              <a:off x="3416963" y="3825258"/>
              <a:ext cx="609600" cy="228600"/>
            </a:xfrm>
            <a:prstGeom prst="rect">
              <a:avLst/>
            </a:prstGeom>
            <a:noFill/>
            <a:ln w="1905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a:ln>
                  <a:noFill/>
                </a:ln>
                <a:solidFill>
                  <a:schemeClr val="tx1"/>
                </a:solidFill>
                <a:effectLst/>
                <a:latin typeface="Times New Roman" pitchFamily="30" charset="0"/>
              </a:endParaRPr>
            </a:p>
          </p:txBody>
        </p:sp>
        <p:sp>
          <p:nvSpPr>
            <p:cNvPr id="12" name="Rectangle 11">
              <a:extLst>
                <a:ext uri="{FF2B5EF4-FFF2-40B4-BE49-F238E27FC236}">
                  <a16:creationId xmlns:a16="http://schemas.microsoft.com/office/drawing/2014/main" id="{E869EA70-48EC-45DB-B27A-157115C1C244}"/>
                </a:ext>
              </a:extLst>
            </p:cNvPr>
            <p:cNvSpPr/>
            <p:nvPr/>
          </p:nvSpPr>
          <p:spPr bwMode="auto">
            <a:xfrm>
              <a:off x="3416963" y="4053858"/>
              <a:ext cx="609600" cy="228600"/>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Times New Roman" pitchFamily="30" charset="0"/>
              </a:endParaRPr>
            </a:p>
          </p:txBody>
        </p:sp>
        <p:sp>
          <p:nvSpPr>
            <p:cNvPr id="13" name="Arc 12">
              <a:extLst>
                <a:ext uri="{FF2B5EF4-FFF2-40B4-BE49-F238E27FC236}">
                  <a16:creationId xmlns:a16="http://schemas.microsoft.com/office/drawing/2014/main" id="{AFD75F0A-FA14-4475-AA10-895F0E01D42F}"/>
                </a:ext>
              </a:extLst>
            </p:cNvPr>
            <p:cNvSpPr/>
            <p:nvPr/>
          </p:nvSpPr>
          <p:spPr bwMode="auto">
            <a:xfrm>
              <a:off x="3218931" y="3937198"/>
              <a:ext cx="396063" cy="690519"/>
            </a:xfrm>
            <a:prstGeom prst="arc">
              <a:avLst>
                <a:gd name="adj1" fmla="val 16161148"/>
                <a:gd name="adj2" fmla="val 0"/>
              </a:avLst>
            </a:prstGeom>
            <a:noFill/>
            <a:ln w="127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a:ln>
                  <a:noFill/>
                </a:ln>
                <a:solidFill>
                  <a:schemeClr val="tx1"/>
                </a:solidFill>
                <a:effectLst/>
                <a:latin typeface="Times New Roman" pitchFamily="30" charset="0"/>
              </a:endParaRPr>
            </a:p>
          </p:txBody>
        </p:sp>
        <p:cxnSp>
          <p:nvCxnSpPr>
            <p:cNvPr id="15" name="Straight Connector 14">
              <a:extLst>
                <a:ext uri="{FF2B5EF4-FFF2-40B4-BE49-F238E27FC236}">
                  <a16:creationId xmlns:a16="http://schemas.microsoft.com/office/drawing/2014/main" id="{10B73DD6-FC76-41F8-8260-463DD647E32C}"/>
                </a:ext>
              </a:extLst>
            </p:cNvPr>
            <p:cNvCxnSpPr/>
            <p:nvPr/>
          </p:nvCxnSpPr>
          <p:spPr bwMode="auto">
            <a:xfrm>
              <a:off x="3323044" y="4552712"/>
              <a:ext cx="167905" cy="0"/>
            </a:xfrm>
            <a:prstGeom prst="line">
              <a:avLst/>
            </a:prstGeom>
            <a:solidFill>
              <a:schemeClr val="accent1"/>
            </a:solidFill>
            <a:ln w="12700" cap="flat" cmpd="sng" algn="ctr">
              <a:solidFill>
                <a:srgbClr val="FF0000"/>
              </a:solidFill>
              <a:prstDash val="sysDash"/>
              <a:round/>
              <a:headEnd type="none" w="med" len="med"/>
              <a:tailEnd type="none" w="med" len="med"/>
            </a:ln>
            <a:effectLst/>
          </p:spPr>
        </p:cxnSp>
        <p:sp>
          <p:nvSpPr>
            <p:cNvPr id="16" name="TextBox 15">
              <a:extLst>
                <a:ext uri="{FF2B5EF4-FFF2-40B4-BE49-F238E27FC236}">
                  <a16:creationId xmlns:a16="http://schemas.microsoft.com/office/drawing/2014/main" id="{E1ADB132-D471-4075-AD63-D66E01B28F2A}"/>
                </a:ext>
              </a:extLst>
            </p:cNvPr>
            <p:cNvSpPr txBox="1"/>
            <p:nvPr/>
          </p:nvSpPr>
          <p:spPr>
            <a:xfrm>
              <a:off x="3521075" y="4351712"/>
              <a:ext cx="838200" cy="400110"/>
            </a:xfrm>
            <a:prstGeom prst="rect">
              <a:avLst/>
            </a:prstGeom>
            <a:noFill/>
          </p:spPr>
          <p:txBody>
            <a:bodyPr wrap="square" rtlCol="0">
              <a:spAutoFit/>
            </a:bodyPr>
            <a:lstStyle/>
            <a:p>
              <a:r>
                <a:rPr lang="en-US" dirty="0"/>
                <a:t>conversion profile</a:t>
              </a:r>
            </a:p>
          </p:txBody>
        </p:sp>
        <p:sp>
          <p:nvSpPr>
            <p:cNvPr id="17" name="Arrow: Right 16">
              <a:extLst>
                <a:ext uri="{FF2B5EF4-FFF2-40B4-BE49-F238E27FC236}">
                  <a16:creationId xmlns:a16="http://schemas.microsoft.com/office/drawing/2014/main" id="{D4885F0C-0DF7-40F3-935E-C18D33390752}"/>
                </a:ext>
              </a:extLst>
            </p:cNvPr>
            <p:cNvSpPr/>
            <p:nvPr/>
          </p:nvSpPr>
          <p:spPr bwMode="auto">
            <a:xfrm rot="19587514">
              <a:off x="4846129" y="3675089"/>
              <a:ext cx="694487" cy="87324"/>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a:ln>
                  <a:noFill/>
                </a:ln>
                <a:solidFill>
                  <a:schemeClr val="tx1"/>
                </a:solidFill>
                <a:effectLst/>
                <a:latin typeface="Times New Roman" pitchFamily="30" charset="0"/>
              </a:endParaRPr>
            </a:p>
          </p:txBody>
        </p:sp>
        <p:sp>
          <p:nvSpPr>
            <p:cNvPr id="19" name="Arrow: Right 18">
              <a:extLst>
                <a:ext uri="{FF2B5EF4-FFF2-40B4-BE49-F238E27FC236}">
                  <a16:creationId xmlns:a16="http://schemas.microsoft.com/office/drawing/2014/main" id="{19C82ABB-03EA-45AF-AD59-9CF37019379E}"/>
                </a:ext>
              </a:extLst>
            </p:cNvPr>
            <p:cNvSpPr/>
            <p:nvPr/>
          </p:nvSpPr>
          <p:spPr bwMode="auto">
            <a:xfrm>
              <a:off x="4186185" y="4003349"/>
              <a:ext cx="495025" cy="85638"/>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a:ln>
                  <a:noFill/>
                </a:ln>
                <a:solidFill>
                  <a:schemeClr val="tx1"/>
                </a:solidFill>
                <a:effectLst/>
                <a:latin typeface="Times New Roman" pitchFamily="30" charset="0"/>
              </a:endParaRPr>
            </a:p>
          </p:txBody>
        </p:sp>
        <p:sp>
          <p:nvSpPr>
            <p:cNvPr id="20" name="TextBox 19">
              <a:extLst>
                <a:ext uri="{FF2B5EF4-FFF2-40B4-BE49-F238E27FC236}">
                  <a16:creationId xmlns:a16="http://schemas.microsoft.com/office/drawing/2014/main" id="{99355891-F9FB-4968-B7D4-1B1A75CB3E2D}"/>
                </a:ext>
              </a:extLst>
            </p:cNvPr>
            <p:cNvSpPr txBox="1"/>
            <p:nvPr/>
          </p:nvSpPr>
          <p:spPr>
            <a:xfrm>
              <a:off x="4112792" y="3628012"/>
              <a:ext cx="675185" cy="400110"/>
            </a:xfrm>
            <a:prstGeom prst="rect">
              <a:avLst/>
            </a:prstGeom>
            <a:noFill/>
          </p:spPr>
          <p:txBody>
            <a:bodyPr wrap="none" rtlCol="0">
              <a:spAutoFit/>
            </a:bodyPr>
            <a:lstStyle/>
            <a:p>
              <a:r>
                <a:rPr lang="en-US" dirty="0"/>
                <a:t>platform</a:t>
              </a:r>
            </a:p>
            <a:p>
              <a:r>
                <a:rPr lang="en-US" dirty="0"/>
                <a:t>displaces</a:t>
              </a:r>
            </a:p>
          </p:txBody>
        </p:sp>
        <p:sp>
          <p:nvSpPr>
            <p:cNvPr id="21" name="Arrow: Right 20">
              <a:extLst>
                <a:ext uri="{FF2B5EF4-FFF2-40B4-BE49-F238E27FC236}">
                  <a16:creationId xmlns:a16="http://schemas.microsoft.com/office/drawing/2014/main" id="{8946B7C7-F706-4C0D-8558-62B89175466B}"/>
                </a:ext>
              </a:extLst>
            </p:cNvPr>
            <p:cNvSpPr/>
            <p:nvPr/>
          </p:nvSpPr>
          <p:spPr bwMode="auto">
            <a:xfrm rot="1967616">
              <a:off x="4846129" y="4399594"/>
              <a:ext cx="694487" cy="87324"/>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a:ln>
                  <a:noFill/>
                </a:ln>
                <a:solidFill>
                  <a:schemeClr val="tx1"/>
                </a:solidFill>
                <a:effectLst/>
                <a:latin typeface="Times New Roman" pitchFamily="30" charset="0"/>
              </a:endParaRPr>
            </a:p>
          </p:txBody>
        </p:sp>
        <p:sp>
          <p:nvSpPr>
            <p:cNvPr id="22" name="TextBox 21">
              <a:extLst>
                <a:ext uri="{FF2B5EF4-FFF2-40B4-BE49-F238E27FC236}">
                  <a16:creationId xmlns:a16="http://schemas.microsoft.com/office/drawing/2014/main" id="{924CC785-A80C-41BB-884D-D92BC1F07A9D}"/>
                </a:ext>
              </a:extLst>
            </p:cNvPr>
            <p:cNvSpPr txBox="1"/>
            <p:nvPr/>
          </p:nvSpPr>
          <p:spPr>
            <a:xfrm rot="19629125">
              <a:off x="4856487" y="3474773"/>
              <a:ext cx="447558" cy="246221"/>
            </a:xfrm>
            <a:prstGeom prst="rect">
              <a:avLst/>
            </a:prstGeom>
            <a:noFill/>
          </p:spPr>
          <p:txBody>
            <a:bodyPr wrap="none" rtlCol="0">
              <a:spAutoFit/>
            </a:bodyPr>
            <a:lstStyle/>
            <a:p>
              <a:r>
                <a:rPr lang="en-US" dirty="0"/>
                <a:t>open</a:t>
              </a:r>
            </a:p>
          </p:txBody>
        </p:sp>
        <p:sp>
          <p:nvSpPr>
            <p:cNvPr id="23" name="TextBox 22">
              <a:extLst>
                <a:ext uri="{FF2B5EF4-FFF2-40B4-BE49-F238E27FC236}">
                  <a16:creationId xmlns:a16="http://schemas.microsoft.com/office/drawing/2014/main" id="{8A10BB73-94E9-47C7-9A90-A57FA85DE45E}"/>
                </a:ext>
              </a:extLst>
            </p:cNvPr>
            <p:cNvSpPr txBox="1"/>
            <p:nvPr/>
          </p:nvSpPr>
          <p:spPr>
            <a:xfrm rot="2190625">
              <a:off x="4793096" y="4374259"/>
              <a:ext cx="519694" cy="246221"/>
            </a:xfrm>
            <a:prstGeom prst="rect">
              <a:avLst/>
            </a:prstGeom>
            <a:noFill/>
          </p:spPr>
          <p:txBody>
            <a:bodyPr wrap="none" rtlCol="0">
              <a:spAutoFit/>
            </a:bodyPr>
            <a:lstStyle/>
            <a:p>
              <a:r>
                <a:rPr lang="en-US" dirty="0"/>
                <a:t>closed</a:t>
              </a:r>
            </a:p>
          </p:txBody>
        </p:sp>
        <p:sp>
          <p:nvSpPr>
            <p:cNvPr id="26" name="Rectangle 25">
              <a:extLst>
                <a:ext uri="{FF2B5EF4-FFF2-40B4-BE49-F238E27FC236}">
                  <a16:creationId xmlns:a16="http://schemas.microsoft.com/office/drawing/2014/main" id="{9CF0EFB2-9CC4-4C5B-8E2C-764E93F7C580}"/>
                </a:ext>
              </a:extLst>
            </p:cNvPr>
            <p:cNvSpPr/>
            <p:nvPr/>
          </p:nvSpPr>
          <p:spPr bwMode="auto">
            <a:xfrm>
              <a:off x="5728357" y="3220377"/>
              <a:ext cx="609600" cy="228600"/>
            </a:xfrm>
            <a:prstGeom prst="rect">
              <a:avLst/>
            </a:prstGeom>
            <a:noFill/>
            <a:ln w="1905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a:ln>
                  <a:noFill/>
                </a:ln>
                <a:solidFill>
                  <a:schemeClr val="tx1"/>
                </a:solidFill>
                <a:effectLst/>
                <a:latin typeface="Times New Roman" pitchFamily="30" charset="0"/>
              </a:endParaRPr>
            </a:p>
          </p:txBody>
        </p:sp>
        <p:sp>
          <p:nvSpPr>
            <p:cNvPr id="27" name="Rectangle 26">
              <a:extLst>
                <a:ext uri="{FF2B5EF4-FFF2-40B4-BE49-F238E27FC236}">
                  <a16:creationId xmlns:a16="http://schemas.microsoft.com/office/drawing/2014/main" id="{6BDF602A-2054-4617-8E4A-005847466819}"/>
                </a:ext>
              </a:extLst>
            </p:cNvPr>
            <p:cNvSpPr/>
            <p:nvPr/>
          </p:nvSpPr>
          <p:spPr bwMode="auto">
            <a:xfrm>
              <a:off x="5728357" y="3448977"/>
              <a:ext cx="609600" cy="228600"/>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a:ln>
                  <a:noFill/>
                </a:ln>
                <a:solidFill>
                  <a:schemeClr val="tx1"/>
                </a:solidFill>
                <a:effectLst/>
                <a:latin typeface="Times New Roman" pitchFamily="30" charset="0"/>
              </a:endParaRPr>
            </a:p>
          </p:txBody>
        </p:sp>
        <p:sp>
          <p:nvSpPr>
            <p:cNvPr id="28" name="Arc 27">
              <a:extLst>
                <a:ext uri="{FF2B5EF4-FFF2-40B4-BE49-F238E27FC236}">
                  <a16:creationId xmlns:a16="http://schemas.microsoft.com/office/drawing/2014/main" id="{A464A665-452C-4FB6-A92C-F60A038C4046}"/>
                </a:ext>
              </a:extLst>
            </p:cNvPr>
            <p:cNvSpPr/>
            <p:nvPr/>
          </p:nvSpPr>
          <p:spPr bwMode="auto">
            <a:xfrm>
              <a:off x="5530325" y="3332317"/>
              <a:ext cx="396063" cy="690519"/>
            </a:xfrm>
            <a:prstGeom prst="arc">
              <a:avLst>
                <a:gd name="adj1" fmla="val 18080638"/>
                <a:gd name="adj2" fmla="val 0"/>
              </a:avLst>
            </a:prstGeom>
            <a:noFill/>
            <a:ln w="127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a:ln>
                  <a:noFill/>
                </a:ln>
                <a:solidFill>
                  <a:schemeClr val="tx1"/>
                </a:solidFill>
                <a:effectLst/>
                <a:latin typeface="Times New Roman" pitchFamily="30" charset="0"/>
              </a:endParaRPr>
            </a:p>
          </p:txBody>
        </p:sp>
        <p:sp>
          <p:nvSpPr>
            <p:cNvPr id="31" name="TextBox 30">
              <a:extLst>
                <a:ext uri="{FF2B5EF4-FFF2-40B4-BE49-F238E27FC236}">
                  <a16:creationId xmlns:a16="http://schemas.microsoft.com/office/drawing/2014/main" id="{707AF62C-447F-4334-9C0E-C5B4C254225F}"/>
                </a:ext>
              </a:extLst>
            </p:cNvPr>
            <p:cNvSpPr txBox="1"/>
            <p:nvPr/>
          </p:nvSpPr>
          <p:spPr>
            <a:xfrm>
              <a:off x="5678733" y="3202756"/>
              <a:ext cx="708848" cy="246221"/>
            </a:xfrm>
            <a:prstGeom prst="rect">
              <a:avLst/>
            </a:prstGeom>
            <a:noFill/>
          </p:spPr>
          <p:txBody>
            <a:bodyPr wrap="none" rtlCol="0">
              <a:spAutoFit/>
            </a:bodyPr>
            <a:lstStyle/>
            <a:p>
              <a:r>
                <a:rPr lang="en-US" dirty="0"/>
                <a:t>new resin</a:t>
              </a:r>
            </a:p>
          </p:txBody>
        </p:sp>
        <p:sp>
          <p:nvSpPr>
            <p:cNvPr id="32" name="Rectangle 31">
              <a:extLst>
                <a:ext uri="{FF2B5EF4-FFF2-40B4-BE49-F238E27FC236}">
                  <a16:creationId xmlns:a16="http://schemas.microsoft.com/office/drawing/2014/main" id="{39168007-A5F5-426B-83AF-72F237B933B4}"/>
                </a:ext>
              </a:extLst>
            </p:cNvPr>
            <p:cNvSpPr/>
            <p:nvPr/>
          </p:nvSpPr>
          <p:spPr bwMode="auto">
            <a:xfrm>
              <a:off x="5649842" y="4355031"/>
              <a:ext cx="609600" cy="228600"/>
            </a:xfrm>
            <a:prstGeom prst="rect">
              <a:avLst/>
            </a:prstGeom>
            <a:noFill/>
            <a:ln w="1905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a:ln>
                  <a:noFill/>
                </a:ln>
                <a:solidFill>
                  <a:schemeClr val="tx1"/>
                </a:solidFill>
                <a:effectLst/>
                <a:latin typeface="Times New Roman" pitchFamily="30" charset="0"/>
              </a:endParaRPr>
            </a:p>
          </p:txBody>
        </p:sp>
        <p:sp>
          <p:nvSpPr>
            <p:cNvPr id="33" name="Rectangle 32">
              <a:extLst>
                <a:ext uri="{FF2B5EF4-FFF2-40B4-BE49-F238E27FC236}">
                  <a16:creationId xmlns:a16="http://schemas.microsoft.com/office/drawing/2014/main" id="{3B3A0B6F-193C-44AB-BE19-3891C65EB06D}"/>
                </a:ext>
              </a:extLst>
            </p:cNvPr>
            <p:cNvSpPr/>
            <p:nvPr/>
          </p:nvSpPr>
          <p:spPr bwMode="auto">
            <a:xfrm>
              <a:off x="5649842" y="4583631"/>
              <a:ext cx="609600" cy="228600"/>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a:ln>
                  <a:noFill/>
                </a:ln>
                <a:solidFill>
                  <a:schemeClr val="tx1"/>
                </a:solidFill>
                <a:effectLst/>
                <a:latin typeface="Times New Roman" pitchFamily="30" charset="0"/>
              </a:endParaRPr>
            </a:p>
          </p:txBody>
        </p:sp>
        <p:sp>
          <p:nvSpPr>
            <p:cNvPr id="34" name="Arc 33">
              <a:extLst>
                <a:ext uri="{FF2B5EF4-FFF2-40B4-BE49-F238E27FC236}">
                  <a16:creationId xmlns:a16="http://schemas.microsoft.com/office/drawing/2014/main" id="{BDFE2496-ECCF-49F1-AD14-6EC8D35E4212}"/>
                </a:ext>
              </a:extLst>
            </p:cNvPr>
            <p:cNvSpPr/>
            <p:nvPr/>
          </p:nvSpPr>
          <p:spPr bwMode="auto">
            <a:xfrm>
              <a:off x="5451810" y="4466971"/>
              <a:ext cx="396063" cy="690519"/>
            </a:xfrm>
            <a:prstGeom prst="arc">
              <a:avLst>
                <a:gd name="adj1" fmla="val 16161148"/>
                <a:gd name="adj2" fmla="val 0"/>
              </a:avLst>
            </a:prstGeom>
            <a:noFill/>
            <a:ln w="127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a:ln>
                  <a:noFill/>
                </a:ln>
                <a:solidFill>
                  <a:schemeClr val="tx1"/>
                </a:solidFill>
                <a:effectLst/>
                <a:latin typeface="Times New Roman" pitchFamily="30" charset="0"/>
              </a:endParaRPr>
            </a:p>
          </p:txBody>
        </p:sp>
        <p:sp>
          <p:nvSpPr>
            <p:cNvPr id="41" name="TextBox 40">
              <a:extLst>
                <a:ext uri="{FF2B5EF4-FFF2-40B4-BE49-F238E27FC236}">
                  <a16:creationId xmlns:a16="http://schemas.microsoft.com/office/drawing/2014/main" id="{E9FFAAF2-7982-4323-A665-756B9EEC0FAF}"/>
                </a:ext>
              </a:extLst>
            </p:cNvPr>
            <p:cNvSpPr txBox="1"/>
            <p:nvPr/>
          </p:nvSpPr>
          <p:spPr>
            <a:xfrm>
              <a:off x="3607692" y="3814087"/>
              <a:ext cx="473206" cy="230832"/>
            </a:xfrm>
            <a:prstGeom prst="rect">
              <a:avLst/>
            </a:prstGeom>
            <a:noFill/>
          </p:spPr>
          <p:txBody>
            <a:bodyPr wrap="none" rtlCol="0">
              <a:spAutoFit/>
            </a:bodyPr>
            <a:lstStyle/>
            <a:p>
              <a:pPr algn="r"/>
              <a:r>
                <a:rPr lang="en-US" sz="900" dirty="0"/>
                <a:t>liquid</a:t>
              </a:r>
            </a:p>
          </p:txBody>
        </p:sp>
        <p:sp>
          <p:nvSpPr>
            <p:cNvPr id="42" name="TextBox 41">
              <a:extLst>
                <a:ext uri="{FF2B5EF4-FFF2-40B4-BE49-F238E27FC236}">
                  <a16:creationId xmlns:a16="http://schemas.microsoft.com/office/drawing/2014/main" id="{C95B5C7D-F055-4DD1-97E8-735D7BD65E6E}"/>
                </a:ext>
              </a:extLst>
            </p:cNvPr>
            <p:cNvSpPr txBox="1"/>
            <p:nvPr/>
          </p:nvSpPr>
          <p:spPr>
            <a:xfrm>
              <a:off x="3611880" y="4059936"/>
              <a:ext cx="473206" cy="230832"/>
            </a:xfrm>
            <a:prstGeom prst="rect">
              <a:avLst/>
            </a:prstGeom>
            <a:noFill/>
          </p:spPr>
          <p:txBody>
            <a:bodyPr wrap="none" rtlCol="0">
              <a:spAutoFit/>
            </a:bodyPr>
            <a:lstStyle/>
            <a:p>
              <a:r>
                <a:rPr lang="en-US" sz="900" dirty="0"/>
                <a:t>gelled</a:t>
              </a:r>
            </a:p>
          </p:txBody>
        </p:sp>
      </p:grpSp>
    </p:spTree>
    <p:extLst>
      <p:ext uri="{BB962C8B-B14F-4D97-AF65-F5344CB8AC3E}">
        <p14:creationId xmlns:p14="http://schemas.microsoft.com/office/powerpoint/2010/main" val="106324327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8ABEFEE-89E2-437F-B740-3BBF4B6ED6F2}"/>
              </a:ext>
            </a:extLst>
          </p:cNvPr>
          <p:cNvPicPr>
            <a:picLocks noChangeAspect="1"/>
          </p:cNvPicPr>
          <p:nvPr/>
        </p:nvPicPr>
        <p:blipFill>
          <a:blip r:embed="rId2"/>
          <a:stretch>
            <a:fillRect/>
          </a:stretch>
        </p:blipFill>
        <p:spPr>
          <a:xfrm>
            <a:off x="4534949" y="1676400"/>
            <a:ext cx="3429000" cy="4572000"/>
          </a:xfrm>
          <a:prstGeom prst="rect">
            <a:avLst/>
          </a:prstGeom>
        </p:spPr>
      </p:pic>
      <p:sp>
        <p:nvSpPr>
          <p:cNvPr id="2" name="Title 1">
            <a:extLst>
              <a:ext uri="{FF2B5EF4-FFF2-40B4-BE49-F238E27FC236}">
                <a16:creationId xmlns:a16="http://schemas.microsoft.com/office/drawing/2014/main" id="{127E6FFF-3B9D-425B-9DD7-369155D5A561}"/>
              </a:ext>
            </a:extLst>
          </p:cNvPr>
          <p:cNvSpPr>
            <a:spLocks noGrp="1"/>
          </p:cNvSpPr>
          <p:nvPr>
            <p:ph type="title"/>
          </p:nvPr>
        </p:nvSpPr>
        <p:spPr/>
        <p:txBody>
          <a:bodyPr/>
          <a:lstStyle/>
          <a:p>
            <a:r>
              <a:rPr lang="en-US" sz="2000" dirty="0"/>
              <a:t>Application I: Flattening Conversion Profiles</a:t>
            </a:r>
          </a:p>
        </p:txBody>
      </p:sp>
      <p:sp>
        <p:nvSpPr>
          <p:cNvPr id="3" name="Content Placeholder 2">
            <a:extLst>
              <a:ext uri="{FF2B5EF4-FFF2-40B4-BE49-F238E27FC236}">
                <a16:creationId xmlns:a16="http://schemas.microsoft.com/office/drawing/2014/main" id="{648FCDE0-35A0-4F69-942B-054488B781B2}"/>
              </a:ext>
            </a:extLst>
          </p:cNvPr>
          <p:cNvSpPr>
            <a:spLocks noGrp="1"/>
          </p:cNvSpPr>
          <p:nvPr>
            <p:ph idx="1"/>
          </p:nvPr>
        </p:nvSpPr>
        <p:spPr>
          <a:xfrm>
            <a:off x="685800" y="1752600"/>
            <a:ext cx="3657600" cy="4495800"/>
          </a:xfrm>
        </p:spPr>
        <p:txBody>
          <a:bodyPr/>
          <a:lstStyle/>
          <a:p>
            <a:r>
              <a:rPr lang="en-US" sz="1600" dirty="0"/>
              <a:t>The model predicts that, for printing 32 layers of DA-2, if the exposure time of the last layer is set to 9 times the normal exposure time, the conversion profile will be flattened.</a:t>
            </a:r>
          </a:p>
        </p:txBody>
      </p:sp>
      <p:pic>
        <p:nvPicPr>
          <p:cNvPr id="7" name="Picture 6">
            <a:extLst>
              <a:ext uri="{FF2B5EF4-FFF2-40B4-BE49-F238E27FC236}">
                <a16:creationId xmlns:a16="http://schemas.microsoft.com/office/drawing/2014/main" id="{BB766A85-CD8E-4855-8DD6-F8B283999F08}"/>
              </a:ext>
            </a:extLst>
          </p:cNvPr>
          <p:cNvPicPr>
            <a:picLocks noChangeAspect="1"/>
          </p:cNvPicPr>
          <p:nvPr/>
        </p:nvPicPr>
        <p:blipFill>
          <a:blip r:embed="rId3"/>
          <a:stretch>
            <a:fillRect/>
          </a:stretch>
        </p:blipFill>
        <p:spPr>
          <a:xfrm>
            <a:off x="4534949" y="1676400"/>
            <a:ext cx="3429000" cy="4572000"/>
          </a:xfrm>
          <a:prstGeom prst="rect">
            <a:avLst/>
          </a:prstGeom>
        </p:spPr>
      </p:pic>
    </p:spTree>
    <p:extLst>
      <p:ext uri="{BB962C8B-B14F-4D97-AF65-F5344CB8AC3E}">
        <p14:creationId xmlns:p14="http://schemas.microsoft.com/office/powerpoint/2010/main" val="34839636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12376-7357-487F-B3F3-3DFF0EAC92F0}"/>
              </a:ext>
            </a:extLst>
          </p:cNvPr>
          <p:cNvSpPr>
            <a:spLocks noGrp="1"/>
          </p:cNvSpPr>
          <p:nvPr>
            <p:ph type="title"/>
          </p:nvPr>
        </p:nvSpPr>
        <p:spPr/>
        <p:txBody>
          <a:bodyPr/>
          <a:lstStyle/>
          <a:p>
            <a:r>
              <a:rPr lang="en-US" sz="2000" dirty="0"/>
              <a:t>Application II: Critical Conversion Estimation</a:t>
            </a:r>
          </a:p>
        </p:txBody>
      </p:sp>
      <p:sp>
        <p:nvSpPr>
          <p:cNvPr id="3" name="Content Placeholder 2">
            <a:extLst>
              <a:ext uri="{FF2B5EF4-FFF2-40B4-BE49-F238E27FC236}">
                <a16:creationId xmlns:a16="http://schemas.microsoft.com/office/drawing/2014/main" id="{BC6A46B6-84D6-4B47-8809-8DF91552A371}"/>
              </a:ext>
            </a:extLst>
          </p:cNvPr>
          <p:cNvSpPr>
            <a:spLocks noGrp="1"/>
          </p:cNvSpPr>
          <p:nvPr>
            <p:ph idx="1"/>
          </p:nvPr>
        </p:nvSpPr>
        <p:spPr>
          <a:xfrm>
            <a:off x="670421" y="1600200"/>
            <a:ext cx="7848600" cy="457200"/>
          </a:xfrm>
        </p:spPr>
        <p:txBody>
          <a:bodyPr/>
          <a:lstStyle/>
          <a:p>
            <a:r>
              <a:rPr lang="en-US" dirty="0"/>
              <a:t>A working curve experiment</a:t>
            </a:r>
          </a:p>
          <a:p>
            <a:endParaRPr lang="en-US" dirty="0"/>
          </a:p>
        </p:txBody>
      </p:sp>
      <p:grpSp>
        <p:nvGrpSpPr>
          <p:cNvPr id="17" name="Group 16">
            <a:extLst>
              <a:ext uri="{FF2B5EF4-FFF2-40B4-BE49-F238E27FC236}">
                <a16:creationId xmlns:a16="http://schemas.microsoft.com/office/drawing/2014/main" id="{1A7A6269-0D99-4987-831C-B7FC6D105459}"/>
              </a:ext>
            </a:extLst>
          </p:cNvPr>
          <p:cNvGrpSpPr/>
          <p:nvPr/>
        </p:nvGrpSpPr>
        <p:grpSpPr>
          <a:xfrm>
            <a:off x="398153" y="2593883"/>
            <a:ext cx="2743200" cy="2600300"/>
            <a:chOff x="457200" y="2234523"/>
            <a:chExt cx="2743200" cy="2600300"/>
          </a:xfrm>
        </p:grpSpPr>
        <p:pic>
          <p:nvPicPr>
            <p:cNvPr id="9" name="Picture 8">
              <a:extLst>
                <a:ext uri="{FF2B5EF4-FFF2-40B4-BE49-F238E27FC236}">
                  <a16:creationId xmlns:a16="http://schemas.microsoft.com/office/drawing/2014/main" id="{E63395E7-62B5-4ADC-BF93-98036DF8609B}"/>
                </a:ext>
              </a:extLst>
            </p:cNvPr>
            <p:cNvPicPr>
              <a:picLocks noChangeAspect="1"/>
            </p:cNvPicPr>
            <p:nvPr/>
          </p:nvPicPr>
          <p:blipFill>
            <a:blip r:embed="rId2"/>
            <a:stretch>
              <a:fillRect/>
            </a:stretch>
          </p:blipFill>
          <p:spPr>
            <a:xfrm>
              <a:off x="457200" y="2234523"/>
              <a:ext cx="2743200" cy="1791717"/>
            </a:xfrm>
            <a:prstGeom prst="rect">
              <a:avLst/>
            </a:prstGeom>
          </p:spPr>
        </p:pic>
        <p:pic>
          <p:nvPicPr>
            <p:cNvPr id="10" name="Picture 9">
              <a:extLst>
                <a:ext uri="{FF2B5EF4-FFF2-40B4-BE49-F238E27FC236}">
                  <a16:creationId xmlns:a16="http://schemas.microsoft.com/office/drawing/2014/main" id="{BEBE1ED4-DC1E-4204-AB03-CB010B8BBDAD}"/>
                </a:ext>
              </a:extLst>
            </p:cNvPr>
            <p:cNvPicPr>
              <a:picLocks noChangeAspect="1"/>
            </p:cNvPicPr>
            <p:nvPr/>
          </p:nvPicPr>
          <p:blipFill rotWithShape="1">
            <a:blip r:embed="rId2"/>
            <a:srcRect l="36111" t="27673" r="45833" b="57815"/>
            <a:stretch/>
          </p:blipFill>
          <p:spPr>
            <a:xfrm>
              <a:off x="1313186" y="4203867"/>
              <a:ext cx="1201918" cy="630956"/>
            </a:xfrm>
            <a:prstGeom prst="rect">
              <a:avLst/>
            </a:prstGeom>
          </p:spPr>
        </p:pic>
        <p:cxnSp>
          <p:nvCxnSpPr>
            <p:cNvPr id="12" name="Straight Connector 11">
              <a:extLst>
                <a:ext uri="{FF2B5EF4-FFF2-40B4-BE49-F238E27FC236}">
                  <a16:creationId xmlns:a16="http://schemas.microsoft.com/office/drawing/2014/main" id="{14DFD87B-C18C-499E-923B-734B69788228}"/>
                </a:ext>
              </a:extLst>
            </p:cNvPr>
            <p:cNvCxnSpPr>
              <a:cxnSpLocks/>
            </p:cNvCxnSpPr>
            <p:nvPr/>
          </p:nvCxnSpPr>
          <p:spPr bwMode="auto">
            <a:xfrm flipH="1">
              <a:off x="1295904" y="2920322"/>
              <a:ext cx="151898" cy="1283545"/>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14" name="Straight Connector 13">
              <a:extLst>
                <a:ext uri="{FF2B5EF4-FFF2-40B4-BE49-F238E27FC236}">
                  <a16:creationId xmlns:a16="http://schemas.microsoft.com/office/drawing/2014/main" id="{B53F0455-1209-463C-A8F1-C6E0C087A486}"/>
                </a:ext>
              </a:extLst>
            </p:cNvPr>
            <p:cNvCxnSpPr>
              <a:cxnSpLocks/>
            </p:cNvCxnSpPr>
            <p:nvPr/>
          </p:nvCxnSpPr>
          <p:spPr bwMode="auto">
            <a:xfrm>
              <a:off x="1981200" y="2920322"/>
              <a:ext cx="533904" cy="1283545"/>
            </a:xfrm>
            <a:prstGeom prst="line">
              <a:avLst/>
            </a:prstGeom>
            <a:solidFill>
              <a:schemeClr val="accent1"/>
            </a:solidFill>
            <a:ln w="9525" cap="flat" cmpd="sng" algn="ctr">
              <a:solidFill>
                <a:schemeClr val="tx1"/>
              </a:solidFill>
              <a:prstDash val="dash"/>
              <a:round/>
              <a:headEnd type="none" w="med" len="med"/>
              <a:tailEnd type="none" w="med" len="med"/>
            </a:ln>
            <a:effectLst/>
          </p:spPr>
        </p:cxnSp>
      </p:grpSp>
      <p:pic>
        <p:nvPicPr>
          <p:cNvPr id="19" name="Picture 18">
            <a:extLst>
              <a:ext uri="{FF2B5EF4-FFF2-40B4-BE49-F238E27FC236}">
                <a16:creationId xmlns:a16="http://schemas.microsoft.com/office/drawing/2014/main" id="{9529EE66-EC28-493C-95D8-70037EBC02DD}"/>
              </a:ext>
            </a:extLst>
          </p:cNvPr>
          <p:cNvPicPr>
            <a:picLocks noChangeAspect="1"/>
          </p:cNvPicPr>
          <p:nvPr/>
        </p:nvPicPr>
        <p:blipFill>
          <a:blip r:embed="rId3"/>
          <a:stretch>
            <a:fillRect/>
          </a:stretch>
        </p:blipFill>
        <p:spPr>
          <a:xfrm>
            <a:off x="3456455" y="2493834"/>
            <a:ext cx="1828800" cy="2438400"/>
          </a:xfrm>
          <a:prstGeom prst="rect">
            <a:avLst/>
          </a:prstGeom>
        </p:spPr>
      </p:pic>
      <p:pic>
        <p:nvPicPr>
          <p:cNvPr id="30" name="Picture 29">
            <a:extLst>
              <a:ext uri="{FF2B5EF4-FFF2-40B4-BE49-F238E27FC236}">
                <a16:creationId xmlns:a16="http://schemas.microsoft.com/office/drawing/2014/main" id="{0848E4E4-BD47-49C8-A331-EAD7342F8136}"/>
              </a:ext>
            </a:extLst>
          </p:cNvPr>
          <p:cNvPicPr>
            <a:picLocks noChangeAspect="1"/>
          </p:cNvPicPr>
          <p:nvPr/>
        </p:nvPicPr>
        <p:blipFill>
          <a:blip r:embed="rId4"/>
          <a:stretch>
            <a:fillRect/>
          </a:stretch>
        </p:blipFill>
        <p:spPr>
          <a:xfrm>
            <a:off x="5600357" y="2493834"/>
            <a:ext cx="3145490" cy="2359118"/>
          </a:xfrm>
          <a:prstGeom prst="rect">
            <a:avLst/>
          </a:prstGeom>
        </p:spPr>
      </p:pic>
      <p:pic>
        <p:nvPicPr>
          <p:cNvPr id="35" name="Picture 34">
            <a:extLst>
              <a:ext uri="{FF2B5EF4-FFF2-40B4-BE49-F238E27FC236}">
                <a16:creationId xmlns:a16="http://schemas.microsoft.com/office/drawing/2014/main" id="{BE2623B6-DA21-44C9-8FD8-0D84411F14D0}"/>
              </a:ext>
            </a:extLst>
          </p:cNvPr>
          <p:cNvPicPr>
            <a:picLocks noChangeAspect="1"/>
          </p:cNvPicPr>
          <p:nvPr/>
        </p:nvPicPr>
        <p:blipFill>
          <a:blip r:embed="rId5"/>
          <a:stretch>
            <a:fillRect/>
          </a:stretch>
        </p:blipFill>
        <p:spPr>
          <a:xfrm>
            <a:off x="5454007" y="2345343"/>
            <a:ext cx="3291840" cy="2569838"/>
          </a:xfrm>
          <a:prstGeom prst="rect">
            <a:avLst/>
          </a:prstGeom>
        </p:spPr>
      </p:pic>
    </p:spTree>
    <p:extLst>
      <p:ext uri="{BB962C8B-B14F-4D97-AF65-F5344CB8AC3E}">
        <p14:creationId xmlns:p14="http://schemas.microsoft.com/office/powerpoint/2010/main" val="24478926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0"/>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9CB7D-4731-428E-B1F0-32F2E86EBA3A}"/>
              </a:ext>
            </a:extLst>
          </p:cNvPr>
          <p:cNvSpPr>
            <a:spLocks noGrp="1"/>
          </p:cNvSpPr>
          <p:nvPr>
            <p:ph type="title"/>
          </p:nvPr>
        </p:nvSpPr>
        <p:spPr/>
        <p:txBody>
          <a:bodyPr/>
          <a:lstStyle/>
          <a:p>
            <a:r>
              <a:rPr lang="en-US" dirty="0"/>
              <a:t>Critical Conversion Estimation</a:t>
            </a:r>
          </a:p>
        </p:txBody>
      </p:sp>
      <p:sp>
        <p:nvSpPr>
          <p:cNvPr id="3" name="Content Placeholder 2">
            <a:extLst>
              <a:ext uri="{FF2B5EF4-FFF2-40B4-BE49-F238E27FC236}">
                <a16:creationId xmlns:a16="http://schemas.microsoft.com/office/drawing/2014/main" id="{B1EF48B7-E161-4F87-881D-9269398C3C29}"/>
              </a:ext>
            </a:extLst>
          </p:cNvPr>
          <p:cNvSpPr>
            <a:spLocks noGrp="1"/>
          </p:cNvSpPr>
          <p:nvPr>
            <p:ph idx="1"/>
          </p:nvPr>
        </p:nvSpPr>
        <p:spPr>
          <a:xfrm>
            <a:off x="683004" y="1447800"/>
            <a:ext cx="7848600" cy="703976"/>
          </a:xfrm>
        </p:spPr>
        <p:txBody>
          <a:bodyPr/>
          <a:lstStyle/>
          <a:p>
            <a:r>
              <a:rPr lang="en-US" sz="1400" dirty="0"/>
              <a:t>Compare calculated working curves based on different </a:t>
            </a:r>
            <a:r>
              <a:rPr lang="el-GR" sz="1600" dirty="0">
                <a:latin typeface="Times New Roman" panose="02020603050405020304" pitchFamily="18" charset="0"/>
                <a:cs typeface="Times New Roman" panose="02020603050405020304" pitchFamily="18" charset="0"/>
              </a:rPr>
              <a:t>α</a:t>
            </a:r>
            <a:r>
              <a:rPr lang="en-US" sz="1600" baseline="-25000" dirty="0"/>
              <a:t>c</a:t>
            </a:r>
            <a:r>
              <a:rPr lang="en-US" sz="1400" dirty="0"/>
              <a:t>s with the experimental one</a:t>
            </a:r>
          </a:p>
        </p:txBody>
      </p:sp>
      <p:grpSp>
        <p:nvGrpSpPr>
          <p:cNvPr id="18" name="Group 17">
            <a:extLst>
              <a:ext uri="{FF2B5EF4-FFF2-40B4-BE49-F238E27FC236}">
                <a16:creationId xmlns:a16="http://schemas.microsoft.com/office/drawing/2014/main" id="{BCDCFC74-8F3D-438F-8B34-1362B9797377}"/>
              </a:ext>
            </a:extLst>
          </p:cNvPr>
          <p:cNvGrpSpPr/>
          <p:nvPr/>
        </p:nvGrpSpPr>
        <p:grpSpPr>
          <a:xfrm>
            <a:off x="952500" y="2057400"/>
            <a:ext cx="3657600" cy="2743200"/>
            <a:chOff x="685800" y="2667000"/>
            <a:chExt cx="3657600" cy="2743200"/>
          </a:xfrm>
        </p:grpSpPr>
        <p:pic>
          <p:nvPicPr>
            <p:cNvPr id="17" name="Picture 16">
              <a:extLst>
                <a:ext uri="{FF2B5EF4-FFF2-40B4-BE49-F238E27FC236}">
                  <a16:creationId xmlns:a16="http://schemas.microsoft.com/office/drawing/2014/main" id="{C6A9D657-7FA6-4CBF-9A7E-19A244F8B31E}"/>
                </a:ext>
              </a:extLst>
            </p:cNvPr>
            <p:cNvPicPr>
              <a:picLocks noChangeAspect="1"/>
            </p:cNvPicPr>
            <p:nvPr/>
          </p:nvPicPr>
          <p:blipFill>
            <a:blip r:embed="rId2"/>
            <a:stretch>
              <a:fillRect/>
            </a:stretch>
          </p:blipFill>
          <p:spPr>
            <a:xfrm>
              <a:off x="685800" y="2667000"/>
              <a:ext cx="3657600" cy="2743200"/>
            </a:xfrm>
            <a:prstGeom prst="rect">
              <a:avLst/>
            </a:prstGeom>
          </p:spPr>
        </p:pic>
        <p:sp>
          <p:nvSpPr>
            <p:cNvPr id="11" name="TextBox 10">
              <a:extLst>
                <a:ext uri="{FF2B5EF4-FFF2-40B4-BE49-F238E27FC236}">
                  <a16:creationId xmlns:a16="http://schemas.microsoft.com/office/drawing/2014/main" id="{7C88EC6D-B2A8-44E0-82C6-0E7AAE3E3F95}"/>
                </a:ext>
              </a:extLst>
            </p:cNvPr>
            <p:cNvSpPr txBox="1"/>
            <p:nvPr/>
          </p:nvSpPr>
          <p:spPr>
            <a:xfrm>
              <a:off x="3045204" y="4495800"/>
              <a:ext cx="1117614" cy="400110"/>
            </a:xfrm>
            <a:prstGeom prst="rect">
              <a:avLst/>
            </a:prstGeom>
            <a:noFill/>
          </p:spPr>
          <p:txBody>
            <a:bodyPr wrap="none" rtlCol="0">
              <a:spAutoFit/>
            </a:bodyPr>
            <a:lstStyle/>
            <a:p>
              <a:pPr algn="ctr"/>
              <a:r>
                <a:rPr lang="en-US" dirty="0"/>
                <a:t>calculated based </a:t>
              </a:r>
            </a:p>
            <a:p>
              <a:pPr algn="ctr"/>
              <a:r>
                <a:rPr lang="en-US" dirty="0"/>
                <a:t>on 25 </a:t>
              </a:r>
              <a:r>
                <a:rPr lang="en-US" baseline="30000" dirty="0" err="1"/>
                <a:t>o</a:t>
              </a:r>
              <a:r>
                <a:rPr lang="en-US" dirty="0" err="1"/>
                <a:t>C</a:t>
              </a:r>
              <a:r>
                <a:rPr lang="en-US" dirty="0"/>
                <a:t> kinetics</a:t>
              </a:r>
            </a:p>
          </p:txBody>
        </p:sp>
      </p:grpSp>
      <p:grpSp>
        <p:nvGrpSpPr>
          <p:cNvPr id="25" name="Group 24">
            <a:extLst>
              <a:ext uri="{FF2B5EF4-FFF2-40B4-BE49-F238E27FC236}">
                <a16:creationId xmlns:a16="http://schemas.microsoft.com/office/drawing/2014/main" id="{947ACEC4-7DCE-43D9-9EA4-9B30C0F15CD2}"/>
              </a:ext>
            </a:extLst>
          </p:cNvPr>
          <p:cNvGrpSpPr/>
          <p:nvPr/>
        </p:nvGrpSpPr>
        <p:grpSpPr>
          <a:xfrm>
            <a:off x="4800600" y="2057400"/>
            <a:ext cx="3657600" cy="2743200"/>
            <a:chOff x="4800600" y="2295088"/>
            <a:chExt cx="3657600" cy="2743200"/>
          </a:xfrm>
        </p:grpSpPr>
        <p:pic>
          <p:nvPicPr>
            <p:cNvPr id="23" name="Picture 22">
              <a:extLst>
                <a:ext uri="{FF2B5EF4-FFF2-40B4-BE49-F238E27FC236}">
                  <a16:creationId xmlns:a16="http://schemas.microsoft.com/office/drawing/2014/main" id="{05A3BF92-E79D-458B-870C-4A35B47E9FEB}"/>
                </a:ext>
              </a:extLst>
            </p:cNvPr>
            <p:cNvPicPr>
              <a:picLocks noChangeAspect="1"/>
            </p:cNvPicPr>
            <p:nvPr/>
          </p:nvPicPr>
          <p:blipFill>
            <a:blip r:embed="rId3"/>
            <a:stretch>
              <a:fillRect/>
            </a:stretch>
          </p:blipFill>
          <p:spPr>
            <a:xfrm>
              <a:off x="4800600" y="2295088"/>
              <a:ext cx="3657600" cy="2743200"/>
            </a:xfrm>
            <a:prstGeom prst="rect">
              <a:avLst/>
            </a:prstGeom>
          </p:spPr>
        </p:pic>
        <p:sp>
          <p:nvSpPr>
            <p:cNvPr id="24" name="TextBox 23">
              <a:extLst>
                <a:ext uri="{FF2B5EF4-FFF2-40B4-BE49-F238E27FC236}">
                  <a16:creationId xmlns:a16="http://schemas.microsoft.com/office/drawing/2014/main" id="{58808E6C-ACBE-4DE1-94B8-8B1D1F7DC399}"/>
                </a:ext>
              </a:extLst>
            </p:cNvPr>
            <p:cNvSpPr txBox="1"/>
            <p:nvPr/>
          </p:nvSpPr>
          <p:spPr>
            <a:xfrm>
              <a:off x="7239000" y="4123888"/>
              <a:ext cx="1117614" cy="400110"/>
            </a:xfrm>
            <a:prstGeom prst="rect">
              <a:avLst/>
            </a:prstGeom>
            <a:noFill/>
          </p:spPr>
          <p:txBody>
            <a:bodyPr wrap="none" rtlCol="0">
              <a:spAutoFit/>
            </a:bodyPr>
            <a:lstStyle/>
            <a:p>
              <a:pPr algn="ctr"/>
              <a:r>
                <a:rPr lang="en-US" dirty="0"/>
                <a:t>calculated based </a:t>
              </a:r>
            </a:p>
            <a:p>
              <a:pPr algn="ctr"/>
              <a:r>
                <a:rPr lang="en-US" dirty="0"/>
                <a:t>on 35 </a:t>
              </a:r>
              <a:r>
                <a:rPr lang="en-US" baseline="30000" dirty="0" err="1"/>
                <a:t>o</a:t>
              </a:r>
              <a:r>
                <a:rPr lang="en-US" dirty="0" err="1"/>
                <a:t>C</a:t>
              </a:r>
              <a:r>
                <a:rPr lang="en-US" dirty="0"/>
                <a:t> kinetics</a:t>
              </a:r>
            </a:p>
          </p:txBody>
        </p:sp>
      </p:grpSp>
      <p:sp>
        <p:nvSpPr>
          <p:cNvPr id="26" name="Content Placeholder 2">
            <a:extLst>
              <a:ext uri="{FF2B5EF4-FFF2-40B4-BE49-F238E27FC236}">
                <a16:creationId xmlns:a16="http://schemas.microsoft.com/office/drawing/2014/main" id="{98B60905-BA91-4649-8A6E-64CEDFA7095C}"/>
              </a:ext>
            </a:extLst>
          </p:cNvPr>
          <p:cNvSpPr txBox="1">
            <a:spLocks/>
          </p:cNvSpPr>
          <p:nvPr/>
        </p:nvSpPr>
        <p:spPr bwMode="auto">
          <a:xfrm>
            <a:off x="984658" y="4800600"/>
            <a:ext cx="7139381"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0099"/>
              </a:buClr>
              <a:buFont typeface="Wingdings" charset="0"/>
              <a:buChar char="Ø"/>
              <a:defRPr b="1">
                <a:solidFill>
                  <a:schemeClr val="tx1"/>
                </a:solidFill>
                <a:latin typeface="+mn-lt"/>
                <a:ea typeface="ＭＳ Ｐゴシック" pitchFamily="30" charset="-128"/>
                <a:cs typeface="ＭＳ Ｐゴシック" pitchFamily="30" charset="-128"/>
              </a:defRPr>
            </a:lvl1pPr>
            <a:lvl2pPr marL="742950" indent="-285750" algn="l" rtl="0" eaLnBrk="0" fontAlgn="base" hangingPunct="0">
              <a:spcBef>
                <a:spcPct val="20000"/>
              </a:spcBef>
              <a:spcAft>
                <a:spcPct val="0"/>
              </a:spcAft>
              <a:buClr>
                <a:srgbClr val="000099"/>
              </a:buClr>
              <a:buSzPct val="85000"/>
              <a:buFont typeface="Wingdings" charset="0"/>
              <a:buChar char="Ø"/>
              <a:defRPr b="1">
                <a:solidFill>
                  <a:schemeClr val="tx1"/>
                </a:solidFill>
                <a:latin typeface="+mn-lt"/>
                <a:ea typeface="ＭＳ Ｐゴシック" pitchFamily="30" charset="-128"/>
              </a:defRPr>
            </a:lvl2pPr>
            <a:lvl3pPr marL="1143000" indent="-228600" algn="l" rtl="0" eaLnBrk="0" fontAlgn="base" hangingPunct="0">
              <a:spcBef>
                <a:spcPct val="20000"/>
              </a:spcBef>
              <a:spcAft>
                <a:spcPct val="0"/>
              </a:spcAft>
              <a:buClr>
                <a:srgbClr val="000099"/>
              </a:buClr>
              <a:buSzPct val="70000"/>
              <a:buFont typeface="Wingdings" charset="0"/>
              <a:buChar char="Ø"/>
              <a:defRPr b="1">
                <a:solidFill>
                  <a:schemeClr val="tx1"/>
                </a:solidFill>
                <a:latin typeface="+mn-lt"/>
                <a:ea typeface="ＭＳ Ｐゴシック" pitchFamily="30" charset="-128"/>
              </a:defRPr>
            </a:lvl3pPr>
            <a:lvl4pPr marL="1600200" indent="-228600" algn="l" rtl="0" eaLnBrk="0" fontAlgn="base" hangingPunct="0">
              <a:spcBef>
                <a:spcPct val="20000"/>
              </a:spcBef>
              <a:spcAft>
                <a:spcPct val="0"/>
              </a:spcAft>
              <a:buClr>
                <a:srgbClr val="000099"/>
              </a:buClr>
              <a:buSzPct val="55000"/>
              <a:buFont typeface="Wingdings" charset="0"/>
              <a:buChar char="Ø"/>
              <a:defRPr b="1">
                <a:solidFill>
                  <a:schemeClr val="tx1"/>
                </a:solidFill>
                <a:latin typeface="+mn-lt"/>
                <a:ea typeface="ＭＳ Ｐゴシック" pitchFamily="30" charset="-128"/>
              </a:defRPr>
            </a:lvl4pPr>
            <a:lvl5pPr marL="2057400" indent="-228600" algn="l" rtl="0" eaLnBrk="0" fontAlgn="base" hangingPunct="0">
              <a:spcBef>
                <a:spcPct val="20000"/>
              </a:spcBef>
              <a:spcAft>
                <a:spcPct val="0"/>
              </a:spcAft>
              <a:buClr>
                <a:srgbClr val="000099"/>
              </a:buClr>
              <a:buSzPct val="40000"/>
              <a:buFont typeface="Wingdings" charset="0"/>
              <a:buChar char="Ø"/>
              <a:defRPr b="1">
                <a:solidFill>
                  <a:schemeClr val="tx1"/>
                </a:solidFill>
                <a:latin typeface="+mn-lt"/>
                <a:ea typeface="ＭＳ Ｐゴシック" pitchFamily="30" charset="-128"/>
              </a:defRPr>
            </a:lvl5pPr>
            <a:lvl6pPr marL="2514600" indent="-228600" algn="l" rtl="0" fontAlgn="base">
              <a:spcBef>
                <a:spcPct val="20000"/>
              </a:spcBef>
              <a:spcAft>
                <a:spcPct val="0"/>
              </a:spcAft>
              <a:buClr>
                <a:srgbClr val="000099"/>
              </a:buClr>
              <a:buSzPct val="40000"/>
              <a:buFont typeface="Wingdings" pitchFamily="30" charset="2"/>
              <a:buChar char="Ø"/>
              <a:defRPr b="1">
                <a:solidFill>
                  <a:schemeClr val="tx1"/>
                </a:solidFill>
                <a:latin typeface="+mn-lt"/>
                <a:ea typeface="ＭＳ Ｐゴシック" pitchFamily="30" charset="-128"/>
              </a:defRPr>
            </a:lvl6pPr>
            <a:lvl7pPr marL="2971800" indent="-228600" algn="l" rtl="0" fontAlgn="base">
              <a:spcBef>
                <a:spcPct val="20000"/>
              </a:spcBef>
              <a:spcAft>
                <a:spcPct val="0"/>
              </a:spcAft>
              <a:buClr>
                <a:srgbClr val="000099"/>
              </a:buClr>
              <a:buSzPct val="40000"/>
              <a:buFont typeface="Wingdings" pitchFamily="30" charset="2"/>
              <a:buChar char="Ø"/>
              <a:defRPr b="1">
                <a:solidFill>
                  <a:schemeClr val="tx1"/>
                </a:solidFill>
                <a:latin typeface="+mn-lt"/>
                <a:ea typeface="ＭＳ Ｐゴシック" pitchFamily="30" charset="-128"/>
              </a:defRPr>
            </a:lvl7pPr>
            <a:lvl8pPr marL="3429000" indent="-228600" algn="l" rtl="0" fontAlgn="base">
              <a:spcBef>
                <a:spcPct val="20000"/>
              </a:spcBef>
              <a:spcAft>
                <a:spcPct val="0"/>
              </a:spcAft>
              <a:buClr>
                <a:srgbClr val="000099"/>
              </a:buClr>
              <a:buSzPct val="40000"/>
              <a:buFont typeface="Wingdings" pitchFamily="30" charset="2"/>
              <a:buChar char="Ø"/>
              <a:defRPr b="1">
                <a:solidFill>
                  <a:schemeClr val="tx1"/>
                </a:solidFill>
                <a:latin typeface="+mn-lt"/>
                <a:ea typeface="ＭＳ Ｐゴシック" pitchFamily="30" charset="-128"/>
              </a:defRPr>
            </a:lvl8pPr>
            <a:lvl9pPr marL="3886200" indent="-228600" algn="l" rtl="0" fontAlgn="base">
              <a:spcBef>
                <a:spcPct val="20000"/>
              </a:spcBef>
              <a:spcAft>
                <a:spcPct val="0"/>
              </a:spcAft>
              <a:buClr>
                <a:srgbClr val="000099"/>
              </a:buClr>
              <a:buSzPct val="40000"/>
              <a:buFont typeface="Wingdings" pitchFamily="30" charset="2"/>
              <a:buChar char="Ø"/>
              <a:defRPr b="1">
                <a:solidFill>
                  <a:schemeClr val="tx1"/>
                </a:solidFill>
                <a:latin typeface="+mn-lt"/>
                <a:ea typeface="ＭＳ Ｐゴシック" pitchFamily="30" charset="-128"/>
              </a:defRPr>
            </a:lvl9pPr>
          </a:lstStyle>
          <a:p>
            <a:r>
              <a:rPr lang="en-US" sz="1200" kern="0" dirty="0"/>
              <a:t>The predicted working curve based on 35 </a:t>
            </a:r>
            <a:r>
              <a:rPr lang="en-US" sz="1200" kern="0" baseline="30000" dirty="0" err="1"/>
              <a:t>o</a:t>
            </a:r>
            <a:r>
              <a:rPr lang="en-US" sz="1200" kern="0" dirty="0" err="1"/>
              <a:t>C</a:t>
            </a:r>
            <a:r>
              <a:rPr lang="en-US" sz="1200" kern="0" dirty="0"/>
              <a:t> kinetics with </a:t>
            </a:r>
            <a:r>
              <a:rPr lang="el-GR" sz="1400" kern="0" dirty="0">
                <a:latin typeface="Times New Roman" panose="02020603050405020304" pitchFamily="18" charset="0"/>
                <a:cs typeface="Times New Roman" panose="02020603050405020304" pitchFamily="18" charset="0"/>
              </a:rPr>
              <a:t>α</a:t>
            </a:r>
            <a:r>
              <a:rPr lang="en-US" sz="1400" kern="0" baseline="-25000" dirty="0"/>
              <a:t>c </a:t>
            </a:r>
            <a:r>
              <a:rPr lang="en-US" sz="1200" kern="0" dirty="0"/>
              <a:t>= 0.16 matched the low dose end of the experimental curve and the predicted working curve based on 25 </a:t>
            </a:r>
            <a:r>
              <a:rPr lang="en-US" sz="1200" kern="0" baseline="30000" dirty="0" err="1"/>
              <a:t>o</a:t>
            </a:r>
            <a:r>
              <a:rPr lang="en-US" sz="1200" kern="0" dirty="0" err="1"/>
              <a:t>C</a:t>
            </a:r>
            <a:r>
              <a:rPr lang="en-US" sz="1200" kern="0" dirty="0"/>
              <a:t> kinetics with </a:t>
            </a:r>
            <a:r>
              <a:rPr lang="el-GR" sz="1400" kern="0" dirty="0">
                <a:latin typeface="Times New Roman" panose="02020603050405020304" pitchFamily="18" charset="0"/>
                <a:cs typeface="Times New Roman" panose="02020603050405020304" pitchFamily="18" charset="0"/>
              </a:rPr>
              <a:t>α</a:t>
            </a:r>
            <a:r>
              <a:rPr lang="en-US" sz="1400" kern="0" baseline="-25000" dirty="0"/>
              <a:t>c </a:t>
            </a:r>
            <a:r>
              <a:rPr lang="en-US" sz="1200" kern="0" dirty="0"/>
              <a:t>= 0.16 matched the high dose end better.</a:t>
            </a:r>
          </a:p>
          <a:p>
            <a:r>
              <a:rPr lang="en-US" sz="1200" kern="0" dirty="0"/>
              <a:t>Explanation: reaction rate is faster at low depth because of stronger light intensity, which induces temperature rise.</a:t>
            </a:r>
          </a:p>
          <a:p>
            <a:r>
              <a:rPr lang="en-US" sz="1200" kern="0" dirty="0"/>
              <a:t>It can be concluded </a:t>
            </a:r>
            <a:r>
              <a:rPr lang="el-GR" sz="1400" kern="0" dirty="0">
                <a:latin typeface="Times New Roman" panose="02020603050405020304" pitchFamily="18" charset="0"/>
                <a:cs typeface="Times New Roman" panose="02020603050405020304" pitchFamily="18" charset="0"/>
              </a:rPr>
              <a:t>α</a:t>
            </a:r>
            <a:r>
              <a:rPr lang="en-US" sz="1400" kern="0" baseline="-25000" dirty="0"/>
              <a:t>c </a:t>
            </a:r>
            <a:r>
              <a:rPr lang="en-US" sz="1200" kern="0" dirty="0"/>
              <a:t>~ 0.16.</a:t>
            </a:r>
          </a:p>
          <a:p>
            <a:endParaRPr lang="en-US" sz="1200" kern="0" dirty="0"/>
          </a:p>
          <a:p>
            <a:endParaRPr lang="en-US" sz="1400" kern="0" dirty="0"/>
          </a:p>
        </p:txBody>
      </p:sp>
    </p:spTree>
    <p:extLst>
      <p:ext uri="{BB962C8B-B14F-4D97-AF65-F5344CB8AC3E}">
        <p14:creationId xmlns:p14="http://schemas.microsoft.com/office/powerpoint/2010/main" val="27986457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BAAA6-1C32-48E7-940E-6FB981E3ABC0}"/>
              </a:ext>
            </a:extLst>
          </p:cNvPr>
          <p:cNvSpPr>
            <a:spLocks noGrp="1"/>
          </p:cNvSpPr>
          <p:nvPr>
            <p:ph type="title"/>
          </p:nvPr>
        </p:nvSpPr>
        <p:spPr/>
        <p:txBody>
          <a:bodyPr/>
          <a:lstStyle/>
          <a:p>
            <a:r>
              <a:rPr lang="en-US" sz="2000" dirty="0"/>
              <a:t>Application III: Printing Materials with 2 Phases</a:t>
            </a:r>
          </a:p>
        </p:txBody>
      </p:sp>
      <p:sp>
        <p:nvSpPr>
          <p:cNvPr id="3" name="Content Placeholder 2">
            <a:extLst>
              <a:ext uri="{FF2B5EF4-FFF2-40B4-BE49-F238E27FC236}">
                <a16:creationId xmlns:a16="http://schemas.microsoft.com/office/drawing/2014/main" id="{92A6760E-075D-4702-A3B2-7F3804F0AA03}"/>
              </a:ext>
            </a:extLst>
          </p:cNvPr>
          <p:cNvSpPr>
            <a:spLocks noGrp="1"/>
          </p:cNvSpPr>
          <p:nvPr>
            <p:ph idx="1"/>
          </p:nvPr>
        </p:nvSpPr>
        <p:spPr>
          <a:xfrm>
            <a:off x="489766" y="4631825"/>
            <a:ext cx="4114800" cy="786741"/>
          </a:xfrm>
        </p:spPr>
        <p:txBody>
          <a:bodyPr/>
          <a:lstStyle/>
          <a:p>
            <a:r>
              <a:rPr lang="en-US" sz="1400" dirty="0"/>
              <a:t>DA-2 resin with 0.1% curcumin as </a:t>
            </a:r>
            <a:r>
              <a:rPr lang="en-US" sz="1400" dirty="0">
                <a:latin typeface="+mj-lt"/>
              </a:rPr>
              <a:t>photo-absorber has a </a:t>
            </a:r>
            <a:r>
              <a:rPr lang="en-US" sz="1400" i="1" dirty="0" err="1">
                <a:latin typeface="+mj-lt"/>
              </a:rPr>
              <a:t>D</a:t>
            </a:r>
            <a:r>
              <a:rPr lang="en-US" sz="1400" baseline="-25000" dirty="0" err="1">
                <a:latin typeface="+mj-lt"/>
              </a:rPr>
              <a:t>p</a:t>
            </a:r>
            <a:r>
              <a:rPr lang="en-US" sz="1400" dirty="0">
                <a:latin typeface="+mj-lt"/>
              </a:rPr>
              <a:t> of ~65 </a:t>
            </a:r>
            <a:r>
              <a:rPr lang="el-GR" sz="1400" dirty="0">
                <a:latin typeface="+mj-lt"/>
                <a:cs typeface="Times New Roman" panose="02020603050405020304" pitchFamily="18" charset="0"/>
              </a:rPr>
              <a:t>μ</a:t>
            </a:r>
            <a:r>
              <a:rPr lang="en-US" sz="1400" dirty="0">
                <a:latin typeface="+mj-lt"/>
                <a:cs typeface="Times New Roman" panose="02020603050405020304" pitchFamily="18" charset="0"/>
              </a:rPr>
              <a:t>m</a:t>
            </a:r>
            <a:endParaRPr lang="en-US" sz="1400" dirty="0">
              <a:latin typeface="+mj-lt"/>
            </a:endParaRPr>
          </a:p>
        </p:txBody>
      </p:sp>
      <p:pic>
        <p:nvPicPr>
          <p:cNvPr id="18" name="Picture 17">
            <a:extLst>
              <a:ext uri="{FF2B5EF4-FFF2-40B4-BE49-F238E27FC236}">
                <a16:creationId xmlns:a16="http://schemas.microsoft.com/office/drawing/2014/main" id="{BA47F638-F288-461E-A763-BAC28621273B}"/>
              </a:ext>
            </a:extLst>
          </p:cNvPr>
          <p:cNvPicPr>
            <a:picLocks noChangeAspect="1"/>
          </p:cNvPicPr>
          <p:nvPr/>
        </p:nvPicPr>
        <p:blipFill>
          <a:blip r:embed="rId2"/>
          <a:stretch>
            <a:fillRect/>
          </a:stretch>
        </p:blipFill>
        <p:spPr>
          <a:xfrm>
            <a:off x="2857500" y="1905000"/>
            <a:ext cx="1714500" cy="2286000"/>
          </a:xfrm>
          <a:prstGeom prst="rect">
            <a:avLst/>
          </a:prstGeom>
        </p:spPr>
      </p:pic>
      <p:pic>
        <p:nvPicPr>
          <p:cNvPr id="20" name="Picture 19">
            <a:extLst>
              <a:ext uri="{FF2B5EF4-FFF2-40B4-BE49-F238E27FC236}">
                <a16:creationId xmlns:a16="http://schemas.microsoft.com/office/drawing/2014/main" id="{7CD03FC2-2D5A-4F2C-B490-EABEDD4C93E4}"/>
              </a:ext>
            </a:extLst>
          </p:cNvPr>
          <p:cNvPicPr>
            <a:picLocks noChangeAspect="1"/>
          </p:cNvPicPr>
          <p:nvPr/>
        </p:nvPicPr>
        <p:blipFill>
          <a:blip r:embed="rId3"/>
          <a:stretch>
            <a:fillRect/>
          </a:stretch>
        </p:blipFill>
        <p:spPr>
          <a:xfrm>
            <a:off x="565499" y="1672217"/>
            <a:ext cx="2310177" cy="2350008"/>
          </a:xfrm>
          <a:prstGeom prst="rect">
            <a:avLst/>
          </a:prstGeom>
        </p:spPr>
      </p:pic>
      <p:pic>
        <p:nvPicPr>
          <p:cNvPr id="24" name="Picture 23">
            <a:extLst>
              <a:ext uri="{FF2B5EF4-FFF2-40B4-BE49-F238E27FC236}">
                <a16:creationId xmlns:a16="http://schemas.microsoft.com/office/drawing/2014/main" id="{CB802DA0-46E5-4A98-8EA8-81DAF76CEBBE}"/>
              </a:ext>
            </a:extLst>
          </p:cNvPr>
          <p:cNvPicPr>
            <a:picLocks noChangeAspect="1"/>
          </p:cNvPicPr>
          <p:nvPr/>
        </p:nvPicPr>
        <p:blipFill>
          <a:blip r:embed="rId4"/>
          <a:stretch>
            <a:fillRect/>
          </a:stretch>
        </p:blipFill>
        <p:spPr>
          <a:xfrm>
            <a:off x="7162800" y="1900005"/>
            <a:ext cx="1714500" cy="2286000"/>
          </a:xfrm>
          <a:prstGeom prst="rect">
            <a:avLst/>
          </a:prstGeom>
        </p:spPr>
      </p:pic>
      <p:grpSp>
        <p:nvGrpSpPr>
          <p:cNvPr id="27" name="Group 26">
            <a:extLst>
              <a:ext uri="{FF2B5EF4-FFF2-40B4-BE49-F238E27FC236}">
                <a16:creationId xmlns:a16="http://schemas.microsoft.com/office/drawing/2014/main" id="{DA8DAAE1-8390-4748-9555-E7C659CA316D}"/>
              </a:ext>
            </a:extLst>
          </p:cNvPr>
          <p:cNvGrpSpPr/>
          <p:nvPr/>
        </p:nvGrpSpPr>
        <p:grpSpPr>
          <a:xfrm>
            <a:off x="4924897" y="1524000"/>
            <a:ext cx="2237903" cy="4386876"/>
            <a:chOff x="4610100" y="1442011"/>
            <a:chExt cx="2237903" cy="4386876"/>
          </a:xfrm>
        </p:grpSpPr>
        <p:pic>
          <p:nvPicPr>
            <p:cNvPr id="25" name="Picture 24">
              <a:extLst>
                <a:ext uri="{FF2B5EF4-FFF2-40B4-BE49-F238E27FC236}">
                  <a16:creationId xmlns:a16="http://schemas.microsoft.com/office/drawing/2014/main" id="{1F0B79FF-7C9C-47A4-8C70-0F644F24FABF}"/>
                </a:ext>
              </a:extLst>
            </p:cNvPr>
            <p:cNvPicPr>
              <a:picLocks noChangeAspect="1"/>
            </p:cNvPicPr>
            <p:nvPr/>
          </p:nvPicPr>
          <p:blipFill>
            <a:blip r:embed="rId5"/>
            <a:stretch>
              <a:fillRect/>
            </a:stretch>
          </p:blipFill>
          <p:spPr>
            <a:xfrm>
              <a:off x="4610100" y="1442011"/>
              <a:ext cx="2218818" cy="2350008"/>
            </a:xfrm>
            <a:prstGeom prst="rect">
              <a:avLst/>
            </a:prstGeom>
          </p:spPr>
        </p:pic>
        <p:pic>
          <p:nvPicPr>
            <p:cNvPr id="26" name="Picture 25">
              <a:extLst>
                <a:ext uri="{FF2B5EF4-FFF2-40B4-BE49-F238E27FC236}">
                  <a16:creationId xmlns:a16="http://schemas.microsoft.com/office/drawing/2014/main" id="{B33357A8-7750-4A84-A855-5DEBEAEF04A3}"/>
                </a:ext>
              </a:extLst>
            </p:cNvPr>
            <p:cNvPicPr>
              <a:picLocks noChangeAspect="1"/>
            </p:cNvPicPr>
            <p:nvPr/>
          </p:nvPicPr>
          <p:blipFill>
            <a:blip r:embed="rId6"/>
            <a:stretch>
              <a:fillRect/>
            </a:stretch>
          </p:blipFill>
          <p:spPr>
            <a:xfrm>
              <a:off x="4626011" y="3779589"/>
              <a:ext cx="2221992" cy="2049298"/>
            </a:xfrm>
            <a:prstGeom prst="rect">
              <a:avLst/>
            </a:prstGeom>
          </p:spPr>
        </p:pic>
      </p:grpSp>
    </p:spTree>
    <p:extLst>
      <p:ext uri="{BB962C8B-B14F-4D97-AF65-F5344CB8AC3E}">
        <p14:creationId xmlns:p14="http://schemas.microsoft.com/office/powerpoint/2010/main" val="23009364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65AE0-2CE9-4AE5-B3B3-1178F5751EC4}"/>
              </a:ext>
            </a:extLst>
          </p:cNvPr>
          <p:cNvSpPr>
            <a:spLocks noGrp="1"/>
          </p:cNvSpPr>
          <p:nvPr>
            <p:ph type="title"/>
          </p:nvPr>
        </p:nvSpPr>
        <p:spPr/>
        <p:txBody>
          <a:bodyPr/>
          <a:lstStyle/>
          <a:p>
            <a:r>
              <a:rPr lang="en-US" sz="2000" dirty="0"/>
              <a:t>Application IV: Improving Printed Part Fidelity</a:t>
            </a:r>
          </a:p>
        </p:txBody>
      </p:sp>
      <p:sp>
        <p:nvSpPr>
          <p:cNvPr id="3" name="Content Placeholder 2">
            <a:extLst>
              <a:ext uri="{FF2B5EF4-FFF2-40B4-BE49-F238E27FC236}">
                <a16:creationId xmlns:a16="http://schemas.microsoft.com/office/drawing/2014/main" id="{713B2BC2-C2FD-4FA6-9C60-F6014BA33999}"/>
              </a:ext>
            </a:extLst>
          </p:cNvPr>
          <p:cNvSpPr>
            <a:spLocks noGrp="1"/>
          </p:cNvSpPr>
          <p:nvPr>
            <p:ph idx="1"/>
          </p:nvPr>
        </p:nvSpPr>
        <p:spPr>
          <a:xfrm>
            <a:off x="547731" y="1600200"/>
            <a:ext cx="1295400" cy="762000"/>
          </a:xfrm>
        </p:spPr>
        <p:txBody>
          <a:bodyPr/>
          <a:lstStyle/>
          <a:p>
            <a:r>
              <a:rPr lang="en-US" sz="1100" dirty="0"/>
              <a:t>Uncorrected DLP printing, predicted</a:t>
            </a:r>
          </a:p>
        </p:txBody>
      </p:sp>
      <p:pic>
        <p:nvPicPr>
          <p:cNvPr id="9" name="Picture 8">
            <a:extLst>
              <a:ext uri="{FF2B5EF4-FFF2-40B4-BE49-F238E27FC236}">
                <a16:creationId xmlns:a16="http://schemas.microsoft.com/office/drawing/2014/main" id="{A3E05F24-1BD2-42C7-8550-132CCA3B6334}"/>
              </a:ext>
            </a:extLst>
          </p:cNvPr>
          <p:cNvPicPr>
            <a:picLocks noChangeAspect="1"/>
          </p:cNvPicPr>
          <p:nvPr/>
        </p:nvPicPr>
        <p:blipFill rotWithShape="1">
          <a:blip r:embed="rId2"/>
          <a:srcRect l="5000" r="8000"/>
          <a:stretch/>
        </p:blipFill>
        <p:spPr>
          <a:xfrm>
            <a:off x="1905000" y="1439411"/>
            <a:ext cx="6583680" cy="1513490"/>
          </a:xfrm>
          <a:prstGeom prst="rect">
            <a:avLst/>
          </a:prstGeom>
        </p:spPr>
      </p:pic>
      <p:pic>
        <p:nvPicPr>
          <p:cNvPr id="11" name="Picture 10">
            <a:extLst>
              <a:ext uri="{FF2B5EF4-FFF2-40B4-BE49-F238E27FC236}">
                <a16:creationId xmlns:a16="http://schemas.microsoft.com/office/drawing/2014/main" id="{AE777DE5-0C69-4146-AB13-2FB9A999A340}"/>
              </a:ext>
            </a:extLst>
          </p:cNvPr>
          <p:cNvPicPr>
            <a:picLocks noChangeAspect="1"/>
          </p:cNvPicPr>
          <p:nvPr/>
        </p:nvPicPr>
        <p:blipFill rotWithShape="1">
          <a:blip r:embed="rId3"/>
          <a:srcRect l="5000" r="8000"/>
          <a:stretch/>
        </p:blipFill>
        <p:spPr>
          <a:xfrm>
            <a:off x="1905000" y="4343400"/>
            <a:ext cx="6583680" cy="1513490"/>
          </a:xfrm>
          <a:prstGeom prst="rect">
            <a:avLst/>
          </a:prstGeom>
        </p:spPr>
      </p:pic>
      <p:pic>
        <p:nvPicPr>
          <p:cNvPr id="13" name="Picture 12">
            <a:extLst>
              <a:ext uri="{FF2B5EF4-FFF2-40B4-BE49-F238E27FC236}">
                <a16:creationId xmlns:a16="http://schemas.microsoft.com/office/drawing/2014/main" id="{992BF455-2749-44F3-8358-0A941BACB2D1}"/>
              </a:ext>
            </a:extLst>
          </p:cNvPr>
          <p:cNvPicPr>
            <a:picLocks noChangeAspect="1"/>
          </p:cNvPicPr>
          <p:nvPr/>
        </p:nvPicPr>
        <p:blipFill rotWithShape="1">
          <a:blip r:embed="rId4"/>
          <a:srcRect l="5000" r="8000"/>
          <a:stretch/>
        </p:blipFill>
        <p:spPr>
          <a:xfrm>
            <a:off x="1905000" y="2895600"/>
            <a:ext cx="6583680" cy="1513490"/>
          </a:xfrm>
          <a:prstGeom prst="rect">
            <a:avLst/>
          </a:prstGeom>
        </p:spPr>
      </p:pic>
      <p:sp>
        <p:nvSpPr>
          <p:cNvPr id="14" name="Content Placeholder 2">
            <a:extLst>
              <a:ext uri="{FF2B5EF4-FFF2-40B4-BE49-F238E27FC236}">
                <a16:creationId xmlns:a16="http://schemas.microsoft.com/office/drawing/2014/main" id="{169482FF-E8FD-4BDA-B249-1193A0BD2A06}"/>
              </a:ext>
            </a:extLst>
          </p:cNvPr>
          <p:cNvSpPr txBox="1">
            <a:spLocks/>
          </p:cNvSpPr>
          <p:nvPr/>
        </p:nvSpPr>
        <p:spPr bwMode="auto">
          <a:xfrm>
            <a:off x="547731" y="3246889"/>
            <a:ext cx="129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0099"/>
              </a:buClr>
              <a:buFont typeface="Wingdings" charset="0"/>
              <a:buChar char="Ø"/>
              <a:defRPr b="1">
                <a:solidFill>
                  <a:schemeClr val="tx1"/>
                </a:solidFill>
                <a:latin typeface="+mn-lt"/>
                <a:ea typeface="ＭＳ Ｐゴシック" pitchFamily="30" charset="-128"/>
                <a:cs typeface="ＭＳ Ｐゴシック" pitchFamily="30" charset="-128"/>
              </a:defRPr>
            </a:lvl1pPr>
            <a:lvl2pPr marL="742950" indent="-285750" algn="l" rtl="0" eaLnBrk="0" fontAlgn="base" hangingPunct="0">
              <a:spcBef>
                <a:spcPct val="20000"/>
              </a:spcBef>
              <a:spcAft>
                <a:spcPct val="0"/>
              </a:spcAft>
              <a:buClr>
                <a:srgbClr val="000099"/>
              </a:buClr>
              <a:buSzPct val="85000"/>
              <a:buFont typeface="Wingdings" charset="0"/>
              <a:buChar char="Ø"/>
              <a:defRPr b="1">
                <a:solidFill>
                  <a:schemeClr val="tx1"/>
                </a:solidFill>
                <a:latin typeface="+mn-lt"/>
                <a:ea typeface="ＭＳ Ｐゴシック" pitchFamily="30" charset="-128"/>
              </a:defRPr>
            </a:lvl2pPr>
            <a:lvl3pPr marL="1143000" indent="-228600" algn="l" rtl="0" eaLnBrk="0" fontAlgn="base" hangingPunct="0">
              <a:spcBef>
                <a:spcPct val="20000"/>
              </a:spcBef>
              <a:spcAft>
                <a:spcPct val="0"/>
              </a:spcAft>
              <a:buClr>
                <a:srgbClr val="000099"/>
              </a:buClr>
              <a:buSzPct val="70000"/>
              <a:buFont typeface="Wingdings" charset="0"/>
              <a:buChar char="Ø"/>
              <a:defRPr b="1">
                <a:solidFill>
                  <a:schemeClr val="tx1"/>
                </a:solidFill>
                <a:latin typeface="+mn-lt"/>
                <a:ea typeface="ＭＳ Ｐゴシック" pitchFamily="30" charset="-128"/>
              </a:defRPr>
            </a:lvl3pPr>
            <a:lvl4pPr marL="1600200" indent="-228600" algn="l" rtl="0" eaLnBrk="0" fontAlgn="base" hangingPunct="0">
              <a:spcBef>
                <a:spcPct val="20000"/>
              </a:spcBef>
              <a:spcAft>
                <a:spcPct val="0"/>
              </a:spcAft>
              <a:buClr>
                <a:srgbClr val="000099"/>
              </a:buClr>
              <a:buSzPct val="55000"/>
              <a:buFont typeface="Wingdings" charset="0"/>
              <a:buChar char="Ø"/>
              <a:defRPr b="1">
                <a:solidFill>
                  <a:schemeClr val="tx1"/>
                </a:solidFill>
                <a:latin typeface="+mn-lt"/>
                <a:ea typeface="ＭＳ Ｐゴシック" pitchFamily="30" charset="-128"/>
              </a:defRPr>
            </a:lvl4pPr>
            <a:lvl5pPr marL="2057400" indent="-228600" algn="l" rtl="0" eaLnBrk="0" fontAlgn="base" hangingPunct="0">
              <a:spcBef>
                <a:spcPct val="20000"/>
              </a:spcBef>
              <a:spcAft>
                <a:spcPct val="0"/>
              </a:spcAft>
              <a:buClr>
                <a:srgbClr val="000099"/>
              </a:buClr>
              <a:buSzPct val="40000"/>
              <a:buFont typeface="Wingdings" charset="0"/>
              <a:buChar char="Ø"/>
              <a:defRPr b="1">
                <a:solidFill>
                  <a:schemeClr val="tx1"/>
                </a:solidFill>
                <a:latin typeface="+mn-lt"/>
                <a:ea typeface="ＭＳ Ｐゴシック" pitchFamily="30" charset="-128"/>
              </a:defRPr>
            </a:lvl5pPr>
            <a:lvl6pPr marL="2514600" indent="-228600" algn="l" rtl="0" fontAlgn="base">
              <a:spcBef>
                <a:spcPct val="20000"/>
              </a:spcBef>
              <a:spcAft>
                <a:spcPct val="0"/>
              </a:spcAft>
              <a:buClr>
                <a:srgbClr val="000099"/>
              </a:buClr>
              <a:buSzPct val="40000"/>
              <a:buFont typeface="Wingdings" pitchFamily="30" charset="2"/>
              <a:buChar char="Ø"/>
              <a:defRPr b="1">
                <a:solidFill>
                  <a:schemeClr val="tx1"/>
                </a:solidFill>
                <a:latin typeface="+mn-lt"/>
                <a:ea typeface="ＭＳ Ｐゴシック" pitchFamily="30" charset="-128"/>
              </a:defRPr>
            </a:lvl6pPr>
            <a:lvl7pPr marL="2971800" indent="-228600" algn="l" rtl="0" fontAlgn="base">
              <a:spcBef>
                <a:spcPct val="20000"/>
              </a:spcBef>
              <a:spcAft>
                <a:spcPct val="0"/>
              </a:spcAft>
              <a:buClr>
                <a:srgbClr val="000099"/>
              </a:buClr>
              <a:buSzPct val="40000"/>
              <a:buFont typeface="Wingdings" pitchFamily="30" charset="2"/>
              <a:buChar char="Ø"/>
              <a:defRPr b="1">
                <a:solidFill>
                  <a:schemeClr val="tx1"/>
                </a:solidFill>
                <a:latin typeface="+mn-lt"/>
                <a:ea typeface="ＭＳ Ｐゴシック" pitchFamily="30" charset="-128"/>
              </a:defRPr>
            </a:lvl7pPr>
            <a:lvl8pPr marL="3429000" indent="-228600" algn="l" rtl="0" fontAlgn="base">
              <a:spcBef>
                <a:spcPct val="20000"/>
              </a:spcBef>
              <a:spcAft>
                <a:spcPct val="0"/>
              </a:spcAft>
              <a:buClr>
                <a:srgbClr val="000099"/>
              </a:buClr>
              <a:buSzPct val="40000"/>
              <a:buFont typeface="Wingdings" pitchFamily="30" charset="2"/>
              <a:buChar char="Ø"/>
              <a:defRPr b="1">
                <a:solidFill>
                  <a:schemeClr val="tx1"/>
                </a:solidFill>
                <a:latin typeface="+mn-lt"/>
                <a:ea typeface="ＭＳ Ｐゴシック" pitchFamily="30" charset="-128"/>
              </a:defRPr>
            </a:lvl8pPr>
            <a:lvl9pPr marL="3886200" indent="-228600" algn="l" rtl="0" fontAlgn="base">
              <a:spcBef>
                <a:spcPct val="20000"/>
              </a:spcBef>
              <a:spcAft>
                <a:spcPct val="0"/>
              </a:spcAft>
              <a:buClr>
                <a:srgbClr val="000099"/>
              </a:buClr>
              <a:buSzPct val="40000"/>
              <a:buFont typeface="Wingdings" pitchFamily="30" charset="2"/>
              <a:buChar char="Ø"/>
              <a:defRPr b="1">
                <a:solidFill>
                  <a:schemeClr val="tx1"/>
                </a:solidFill>
                <a:latin typeface="+mn-lt"/>
                <a:ea typeface="ＭＳ Ｐゴシック" pitchFamily="30" charset="-128"/>
              </a:defRPr>
            </a:lvl9pPr>
          </a:lstStyle>
          <a:p>
            <a:r>
              <a:rPr lang="en-US" sz="1100" kern="0" dirty="0"/>
              <a:t>STL model</a:t>
            </a:r>
          </a:p>
        </p:txBody>
      </p:sp>
      <p:sp>
        <p:nvSpPr>
          <p:cNvPr id="15" name="Content Placeholder 2">
            <a:extLst>
              <a:ext uri="{FF2B5EF4-FFF2-40B4-BE49-F238E27FC236}">
                <a16:creationId xmlns:a16="http://schemas.microsoft.com/office/drawing/2014/main" id="{30057434-6D2A-4478-801A-E7166752940A}"/>
              </a:ext>
            </a:extLst>
          </p:cNvPr>
          <p:cNvSpPr txBox="1">
            <a:spLocks/>
          </p:cNvSpPr>
          <p:nvPr/>
        </p:nvSpPr>
        <p:spPr bwMode="auto">
          <a:xfrm>
            <a:off x="547731" y="4397182"/>
            <a:ext cx="1446752" cy="1066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0099"/>
              </a:buClr>
              <a:buFont typeface="Wingdings" charset="0"/>
              <a:buChar char="Ø"/>
              <a:defRPr b="1">
                <a:solidFill>
                  <a:schemeClr val="tx1"/>
                </a:solidFill>
                <a:latin typeface="+mn-lt"/>
                <a:ea typeface="ＭＳ Ｐゴシック" pitchFamily="30" charset="-128"/>
                <a:cs typeface="ＭＳ Ｐゴシック" pitchFamily="30" charset="-128"/>
              </a:defRPr>
            </a:lvl1pPr>
            <a:lvl2pPr marL="742950" indent="-285750" algn="l" rtl="0" eaLnBrk="0" fontAlgn="base" hangingPunct="0">
              <a:spcBef>
                <a:spcPct val="20000"/>
              </a:spcBef>
              <a:spcAft>
                <a:spcPct val="0"/>
              </a:spcAft>
              <a:buClr>
                <a:srgbClr val="000099"/>
              </a:buClr>
              <a:buSzPct val="85000"/>
              <a:buFont typeface="Wingdings" charset="0"/>
              <a:buChar char="Ø"/>
              <a:defRPr b="1">
                <a:solidFill>
                  <a:schemeClr val="tx1"/>
                </a:solidFill>
                <a:latin typeface="+mn-lt"/>
                <a:ea typeface="ＭＳ Ｐゴシック" pitchFamily="30" charset="-128"/>
              </a:defRPr>
            </a:lvl2pPr>
            <a:lvl3pPr marL="1143000" indent="-228600" algn="l" rtl="0" eaLnBrk="0" fontAlgn="base" hangingPunct="0">
              <a:spcBef>
                <a:spcPct val="20000"/>
              </a:spcBef>
              <a:spcAft>
                <a:spcPct val="0"/>
              </a:spcAft>
              <a:buClr>
                <a:srgbClr val="000099"/>
              </a:buClr>
              <a:buSzPct val="70000"/>
              <a:buFont typeface="Wingdings" charset="0"/>
              <a:buChar char="Ø"/>
              <a:defRPr b="1">
                <a:solidFill>
                  <a:schemeClr val="tx1"/>
                </a:solidFill>
                <a:latin typeface="+mn-lt"/>
                <a:ea typeface="ＭＳ Ｐゴシック" pitchFamily="30" charset="-128"/>
              </a:defRPr>
            </a:lvl3pPr>
            <a:lvl4pPr marL="1600200" indent="-228600" algn="l" rtl="0" eaLnBrk="0" fontAlgn="base" hangingPunct="0">
              <a:spcBef>
                <a:spcPct val="20000"/>
              </a:spcBef>
              <a:spcAft>
                <a:spcPct val="0"/>
              </a:spcAft>
              <a:buClr>
                <a:srgbClr val="000099"/>
              </a:buClr>
              <a:buSzPct val="55000"/>
              <a:buFont typeface="Wingdings" charset="0"/>
              <a:buChar char="Ø"/>
              <a:defRPr b="1">
                <a:solidFill>
                  <a:schemeClr val="tx1"/>
                </a:solidFill>
                <a:latin typeface="+mn-lt"/>
                <a:ea typeface="ＭＳ Ｐゴシック" pitchFamily="30" charset="-128"/>
              </a:defRPr>
            </a:lvl4pPr>
            <a:lvl5pPr marL="2057400" indent="-228600" algn="l" rtl="0" eaLnBrk="0" fontAlgn="base" hangingPunct="0">
              <a:spcBef>
                <a:spcPct val="20000"/>
              </a:spcBef>
              <a:spcAft>
                <a:spcPct val="0"/>
              </a:spcAft>
              <a:buClr>
                <a:srgbClr val="000099"/>
              </a:buClr>
              <a:buSzPct val="40000"/>
              <a:buFont typeface="Wingdings" charset="0"/>
              <a:buChar char="Ø"/>
              <a:defRPr b="1">
                <a:solidFill>
                  <a:schemeClr val="tx1"/>
                </a:solidFill>
                <a:latin typeface="+mn-lt"/>
                <a:ea typeface="ＭＳ Ｐゴシック" pitchFamily="30" charset="-128"/>
              </a:defRPr>
            </a:lvl5pPr>
            <a:lvl6pPr marL="2514600" indent="-228600" algn="l" rtl="0" fontAlgn="base">
              <a:spcBef>
                <a:spcPct val="20000"/>
              </a:spcBef>
              <a:spcAft>
                <a:spcPct val="0"/>
              </a:spcAft>
              <a:buClr>
                <a:srgbClr val="000099"/>
              </a:buClr>
              <a:buSzPct val="40000"/>
              <a:buFont typeface="Wingdings" pitchFamily="30" charset="2"/>
              <a:buChar char="Ø"/>
              <a:defRPr b="1">
                <a:solidFill>
                  <a:schemeClr val="tx1"/>
                </a:solidFill>
                <a:latin typeface="+mn-lt"/>
                <a:ea typeface="ＭＳ Ｐゴシック" pitchFamily="30" charset="-128"/>
              </a:defRPr>
            </a:lvl6pPr>
            <a:lvl7pPr marL="2971800" indent="-228600" algn="l" rtl="0" fontAlgn="base">
              <a:spcBef>
                <a:spcPct val="20000"/>
              </a:spcBef>
              <a:spcAft>
                <a:spcPct val="0"/>
              </a:spcAft>
              <a:buClr>
                <a:srgbClr val="000099"/>
              </a:buClr>
              <a:buSzPct val="40000"/>
              <a:buFont typeface="Wingdings" pitchFamily="30" charset="2"/>
              <a:buChar char="Ø"/>
              <a:defRPr b="1">
                <a:solidFill>
                  <a:schemeClr val="tx1"/>
                </a:solidFill>
                <a:latin typeface="+mn-lt"/>
                <a:ea typeface="ＭＳ Ｐゴシック" pitchFamily="30" charset="-128"/>
              </a:defRPr>
            </a:lvl7pPr>
            <a:lvl8pPr marL="3429000" indent="-228600" algn="l" rtl="0" fontAlgn="base">
              <a:spcBef>
                <a:spcPct val="20000"/>
              </a:spcBef>
              <a:spcAft>
                <a:spcPct val="0"/>
              </a:spcAft>
              <a:buClr>
                <a:srgbClr val="000099"/>
              </a:buClr>
              <a:buSzPct val="40000"/>
              <a:buFont typeface="Wingdings" pitchFamily="30" charset="2"/>
              <a:buChar char="Ø"/>
              <a:defRPr b="1">
                <a:solidFill>
                  <a:schemeClr val="tx1"/>
                </a:solidFill>
                <a:latin typeface="+mn-lt"/>
                <a:ea typeface="ＭＳ Ｐゴシック" pitchFamily="30" charset="-128"/>
              </a:defRPr>
            </a:lvl8pPr>
            <a:lvl9pPr marL="3886200" indent="-228600" algn="l" rtl="0" fontAlgn="base">
              <a:spcBef>
                <a:spcPct val="20000"/>
              </a:spcBef>
              <a:spcAft>
                <a:spcPct val="0"/>
              </a:spcAft>
              <a:buClr>
                <a:srgbClr val="000099"/>
              </a:buClr>
              <a:buSzPct val="40000"/>
              <a:buFont typeface="Wingdings" pitchFamily="30" charset="2"/>
              <a:buChar char="Ø"/>
              <a:defRPr b="1">
                <a:solidFill>
                  <a:schemeClr val="tx1"/>
                </a:solidFill>
                <a:latin typeface="+mn-lt"/>
                <a:ea typeface="ＭＳ Ｐゴシック" pitchFamily="30" charset="-128"/>
              </a:defRPr>
            </a:lvl9pPr>
          </a:lstStyle>
          <a:p>
            <a:r>
              <a:rPr lang="en-US" sz="1100" kern="0" dirty="0"/>
              <a:t>Predicted grayscale printing with adjusted parameters</a:t>
            </a:r>
          </a:p>
        </p:txBody>
      </p:sp>
      <p:sp>
        <p:nvSpPr>
          <p:cNvPr id="10" name="Content Placeholder 2">
            <a:extLst>
              <a:ext uri="{FF2B5EF4-FFF2-40B4-BE49-F238E27FC236}">
                <a16:creationId xmlns:a16="http://schemas.microsoft.com/office/drawing/2014/main" id="{FBD40E0C-5449-4FBD-9FEB-F3A9FCF812D5}"/>
              </a:ext>
            </a:extLst>
          </p:cNvPr>
          <p:cNvSpPr txBox="1">
            <a:spLocks/>
          </p:cNvSpPr>
          <p:nvPr/>
        </p:nvSpPr>
        <p:spPr bwMode="auto">
          <a:xfrm>
            <a:off x="595618" y="5910672"/>
            <a:ext cx="78930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0099"/>
              </a:buClr>
              <a:buFont typeface="Wingdings" charset="0"/>
              <a:buChar char="Ø"/>
              <a:defRPr b="1">
                <a:solidFill>
                  <a:schemeClr val="tx1"/>
                </a:solidFill>
                <a:latin typeface="+mn-lt"/>
                <a:ea typeface="ＭＳ Ｐゴシック" pitchFamily="30" charset="-128"/>
                <a:cs typeface="ＭＳ Ｐゴシック" pitchFamily="30" charset="-128"/>
              </a:defRPr>
            </a:lvl1pPr>
            <a:lvl2pPr marL="742950" indent="-285750" algn="l" rtl="0" eaLnBrk="0" fontAlgn="base" hangingPunct="0">
              <a:spcBef>
                <a:spcPct val="20000"/>
              </a:spcBef>
              <a:spcAft>
                <a:spcPct val="0"/>
              </a:spcAft>
              <a:buClr>
                <a:srgbClr val="000099"/>
              </a:buClr>
              <a:buSzPct val="85000"/>
              <a:buFont typeface="Wingdings" charset="0"/>
              <a:buChar char="Ø"/>
              <a:defRPr b="1">
                <a:solidFill>
                  <a:schemeClr val="tx1"/>
                </a:solidFill>
                <a:latin typeface="+mn-lt"/>
                <a:ea typeface="ＭＳ Ｐゴシック" pitchFamily="30" charset="-128"/>
              </a:defRPr>
            </a:lvl2pPr>
            <a:lvl3pPr marL="1143000" indent="-228600" algn="l" rtl="0" eaLnBrk="0" fontAlgn="base" hangingPunct="0">
              <a:spcBef>
                <a:spcPct val="20000"/>
              </a:spcBef>
              <a:spcAft>
                <a:spcPct val="0"/>
              </a:spcAft>
              <a:buClr>
                <a:srgbClr val="000099"/>
              </a:buClr>
              <a:buSzPct val="70000"/>
              <a:buFont typeface="Wingdings" charset="0"/>
              <a:buChar char="Ø"/>
              <a:defRPr b="1">
                <a:solidFill>
                  <a:schemeClr val="tx1"/>
                </a:solidFill>
                <a:latin typeface="+mn-lt"/>
                <a:ea typeface="ＭＳ Ｐゴシック" pitchFamily="30" charset="-128"/>
              </a:defRPr>
            </a:lvl3pPr>
            <a:lvl4pPr marL="1600200" indent="-228600" algn="l" rtl="0" eaLnBrk="0" fontAlgn="base" hangingPunct="0">
              <a:spcBef>
                <a:spcPct val="20000"/>
              </a:spcBef>
              <a:spcAft>
                <a:spcPct val="0"/>
              </a:spcAft>
              <a:buClr>
                <a:srgbClr val="000099"/>
              </a:buClr>
              <a:buSzPct val="55000"/>
              <a:buFont typeface="Wingdings" charset="0"/>
              <a:buChar char="Ø"/>
              <a:defRPr b="1">
                <a:solidFill>
                  <a:schemeClr val="tx1"/>
                </a:solidFill>
                <a:latin typeface="+mn-lt"/>
                <a:ea typeface="ＭＳ Ｐゴシック" pitchFamily="30" charset="-128"/>
              </a:defRPr>
            </a:lvl4pPr>
            <a:lvl5pPr marL="2057400" indent="-228600" algn="l" rtl="0" eaLnBrk="0" fontAlgn="base" hangingPunct="0">
              <a:spcBef>
                <a:spcPct val="20000"/>
              </a:spcBef>
              <a:spcAft>
                <a:spcPct val="0"/>
              </a:spcAft>
              <a:buClr>
                <a:srgbClr val="000099"/>
              </a:buClr>
              <a:buSzPct val="40000"/>
              <a:buFont typeface="Wingdings" charset="0"/>
              <a:buChar char="Ø"/>
              <a:defRPr b="1">
                <a:solidFill>
                  <a:schemeClr val="tx1"/>
                </a:solidFill>
                <a:latin typeface="+mn-lt"/>
                <a:ea typeface="ＭＳ Ｐゴシック" pitchFamily="30" charset="-128"/>
              </a:defRPr>
            </a:lvl5pPr>
            <a:lvl6pPr marL="2514600" indent="-228600" algn="l" rtl="0" fontAlgn="base">
              <a:spcBef>
                <a:spcPct val="20000"/>
              </a:spcBef>
              <a:spcAft>
                <a:spcPct val="0"/>
              </a:spcAft>
              <a:buClr>
                <a:srgbClr val="000099"/>
              </a:buClr>
              <a:buSzPct val="40000"/>
              <a:buFont typeface="Wingdings" pitchFamily="30" charset="2"/>
              <a:buChar char="Ø"/>
              <a:defRPr b="1">
                <a:solidFill>
                  <a:schemeClr val="tx1"/>
                </a:solidFill>
                <a:latin typeface="+mn-lt"/>
                <a:ea typeface="ＭＳ Ｐゴシック" pitchFamily="30" charset="-128"/>
              </a:defRPr>
            </a:lvl6pPr>
            <a:lvl7pPr marL="2971800" indent="-228600" algn="l" rtl="0" fontAlgn="base">
              <a:spcBef>
                <a:spcPct val="20000"/>
              </a:spcBef>
              <a:spcAft>
                <a:spcPct val="0"/>
              </a:spcAft>
              <a:buClr>
                <a:srgbClr val="000099"/>
              </a:buClr>
              <a:buSzPct val="40000"/>
              <a:buFont typeface="Wingdings" pitchFamily="30" charset="2"/>
              <a:buChar char="Ø"/>
              <a:defRPr b="1">
                <a:solidFill>
                  <a:schemeClr val="tx1"/>
                </a:solidFill>
                <a:latin typeface="+mn-lt"/>
                <a:ea typeface="ＭＳ Ｐゴシック" pitchFamily="30" charset="-128"/>
              </a:defRPr>
            </a:lvl7pPr>
            <a:lvl8pPr marL="3429000" indent="-228600" algn="l" rtl="0" fontAlgn="base">
              <a:spcBef>
                <a:spcPct val="20000"/>
              </a:spcBef>
              <a:spcAft>
                <a:spcPct val="0"/>
              </a:spcAft>
              <a:buClr>
                <a:srgbClr val="000099"/>
              </a:buClr>
              <a:buSzPct val="40000"/>
              <a:buFont typeface="Wingdings" pitchFamily="30" charset="2"/>
              <a:buChar char="Ø"/>
              <a:defRPr b="1">
                <a:solidFill>
                  <a:schemeClr val="tx1"/>
                </a:solidFill>
                <a:latin typeface="+mn-lt"/>
                <a:ea typeface="ＭＳ Ｐゴシック" pitchFamily="30" charset="-128"/>
              </a:defRPr>
            </a:lvl8pPr>
            <a:lvl9pPr marL="3886200" indent="-228600" algn="l" rtl="0" fontAlgn="base">
              <a:spcBef>
                <a:spcPct val="20000"/>
              </a:spcBef>
              <a:spcAft>
                <a:spcPct val="0"/>
              </a:spcAft>
              <a:buClr>
                <a:srgbClr val="000099"/>
              </a:buClr>
              <a:buSzPct val="40000"/>
              <a:buFont typeface="Wingdings" pitchFamily="30" charset="2"/>
              <a:buChar char="Ø"/>
              <a:defRPr b="1">
                <a:solidFill>
                  <a:schemeClr val="tx1"/>
                </a:solidFill>
                <a:latin typeface="+mn-lt"/>
                <a:ea typeface="ＭＳ Ｐゴシック" pitchFamily="30" charset="-128"/>
              </a:defRPr>
            </a:lvl9pPr>
          </a:lstStyle>
          <a:p>
            <a:r>
              <a:rPr lang="en-US" sz="1200" kern="0" dirty="0"/>
              <a:t>Compare the horizontal bars, and round corners.</a:t>
            </a:r>
          </a:p>
          <a:p>
            <a:r>
              <a:rPr lang="en-US" sz="1200" kern="0" dirty="0"/>
              <a:t>Precision with the grayscale printing is higher. </a:t>
            </a:r>
          </a:p>
        </p:txBody>
      </p:sp>
    </p:spTree>
    <p:extLst>
      <p:ext uri="{BB962C8B-B14F-4D97-AF65-F5344CB8AC3E}">
        <p14:creationId xmlns:p14="http://schemas.microsoft.com/office/powerpoint/2010/main" val="328065544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08ED7-0CD7-4904-B6FB-A3E9B2FDFB71}"/>
              </a:ext>
            </a:extLst>
          </p:cNvPr>
          <p:cNvSpPr>
            <a:spLocks noGrp="1"/>
          </p:cNvSpPr>
          <p:nvPr>
            <p:ph type="title"/>
          </p:nvPr>
        </p:nvSpPr>
        <p:spPr/>
        <p:txBody>
          <a:bodyPr/>
          <a:lstStyle/>
          <a:p>
            <a:r>
              <a:rPr lang="en-US" sz="1600" dirty="0"/>
              <a:t>Application V: Predicting and Monitoring the Printing Process</a:t>
            </a:r>
          </a:p>
        </p:txBody>
      </p:sp>
      <p:sp>
        <p:nvSpPr>
          <p:cNvPr id="3" name="Content Placeholder 2">
            <a:extLst>
              <a:ext uri="{FF2B5EF4-FFF2-40B4-BE49-F238E27FC236}">
                <a16:creationId xmlns:a16="http://schemas.microsoft.com/office/drawing/2014/main" id="{CA0D6371-B4D5-4C1A-9CE5-B9B118B2C29D}"/>
              </a:ext>
            </a:extLst>
          </p:cNvPr>
          <p:cNvSpPr>
            <a:spLocks noGrp="1"/>
          </p:cNvSpPr>
          <p:nvPr>
            <p:ph idx="1"/>
          </p:nvPr>
        </p:nvSpPr>
        <p:spPr>
          <a:xfrm>
            <a:off x="304800" y="1600200"/>
            <a:ext cx="8610600" cy="4495800"/>
          </a:xfrm>
        </p:spPr>
        <p:txBody>
          <a:bodyPr/>
          <a:lstStyle/>
          <a:p>
            <a:r>
              <a:rPr lang="en-US" sz="1400" dirty="0"/>
              <a:t>When the “show step-wise printing” is turned on, the program will show the printing process layer by layer.</a:t>
            </a:r>
          </a:p>
          <a:p>
            <a:r>
              <a:rPr lang="en-US" sz="1400" dirty="0"/>
              <a:t>The example below shows the printing of DA-2 resin, using the default resin properties and cure kinetics, and the printing parameters given in the table.</a:t>
            </a:r>
          </a:p>
          <a:p>
            <a:r>
              <a:rPr lang="en-US" sz="1400" dirty="0"/>
              <a:t>It starts with an empty graph, indicating the printer is initialized and printing is about to start, and proceeds to the prediction of the printing of the many layers, as shown in next slide.</a:t>
            </a:r>
          </a:p>
          <a:p>
            <a:endParaRPr lang="en-US" sz="1400" dirty="0"/>
          </a:p>
        </p:txBody>
      </p:sp>
      <p:pic>
        <p:nvPicPr>
          <p:cNvPr id="5" name="Picture 4">
            <a:extLst>
              <a:ext uri="{FF2B5EF4-FFF2-40B4-BE49-F238E27FC236}">
                <a16:creationId xmlns:a16="http://schemas.microsoft.com/office/drawing/2014/main" id="{B53CE509-0D6E-47B3-B429-ED19D78008A7}"/>
              </a:ext>
            </a:extLst>
          </p:cNvPr>
          <p:cNvPicPr>
            <a:picLocks noChangeAspect="1"/>
          </p:cNvPicPr>
          <p:nvPr/>
        </p:nvPicPr>
        <p:blipFill rotWithShape="1">
          <a:blip r:embed="rId2"/>
          <a:srcRect l="36340" t="27778" r="20117" b="33006"/>
          <a:stretch/>
        </p:blipFill>
        <p:spPr>
          <a:xfrm>
            <a:off x="1193937" y="3795966"/>
            <a:ext cx="3327126" cy="1957133"/>
          </a:xfrm>
          <a:prstGeom prst="rect">
            <a:avLst/>
          </a:prstGeom>
        </p:spPr>
      </p:pic>
      <p:pic>
        <p:nvPicPr>
          <p:cNvPr id="6" name="Picture 5">
            <a:extLst>
              <a:ext uri="{FF2B5EF4-FFF2-40B4-BE49-F238E27FC236}">
                <a16:creationId xmlns:a16="http://schemas.microsoft.com/office/drawing/2014/main" id="{A83BF08B-5ECE-4E9A-89EC-CCEA8070E088}"/>
              </a:ext>
            </a:extLst>
          </p:cNvPr>
          <p:cNvPicPr>
            <a:picLocks noChangeAspect="1"/>
          </p:cNvPicPr>
          <p:nvPr/>
        </p:nvPicPr>
        <p:blipFill>
          <a:blip r:embed="rId3"/>
          <a:stretch>
            <a:fillRect/>
          </a:stretch>
        </p:blipFill>
        <p:spPr>
          <a:xfrm>
            <a:off x="5410200" y="3250533"/>
            <a:ext cx="2194560" cy="3048000"/>
          </a:xfrm>
          <a:prstGeom prst="rect">
            <a:avLst/>
          </a:prstGeom>
        </p:spPr>
      </p:pic>
    </p:spTree>
    <p:extLst>
      <p:ext uri="{BB962C8B-B14F-4D97-AF65-F5344CB8AC3E}">
        <p14:creationId xmlns:p14="http://schemas.microsoft.com/office/powerpoint/2010/main" val="393081780"/>
      </p:ext>
    </p:extLst>
  </p:cSld>
  <p:clrMapOvr>
    <a:masterClrMapping/>
  </p:clrMapOvr>
  <p:transition/>
</p:sld>
</file>

<file path=ppt/theme/theme1.xml><?xml version="1.0" encoding="utf-8"?>
<a:theme xmlns:a="http://schemas.openxmlformats.org/drawingml/2006/main" name="Jason Master">
  <a:themeElements>
    <a:clrScheme name="Jason Master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Jason Master">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1" i="0" u="none" strike="noStrike" cap="none" normalizeH="0" baseline="0">
            <a:ln>
              <a:noFill/>
            </a:ln>
            <a:solidFill>
              <a:schemeClr val="tx1"/>
            </a:solidFill>
            <a:effectLst/>
            <a:latin typeface="Times New Roman" pitchFamily="30"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1" i="0" u="none" strike="noStrike" cap="none" normalizeH="0" baseline="0">
            <a:ln>
              <a:noFill/>
            </a:ln>
            <a:solidFill>
              <a:schemeClr val="tx1"/>
            </a:solidFill>
            <a:effectLst/>
            <a:latin typeface="Times New Roman" pitchFamily="30" charset="0"/>
          </a:defRPr>
        </a:defPPr>
      </a:lstStyle>
    </a:lnDef>
  </a:objectDefaults>
  <a:extraClrSchemeLst>
    <a:extraClrScheme>
      <a:clrScheme name="Jason Master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Jason Master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Jason Master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Jason Master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Jason Master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Jason Master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Jason Master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25208</TotalTime>
  <Words>924</Words>
  <Application>Microsoft Office PowerPoint</Application>
  <PresentationFormat>On-screen Show (4:3)</PresentationFormat>
  <Paragraphs>83</Paragraphs>
  <Slides>10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6" baseType="lpstr">
      <vt:lpstr>Rockwell</vt:lpstr>
      <vt:lpstr>Times New Roman</vt:lpstr>
      <vt:lpstr>Verdana</vt:lpstr>
      <vt:lpstr>Wingdings</vt:lpstr>
      <vt:lpstr>Jason Master</vt:lpstr>
      <vt:lpstr>Photo Editor Photo</vt:lpstr>
      <vt:lpstr>Conversion Profile Prediction Program</vt:lpstr>
      <vt:lpstr>Instruction to use the program</vt:lpstr>
      <vt:lpstr>Explanation of “Void Structure”</vt:lpstr>
      <vt:lpstr>Application I: Flattening Conversion Profiles</vt:lpstr>
      <vt:lpstr>Application II: Critical Conversion Estimation</vt:lpstr>
      <vt:lpstr>Critical Conversion Estimation</vt:lpstr>
      <vt:lpstr>Application III: Printing Materials with 2 Phases</vt:lpstr>
      <vt:lpstr>Application IV: Improving Printed Part Fidelity</vt:lpstr>
      <vt:lpstr>Application V: Predicting and Monitoring the Printing Process</vt:lpstr>
      <vt:lpstr>Printing Prediction</vt:lpstr>
    </vt:vector>
  </TitlesOfParts>
  <Manager/>
  <Company>Drexel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Palmese</dc:creator>
  <cp:keywords/>
  <dc:description/>
  <cp:lastModifiedBy>Tu,Jianwei</cp:lastModifiedBy>
  <cp:revision>812</cp:revision>
  <cp:lastPrinted>2010-12-08T14:41:51Z</cp:lastPrinted>
  <dcterms:created xsi:type="dcterms:W3CDTF">2010-12-09T05:35:38Z</dcterms:created>
  <dcterms:modified xsi:type="dcterms:W3CDTF">2021-06-03T15:03:58Z</dcterms:modified>
  <cp:category/>
</cp:coreProperties>
</file>