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6"/>
    <p:restoredTop sz="94795"/>
  </p:normalViewPr>
  <p:slideViewPr>
    <p:cSldViewPr snapToGrid="0" snapToObjects="1">
      <p:cViewPr varScale="1">
        <p:scale>
          <a:sx n="227" d="100"/>
          <a:sy n="227" d="100"/>
        </p:scale>
        <p:origin x="2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37D8-2434-2740-8624-61D9ED74BF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96538-5339-534C-9D26-A84DE530A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31171D-2F0E-F645-A033-76D4E030C8D9}"/>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5" name="Footer Placeholder 4">
            <a:extLst>
              <a:ext uri="{FF2B5EF4-FFF2-40B4-BE49-F238E27FC236}">
                <a16:creationId xmlns:a16="http://schemas.microsoft.com/office/drawing/2014/main" id="{A6C5CA3B-391A-F44C-9A4C-2082BBB06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C91EC-9189-544D-A88C-3C6D8F9EE48D}"/>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86733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7432-676F-6342-8A93-1739559626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B656F-90AA-1C45-908C-6CCD7B591E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ECC10-D8D0-2645-9870-67127E329E64}"/>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5" name="Footer Placeholder 4">
            <a:extLst>
              <a:ext uri="{FF2B5EF4-FFF2-40B4-BE49-F238E27FC236}">
                <a16:creationId xmlns:a16="http://schemas.microsoft.com/office/drawing/2014/main" id="{EC5FBEDD-8626-F74E-97A5-C9EC3CE78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EF5DA-6609-A34D-94A2-F1547DC23454}"/>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2210004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406F1-5817-C945-9C99-6815E0420C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A91E24-4D63-7B4A-8AB4-0AD2A1D924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7BFE2-6384-1341-9261-D4255CA12589}"/>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5" name="Footer Placeholder 4">
            <a:extLst>
              <a:ext uri="{FF2B5EF4-FFF2-40B4-BE49-F238E27FC236}">
                <a16:creationId xmlns:a16="http://schemas.microsoft.com/office/drawing/2014/main" id="{385625EB-5707-E74B-8A4C-1B8AC4F33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E8538-FDF0-2E4B-81F5-5BD5712DF1B1}"/>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429421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5DCB-6906-CF46-A0B8-EEFB650DE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F0225-20DB-794E-A697-DCAF42CEB7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1C91A-4E22-6B43-BE31-775F32BFAA0D}"/>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5" name="Footer Placeholder 4">
            <a:extLst>
              <a:ext uri="{FF2B5EF4-FFF2-40B4-BE49-F238E27FC236}">
                <a16:creationId xmlns:a16="http://schemas.microsoft.com/office/drawing/2014/main" id="{D72E7116-23E8-234C-81F2-058D3060C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74CDB-938F-A646-8608-605D8FF440A3}"/>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122963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F7235-6357-EE42-AF0C-A0BEBEF58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EC3BFC-4B45-224B-87C4-83CF185611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3F3477-0DEC-7343-B7B1-3D9631017EC1}"/>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5" name="Footer Placeholder 4">
            <a:extLst>
              <a:ext uri="{FF2B5EF4-FFF2-40B4-BE49-F238E27FC236}">
                <a16:creationId xmlns:a16="http://schemas.microsoft.com/office/drawing/2014/main" id="{EFFE2F5A-7D2E-0840-95B6-9680C54F8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34DE5-3676-9B42-98B8-0401731BBFA7}"/>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3167801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C839-FF9C-2942-B27A-658E1AD0A8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C814D1-8C85-4D4C-B71D-4C74731B43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5EFC07-A691-2147-BD10-6BE193E7D3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1EFB8-5D08-AE46-9BDE-D1775B4AC191}"/>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6" name="Footer Placeholder 5">
            <a:extLst>
              <a:ext uri="{FF2B5EF4-FFF2-40B4-BE49-F238E27FC236}">
                <a16:creationId xmlns:a16="http://schemas.microsoft.com/office/drawing/2014/main" id="{4C73D96B-5F8A-6943-8795-764AE29E5D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40ACE-C482-D84B-A675-38FDBB24D823}"/>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205111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6619-3C7E-814F-BA4A-DC68A87CEB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A985D6-ECA0-AE47-9E4F-B240A89E0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AFD632-4CD6-6C4D-8F79-96CB0CB327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114345-5D7F-0F45-8766-0F7EA28F54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EC594F-C544-E24E-B440-8ED04CEAA9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6DC062-EF96-DD47-B7F8-D1B7E036ED95}"/>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8" name="Footer Placeholder 7">
            <a:extLst>
              <a:ext uri="{FF2B5EF4-FFF2-40B4-BE49-F238E27FC236}">
                <a16:creationId xmlns:a16="http://schemas.microsoft.com/office/drawing/2014/main" id="{FE7513FB-E869-DA4D-A01D-8FFED98458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97B4B4-2734-BA40-8E1C-CCF20B27E1F0}"/>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299720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49ED-7B3C-054A-B655-B5B01634C2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5001D1-9732-5648-B511-E13153629075}"/>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4" name="Footer Placeholder 3">
            <a:extLst>
              <a:ext uri="{FF2B5EF4-FFF2-40B4-BE49-F238E27FC236}">
                <a16:creationId xmlns:a16="http://schemas.microsoft.com/office/drawing/2014/main" id="{27B89FE5-1A89-4941-9925-8B930EAB18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A4751A-1622-0242-828D-B2E1E68895A4}"/>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76272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F9B0F5-D185-E946-99C8-F3BAF04B253C}"/>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3" name="Footer Placeholder 2">
            <a:extLst>
              <a:ext uri="{FF2B5EF4-FFF2-40B4-BE49-F238E27FC236}">
                <a16:creationId xmlns:a16="http://schemas.microsoft.com/office/drawing/2014/main" id="{1CA94FD5-2B66-8842-955B-C77A6F1067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2211DA-10A5-404E-B6B2-0C1C17F45270}"/>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83748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8031-ADF5-084B-9201-A8D81B33E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AD3150-1C93-BD4A-8813-64FC8C7947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E1602E-903E-4647-88F3-1FCEFB7AD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CE3F08-2F51-724B-8112-F15B890DB3E0}"/>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6" name="Footer Placeholder 5">
            <a:extLst>
              <a:ext uri="{FF2B5EF4-FFF2-40B4-BE49-F238E27FC236}">
                <a16:creationId xmlns:a16="http://schemas.microsoft.com/office/drawing/2014/main" id="{660D9BB5-BC5B-5B43-94DE-8B1D37485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00A5A-F3AA-8249-A0A2-5D88C4F62DA4}"/>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318148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66BD-FB1C-3243-8E00-203E2FBEB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50F1D1-1254-D24C-8799-9CC7678E8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3C7877-3F80-9840-BA0D-710BE4779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A444F7-4483-ED42-BFDF-98AA7CFE6864}"/>
              </a:ext>
            </a:extLst>
          </p:cNvPr>
          <p:cNvSpPr>
            <a:spLocks noGrp="1"/>
          </p:cNvSpPr>
          <p:nvPr>
            <p:ph type="dt" sz="half" idx="10"/>
          </p:nvPr>
        </p:nvSpPr>
        <p:spPr/>
        <p:txBody>
          <a:bodyPr/>
          <a:lstStyle/>
          <a:p>
            <a:fld id="{75C7FF5F-21AB-B449-9686-6DA2AC99A169}" type="datetimeFigureOut">
              <a:rPr lang="en-US" smtClean="0"/>
              <a:t>8/13/18</a:t>
            </a:fld>
            <a:endParaRPr lang="en-US"/>
          </a:p>
        </p:txBody>
      </p:sp>
      <p:sp>
        <p:nvSpPr>
          <p:cNvPr id="6" name="Footer Placeholder 5">
            <a:extLst>
              <a:ext uri="{FF2B5EF4-FFF2-40B4-BE49-F238E27FC236}">
                <a16:creationId xmlns:a16="http://schemas.microsoft.com/office/drawing/2014/main" id="{8ADBC1BC-24D2-8B41-89AA-ACE62FB1F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99CF8-8D7E-C743-BD85-C332B78EBEB1}"/>
              </a:ext>
            </a:extLst>
          </p:cNvPr>
          <p:cNvSpPr>
            <a:spLocks noGrp="1"/>
          </p:cNvSpPr>
          <p:nvPr>
            <p:ph type="sldNum" sz="quarter" idx="12"/>
          </p:nvPr>
        </p:nvSpPr>
        <p:spPr/>
        <p:txBody>
          <a:bodyPr/>
          <a:lstStyle/>
          <a:p>
            <a:fld id="{A5D6113E-DCAE-C548-8B51-B5E868ECF63B}" type="slidenum">
              <a:rPr lang="en-US" smtClean="0"/>
              <a:t>‹#›</a:t>
            </a:fld>
            <a:endParaRPr lang="en-US"/>
          </a:p>
        </p:txBody>
      </p:sp>
    </p:spTree>
    <p:extLst>
      <p:ext uri="{BB962C8B-B14F-4D97-AF65-F5344CB8AC3E}">
        <p14:creationId xmlns:p14="http://schemas.microsoft.com/office/powerpoint/2010/main" val="420470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D282CD-680D-8E46-B007-EFF012CC8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9F9248-F562-A64C-91AF-F4C0B1C3C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F630C-A8F9-4D4B-9719-69436550C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7FF5F-21AB-B449-9686-6DA2AC99A169}" type="datetimeFigureOut">
              <a:rPr lang="en-US" smtClean="0"/>
              <a:t>8/13/18</a:t>
            </a:fld>
            <a:endParaRPr lang="en-US"/>
          </a:p>
        </p:txBody>
      </p:sp>
      <p:sp>
        <p:nvSpPr>
          <p:cNvPr id="5" name="Footer Placeholder 4">
            <a:extLst>
              <a:ext uri="{FF2B5EF4-FFF2-40B4-BE49-F238E27FC236}">
                <a16:creationId xmlns:a16="http://schemas.microsoft.com/office/drawing/2014/main" id="{488C4D8D-8D17-4A41-A3F9-AF6173D8A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2095F6-6E28-2847-BCBA-7BFC1E1A40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6113E-DCAE-C548-8B51-B5E868ECF63B}" type="slidenum">
              <a:rPr lang="en-US" smtClean="0"/>
              <a:t>‹#›</a:t>
            </a:fld>
            <a:endParaRPr lang="en-US"/>
          </a:p>
        </p:txBody>
      </p:sp>
    </p:spTree>
    <p:extLst>
      <p:ext uri="{BB962C8B-B14F-4D97-AF65-F5344CB8AC3E}">
        <p14:creationId xmlns:p14="http://schemas.microsoft.com/office/powerpoint/2010/main" val="3253603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18A9A8-BF62-4147-AE3B-41EA2439AAF3}"/>
              </a:ext>
            </a:extLst>
          </p:cNvPr>
          <p:cNvSpPr/>
          <p:nvPr/>
        </p:nvSpPr>
        <p:spPr>
          <a:xfrm>
            <a:off x="1054645" y="1466603"/>
            <a:ext cx="6866197" cy="4304805"/>
          </a:xfrm>
          <a:prstGeom prst="roundRect">
            <a:avLst>
              <a:gd name="adj" fmla="val 3977"/>
            </a:avLst>
          </a:prstGeom>
          <a:solidFill>
            <a:schemeClr val="accent5">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82A33860-60D7-B043-B27E-1085FC082220}"/>
              </a:ext>
            </a:extLst>
          </p:cNvPr>
          <p:cNvSpPr/>
          <p:nvPr/>
        </p:nvSpPr>
        <p:spPr>
          <a:xfrm>
            <a:off x="9078687" y="902524"/>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1</a:t>
            </a:r>
          </a:p>
        </p:txBody>
      </p:sp>
      <p:sp>
        <p:nvSpPr>
          <p:cNvPr id="9" name="Rounded Rectangle 8">
            <a:extLst>
              <a:ext uri="{FF2B5EF4-FFF2-40B4-BE49-F238E27FC236}">
                <a16:creationId xmlns:a16="http://schemas.microsoft.com/office/drawing/2014/main" id="{6E3C3A83-93AC-3D4F-864B-3413359DA558}"/>
              </a:ext>
            </a:extLst>
          </p:cNvPr>
          <p:cNvSpPr/>
          <p:nvPr/>
        </p:nvSpPr>
        <p:spPr>
          <a:xfrm>
            <a:off x="9078687" y="2367147"/>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2</a:t>
            </a:r>
          </a:p>
        </p:txBody>
      </p:sp>
      <p:sp>
        <p:nvSpPr>
          <p:cNvPr id="10" name="Rounded Rectangle 9">
            <a:extLst>
              <a:ext uri="{FF2B5EF4-FFF2-40B4-BE49-F238E27FC236}">
                <a16:creationId xmlns:a16="http://schemas.microsoft.com/office/drawing/2014/main" id="{5130BE85-95B2-704F-9927-853DF0739006}"/>
              </a:ext>
            </a:extLst>
          </p:cNvPr>
          <p:cNvSpPr/>
          <p:nvPr/>
        </p:nvSpPr>
        <p:spPr>
          <a:xfrm>
            <a:off x="9078687" y="3831770"/>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3</a:t>
            </a:r>
          </a:p>
        </p:txBody>
      </p:sp>
      <p:sp>
        <p:nvSpPr>
          <p:cNvPr id="11" name="Rounded Rectangle 10">
            <a:extLst>
              <a:ext uri="{FF2B5EF4-FFF2-40B4-BE49-F238E27FC236}">
                <a16:creationId xmlns:a16="http://schemas.microsoft.com/office/drawing/2014/main" id="{A4D40EA1-E4C1-7249-BE2D-F193637483A7}"/>
              </a:ext>
            </a:extLst>
          </p:cNvPr>
          <p:cNvSpPr/>
          <p:nvPr/>
        </p:nvSpPr>
        <p:spPr>
          <a:xfrm>
            <a:off x="9078687" y="5296393"/>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4</a:t>
            </a:r>
          </a:p>
        </p:txBody>
      </p:sp>
      <p:sp>
        <p:nvSpPr>
          <p:cNvPr id="12" name="Rounded Rectangle 11">
            <a:extLst>
              <a:ext uri="{FF2B5EF4-FFF2-40B4-BE49-F238E27FC236}">
                <a16:creationId xmlns:a16="http://schemas.microsoft.com/office/drawing/2014/main" id="{601353EF-709D-0846-BFB0-5A693DD5C433}"/>
              </a:ext>
            </a:extLst>
          </p:cNvPr>
          <p:cNvSpPr/>
          <p:nvPr/>
        </p:nvSpPr>
        <p:spPr>
          <a:xfrm>
            <a:off x="3709817" y="2476006"/>
            <a:ext cx="3884454" cy="2149434"/>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24317C29-39C0-7046-8C79-EC05217AE5E5}"/>
              </a:ext>
            </a:extLst>
          </p:cNvPr>
          <p:cNvSpPr/>
          <p:nvPr/>
        </p:nvSpPr>
        <p:spPr>
          <a:xfrm>
            <a:off x="1246187" y="2927740"/>
            <a:ext cx="1826820" cy="1244930"/>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Producer</a:t>
            </a:r>
          </a:p>
        </p:txBody>
      </p:sp>
      <p:cxnSp>
        <p:nvCxnSpPr>
          <p:cNvPr id="15" name="Straight Arrow Connector 14">
            <a:extLst>
              <a:ext uri="{FF2B5EF4-FFF2-40B4-BE49-F238E27FC236}">
                <a16:creationId xmlns:a16="http://schemas.microsoft.com/office/drawing/2014/main" id="{46069420-539D-4248-900D-EA08C70AAC57}"/>
              </a:ext>
            </a:extLst>
          </p:cNvPr>
          <p:cNvCxnSpPr>
            <a:cxnSpLocks/>
            <a:stCxn id="13" idx="3"/>
          </p:cNvCxnSpPr>
          <p:nvPr/>
        </p:nvCxnSpPr>
        <p:spPr>
          <a:xfrm>
            <a:off x="3073007" y="3550205"/>
            <a:ext cx="1034375" cy="0"/>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F03D97-4AE2-A844-B927-BF5538ADCB23}"/>
              </a:ext>
            </a:extLst>
          </p:cNvPr>
          <p:cNvCxnSpPr>
            <a:cxnSpLocks/>
          </p:cNvCxnSpPr>
          <p:nvPr/>
        </p:nvCxnSpPr>
        <p:spPr>
          <a:xfrm flipV="1">
            <a:off x="7238506" y="1859849"/>
            <a:ext cx="1833501" cy="141106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239B8E0-49F5-7D43-A7B3-07504A1C6FE8}"/>
              </a:ext>
            </a:extLst>
          </p:cNvPr>
          <p:cNvCxnSpPr>
            <a:cxnSpLocks/>
            <a:stCxn id="57" idx="3"/>
            <a:endCxn id="9" idx="1"/>
          </p:cNvCxnSpPr>
          <p:nvPr/>
        </p:nvCxnSpPr>
        <p:spPr>
          <a:xfrm flipV="1">
            <a:off x="7232072" y="2989612"/>
            <a:ext cx="1846615" cy="67120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ED81C-41B5-A54A-9466-E8A094799A5B}"/>
              </a:ext>
            </a:extLst>
          </p:cNvPr>
          <p:cNvCxnSpPr>
            <a:cxnSpLocks/>
            <a:stCxn id="62" idx="3"/>
            <a:endCxn id="10" idx="1"/>
          </p:cNvCxnSpPr>
          <p:nvPr/>
        </p:nvCxnSpPr>
        <p:spPr>
          <a:xfrm>
            <a:off x="7232072" y="4055661"/>
            <a:ext cx="1846615" cy="398574"/>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D513FE-B524-5C4E-A71B-6F04E6E8358D}"/>
              </a:ext>
            </a:extLst>
          </p:cNvPr>
          <p:cNvCxnSpPr>
            <a:cxnSpLocks/>
            <a:endCxn id="11" idx="1"/>
          </p:cNvCxnSpPr>
          <p:nvPr/>
        </p:nvCxnSpPr>
        <p:spPr>
          <a:xfrm>
            <a:off x="7236528" y="4450510"/>
            <a:ext cx="1842159" cy="1468348"/>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2645B88-8792-B842-8E9D-F58A132A8549}"/>
              </a:ext>
            </a:extLst>
          </p:cNvPr>
          <p:cNvSpPr txBox="1"/>
          <p:nvPr/>
        </p:nvSpPr>
        <p:spPr>
          <a:xfrm>
            <a:off x="1054645" y="1524989"/>
            <a:ext cx="1310295" cy="369332"/>
          </a:xfrm>
          <a:prstGeom prst="rect">
            <a:avLst/>
          </a:prstGeom>
          <a:noFill/>
        </p:spPr>
        <p:txBody>
          <a:bodyPr wrap="none" rtlCol="0">
            <a:spAutoFit/>
          </a:bodyPr>
          <a:lstStyle/>
          <a:p>
            <a:r>
              <a:rPr lang="en-US" dirty="0"/>
              <a:t>Ruby Server</a:t>
            </a:r>
          </a:p>
        </p:txBody>
      </p:sp>
      <p:grpSp>
        <p:nvGrpSpPr>
          <p:cNvPr id="55" name="Group 54">
            <a:extLst>
              <a:ext uri="{FF2B5EF4-FFF2-40B4-BE49-F238E27FC236}">
                <a16:creationId xmlns:a16="http://schemas.microsoft.com/office/drawing/2014/main" id="{3A2C746E-12A2-E947-BD22-A1ED51AA26B2}"/>
              </a:ext>
            </a:extLst>
          </p:cNvPr>
          <p:cNvGrpSpPr/>
          <p:nvPr/>
        </p:nvGrpSpPr>
        <p:grpSpPr>
          <a:xfrm>
            <a:off x="6377052" y="3168481"/>
            <a:ext cx="855020" cy="187038"/>
            <a:chOff x="1149931" y="529441"/>
            <a:chExt cx="855020" cy="187038"/>
          </a:xfrm>
        </p:grpSpPr>
        <p:sp>
          <p:nvSpPr>
            <p:cNvPr id="51" name="Rectangle 50">
              <a:extLst>
                <a:ext uri="{FF2B5EF4-FFF2-40B4-BE49-F238E27FC236}">
                  <a16:creationId xmlns:a16="http://schemas.microsoft.com/office/drawing/2014/main" id="{5561535C-66DC-3A4A-B3E8-1E19E9281649}"/>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EFF4AF-0870-9847-A24E-DAB4D4BBBFC5}"/>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1FAFD1C-616D-9348-8E9C-AED6C9B8E735}"/>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675A24E-E28D-FB44-8806-769C0B202A31}"/>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D1D91E0-9CDF-3144-B93D-0876B31EEB30}"/>
              </a:ext>
            </a:extLst>
          </p:cNvPr>
          <p:cNvGrpSpPr/>
          <p:nvPr/>
        </p:nvGrpSpPr>
        <p:grpSpPr>
          <a:xfrm>
            <a:off x="6377052" y="3567293"/>
            <a:ext cx="855020" cy="187038"/>
            <a:chOff x="1149931" y="529441"/>
            <a:chExt cx="855020" cy="187038"/>
          </a:xfrm>
        </p:grpSpPr>
        <p:sp>
          <p:nvSpPr>
            <p:cNvPr id="57" name="Rectangle 56">
              <a:extLst>
                <a:ext uri="{FF2B5EF4-FFF2-40B4-BE49-F238E27FC236}">
                  <a16:creationId xmlns:a16="http://schemas.microsoft.com/office/drawing/2014/main" id="{2A1A9DCE-D72D-BD4F-8A37-41D2D402E116}"/>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10D99C8-BDB8-5A49-B3C0-17F4D13E832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D9E50B9-74CE-674B-A186-B0915850FD1F}"/>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A21E40D-A46E-A94B-BFAF-872E35102483}"/>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D80AC7D-2701-0B47-9BAD-AF1EA2E5AE4E}"/>
              </a:ext>
            </a:extLst>
          </p:cNvPr>
          <p:cNvGrpSpPr/>
          <p:nvPr/>
        </p:nvGrpSpPr>
        <p:grpSpPr>
          <a:xfrm>
            <a:off x="6377052" y="3962142"/>
            <a:ext cx="855020" cy="187038"/>
            <a:chOff x="1149931" y="529441"/>
            <a:chExt cx="855020" cy="187038"/>
          </a:xfrm>
        </p:grpSpPr>
        <p:sp>
          <p:nvSpPr>
            <p:cNvPr id="62" name="Rectangle 61">
              <a:extLst>
                <a:ext uri="{FF2B5EF4-FFF2-40B4-BE49-F238E27FC236}">
                  <a16:creationId xmlns:a16="http://schemas.microsoft.com/office/drawing/2014/main" id="{5FF4585B-FD64-E54B-9D91-224E872284CC}"/>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236ED69-EFE3-7542-9DD9-62691651BE8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7F3F2DD-FB9E-2C4F-8814-20B3A51F1DD3}"/>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CA015D0-74C0-6647-908A-22263C8F96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FDC3D16-51AE-C246-A31A-08DF77CA326F}"/>
              </a:ext>
            </a:extLst>
          </p:cNvPr>
          <p:cNvGrpSpPr/>
          <p:nvPr/>
        </p:nvGrpSpPr>
        <p:grpSpPr>
          <a:xfrm>
            <a:off x="6381508" y="4356991"/>
            <a:ext cx="855020" cy="187038"/>
            <a:chOff x="1149931" y="529441"/>
            <a:chExt cx="855020" cy="187038"/>
          </a:xfrm>
        </p:grpSpPr>
        <p:sp>
          <p:nvSpPr>
            <p:cNvPr id="67" name="Rectangle 66">
              <a:extLst>
                <a:ext uri="{FF2B5EF4-FFF2-40B4-BE49-F238E27FC236}">
                  <a16:creationId xmlns:a16="http://schemas.microsoft.com/office/drawing/2014/main" id="{644CA41A-8474-5047-ACE8-9223474D796E}"/>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E450D5-B2AC-4C47-ADBF-59F6E78A17DC}"/>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85F1729-72AB-3740-9EBE-4F0841AF9579}"/>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B4E72FA-EEF9-1E47-88E1-61DCC3EEF3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9DC59A8E-78C5-4B4F-B473-F7F1DE176DCD}"/>
              </a:ext>
            </a:extLst>
          </p:cNvPr>
          <p:cNvSpPr/>
          <p:nvPr/>
        </p:nvSpPr>
        <p:spPr>
          <a:xfrm>
            <a:off x="3709086" y="2476144"/>
            <a:ext cx="2764476" cy="369332"/>
          </a:xfrm>
          <a:prstGeom prst="rect">
            <a:avLst/>
          </a:prstGeom>
        </p:spPr>
        <p:txBody>
          <a:bodyPr wrap="square">
            <a:spAutoFit/>
          </a:bodyPr>
          <a:lstStyle/>
          <a:p>
            <a:r>
              <a:rPr lang="en-US" dirty="0">
                <a:solidFill>
                  <a:schemeClr val="tx1"/>
                </a:solidFill>
              </a:rPr>
              <a:t>Queue / Priority Manager</a:t>
            </a:r>
          </a:p>
        </p:txBody>
      </p:sp>
      <p:sp>
        <p:nvSpPr>
          <p:cNvPr id="87" name="TextBox 86">
            <a:extLst>
              <a:ext uri="{FF2B5EF4-FFF2-40B4-BE49-F238E27FC236}">
                <a16:creationId xmlns:a16="http://schemas.microsoft.com/office/drawing/2014/main" id="{B3E14A90-BB3E-9842-A02E-6ABBEBC5BAFC}"/>
              </a:ext>
            </a:extLst>
          </p:cNvPr>
          <p:cNvSpPr txBox="1"/>
          <p:nvPr/>
        </p:nvSpPr>
        <p:spPr>
          <a:xfrm>
            <a:off x="41564" y="71251"/>
            <a:ext cx="1345946" cy="369332"/>
          </a:xfrm>
          <a:prstGeom prst="rect">
            <a:avLst/>
          </a:prstGeom>
          <a:noFill/>
        </p:spPr>
        <p:txBody>
          <a:bodyPr wrap="none" rtlCol="0">
            <a:spAutoFit/>
          </a:bodyPr>
          <a:lstStyle/>
          <a:p>
            <a:r>
              <a:rPr lang="en-US" dirty="0"/>
              <a:t>Architecture</a:t>
            </a:r>
          </a:p>
        </p:txBody>
      </p:sp>
      <p:sp>
        <p:nvSpPr>
          <p:cNvPr id="90" name="TextBox 89">
            <a:extLst>
              <a:ext uri="{FF2B5EF4-FFF2-40B4-BE49-F238E27FC236}">
                <a16:creationId xmlns:a16="http://schemas.microsoft.com/office/drawing/2014/main" id="{802CCFBE-CDA1-8C42-B97E-D77B5D1D6485}"/>
              </a:ext>
            </a:extLst>
          </p:cNvPr>
          <p:cNvSpPr txBox="1"/>
          <p:nvPr/>
        </p:nvSpPr>
        <p:spPr>
          <a:xfrm>
            <a:off x="8206069" y="2222090"/>
            <a:ext cx="428322" cy="253916"/>
          </a:xfrm>
          <a:prstGeom prst="rect">
            <a:avLst/>
          </a:prstGeom>
          <a:solidFill>
            <a:schemeClr val="bg1"/>
          </a:solidFill>
          <a:ln>
            <a:solidFill>
              <a:schemeClr val="tx1">
                <a:lumMod val="50000"/>
                <a:lumOff val="50000"/>
              </a:schemeClr>
            </a:solidFill>
          </a:ln>
        </p:spPr>
        <p:txBody>
          <a:bodyPr wrap="none" rtlCol="0">
            <a:spAutoFit/>
          </a:bodyPr>
          <a:lstStyle/>
          <a:p>
            <a:r>
              <a:rPr lang="en-US" sz="1050" dirty="0"/>
              <a:t>data</a:t>
            </a:r>
          </a:p>
        </p:txBody>
      </p:sp>
      <p:sp>
        <p:nvSpPr>
          <p:cNvPr id="91" name="TextBox 90">
            <a:extLst>
              <a:ext uri="{FF2B5EF4-FFF2-40B4-BE49-F238E27FC236}">
                <a16:creationId xmlns:a16="http://schemas.microsoft.com/office/drawing/2014/main" id="{E9AD995E-F6D0-D14A-B42E-416384F9B905}"/>
              </a:ext>
            </a:extLst>
          </p:cNvPr>
          <p:cNvSpPr txBox="1"/>
          <p:nvPr/>
        </p:nvSpPr>
        <p:spPr>
          <a:xfrm>
            <a:off x="6295668" y="3331516"/>
            <a:ext cx="1146468" cy="253916"/>
          </a:xfrm>
          <a:prstGeom prst="rect">
            <a:avLst/>
          </a:prstGeom>
          <a:noFill/>
        </p:spPr>
        <p:txBody>
          <a:bodyPr wrap="none" rtlCol="0">
            <a:spAutoFit/>
          </a:bodyPr>
          <a:lstStyle/>
          <a:p>
            <a:r>
              <a:rPr lang="en-US" sz="1050" dirty="0"/>
              <a:t>outgoing queue 2</a:t>
            </a:r>
          </a:p>
        </p:txBody>
      </p:sp>
      <p:sp>
        <p:nvSpPr>
          <p:cNvPr id="92" name="TextBox 91">
            <a:extLst>
              <a:ext uri="{FF2B5EF4-FFF2-40B4-BE49-F238E27FC236}">
                <a16:creationId xmlns:a16="http://schemas.microsoft.com/office/drawing/2014/main" id="{D9AADC0D-3690-8E43-8D6A-BAD38DC76C6F}"/>
              </a:ext>
            </a:extLst>
          </p:cNvPr>
          <p:cNvSpPr txBox="1"/>
          <p:nvPr/>
        </p:nvSpPr>
        <p:spPr>
          <a:xfrm>
            <a:off x="6295668" y="3721940"/>
            <a:ext cx="1146468" cy="253916"/>
          </a:xfrm>
          <a:prstGeom prst="rect">
            <a:avLst/>
          </a:prstGeom>
          <a:noFill/>
        </p:spPr>
        <p:txBody>
          <a:bodyPr wrap="none" rtlCol="0">
            <a:spAutoFit/>
          </a:bodyPr>
          <a:lstStyle/>
          <a:p>
            <a:r>
              <a:rPr lang="en-US" sz="1050" dirty="0"/>
              <a:t>outgoing queue 3</a:t>
            </a:r>
          </a:p>
        </p:txBody>
      </p:sp>
      <p:sp>
        <p:nvSpPr>
          <p:cNvPr id="93" name="TextBox 92">
            <a:extLst>
              <a:ext uri="{FF2B5EF4-FFF2-40B4-BE49-F238E27FC236}">
                <a16:creationId xmlns:a16="http://schemas.microsoft.com/office/drawing/2014/main" id="{F12B1C36-D090-D647-8A5B-6B1FB130C8B2}"/>
              </a:ext>
            </a:extLst>
          </p:cNvPr>
          <p:cNvSpPr txBox="1"/>
          <p:nvPr/>
        </p:nvSpPr>
        <p:spPr>
          <a:xfrm>
            <a:off x="6305318" y="4118302"/>
            <a:ext cx="1146468" cy="253916"/>
          </a:xfrm>
          <a:prstGeom prst="rect">
            <a:avLst/>
          </a:prstGeom>
          <a:noFill/>
        </p:spPr>
        <p:txBody>
          <a:bodyPr wrap="none" rtlCol="0">
            <a:spAutoFit/>
          </a:bodyPr>
          <a:lstStyle/>
          <a:p>
            <a:r>
              <a:rPr lang="en-US" sz="1050" dirty="0"/>
              <a:t>outgoing queue 4</a:t>
            </a:r>
          </a:p>
        </p:txBody>
      </p:sp>
      <p:sp>
        <p:nvSpPr>
          <p:cNvPr id="94" name="TextBox 93">
            <a:extLst>
              <a:ext uri="{FF2B5EF4-FFF2-40B4-BE49-F238E27FC236}">
                <a16:creationId xmlns:a16="http://schemas.microsoft.com/office/drawing/2014/main" id="{9F46EBE8-A810-A24E-BE6F-9768F391A698}"/>
              </a:ext>
            </a:extLst>
          </p:cNvPr>
          <p:cNvSpPr txBox="1"/>
          <p:nvPr/>
        </p:nvSpPr>
        <p:spPr>
          <a:xfrm>
            <a:off x="41564" y="451261"/>
            <a:ext cx="7879278" cy="938719"/>
          </a:xfrm>
          <a:prstGeom prst="rect">
            <a:avLst/>
          </a:prstGeom>
          <a:noFill/>
        </p:spPr>
        <p:txBody>
          <a:bodyPr wrap="square" rtlCol="0">
            <a:spAutoFit/>
          </a:bodyPr>
          <a:lstStyle/>
          <a:p>
            <a:r>
              <a:rPr lang="en-US" sz="1100" dirty="0"/>
              <a:t>Here we see a proposed architecture for a brokering system that can determine at which time what message goes to which device. Note that this design does not depend on RabbitMQ. Similarly the outgoing queue in the diagram is not a RabbitMQ queue, but instead a construction of our own that will old priority messages as objects to that we can do some additional bookkeeping and tracking on them.</a:t>
            </a:r>
          </a:p>
          <a:p>
            <a:endParaRPr lang="en-US" sz="1100" dirty="0"/>
          </a:p>
        </p:txBody>
      </p:sp>
      <p:cxnSp>
        <p:nvCxnSpPr>
          <p:cNvPr id="95" name="Straight Arrow Connector 94">
            <a:extLst>
              <a:ext uri="{FF2B5EF4-FFF2-40B4-BE49-F238E27FC236}">
                <a16:creationId xmlns:a16="http://schemas.microsoft.com/office/drawing/2014/main" id="{29AB916E-88E5-1144-AA28-1BA39E67F0D3}"/>
              </a:ext>
            </a:extLst>
          </p:cNvPr>
          <p:cNvCxnSpPr>
            <a:cxnSpLocks/>
          </p:cNvCxnSpPr>
          <p:nvPr/>
        </p:nvCxnSpPr>
        <p:spPr>
          <a:xfrm flipH="1">
            <a:off x="7594270" y="1183821"/>
            <a:ext cx="1471308" cy="1341572"/>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226E393-1175-A247-91F2-A49C33420F0D}"/>
              </a:ext>
            </a:extLst>
          </p:cNvPr>
          <p:cNvSpPr txBox="1"/>
          <p:nvPr/>
        </p:nvSpPr>
        <p:spPr>
          <a:xfrm>
            <a:off x="6295668" y="2938573"/>
            <a:ext cx="1146468" cy="253916"/>
          </a:xfrm>
          <a:prstGeom prst="rect">
            <a:avLst/>
          </a:prstGeom>
          <a:noFill/>
        </p:spPr>
        <p:txBody>
          <a:bodyPr wrap="none" rtlCol="0">
            <a:spAutoFit/>
          </a:bodyPr>
          <a:lstStyle/>
          <a:p>
            <a:r>
              <a:rPr lang="en-US" sz="1050" dirty="0"/>
              <a:t>outgoing queue 1</a:t>
            </a:r>
          </a:p>
        </p:txBody>
      </p:sp>
      <p:cxnSp>
        <p:nvCxnSpPr>
          <p:cNvPr id="102" name="Straight Arrow Connector 101">
            <a:extLst>
              <a:ext uri="{FF2B5EF4-FFF2-40B4-BE49-F238E27FC236}">
                <a16:creationId xmlns:a16="http://schemas.microsoft.com/office/drawing/2014/main" id="{7A071640-79A1-514D-A469-0E447BB68E08}"/>
              </a:ext>
            </a:extLst>
          </p:cNvPr>
          <p:cNvCxnSpPr>
            <a:cxnSpLocks/>
          </p:cNvCxnSpPr>
          <p:nvPr/>
        </p:nvCxnSpPr>
        <p:spPr>
          <a:xfrm flipH="1">
            <a:off x="7607380" y="2661060"/>
            <a:ext cx="1458198" cy="634217"/>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E38B937-F583-D04E-85F8-EC74991E7546}"/>
              </a:ext>
            </a:extLst>
          </p:cNvPr>
          <p:cNvCxnSpPr>
            <a:cxnSpLocks/>
          </p:cNvCxnSpPr>
          <p:nvPr/>
        </p:nvCxnSpPr>
        <p:spPr>
          <a:xfrm flipH="1" flipV="1">
            <a:off x="7594270" y="3884456"/>
            <a:ext cx="1471309" cy="233846"/>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C0809B-8F25-4242-9253-C03D8F586D9A}"/>
              </a:ext>
            </a:extLst>
          </p:cNvPr>
          <p:cNvCxnSpPr>
            <a:cxnSpLocks/>
          </p:cNvCxnSpPr>
          <p:nvPr/>
        </p:nvCxnSpPr>
        <p:spPr>
          <a:xfrm flipH="1" flipV="1">
            <a:off x="7607114" y="4372218"/>
            <a:ext cx="1456780" cy="1119661"/>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1F579CFA-E351-DB46-8BF3-21D578543188}"/>
              </a:ext>
            </a:extLst>
          </p:cNvPr>
          <p:cNvSpPr txBox="1"/>
          <p:nvPr/>
        </p:nvSpPr>
        <p:spPr>
          <a:xfrm>
            <a:off x="8132331" y="1643097"/>
            <a:ext cx="575799" cy="253916"/>
          </a:xfrm>
          <a:prstGeom prst="rect">
            <a:avLst/>
          </a:prstGeom>
          <a:solidFill>
            <a:schemeClr val="bg1"/>
          </a:solidFill>
          <a:ln>
            <a:solidFill>
              <a:schemeClr val="tx1">
                <a:lumMod val="50000"/>
                <a:lumOff val="50000"/>
              </a:schemeClr>
            </a:solidFill>
          </a:ln>
        </p:spPr>
        <p:txBody>
          <a:bodyPr wrap="none" rtlCol="0">
            <a:spAutoFit/>
          </a:bodyPr>
          <a:lstStyle/>
          <a:p>
            <a:r>
              <a:rPr lang="en-US" sz="1050" dirty="0"/>
              <a:t>control</a:t>
            </a:r>
          </a:p>
        </p:txBody>
      </p:sp>
      <p:grpSp>
        <p:nvGrpSpPr>
          <p:cNvPr id="111" name="Group 110">
            <a:extLst>
              <a:ext uri="{FF2B5EF4-FFF2-40B4-BE49-F238E27FC236}">
                <a16:creationId xmlns:a16="http://schemas.microsoft.com/office/drawing/2014/main" id="{4EEB9CDC-8173-9E48-950A-2D23E69862B2}"/>
              </a:ext>
            </a:extLst>
          </p:cNvPr>
          <p:cNvGrpSpPr/>
          <p:nvPr/>
        </p:nvGrpSpPr>
        <p:grpSpPr>
          <a:xfrm>
            <a:off x="4120491" y="3454901"/>
            <a:ext cx="855020" cy="187038"/>
            <a:chOff x="1149931" y="529441"/>
            <a:chExt cx="855020" cy="187038"/>
          </a:xfrm>
        </p:grpSpPr>
        <p:sp>
          <p:nvSpPr>
            <p:cNvPr id="112" name="Rectangle 111">
              <a:extLst>
                <a:ext uri="{FF2B5EF4-FFF2-40B4-BE49-F238E27FC236}">
                  <a16:creationId xmlns:a16="http://schemas.microsoft.com/office/drawing/2014/main" id="{996803EF-FEA5-7143-9738-90AEDAFCB373}"/>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B4F2583-FBF3-574A-B778-7005E2A8AADA}"/>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A8C641C-96EC-A041-8A0E-19D8AD624181}"/>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8ADE577-311E-014A-98D5-09038F841B26}"/>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E87AD592-2361-6D4B-AFFE-3676E64CA6ED}"/>
              </a:ext>
            </a:extLst>
          </p:cNvPr>
          <p:cNvSpPr txBox="1"/>
          <p:nvPr/>
        </p:nvSpPr>
        <p:spPr>
          <a:xfrm>
            <a:off x="4026031" y="3225780"/>
            <a:ext cx="1093569" cy="253916"/>
          </a:xfrm>
          <a:prstGeom prst="rect">
            <a:avLst/>
          </a:prstGeom>
          <a:noFill/>
        </p:spPr>
        <p:txBody>
          <a:bodyPr wrap="none" rtlCol="0">
            <a:spAutoFit/>
          </a:bodyPr>
          <a:lstStyle/>
          <a:p>
            <a:r>
              <a:rPr lang="en-US" sz="1050" dirty="0"/>
              <a:t>incoming queue</a:t>
            </a:r>
          </a:p>
        </p:txBody>
      </p:sp>
      <p:sp>
        <p:nvSpPr>
          <p:cNvPr id="121" name="TextBox 120">
            <a:extLst>
              <a:ext uri="{FF2B5EF4-FFF2-40B4-BE49-F238E27FC236}">
                <a16:creationId xmlns:a16="http://schemas.microsoft.com/office/drawing/2014/main" id="{C3500F27-49AD-8E47-BAB7-4FD83E0F3F8A}"/>
              </a:ext>
            </a:extLst>
          </p:cNvPr>
          <p:cNvSpPr txBox="1"/>
          <p:nvPr/>
        </p:nvSpPr>
        <p:spPr>
          <a:xfrm>
            <a:off x="66094" y="6434541"/>
            <a:ext cx="7879278" cy="430887"/>
          </a:xfrm>
          <a:prstGeom prst="rect">
            <a:avLst/>
          </a:prstGeom>
          <a:noFill/>
        </p:spPr>
        <p:txBody>
          <a:bodyPr wrap="square" rtlCol="0">
            <a:spAutoFit/>
          </a:bodyPr>
          <a:lstStyle/>
          <a:p>
            <a:r>
              <a:rPr lang="en-US" sz="1100" dirty="0"/>
              <a:t>In the following slides we will show and discuss various message processing scenarios and their solutions</a:t>
            </a:r>
          </a:p>
          <a:p>
            <a:endParaRPr lang="en-US" sz="1100" dirty="0"/>
          </a:p>
        </p:txBody>
      </p:sp>
    </p:spTree>
    <p:extLst>
      <p:ext uri="{BB962C8B-B14F-4D97-AF65-F5344CB8AC3E}">
        <p14:creationId xmlns:p14="http://schemas.microsoft.com/office/powerpoint/2010/main" val="266820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18A9A8-BF62-4147-AE3B-41EA2439AAF3}"/>
              </a:ext>
            </a:extLst>
          </p:cNvPr>
          <p:cNvSpPr/>
          <p:nvPr/>
        </p:nvSpPr>
        <p:spPr>
          <a:xfrm>
            <a:off x="1054645" y="1466603"/>
            <a:ext cx="6866197" cy="4304805"/>
          </a:xfrm>
          <a:prstGeom prst="roundRect">
            <a:avLst>
              <a:gd name="adj" fmla="val 3977"/>
            </a:avLst>
          </a:prstGeom>
          <a:solidFill>
            <a:schemeClr val="accent5">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82A33860-60D7-B043-B27E-1085FC082220}"/>
              </a:ext>
            </a:extLst>
          </p:cNvPr>
          <p:cNvSpPr/>
          <p:nvPr/>
        </p:nvSpPr>
        <p:spPr>
          <a:xfrm>
            <a:off x="9078687" y="902524"/>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1</a:t>
            </a:r>
          </a:p>
        </p:txBody>
      </p:sp>
      <p:sp>
        <p:nvSpPr>
          <p:cNvPr id="9" name="Rounded Rectangle 8">
            <a:extLst>
              <a:ext uri="{FF2B5EF4-FFF2-40B4-BE49-F238E27FC236}">
                <a16:creationId xmlns:a16="http://schemas.microsoft.com/office/drawing/2014/main" id="{6E3C3A83-93AC-3D4F-864B-3413359DA558}"/>
              </a:ext>
            </a:extLst>
          </p:cNvPr>
          <p:cNvSpPr/>
          <p:nvPr/>
        </p:nvSpPr>
        <p:spPr>
          <a:xfrm>
            <a:off x="9078687" y="2367147"/>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2</a:t>
            </a:r>
          </a:p>
        </p:txBody>
      </p:sp>
      <p:sp>
        <p:nvSpPr>
          <p:cNvPr id="10" name="Rounded Rectangle 9">
            <a:extLst>
              <a:ext uri="{FF2B5EF4-FFF2-40B4-BE49-F238E27FC236}">
                <a16:creationId xmlns:a16="http://schemas.microsoft.com/office/drawing/2014/main" id="{5130BE85-95B2-704F-9927-853DF0739006}"/>
              </a:ext>
            </a:extLst>
          </p:cNvPr>
          <p:cNvSpPr/>
          <p:nvPr/>
        </p:nvSpPr>
        <p:spPr>
          <a:xfrm>
            <a:off x="9078687" y="3831770"/>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3</a:t>
            </a:r>
          </a:p>
        </p:txBody>
      </p:sp>
      <p:sp>
        <p:nvSpPr>
          <p:cNvPr id="11" name="Rounded Rectangle 10">
            <a:extLst>
              <a:ext uri="{FF2B5EF4-FFF2-40B4-BE49-F238E27FC236}">
                <a16:creationId xmlns:a16="http://schemas.microsoft.com/office/drawing/2014/main" id="{A4D40EA1-E4C1-7249-BE2D-F193637483A7}"/>
              </a:ext>
            </a:extLst>
          </p:cNvPr>
          <p:cNvSpPr/>
          <p:nvPr/>
        </p:nvSpPr>
        <p:spPr>
          <a:xfrm>
            <a:off x="9078687" y="5296393"/>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4</a:t>
            </a:r>
          </a:p>
        </p:txBody>
      </p:sp>
      <p:sp>
        <p:nvSpPr>
          <p:cNvPr id="12" name="Rounded Rectangle 11">
            <a:extLst>
              <a:ext uri="{FF2B5EF4-FFF2-40B4-BE49-F238E27FC236}">
                <a16:creationId xmlns:a16="http://schemas.microsoft.com/office/drawing/2014/main" id="{601353EF-709D-0846-BFB0-5A693DD5C433}"/>
              </a:ext>
            </a:extLst>
          </p:cNvPr>
          <p:cNvSpPr/>
          <p:nvPr/>
        </p:nvSpPr>
        <p:spPr>
          <a:xfrm>
            <a:off x="3709817" y="2476006"/>
            <a:ext cx="3884454" cy="2149434"/>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24317C29-39C0-7046-8C79-EC05217AE5E5}"/>
              </a:ext>
            </a:extLst>
          </p:cNvPr>
          <p:cNvSpPr/>
          <p:nvPr/>
        </p:nvSpPr>
        <p:spPr>
          <a:xfrm>
            <a:off x="1246187" y="2927740"/>
            <a:ext cx="1826820" cy="1244930"/>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Producer</a:t>
            </a:r>
          </a:p>
        </p:txBody>
      </p:sp>
      <p:cxnSp>
        <p:nvCxnSpPr>
          <p:cNvPr id="15" name="Straight Arrow Connector 14">
            <a:extLst>
              <a:ext uri="{FF2B5EF4-FFF2-40B4-BE49-F238E27FC236}">
                <a16:creationId xmlns:a16="http://schemas.microsoft.com/office/drawing/2014/main" id="{46069420-539D-4248-900D-EA08C70AAC57}"/>
              </a:ext>
            </a:extLst>
          </p:cNvPr>
          <p:cNvCxnSpPr>
            <a:cxnSpLocks/>
            <a:stCxn id="13" idx="3"/>
          </p:cNvCxnSpPr>
          <p:nvPr/>
        </p:nvCxnSpPr>
        <p:spPr>
          <a:xfrm>
            <a:off x="3073007" y="3550205"/>
            <a:ext cx="1034375" cy="0"/>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F03D97-4AE2-A844-B927-BF5538ADCB23}"/>
              </a:ext>
            </a:extLst>
          </p:cNvPr>
          <p:cNvCxnSpPr>
            <a:cxnSpLocks/>
          </p:cNvCxnSpPr>
          <p:nvPr/>
        </p:nvCxnSpPr>
        <p:spPr>
          <a:xfrm flipV="1">
            <a:off x="7238506" y="1859849"/>
            <a:ext cx="1833501" cy="141106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239B8E0-49F5-7D43-A7B3-07504A1C6FE8}"/>
              </a:ext>
            </a:extLst>
          </p:cNvPr>
          <p:cNvCxnSpPr>
            <a:cxnSpLocks/>
            <a:stCxn id="57" idx="3"/>
            <a:endCxn id="9" idx="1"/>
          </p:cNvCxnSpPr>
          <p:nvPr/>
        </p:nvCxnSpPr>
        <p:spPr>
          <a:xfrm flipV="1">
            <a:off x="7232072" y="2989612"/>
            <a:ext cx="1846615" cy="67120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ED81C-41B5-A54A-9466-E8A094799A5B}"/>
              </a:ext>
            </a:extLst>
          </p:cNvPr>
          <p:cNvCxnSpPr>
            <a:cxnSpLocks/>
            <a:stCxn id="62" idx="3"/>
            <a:endCxn id="10" idx="1"/>
          </p:cNvCxnSpPr>
          <p:nvPr/>
        </p:nvCxnSpPr>
        <p:spPr>
          <a:xfrm>
            <a:off x="7232072" y="4055661"/>
            <a:ext cx="1846615" cy="398574"/>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D513FE-B524-5C4E-A71B-6F04E6E8358D}"/>
              </a:ext>
            </a:extLst>
          </p:cNvPr>
          <p:cNvCxnSpPr>
            <a:cxnSpLocks/>
            <a:endCxn id="11" idx="1"/>
          </p:cNvCxnSpPr>
          <p:nvPr/>
        </p:nvCxnSpPr>
        <p:spPr>
          <a:xfrm>
            <a:off x="7236528" y="4450510"/>
            <a:ext cx="1842159" cy="1468348"/>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3A2C746E-12A2-E947-BD22-A1ED51AA26B2}"/>
              </a:ext>
            </a:extLst>
          </p:cNvPr>
          <p:cNvGrpSpPr/>
          <p:nvPr/>
        </p:nvGrpSpPr>
        <p:grpSpPr>
          <a:xfrm>
            <a:off x="6377052" y="3168481"/>
            <a:ext cx="855020" cy="187038"/>
            <a:chOff x="1149931" y="529441"/>
            <a:chExt cx="855020" cy="187038"/>
          </a:xfrm>
        </p:grpSpPr>
        <p:sp>
          <p:nvSpPr>
            <p:cNvPr id="51" name="Rectangle 50">
              <a:extLst>
                <a:ext uri="{FF2B5EF4-FFF2-40B4-BE49-F238E27FC236}">
                  <a16:creationId xmlns:a16="http://schemas.microsoft.com/office/drawing/2014/main" id="{5561535C-66DC-3A4A-B3E8-1E19E9281649}"/>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EFF4AF-0870-9847-A24E-DAB4D4BBBFC5}"/>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1FAFD1C-616D-9348-8E9C-AED6C9B8E735}"/>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675A24E-E28D-FB44-8806-769C0B202A31}"/>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D1D91E0-9CDF-3144-B93D-0876B31EEB30}"/>
              </a:ext>
            </a:extLst>
          </p:cNvPr>
          <p:cNvGrpSpPr/>
          <p:nvPr/>
        </p:nvGrpSpPr>
        <p:grpSpPr>
          <a:xfrm>
            <a:off x="6377052" y="3567293"/>
            <a:ext cx="855020" cy="187038"/>
            <a:chOff x="1149931" y="529441"/>
            <a:chExt cx="855020" cy="187038"/>
          </a:xfrm>
        </p:grpSpPr>
        <p:sp>
          <p:nvSpPr>
            <p:cNvPr id="57" name="Rectangle 56">
              <a:extLst>
                <a:ext uri="{FF2B5EF4-FFF2-40B4-BE49-F238E27FC236}">
                  <a16:creationId xmlns:a16="http://schemas.microsoft.com/office/drawing/2014/main" id="{2A1A9DCE-D72D-BD4F-8A37-41D2D402E116}"/>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10D99C8-BDB8-5A49-B3C0-17F4D13E832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D9E50B9-74CE-674B-A186-B0915850FD1F}"/>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A21E40D-A46E-A94B-BFAF-872E35102483}"/>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D80AC7D-2701-0B47-9BAD-AF1EA2E5AE4E}"/>
              </a:ext>
            </a:extLst>
          </p:cNvPr>
          <p:cNvGrpSpPr/>
          <p:nvPr/>
        </p:nvGrpSpPr>
        <p:grpSpPr>
          <a:xfrm>
            <a:off x="6377052" y="3962142"/>
            <a:ext cx="855020" cy="187038"/>
            <a:chOff x="1149931" y="529441"/>
            <a:chExt cx="855020" cy="187038"/>
          </a:xfrm>
        </p:grpSpPr>
        <p:sp>
          <p:nvSpPr>
            <p:cNvPr id="62" name="Rectangle 61">
              <a:extLst>
                <a:ext uri="{FF2B5EF4-FFF2-40B4-BE49-F238E27FC236}">
                  <a16:creationId xmlns:a16="http://schemas.microsoft.com/office/drawing/2014/main" id="{5FF4585B-FD64-E54B-9D91-224E872284CC}"/>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236ED69-EFE3-7542-9DD9-62691651BE8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7F3F2DD-FB9E-2C4F-8814-20B3A51F1DD3}"/>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CA015D0-74C0-6647-908A-22263C8F96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FDC3D16-51AE-C246-A31A-08DF77CA326F}"/>
              </a:ext>
            </a:extLst>
          </p:cNvPr>
          <p:cNvGrpSpPr/>
          <p:nvPr/>
        </p:nvGrpSpPr>
        <p:grpSpPr>
          <a:xfrm>
            <a:off x="6381508" y="4356991"/>
            <a:ext cx="855020" cy="187038"/>
            <a:chOff x="1149931" y="529441"/>
            <a:chExt cx="855020" cy="187038"/>
          </a:xfrm>
        </p:grpSpPr>
        <p:sp>
          <p:nvSpPr>
            <p:cNvPr id="67" name="Rectangle 66">
              <a:extLst>
                <a:ext uri="{FF2B5EF4-FFF2-40B4-BE49-F238E27FC236}">
                  <a16:creationId xmlns:a16="http://schemas.microsoft.com/office/drawing/2014/main" id="{644CA41A-8474-5047-ACE8-9223474D796E}"/>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E450D5-B2AC-4C47-ADBF-59F6E78A17DC}"/>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85F1729-72AB-3740-9EBE-4F0841AF9579}"/>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B4E72FA-EEF9-1E47-88E1-61DCC3EEF3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9DC59A8E-78C5-4B4F-B473-F7F1DE176DCD}"/>
              </a:ext>
            </a:extLst>
          </p:cNvPr>
          <p:cNvSpPr/>
          <p:nvPr/>
        </p:nvSpPr>
        <p:spPr>
          <a:xfrm>
            <a:off x="3709086" y="2476144"/>
            <a:ext cx="2764476" cy="369332"/>
          </a:xfrm>
          <a:prstGeom prst="rect">
            <a:avLst/>
          </a:prstGeom>
        </p:spPr>
        <p:txBody>
          <a:bodyPr wrap="square">
            <a:spAutoFit/>
          </a:bodyPr>
          <a:lstStyle/>
          <a:p>
            <a:r>
              <a:rPr lang="en-US" dirty="0">
                <a:solidFill>
                  <a:schemeClr val="tx1"/>
                </a:solidFill>
              </a:rPr>
              <a:t>Queue / Priority Manager</a:t>
            </a:r>
          </a:p>
        </p:txBody>
      </p:sp>
      <p:sp>
        <p:nvSpPr>
          <p:cNvPr id="87" name="TextBox 86">
            <a:extLst>
              <a:ext uri="{FF2B5EF4-FFF2-40B4-BE49-F238E27FC236}">
                <a16:creationId xmlns:a16="http://schemas.microsoft.com/office/drawing/2014/main" id="{B3E14A90-BB3E-9842-A02E-6ABBEBC5BAFC}"/>
              </a:ext>
            </a:extLst>
          </p:cNvPr>
          <p:cNvSpPr txBox="1"/>
          <p:nvPr/>
        </p:nvSpPr>
        <p:spPr>
          <a:xfrm>
            <a:off x="41564" y="71251"/>
            <a:ext cx="4416722" cy="369332"/>
          </a:xfrm>
          <a:prstGeom prst="rect">
            <a:avLst/>
          </a:prstGeom>
          <a:noFill/>
        </p:spPr>
        <p:txBody>
          <a:bodyPr wrap="none" rtlCol="0">
            <a:spAutoFit/>
          </a:bodyPr>
          <a:lstStyle/>
          <a:p>
            <a:r>
              <a:rPr lang="en-US" dirty="0"/>
              <a:t>Scenario 1, basic distribution and assignment</a:t>
            </a:r>
          </a:p>
        </p:txBody>
      </p:sp>
      <p:sp>
        <p:nvSpPr>
          <p:cNvPr id="91" name="TextBox 90">
            <a:extLst>
              <a:ext uri="{FF2B5EF4-FFF2-40B4-BE49-F238E27FC236}">
                <a16:creationId xmlns:a16="http://schemas.microsoft.com/office/drawing/2014/main" id="{E9AD995E-F6D0-D14A-B42E-416384F9B905}"/>
              </a:ext>
            </a:extLst>
          </p:cNvPr>
          <p:cNvSpPr txBox="1"/>
          <p:nvPr/>
        </p:nvSpPr>
        <p:spPr>
          <a:xfrm>
            <a:off x="6295668" y="3331516"/>
            <a:ext cx="1146468" cy="253916"/>
          </a:xfrm>
          <a:prstGeom prst="rect">
            <a:avLst/>
          </a:prstGeom>
          <a:noFill/>
        </p:spPr>
        <p:txBody>
          <a:bodyPr wrap="none" rtlCol="0">
            <a:spAutoFit/>
          </a:bodyPr>
          <a:lstStyle/>
          <a:p>
            <a:r>
              <a:rPr lang="en-US" sz="1050" dirty="0"/>
              <a:t>outgoing queue 2</a:t>
            </a:r>
          </a:p>
        </p:txBody>
      </p:sp>
      <p:sp>
        <p:nvSpPr>
          <p:cNvPr id="92" name="TextBox 91">
            <a:extLst>
              <a:ext uri="{FF2B5EF4-FFF2-40B4-BE49-F238E27FC236}">
                <a16:creationId xmlns:a16="http://schemas.microsoft.com/office/drawing/2014/main" id="{D9AADC0D-3690-8E43-8D6A-BAD38DC76C6F}"/>
              </a:ext>
            </a:extLst>
          </p:cNvPr>
          <p:cNvSpPr txBox="1"/>
          <p:nvPr/>
        </p:nvSpPr>
        <p:spPr>
          <a:xfrm>
            <a:off x="6295668" y="3721940"/>
            <a:ext cx="1146468" cy="253916"/>
          </a:xfrm>
          <a:prstGeom prst="rect">
            <a:avLst/>
          </a:prstGeom>
          <a:noFill/>
        </p:spPr>
        <p:txBody>
          <a:bodyPr wrap="none" rtlCol="0">
            <a:spAutoFit/>
          </a:bodyPr>
          <a:lstStyle/>
          <a:p>
            <a:r>
              <a:rPr lang="en-US" sz="1050" dirty="0"/>
              <a:t>outgoing queue 3</a:t>
            </a:r>
          </a:p>
        </p:txBody>
      </p:sp>
      <p:sp>
        <p:nvSpPr>
          <p:cNvPr id="93" name="TextBox 92">
            <a:extLst>
              <a:ext uri="{FF2B5EF4-FFF2-40B4-BE49-F238E27FC236}">
                <a16:creationId xmlns:a16="http://schemas.microsoft.com/office/drawing/2014/main" id="{F12B1C36-D090-D647-8A5B-6B1FB130C8B2}"/>
              </a:ext>
            </a:extLst>
          </p:cNvPr>
          <p:cNvSpPr txBox="1"/>
          <p:nvPr/>
        </p:nvSpPr>
        <p:spPr>
          <a:xfrm>
            <a:off x="6305318" y="4118302"/>
            <a:ext cx="1146468" cy="253916"/>
          </a:xfrm>
          <a:prstGeom prst="rect">
            <a:avLst/>
          </a:prstGeom>
          <a:noFill/>
        </p:spPr>
        <p:txBody>
          <a:bodyPr wrap="none" rtlCol="0">
            <a:spAutoFit/>
          </a:bodyPr>
          <a:lstStyle/>
          <a:p>
            <a:r>
              <a:rPr lang="en-US" sz="1050" dirty="0"/>
              <a:t>outgoing queue 4</a:t>
            </a:r>
          </a:p>
        </p:txBody>
      </p:sp>
      <p:cxnSp>
        <p:nvCxnSpPr>
          <p:cNvPr id="95" name="Straight Arrow Connector 94">
            <a:extLst>
              <a:ext uri="{FF2B5EF4-FFF2-40B4-BE49-F238E27FC236}">
                <a16:creationId xmlns:a16="http://schemas.microsoft.com/office/drawing/2014/main" id="{29AB916E-88E5-1144-AA28-1BA39E67F0D3}"/>
              </a:ext>
            </a:extLst>
          </p:cNvPr>
          <p:cNvCxnSpPr>
            <a:cxnSpLocks/>
          </p:cNvCxnSpPr>
          <p:nvPr/>
        </p:nvCxnSpPr>
        <p:spPr>
          <a:xfrm flipH="1">
            <a:off x="7594270" y="1183821"/>
            <a:ext cx="1471308" cy="1341572"/>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226E393-1175-A247-91F2-A49C33420F0D}"/>
              </a:ext>
            </a:extLst>
          </p:cNvPr>
          <p:cNvSpPr txBox="1"/>
          <p:nvPr/>
        </p:nvSpPr>
        <p:spPr>
          <a:xfrm>
            <a:off x="6295668" y="2938573"/>
            <a:ext cx="1146468" cy="253916"/>
          </a:xfrm>
          <a:prstGeom prst="rect">
            <a:avLst/>
          </a:prstGeom>
          <a:noFill/>
        </p:spPr>
        <p:txBody>
          <a:bodyPr wrap="none" rtlCol="0">
            <a:spAutoFit/>
          </a:bodyPr>
          <a:lstStyle/>
          <a:p>
            <a:r>
              <a:rPr lang="en-US" sz="1050" dirty="0"/>
              <a:t>outgoing queue 1</a:t>
            </a:r>
          </a:p>
        </p:txBody>
      </p:sp>
      <p:cxnSp>
        <p:nvCxnSpPr>
          <p:cNvPr id="102" name="Straight Arrow Connector 101">
            <a:extLst>
              <a:ext uri="{FF2B5EF4-FFF2-40B4-BE49-F238E27FC236}">
                <a16:creationId xmlns:a16="http://schemas.microsoft.com/office/drawing/2014/main" id="{7A071640-79A1-514D-A469-0E447BB68E08}"/>
              </a:ext>
            </a:extLst>
          </p:cNvPr>
          <p:cNvCxnSpPr>
            <a:cxnSpLocks/>
          </p:cNvCxnSpPr>
          <p:nvPr/>
        </p:nvCxnSpPr>
        <p:spPr>
          <a:xfrm flipH="1">
            <a:off x="7607380" y="2661060"/>
            <a:ext cx="1458198" cy="634217"/>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E38B937-F583-D04E-85F8-EC74991E7546}"/>
              </a:ext>
            </a:extLst>
          </p:cNvPr>
          <p:cNvCxnSpPr>
            <a:cxnSpLocks/>
          </p:cNvCxnSpPr>
          <p:nvPr/>
        </p:nvCxnSpPr>
        <p:spPr>
          <a:xfrm flipH="1" flipV="1">
            <a:off x="7594270" y="3884456"/>
            <a:ext cx="1471309" cy="233846"/>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C0809B-8F25-4242-9253-C03D8F586D9A}"/>
              </a:ext>
            </a:extLst>
          </p:cNvPr>
          <p:cNvCxnSpPr>
            <a:cxnSpLocks/>
          </p:cNvCxnSpPr>
          <p:nvPr/>
        </p:nvCxnSpPr>
        <p:spPr>
          <a:xfrm flipH="1" flipV="1">
            <a:off x="7607114" y="4372218"/>
            <a:ext cx="1456780" cy="1119661"/>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4EEB9CDC-8173-9E48-950A-2D23E69862B2}"/>
              </a:ext>
            </a:extLst>
          </p:cNvPr>
          <p:cNvGrpSpPr/>
          <p:nvPr/>
        </p:nvGrpSpPr>
        <p:grpSpPr>
          <a:xfrm>
            <a:off x="4120491" y="3454901"/>
            <a:ext cx="855020" cy="187038"/>
            <a:chOff x="1149931" y="529441"/>
            <a:chExt cx="855020" cy="187038"/>
          </a:xfrm>
        </p:grpSpPr>
        <p:sp>
          <p:nvSpPr>
            <p:cNvPr id="112" name="Rectangle 111">
              <a:extLst>
                <a:ext uri="{FF2B5EF4-FFF2-40B4-BE49-F238E27FC236}">
                  <a16:creationId xmlns:a16="http://schemas.microsoft.com/office/drawing/2014/main" id="{996803EF-FEA5-7143-9738-90AEDAFCB373}"/>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B4F2583-FBF3-574A-B778-7005E2A8AADA}"/>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A8C641C-96EC-A041-8A0E-19D8AD624181}"/>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8ADE577-311E-014A-98D5-09038F841B26}"/>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E87AD592-2361-6D4B-AFFE-3676E64CA6ED}"/>
              </a:ext>
            </a:extLst>
          </p:cNvPr>
          <p:cNvSpPr txBox="1"/>
          <p:nvPr/>
        </p:nvSpPr>
        <p:spPr>
          <a:xfrm>
            <a:off x="4026031" y="3225780"/>
            <a:ext cx="1093569" cy="253916"/>
          </a:xfrm>
          <a:prstGeom prst="rect">
            <a:avLst/>
          </a:prstGeom>
          <a:noFill/>
        </p:spPr>
        <p:txBody>
          <a:bodyPr wrap="none" rtlCol="0">
            <a:spAutoFit/>
          </a:bodyPr>
          <a:lstStyle/>
          <a:p>
            <a:r>
              <a:rPr lang="en-US" sz="1050" dirty="0"/>
              <a:t>incoming queue</a:t>
            </a:r>
          </a:p>
        </p:txBody>
      </p:sp>
      <p:sp>
        <p:nvSpPr>
          <p:cNvPr id="2" name="TextBox 1">
            <a:extLst>
              <a:ext uri="{FF2B5EF4-FFF2-40B4-BE49-F238E27FC236}">
                <a16:creationId xmlns:a16="http://schemas.microsoft.com/office/drawing/2014/main" id="{D66FF871-62E5-9C4E-8742-9117A409A8F0}"/>
              </a:ext>
            </a:extLst>
          </p:cNvPr>
          <p:cNvSpPr txBox="1"/>
          <p:nvPr/>
        </p:nvSpPr>
        <p:spPr>
          <a:xfrm>
            <a:off x="4702026" y="3394531"/>
            <a:ext cx="341760" cy="307777"/>
          </a:xfrm>
          <a:prstGeom prst="rect">
            <a:avLst/>
          </a:prstGeom>
          <a:noFill/>
        </p:spPr>
        <p:txBody>
          <a:bodyPr wrap="none" rtlCol="0">
            <a:spAutoFit/>
          </a:bodyPr>
          <a:lstStyle/>
          <a:p>
            <a:r>
              <a:rPr lang="en-US" sz="1400" b="1" dirty="0"/>
              <a:t>M</a:t>
            </a:r>
          </a:p>
        </p:txBody>
      </p:sp>
      <p:sp>
        <p:nvSpPr>
          <p:cNvPr id="71" name="TextBox 70">
            <a:extLst>
              <a:ext uri="{FF2B5EF4-FFF2-40B4-BE49-F238E27FC236}">
                <a16:creationId xmlns:a16="http://schemas.microsoft.com/office/drawing/2014/main" id="{E0602A95-0B2F-F446-BBA6-DFD8D9A9DB50}"/>
              </a:ext>
            </a:extLst>
          </p:cNvPr>
          <p:cNvSpPr txBox="1"/>
          <p:nvPr/>
        </p:nvSpPr>
        <p:spPr>
          <a:xfrm>
            <a:off x="142181" y="669726"/>
            <a:ext cx="341760" cy="307777"/>
          </a:xfrm>
          <a:prstGeom prst="rect">
            <a:avLst/>
          </a:prstGeom>
          <a:noFill/>
          <a:ln>
            <a:solidFill>
              <a:schemeClr val="tx1"/>
            </a:solidFill>
          </a:ln>
        </p:spPr>
        <p:txBody>
          <a:bodyPr wrap="none" rtlCol="0">
            <a:spAutoFit/>
          </a:bodyPr>
          <a:lstStyle/>
          <a:p>
            <a:r>
              <a:rPr lang="en-US" sz="1400" b="1" dirty="0"/>
              <a:t>M</a:t>
            </a:r>
          </a:p>
        </p:txBody>
      </p:sp>
      <p:sp>
        <p:nvSpPr>
          <p:cNvPr id="3" name="TextBox 2">
            <a:extLst>
              <a:ext uri="{FF2B5EF4-FFF2-40B4-BE49-F238E27FC236}">
                <a16:creationId xmlns:a16="http://schemas.microsoft.com/office/drawing/2014/main" id="{94C0F2D3-7CFE-E446-A04E-E90879BCC39C}"/>
              </a:ext>
            </a:extLst>
          </p:cNvPr>
          <p:cNvSpPr txBox="1"/>
          <p:nvPr/>
        </p:nvSpPr>
        <p:spPr>
          <a:xfrm>
            <a:off x="479370" y="638948"/>
            <a:ext cx="1849865" cy="369332"/>
          </a:xfrm>
          <a:prstGeom prst="rect">
            <a:avLst/>
          </a:prstGeom>
          <a:noFill/>
        </p:spPr>
        <p:txBody>
          <a:bodyPr wrap="none" rtlCol="0">
            <a:spAutoFit/>
          </a:bodyPr>
          <a:lstStyle/>
          <a:p>
            <a:r>
              <a:rPr lang="en-US" dirty="0"/>
              <a:t>= Message Object</a:t>
            </a:r>
          </a:p>
        </p:txBody>
      </p:sp>
      <p:cxnSp>
        <p:nvCxnSpPr>
          <p:cNvPr id="7" name="Straight Arrow Connector 6">
            <a:extLst>
              <a:ext uri="{FF2B5EF4-FFF2-40B4-BE49-F238E27FC236}">
                <a16:creationId xmlns:a16="http://schemas.microsoft.com/office/drawing/2014/main" id="{33C5EEFE-27D8-A64B-9A6E-E8990D0E03E3}"/>
              </a:ext>
            </a:extLst>
          </p:cNvPr>
          <p:cNvCxnSpPr>
            <a:stCxn id="2" idx="3"/>
          </p:cNvCxnSpPr>
          <p:nvPr/>
        </p:nvCxnSpPr>
        <p:spPr>
          <a:xfrm flipV="1">
            <a:off x="5043786" y="3262000"/>
            <a:ext cx="1261532" cy="2864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1EEE4A4-E703-C24C-B899-0F4950CF4D4A}"/>
              </a:ext>
            </a:extLst>
          </p:cNvPr>
          <p:cNvSpPr txBox="1"/>
          <p:nvPr/>
        </p:nvSpPr>
        <p:spPr>
          <a:xfrm>
            <a:off x="5257125" y="3461633"/>
            <a:ext cx="914033" cy="415498"/>
          </a:xfrm>
          <a:prstGeom prst="rect">
            <a:avLst/>
          </a:prstGeom>
          <a:noFill/>
        </p:spPr>
        <p:txBody>
          <a:bodyPr wrap="none" rtlCol="0">
            <a:spAutoFit/>
          </a:bodyPr>
          <a:lstStyle/>
          <a:p>
            <a:r>
              <a:rPr lang="en-US" sz="1050" dirty="0"/>
              <a:t>Assigned to </a:t>
            </a:r>
          </a:p>
          <a:p>
            <a:r>
              <a:rPr lang="en-US" sz="1050" dirty="0"/>
              <a:t>first available</a:t>
            </a:r>
          </a:p>
        </p:txBody>
      </p:sp>
      <p:sp>
        <p:nvSpPr>
          <p:cNvPr id="73" name="TextBox 72">
            <a:extLst>
              <a:ext uri="{FF2B5EF4-FFF2-40B4-BE49-F238E27FC236}">
                <a16:creationId xmlns:a16="http://schemas.microsoft.com/office/drawing/2014/main" id="{F1F94DA0-64A8-6F4E-9ED1-9045BE4A8FF0}"/>
              </a:ext>
            </a:extLst>
          </p:cNvPr>
          <p:cNvSpPr txBox="1"/>
          <p:nvPr/>
        </p:nvSpPr>
        <p:spPr>
          <a:xfrm>
            <a:off x="41564" y="6044198"/>
            <a:ext cx="7879278" cy="600164"/>
          </a:xfrm>
          <a:prstGeom prst="rect">
            <a:avLst/>
          </a:prstGeom>
          <a:noFill/>
        </p:spPr>
        <p:txBody>
          <a:bodyPr wrap="square" rtlCol="0">
            <a:spAutoFit/>
          </a:bodyPr>
          <a:lstStyle/>
          <a:p>
            <a:r>
              <a:rPr lang="en-US" sz="1100" dirty="0"/>
              <a:t>A first message comes in, each queue object is flagged as free/available and the priority managers assigns the message object to the first available queue (or random)</a:t>
            </a:r>
          </a:p>
          <a:p>
            <a:endParaRPr lang="en-US" sz="1100" dirty="0"/>
          </a:p>
        </p:txBody>
      </p:sp>
      <p:sp>
        <p:nvSpPr>
          <p:cNvPr id="74" name="TextBox 73">
            <a:extLst>
              <a:ext uri="{FF2B5EF4-FFF2-40B4-BE49-F238E27FC236}">
                <a16:creationId xmlns:a16="http://schemas.microsoft.com/office/drawing/2014/main" id="{75555DFF-973C-7841-A536-99345672C62D}"/>
              </a:ext>
            </a:extLst>
          </p:cNvPr>
          <p:cNvSpPr txBox="1"/>
          <p:nvPr/>
        </p:nvSpPr>
        <p:spPr>
          <a:xfrm>
            <a:off x="1054645" y="1524989"/>
            <a:ext cx="1310295" cy="369332"/>
          </a:xfrm>
          <a:prstGeom prst="rect">
            <a:avLst/>
          </a:prstGeom>
          <a:noFill/>
        </p:spPr>
        <p:txBody>
          <a:bodyPr wrap="none" rtlCol="0">
            <a:spAutoFit/>
          </a:bodyPr>
          <a:lstStyle/>
          <a:p>
            <a:r>
              <a:rPr lang="en-US" dirty="0"/>
              <a:t>Ruby Server</a:t>
            </a:r>
          </a:p>
        </p:txBody>
      </p:sp>
    </p:spTree>
    <p:extLst>
      <p:ext uri="{BB962C8B-B14F-4D97-AF65-F5344CB8AC3E}">
        <p14:creationId xmlns:p14="http://schemas.microsoft.com/office/powerpoint/2010/main" val="25212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18A9A8-BF62-4147-AE3B-41EA2439AAF3}"/>
              </a:ext>
            </a:extLst>
          </p:cNvPr>
          <p:cNvSpPr/>
          <p:nvPr/>
        </p:nvSpPr>
        <p:spPr>
          <a:xfrm>
            <a:off x="1054645" y="1466603"/>
            <a:ext cx="6866197" cy="4304805"/>
          </a:xfrm>
          <a:prstGeom prst="roundRect">
            <a:avLst>
              <a:gd name="adj" fmla="val 3977"/>
            </a:avLst>
          </a:prstGeom>
          <a:solidFill>
            <a:schemeClr val="accent5">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82A33860-60D7-B043-B27E-1085FC082220}"/>
              </a:ext>
            </a:extLst>
          </p:cNvPr>
          <p:cNvSpPr/>
          <p:nvPr/>
        </p:nvSpPr>
        <p:spPr>
          <a:xfrm>
            <a:off x="9078687" y="902524"/>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1</a:t>
            </a:r>
          </a:p>
        </p:txBody>
      </p:sp>
      <p:sp>
        <p:nvSpPr>
          <p:cNvPr id="9" name="Rounded Rectangle 8">
            <a:extLst>
              <a:ext uri="{FF2B5EF4-FFF2-40B4-BE49-F238E27FC236}">
                <a16:creationId xmlns:a16="http://schemas.microsoft.com/office/drawing/2014/main" id="{6E3C3A83-93AC-3D4F-864B-3413359DA558}"/>
              </a:ext>
            </a:extLst>
          </p:cNvPr>
          <p:cNvSpPr/>
          <p:nvPr/>
        </p:nvSpPr>
        <p:spPr>
          <a:xfrm>
            <a:off x="9078687" y="2367147"/>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2</a:t>
            </a:r>
          </a:p>
        </p:txBody>
      </p:sp>
      <p:sp>
        <p:nvSpPr>
          <p:cNvPr id="10" name="Rounded Rectangle 9">
            <a:extLst>
              <a:ext uri="{FF2B5EF4-FFF2-40B4-BE49-F238E27FC236}">
                <a16:creationId xmlns:a16="http://schemas.microsoft.com/office/drawing/2014/main" id="{5130BE85-95B2-704F-9927-853DF0739006}"/>
              </a:ext>
            </a:extLst>
          </p:cNvPr>
          <p:cNvSpPr/>
          <p:nvPr/>
        </p:nvSpPr>
        <p:spPr>
          <a:xfrm>
            <a:off x="9078687" y="3831770"/>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3</a:t>
            </a:r>
          </a:p>
        </p:txBody>
      </p:sp>
      <p:sp>
        <p:nvSpPr>
          <p:cNvPr id="11" name="Rounded Rectangle 10">
            <a:extLst>
              <a:ext uri="{FF2B5EF4-FFF2-40B4-BE49-F238E27FC236}">
                <a16:creationId xmlns:a16="http://schemas.microsoft.com/office/drawing/2014/main" id="{A4D40EA1-E4C1-7249-BE2D-F193637483A7}"/>
              </a:ext>
            </a:extLst>
          </p:cNvPr>
          <p:cNvSpPr/>
          <p:nvPr/>
        </p:nvSpPr>
        <p:spPr>
          <a:xfrm>
            <a:off x="9078687" y="5296393"/>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4</a:t>
            </a:r>
          </a:p>
        </p:txBody>
      </p:sp>
      <p:sp>
        <p:nvSpPr>
          <p:cNvPr id="12" name="Rounded Rectangle 11">
            <a:extLst>
              <a:ext uri="{FF2B5EF4-FFF2-40B4-BE49-F238E27FC236}">
                <a16:creationId xmlns:a16="http://schemas.microsoft.com/office/drawing/2014/main" id="{601353EF-709D-0846-BFB0-5A693DD5C433}"/>
              </a:ext>
            </a:extLst>
          </p:cNvPr>
          <p:cNvSpPr/>
          <p:nvPr/>
        </p:nvSpPr>
        <p:spPr>
          <a:xfrm>
            <a:off x="3709817" y="2476006"/>
            <a:ext cx="3884454" cy="2149434"/>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24317C29-39C0-7046-8C79-EC05217AE5E5}"/>
              </a:ext>
            </a:extLst>
          </p:cNvPr>
          <p:cNvSpPr/>
          <p:nvPr/>
        </p:nvSpPr>
        <p:spPr>
          <a:xfrm>
            <a:off x="1246187" y="2927740"/>
            <a:ext cx="1826820" cy="1244930"/>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Producer</a:t>
            </a:r>
          </a:p>
        </p:txBody>
      </p:sp>
      <p:cxnSp>
        <p:nvCxnSpPr>
          <p:cNvPr id="15" name="Straight Arrow Connector 14">
            <a:extLst>
              <a:ext uri="{FF2B5EF4-FFF2-40B4-BE49-F238E27FC236}">
                <a16:creationId xmlns:a16="http://schemas.microsoft.com/office/drawing/2014/main" id="{46069420-539D-4248-900D-EA08C70AAC57}"/>
              </a:ext>
            </a:extLst>
          </p:cNvPr>
          <p:cNvCxnSpPr>
            <a:cxnSpLocks/>
            <a:stCxn id="13" idx="3"/>
          </p:cNvCxnSpPr>
          <p:nvPr/>
        </p:nvCxnSpPr>
        <p:spPr>
          <a:xfrm>
            <a:off x="3073007" y="3550205"/>
            <a:ext cx="1034375" cy="0"/>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F03D97-4AE2-A844-B927-BF5538ADCB23}"/>
              </a:ext>
            </a:extLst>
          </p:cNvPr>
          <p:cNvCxnSpPr>
            <a:cxnSpLocks/>
          </p:cNvCxnSpPr>
          <p:nvPr/>
        </p:nvCxnSpPr>
        <p:spPr>
          <a:xfrm flipV="1">
            <a:off x="7238506" y="1859849"/>
            <a:ext cx="1833501" cy="141106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239B8E0-49F5-7D43-A7B3-07504A1C6FE8}"/>
              </a:ext>
            </a:extLst>
          </p:cNvPr>
          <p:cNvCxnSpPr>
            <a:cxnSpLocks/>
            <a:stCxn id="57" idx="3"/>
            <a:endCxn id="9" idx="1"/>
          </p:cNvCxnSpPr>
          <p:nvPr/>
        </p:nvCxnSpPr>
        <p:spPr>
          <a:xfrm flipV="1">
            <a:off x="7232072" y="2989612"/>
            <a:ext cx="1846615" cy="67120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ED81C-41B5-A54A-9466-E8A094799A5B}"/>
              </a:ext>
            </a:extLst>
          </p:cNvPr>
          <p:cNvCxnSpPr>
            <a:cxnSpLocks/>
            <a:stCxn id="62" idx="3"/>
            <a:endCxn id="10" idx="1"/>
          </p:cNvCxnSpPr>
          <p:nvPr/>
        </p:nvCxnSpPr>
        <p:spPr>
          <a:xfrm>
            <a:off x="7232072" y="4055661"/>
            <a:ext cx="1846615" cy="398574"/>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D513FE-B524-5C4E-A71B-6F04E6E8358D}"/>
              </a:ext>
            </a:extLst>
          </p:cNvPr>
          <p:cNvCxnSpPr>
            <a:cxnSpLocks/>
            <a:endCxn id="11" idx="1"/>
          </p:cNvCxnSpPr>
          <p:nvPr/>
        </p:nvCxnSpPr>
        <p:spPr>
          <a:xfrm>
            <a:off x="7236528" y="4450510"/>
            <a:ext cx="1842159" cy="1468348"/>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3A2C746E-12A2-E947-BD22-A1ED51AA26B2}"/>
              </a:ext>
            </a:extLst>
          </p:cNvPr>
          <p:cNvGrpSpPr/>
          <p:nvPr/>
        </p:nvGrpSpPr>
        <p:grpSpPr>
          <a:xfrm>
            <a:off x="6377052" y="3168481"/>
            <a:ext cx="855020" cy="187038"/>
            <a:chOff x="1149931" y="529441"/>
            <a:chExt cx="855020" cy="187038"/>
          </a:xfrm>
        </p:grpSpPr>
        <p:sp>
          <p:nvSpPr>
            <p:cNvPr id="51" name="Rectangle 50">
              <a:extLst>
                <a:ext uri="{FF2B5EF4-FFF2-40B4-BE49-F238E27FC236}">
                  <a16:creationId xmlns:a16="http://schemas.microsoft.com/office/drawing/2014/main" id="{5561535C-66DC-3A4A-B3E8-1E19E9281649}"/>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EFF4AF-0870-9847-A24E-DAB4D4BBBFC5}"/>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1FAFD1C-616D-9348-8E9C-AED6C9B8E735}"/>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675A24E-E28D-FB44-8806-769C0B202A31}"/>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D1D91E0-9CDF-3144-B93D-0876B31EEB30}"/>
              </a:ext>
            </a:extLst>
          </p:cNvPr>
          <p:cNvGrpSpPr/>
          <p:nvPr/>
        </p:nvGrpSpPr>
        <p:grpSpPr>
          <a:xfrm>
            <a:off x="6377052" y="3567293"/>
            <a:ext cx="855020" cy="187038"/>
            <a:chOff x="1149931" y="529441"/>
            <a:chExt cx="855020" cy="187038"/>
          </a:xfrm>
        </p:grpSpPr>
        <p:sp>
          <p:nvSpPr>
            <p:cNvPr id="57" name="Rectangle 56">
              <a:extLst>
                <a:ext uri="{FF2B5EF4-FFF2-40B4-BE49-F238E27FC236}">
                  <a16:creationId xmlns:a16="http://schemas.microsoft.com/office/drawing/2014/main" id="{2A1A9DCE-D72D-BD4F-8A37-41D2D402E116}"/>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10D99C8-BDB8-5A49-B3C0-17F4D13E832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D9E50B9-74CE-674B-A186-B0915850FD1F}"/>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A21E40D-A46E-A94B-BFAF-872E35102483}"/>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D80AC7D-2701-0B47-9BAD-AF1EA2E5AE4E}"/>
              </a:ext>
            </a:extLst>
          </p:cNvPr>
          <p:cNvGrpSpPr/>
          <p:nvPr/>
        </p:nvGrpSpPr>
        <p:grpSpPr>
          <a:xfrm>
            <a:off x="6377052" y="3962142"/>
            <a:ext cx="855020" cy="187038"/>
            <a:chOff x="1149931" y="529441"/>
            <a:chExt cx="855020" cy="187038"/>
          </a:xfrm>
        </p:grpSpPr>
        <p:sp>
          <p:nvSpPr>
            <p:cNvPr id="62" name="Rectangle 61">
              <a:extLst>
                <a:ext uri="{FF2B5EF4-FFF2-40B4-BE49-F238E27FC236}">
                  <a16:creationId xmlns:a16="http://schemas.microsoft.com/office/drawing/2014/main" id="{5FF4585B-FD64-E54B-9D91-224E872284CC}"/>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236ED69-EFE3-7542-9DD9-62691651BE8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7F3F2DD-FB9E-2C4F-8814-20B3A51F1DD3}"/>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CA015D0-74C0-6647-908A-22263C8F96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FDC3D16-51AE-C246-A31A-08DF77CA326F}"/>
              </a:ext>
            </a:extLst>
          </p:cNvPr>
          <p:cNvGrpSpPr/>
          <p:nvPr/>
        </p:nvGrpSpPr>
        <p:grpSpPr>
          <a:xfrm>
            <a:off x="6381508" y="4356991"/>
            <a:ext cx="855020" cy="187038"/>
            <a:chOff x="1149931" y="529441"/>
            <a:chExt cx="855020" cy="187038"/>
          </a:xfrm>
        </p:grpSpPr>
        <p:sp>
          <p:nvSpPr>
            <p:cNvPr id="67" name="Rectangle 66">
              <a:extLst>
                <a:ext uri="{FF2B5EF4-FFF2-40B4-BE49-F238E27FC236}">
                  <a16:creationId xmlns:a16="http://schemas.microsoft.com/office/drawing/2014/main" id="{644CA41A-8474-5047-ACE8-9223474D796E}"/>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E450D5-B2AC-4C47-ADBF-59F6E78A17DC}"/>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85F1729-72AB-3740-9EBE-4F0841AF9579}"/>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B4E72FA-EEF9-1E47-88E1-61DCC3EEF3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9DC59A8E-78C5-4B4F-B473-F7F1DE176DCD}"/>
              </a:ext>
            </a:extLst>
          </p:cNvPr>
          <p:cNvSpPr/>
          <p:nvPr/>
        </p:nvSpPr>
        <p:spPr>
          <a:xfrm>
            <a:off x="3709086" y="2476144"/>
            <a:ext cx="2764476" cy="369332"/>
          </a:xfrm>
          <a:prstGeom prst="rect">
            <a:avLst/>
          </a:prstGeom>
        </p:spPr>
        <p:txBody>
          <a:bodyPr wrap="square">
            <a:spAutoFit/>
          </a:bodyPr>
          <a:lstStyle/>
          <a:p>
            <a:r>
              <a:rPr lang="en-US" dirty="0">
                <a:solidFill>
                  <a:schemeClr val="tx1"/>
                </a:solidFill>
              </a:rPr>
              <a:t>Queue / Priority Manager</a:t>
            </a:r>
          </a:p>
        </p:txBody>
      </p:sp>
      <p:sp>
        <p:nvSpPr>
          <p:cNvPr id="87" name="TextBox 86">
            <a:extLst>
              <a:ext uri="{FF2B5EF4-FFF2-40B4-BE49-F238E27FC236}">
                <a16:creationId xmlns:a16="http://schemas.microsoft.com/office/drawing/2014/main" id="{B3E14A90-BB3E-9842-A02E-6ABBEBC5BAFC}"/>
              </a:ext>
            </a:extLst>
          </p:cNvPr>
          <p:cNvSpPr txBox="1"/>
          <p:nvPr/>
        </p:nvSpPr>
        <p:spPr>
          <a:xfrm>
            <a:off x="41564" y="71251"/>
            <a:ext cx="4446025" cy="369332"/>
          </a:xfrm>
          <a:prstGeom prst="rect">
            <a:avLst/>
          </a:prstGeom>
          <a:noFill/>
        </p:spPr>
        <p:txBody>
          <a:bodyPr wrap="none" rtlCol="0">
            <a:spAutoFit/>
          </a:bodyPr>
          <a:lstStyle/>
          <a:p>
            <a:r>
              <a:rPr lang="en-US" dirty="0"/>
              <a:t>Scenario 2, Assignment when all devices busy</a:t>
            </a:r>
          </a:p>
        </p:txBody>
      </p:sp>
      <p:sp>
        <p:nvSpPr>
          <p:cNvPr id="91" name="TextBox 90">
            <a:extLst>
              <a:ext uri="{FF2B5EF4-FFF2-40B4-BE49-F238E27FC236}">
                <a16:creationId xmlns:a16="http://schemas.microsoft.com/office/drawing/2014/main" id="{E9AD995E-F6D0-D14A-B42E-416384F9B905}"/>
              </a:ext>
            </a:extLst>
          </p:cNvPr>
          <p:cNvSpPr txBox="1"/>
          <p:nvPr/>
        </p:nvSpPr>
        <p:spPr>
          <a:xfrm>
            <a:off x="6295668" y="3331516"/>
            <a:ext cx="1146468" cy="253916"/>
          </a:xfrm>
          <a:prstGeom prst="rect">
            <a:avLst/>
          </a:prstGeom>
          <a:noFill/>
        </p:spPr>
        <p:txBody>
          <a:bodyPr wrap="none" rtlCol="0">
            <a:spAutoFit/>
          </a:bodyPr>
          <a:lstStyle/>
          <a:p>
            <a:r>
              <a:rPr lang="en-US" sz="1050" dirty="0"/>
              <a:t>outgoing queue 2</a:t>
            </a:r>
          </a:p>
        </p:txBody>
      </p:sp>
      <p:sp>
        <p:nvSpPr>
          <p:cNvPr id="92" name="TextBox 91">
            <a:extLst>
              <a:ext uri="{FF2B5EF4-FFF2-40B4-BE49-F238E27FC236}">
                <a16:creationId xmlns:a16="http://schemas.microsoft.com/office/drawing/2014/main" id="{D9AADC0D-3690-8E43-8D6A-BAD38DC76C6F}"/>
              </a:ext>
            </a:extLst>
          </p:cNvPr>
          <p:cNvSpPr txBox="1"/>
          <p:nvPr/>
        </p:nvSpPr>
        <p:spPr>
          <a:xfrm>
            <a:off x="6295668" y="3721940"/>
            <a:ext cx="1146468" cy="253916"/>
          </a:xfrm>
          <a:prstGeom prst="rect">
            <a:avLst/>
          </a:prstGeom>
          <a:noFill/>
        </p:spPr>
        <p:txBody>
          <a:bodyPr wrap="none" rtlCol="0">
            <a:spAutoFit/>
          </a:bodyPr>
          <a:lstStyle/>
          <a:p>
            <a:r>
              <a:rPr lang="en-US" sz="1050" dirty="0"/>
              <a:t>outgoing queue 3</a:t>
            </a:r>
          </a:p>
        </p:txBody>
      </p:sp>
      <p:sp>
        <p:nvSpPr>
          <p:cNvPr id="93" name="TextBox 92">
            <a:extLst>
              <a:ext uri="{FF2B5EF4-FFF2-40B4-BE49-F238E27FC236}">
                <a16:creationId xmlns:a16="http://schemas.microsoft.com/office/drawing/2014/main" id="{F12B1C36-D090-D647-8A5B-6B1FB130C8B2}"/>
              </a:ext>
            </a:extLst>
          </p:cNvPr>
          <p:cNvSpPr txBox="1"/>
          <p:nvPr/>
        </p:nvSpPr>
        <p:spPr>
          <a:xfrm>
            <a:off x="6305318" y="4118302"/>
            <a:ext cx="1146468" cy="253916"/>
          </a:xfrm>
          <a:prstGeom prst="rect">
            <a:avLst/>
          </a:prstGeom>
          <a:noFill/>
        </p:spPr>
        <p:txBody>
          <a:bodyPr wrap="none" rtlCol="0">
            <a:spAutoFit/>
          </a:bodyPr>
          <a:lstStyle/>
          <a:p>
            <a:r>
              <a:rPr lang="en-US" sz="1050" dirty="0"/>
              <a:t>outgoing queue 4</a:t>
            </a:r>
          </a:p>
        </p:txBody>
      </p:sp>
      <p:cxnSp>
        <p:nvCxnSpPr>
          <p:cNvPr id="95" name="Straight Arrow Connector 94">
            <a:extLst>
              <a:ext uri="{FF2B5EF4-FFF2-40B4-BE49-F238E27FC236}">
                <a16:creationId xmlns:a16="http://schemas.microsoft.com/office/drawing/2014/main" id="{29AB916E-88E5-1144-AA28-1BA39E67F0D3}"/>
              </a:ext>
            </a:extLst>
          </p:cNvPr>
          <p:cNvCxnSpPr>
            <a:cxnSpLocks/>
          </p:cNvCxnSpPr>
          <p:nvPr/>
        </p:nvCxnSpPr>
        <p:spPr>
          <a:xfrm flipH="1">
            <a:off x="7594270" y="1183821"/>
            <a:ext cx="1471308" cy="1341572"/>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226E393-1175-A247-91F2-A49C33420F0D}"/>
              </a:ext>
            </a:extLst>
          </p:cNvPr>
          <p:cNvSpPr txBox="1"/>
          <p:nvPr/>
        </p:nvSpPr>
        <p:spPr>
          <a:xfrm>
            <a:off x="6295668" y="2938573"/>
            <a:ext cx="1146468" cy="253916"/>
          </a:xfrm>
          <a:prstGeom prst="rect">
            <a:avLst/>
          </a:prstGeom>
          <a:noFill/>
        </p:spPr>
        <p:txBody>
          <a:bodyPr wrap="none" rtlCol="0">
            <a:spAutoFit/>
          </a:bodyPr>
          <a:lstStyle/>
          <a:p>
            <a:r>
              <a:rPr lang="en-US" sz="1050" dirty="0"/>
              <a:t>outgoing queue 1</a:t>
            </a:r>
          </a:p>
        </p:txBody>
      </p:sp>
      <p:cxnSp>
        <p:nvCxnSpPr>
          <p:cNvPr id="102" name="Straight Arrow Connector 101">
            <a:extLst>
              <a:ext uri="{FF2B5EF4-FFF2-40B4-BE49-F238E27FC236}">
                <a16:creationId xmlns:a16="http://schemas.microsoft.com/office/drawing/2014/main" id="{7A071640-79A1-514D-A469-0E447BB68E08}"/>
              </a:ext>
            </a:extLst>
          </p:cNvPr>
          <p:cNvCxnSpPr>
            <a:cxnSpLocks/>
          </p:cNvCxnSpPr>
          <p:nvPr/>
        </p:nvCxnSpPr>
        <p:spPr>
          <a:xfrm flipH="1">
            <a:off x="7607380" y="2661060"/>
            <a:ext cx="1458198" cy="634217"/>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E38B937-F583-D04E-85F8-EC74991E7546}"/>
              </a:ext>
            </a:extLst>
          </p:cNvPr>
          <p:cNvCxnSpPr>
            <a:cxnSpLocks/>
          </p:cNvCxnSpPr>
          <p:nvPr/>
        </p:nvCxnSpPr>
        <p:spPr>
          <a:xfrm flipH="1" flipV="1">
            <a:off x="7594270" y="3884456"/>
            <a:ext cx="1471309" cy="233846"/>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C0809B-8F25-4242-9253-C03D8F586D9A}"/>
              </a:ext>
            </a:extLst>
          </p:cNvPr>
          <p:cNvCxnSpPr>
            <a:cxnSpLocks/>
          </p:cNvCxnSpPr>
          <p:nvPr/>
        </p:nvCxnSpPr>
        <p:spPr>
          <a:xfrm flipH="1" flipV="1">
            <a:off x="7607114" y="4372218"/>
            <a:ext cx="1456780" cy="1119661"/>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4EEB9CDC-8173-9E48-950A-2D23E69862B2}"/>
              </a:ext>
            </a:extLst>
          </p:cNvPr>
          <p:cNvGrpSpPr/>
          <p:nvPr/>
        </p:nvGrpSpPr>
        <p:grpSpPr>
          <a:xfrm>
            <a:off x="4120491" y="3454901"/>
            <a:ext cx="855020" cy="187038"/>
            <a:chOff x="1149931" y="529441"/>
            <a:chExt cx="855020" cy="187038"/>
          </a:xfrm>
        </p:grpSpPr>
        <p:sp>
          <p:nvSpPr>
            <p:cNvPr id="112" name="Rectangle 111">
              <a:extLst>
                <a:ext uri="{FF2B5EF4-FFF2-40B4-BE49-F238E27FC236}">
                  <a16:creationId xmlns:a16="http://schemas.microsoft.com/office/drawing/2014/main" id="{996803EF-FEA5-7143-9738-90AEDAFCB373}"/>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B4F2583-FBF3-574A-B778-7005E2A8AADA}"/>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A8C641C-96EC-A041-8A0E-19D8AD624181}"/>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8ADE577-311E-014A-98D5-09038F841B26}"/>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E87AD592-2361-6D4B-AFFE-3676E64CA6ED}"/>
              </a:ext>
            </a:extLst>
          </p:cNvPr>
          <p:cNvSpPr txBox="1"/>
          <p:nvPr/>
        </p:nvSpPr>
        <p:spPr>
          <a:xfrm>
            <a:off x="4026031" y="3225780"/>
            <a:ext cx="1093569" cy="253916"/>
          </a:xfrm>
          <a:prstGeom prst="rect">
            <a:avLst/>
          </a:prstGeom>
          <a:noFill/>
        </p:spPr>
        <p:txBody>
          <a:bodyPr wrap="none" rtlCol="0">
            <a:spAutoFit/>
          </a:bodyPr>
          <a:lstStyle/>
          <a:p>
            <a:r>
              <a:rPr lang="en-US" sz="1050" dirty="0"/>
              <a:t>incoming queue</a:t>
            </a:r>
          </a:p>
        </p:txBody>
      </p:sp>
      <p:sp>
        <p:nvSpPr>
          <p:cNvPr id="2" name="TextBox 1">
            <a:extLst>
              <a:ext uri="{FF2B5EF4-FFF2-40B4-BE49-F238E27FC236}">
                <a16:creationId xmlns:a16="http://schemas.microsoft.com/office/drawing/2014/main" id="{D66FF871-62E5-9C4E-8742-9117A409A8F0}"/>
              </a:ext>
            </a:extLst>
          </p:cNvPr>
          <p:cNvSpPr txBox="1"/>
          <p:nvPr/>
        </p:nvSpPr>
        <p:spPr>
          <a:xfrm>
            <a:off x="4702026" y="3394531"/>
            <a:ext cx="341760" cy="307777"/>
          </a:xfrm>
          <a:prstGeom prst="rect">
            <a:avLst/>
          </a:prstGeom>
          <a:noFill/>
        </p:spPr>
        <p:txBody>
          <a:bodyPr wrap="none" rtlCol="0">
            <a:spAutoFit/>
          </a:bodyPr>
          <a:lstStyle/>
          <a:p>
            <a:r>
              <a:rPr lang="en-US" sz="1400" b="1" dirty="0"/>
              <a:t>M</a:t>
            </a:r>
          </a:p>
        </p:txBody>
      </p:sp>
      <p:sp>
        <p:nvSpPr>
          <p:cNvPr id="71" name="TextBox 70">
            <a:extLst>
              <a:ext uri="{FF2B5EF4-FFF2-40B4-BE49-F238E27FC236}">
                <a16:creationId xmlns:a16="http://schemas.microsoft.com/office/drawing/2014/main" id="{E0602A95-0B2F-F446-BBA6-DFD8D9A9DB50}"/>
              </a:ext>
            </a:extLst>
          </p:cNvPr>
          <p:cNvSpPr txBox="1"/>
          <p:nvPr/>
        </p:nvSpPr>
        <p:spPr>
          <a:xfrm>
            <a:off x="142181" y="669726"/>
            <a:ext cx="341760" cy="307777"/>
          </a:xfrm>
          <a:prstGeom prst="rect">
            <a:avLst/>
          </a:prstGeom>
          <a:noFill/>
          <a:ln>
            <a:solidFill>
              <a:schemeClr val="tx1"/>
            </a:solidFill>
          </a:ln>
        </p:spPr>
        <p:txBody>
          <a:bodyPr wrap="none" rtlCol="0">
            <a:spAutoFit/>
          </a:bodyPr>
          <a:lstStyle/>
          <a:p>
            <a:r>
              <a:rPr lang="en-US" sz="1400" b="1" dirty="0"/>
              <a:t>M</a:t>
            </a:r>
          </a:p>
        </p:txBody>
      </p:sp>
      <p:sp>
        <p:nvSpPr>
          <p:cNvPr id="3" name="TextBox 2">
            <a:extLst>
              <a:ext uri="{FF2B5EF4-FFF2-40B4-BE49-F238E27FC236}">
                <a16:creationId xmlns:a16="http://schemas.microsoft.com/office/drawing/2014/main" id="{94C0F2D3-7CFE-E446-A04E-E90879BCC39C}"/>
              </a:ext>
            </a:extLst>
          </p:cNvPr>
          <p:cNvSpPr txBox="1"/>
          <p:nvPr/>
        </p:nvSpPr>
        <p:spPr>
          <a:xfrm>
            <a:off x="479370" y="638948"/>
            <a:ext cx="1849865" cy="369332"/>
          </a:xfrm>
          <a:prstGeom prst="rect">
            <a:avLst/>
          </a:prstGeom>
          <a:noFill/>
        </p:spPr>
        <p:txBody>
          <a:bodyPr wrap="none" rtlCol="0">
            <a:spAutoFit/>
          </a:bodyPr>
          <a:lstStyle/>
          <a:p>
            <a:r>
              <a:rPr lang="en-US" dirty="0"/>
              <a:t>= Message Object</a:t>
            </a:r>
          </a:p>
        </p:txBody>
      </p:sp>
      <p:cxnSp>
        <p:nvCxnSpPr>
          <p:cNvPr id="7" name="Straight Arrow Connector 6">
            <a:extLst>
              <a:ext uri="{FF2B5EF4-FFF2-40B4-BE49-F238E27FC236}">
                <a16:creationId xmlns:a16="http://schemas.microsoft.com/office/drawing/2014/main" id="{33C5EEFE-27D8-A64B-9A6E-E8990D0E03E3}"/>
              </a:ext>
            </a:extLst>
          </p:cNvPr>
          <p:cNvCxnSpPr>
            <a:stCxn id="2" idx="3"/>
          </p:cNvCxnSpPr>
          <p:nvPr/>
        </p:nvCxnSpPr>
        <p:spPr>
          <a:xfrm flipV="1">
            <a:off x="5043786" y="3262000"/>
            <a:ext cx="1261532" cy="2864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1EEE4A4-E703-C24C-B899-0F4950CF4D4A}"/>
              </a:ext>
            </a:extLst>
          </p:cNvPr>
          <p:cNvSpPr txBox="1"/>
          <p:nvPr/>
        </p:nvSpPr>
        <p:spPr>
          <a:xfrm>
            <a:off x="5257125" y="3461633"/>
            <a:ext cx="914033" cy="415498"/>
          </a:xfrm>
          <a:prstGeom prst="rect">
            <a:avLst/>
          </a:prstGeom>
          <a:noFill/>
        </p:spPr>
        <p:txBody>
          <a:bodyPr wrap="none" rtlCol="0">
            <a:spAutoFit/>
          </a:bodyPr>
          <a:lstStyle/>
          <a:p>
            <a:r>
              <a:rPr lang="en-US" sz="1050" dirty="0"/>
              <a:t>Assigned to </a:t>
            </a:r>
          </a:p>
          <a:p>
            <a:r>
              <a:rPr lang="en-US" sz="1050" dirty="0"/>
              <a:t>first available</a:t>
            </a:r>
          </a:p>
        </p:txBody>
      </p:sp>
      <p:sp>
        <p:nvSpPr>
          <p:cNvPr id="73" name="TextBox 72">
            <a:extLst>
              <a:ext uri="{FF2B5EF4-FFF2-40B4-BE49-F238E27FC236}">
                <a16:creationId xmlns:a16="http://schemas.microsoft.com/office/drawing/2014/main" id="{F6478A16-D32D-8046-9C58-D134B84CF4FF}"/>
              </a:ext>
            </a:extLst>
          </p:cNvPr>
          <p:cNvSpPr txBox="1"/>
          <p:nvPr/>
        </p:nvSpPr>
        <p:spPr>
          <a:xfrm>
            <a:off x="6960749" y="3102159"/>
            <a:ext cx="341760" cy="307777"/>
          </a:xfrm>
          <a:prstGeom prst="rect">
            <a:avLst/>
          </a:prstGeom>
          <a:noFill/>
        </p:spPr>
        <p:txBody>
          <a:bodyPr wrap="none" rtlCol="0">
            <a:spAutoFit/>
          </a:bodyPr>
          <a:lstStyle/>
          <a:p>
            <a:r>
              <a:rPr lang="en-US" sz="1400" b="1" dirty="0"/>
              <a:t>M</a:t>
            </a:r>
          </a:p>
        </p:txBody>
      </p:sp>
      <p:sp>
        <p:nvSpPr>
          <p:cNvPr id="74" name="TextBox 73">
            <a:extLst>
              <a:ext uri="{FF2B5EF4-FFF2-40B4-BE49-F238E27FC236}">
                <a16:creationId xmlns:a16="http://schemas.microsoft.com/office/drawing/2014/main" id="{669E7811-AFD4-5246-8915-C2A317E77AA7}"/>
              </a:ext>
            </a:extLst>
          </p:cNvPr>
          <p:cNvSpPr txBox="1"/>
          <p:nvPr/>
        </p:nvSpPr>
        <p:spPr>
          <a:xfrm>
            <a:off x="6958590" y="3509236"/>
            <a:ext cx="341760" cy="307777"/>
          </a:xfrm>
          <a:prstGeom prst="rect">
            <a:avLst/>
          </a:prstGeom>
          <a:noFill/>
        </p:spPr>
        <p:txBody>
          <a:bodyPr wrap="none" rtlCol="0">
            <a:spAutoFit/>
          </a:bodyPr>
          <a:lstStyle/>
          <a:p>
            <a:r>
              <a:rPr lang="en-US" sz="1400" b="1" dirty="0"/>
              <a:t>M</a:t>
            </a:r>
          </a:p>
        </p:txBody>
      </p:sp>
      <p:sp>
        <p:nvSpPr>
          <p:cNvPr id="75" name="TextBox 74">
            <a:extLst>
              <a:ext uri="{FF2B5EF4-FFF2-40B4-BE49-F238E27FC236}">
                <a16:creationId xmlns:a16="http://schemas.microsoft.com/office/drawing/2014/main" id="{C31A2896-7AC5-7641-BCB2-79F57CF783E9}"/>
              </a:ext>
            </a:extLst>
          </p:cNvPr>
          <p:cNvSpPr txBox="1"/>
          <p:nvPr/>
        </p:nvSpPr>
        <p:spPr>
          <a:xfrm>
            <a:off x="6958590" y="3900259"/>
            <a:ext cx="341760" cy="307777"/>
          </a:xfrm>
          <a:prstGeom prst="rect">
            <a:avLst/>
          </a:prstGeom>
          <a:noFill/>
        </p:spPr>
        <p:txBody>
          <a:bodyPr wrap="none" rtlCol="0">
            <a:spAutoFit/>
          </a:bodyPr>
          <a:lstStyle/>
          <a:p>
            <a:r>
              <a:rPr lang="en-US" sz="1400" b="1" dirty="0"/>
              <a:t>M</a:t>
            </a:r>
          </a:p>
        </p:txBody>
      </p:sp>
      <p:sp>
        <p:nvSpPr>
          <p:cNvPr id="76" name="TextBox 75">
            <a:extLst>
              <a:ext uri="{FF2B5EF4-FFF2-40B4-BE49-F238E27FC236}">
                <a16:creationId xmlns:a16="http://schemas.microsoft.com/office/drawing/2014/main" id="{75D3A90E-92F2-F240-B935-F9202B4EDFFB}"/>
              </a:ext>
            </a:extLst>
          </p:cNvPr>
          <p:cNvSpPr txBox="1"/>
          <p:nvPr/>
        </p:nvSpPr>
        <p:spPr>
          <a:xfrm>
            <a:off x="6954314" y="4296621"/>
            <a:ext cx="341760" cy="307777"/>
          </a:xfrm>
          <a:prstGeom prst="rect">
            <a:avLst/>
          </a:prstGeom>
          <a:noFill/>
        </p:spPr>
        <p:txBody>
          <a:bodyPr wrap="none" rtlCol="0">
            <a:spAutoFit/>
          </a:bodyPr>
          <a:lstStyle/>
          <a:p>
            <a:r>
              <a:rPr lang="en-US" sz="1400" b="1" dirty="0"/>
              <a:t>M</a:t>
            </a:r>
          </a:p>
        </p:txBody>
      </p:sp>
      <p:sp>
        <p:nvSpPr>
          <p:cNvPr id="6" name="TextBox 5">
            <a:extLst>
              <a:ext uri="{FF2B5EF4-FFF2-40B4-BE49-F238E27FC236}">
                <a16:creationId xmlns:a16="http://schemas.microsoft.com/office/drawing/2014/main" id="{810595EA-561B-B441-86A5-909D86060902}"/>
              </a:ext>
            </a:extLst>
          </p:cNvPr>
          <p:cNvSpPr txBox="1"/>
          <p:nvPr/>
        </p:nvSpPr>
        <p:spPr>
          <a:xfrm>
            <a:off x="9438405" y="1802728"/>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77" name="TextBox 76">
            <a:extLst>
              <a:ext uri="{FF2B5EF4-FFF2-40B4-BE49-F238E27FC236}">
                <a16:creationId xmlns:a16="http://schemas.microsoft.com/office/drawing/2014/main" id="{B13F6F47-40F8-6D42-A9DB-B22BC1F88B7C}"/>
              </a:ext>
            </a:extLst>
          </p:cNvPr>
          <p:cNvSpPr txBox="1"/>
          <p:nvPr/>
        </p:nvSpPr>
        <p:spPr>
          <a:xfrm>
            <a:off x="9435197" y="3291414"/>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78" name="TextBox 77">
            <a:extLst>
              <a:ext uri="{FF2B5EF4-FFF2-40B4-BE49-F238E27FC236}">
                <a16:creationId xmlns:a16="http://schemas.microsoft.com/office/drawing/2014/main" id="{4D50E8B9-658B-1442-B699-0E5C366ED2CF}"/>
              </a:ext>
            </a:extLst>
          </p:cNvPr>
          <p:cNvSpPr txBox="1"/>
          <p:nvPr/>
        </p:nvSpPr>
        <p:spPr>
          <a:xfrm>
            <a:off x="9434480" y="4760036"/>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0" name="TextBox 79">
            <a:extLst>
              <a:ext uri="{FF2B5EF4-FFF2-40B4-BE49-F238E27FC236}">
                <a16:creationId xmlns:a16="http://schemas.microsoft.com/office/drawing/2014/main" id="{AB2660AA-D2CA-434F-B361-8F8DA296F283}"/>
              </a:ext>
            </a:extLst>
          </p:cNvPr>
          <p:cNvSpPr txBox="1"/>
          <p:nvPr/>
        </p:nvSpPr>
        <p:spPr>
          <a:xfrm>
            <a:off x="9465473" y="6218589"/>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1" name="TextBox 80">
            <a:extLst>
              <a:ext uri="{FF2B5EF4-FFF2-40B4-BE49-F238E27FC236}">
                <a16:creationId xmlns:a16="http://schemas.microsoft.com/office/drawing/2014/main" id="{5FDDFE40-678D-D841-9A47-BEF1F05F9433}"/>
              </a:ext>
            </a:extLst>
          </p:cNvPr>
          <p:cNvSpPr txBox="1"/>
          <p:nvPr/>
        </p:nvSpPr>
        <p:spPr>
          <a:xfrm>
            <a:off x="41564" y="6044198"/>
            <a:ext cx="7879278" cy="430887"/>
          </a:xfrm>
          <a:prstGeom prst="rect">
            <a:avLst/>
          </a:prstGeom>
          <a:noFill/>
        </p:spPr>
        <p:txBody>
          <a:bodyPr wrap="square" rtlCol="0">
            <a:spAutoFit/>
          </a:bodyPr>
          <a:lstStyle/>
          <a:p>
            <a:r>
              <a:rPr lang="en-US" sz="1100" dirty="0"/>
              <a:t>A new message comes into the broker and now the priority manager will assign the message again to any of the queues since at this point it has no information from the devices to do otherwise</a:t>
            </a:r>
          </a:p>
        </p:txBody>
      </p:sp>
      <p:sp>
        <p:nvSpPr>
          <p:cNvPr id="82" name="TextBox 81">
            <a:extLst>
              <a:ext uri="{FF2B5EF4-FFF2-40B4-BE49-F238E27FC236}">
                <a16:creationId xmlns:a16="http://schemas.microsoft.com/office/drawing/2014/main" id="{40C23649-D7F1-2246-A88C-8EF66BDDF580}"/>
              </a:ext>
            </a:extLst>
          </p:cNvPr>
          <p:cNvSpPr txBox="1"/>
          <p:nvPr/>
        </p:nvSpPr>
        <p:spPr>
          <a:xfrm>
            <a:off x="1054645" y="1524989"/>
            <a:ext cx="1310295" cy="369332"/>
          </a:xfrm>
          <a:prstGeom prst="rect">
            <a:avLst/>
          </a:prstGeom>
          <a:noFill/>
        </p:spPr>
        <p:txBody>
          <a:bodyPr wrap="none" rtlCol="0">
            <a:spAutoFit/>
          </a:bodyPr>
          <a:lstStyle/>
          <a:p>
            <a:r>
              <a:rPr lang="en-US" dirty="0"/>
              <a:t>Ruby Server</a:t>
            </a:r>
          </a:p>
        </p:txBody>
      </p:sp>
    </p:spTree>
    <p:extLst>
      <p:ext uri="{BB962C8B-B14F-4D97-AF65-F5344CB8AC3E}">
        <p14:creationId xmlns:p14="http://schemas.microsoft.com/office/powerpoint/2010/main" val="183208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18A9A8-BF62-4147-AE3B-41EA2439AAF3}"/>
              </a:ext>
            </a:extLst>
          </p:cNvPr>
          <p:cNvSpPr/>
          <p:nvPr/>
        </p:nvSpPr>
        <p:spPr>
          <a:xfrm>
            <a:off x="1054645" y="1466603"/>
            <a:ext cx="6866197" cy="4304805"/>
          </a:xfrm>
          <a:prstGeom prst="roundRect">
            <a:avLst>
              <a:gd name="adj" fmla="val 3977"/>
            </a:avLst>
          </a:prstGeom>
          <a:solidFill>
            <a:schemeClr val="accent5">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82A33860-60D7-B043-B27E-1085FC082220}"/>
              </a:ext>
            </a:extLst>
          </p:cNvPr>
          <p:cNvSpPr/>
          <p:nvPr/>
        </p:nvSpPr>
        <p:spPr>
          <a:xfrm>
            <a:off x="9078687" y="902524"/>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1</a:t>
            </a:r>
          </a:p>
        </p:txBody>
      </p:sp>
      <p:sp>
        <p:nvSpPr>
          <p:cNvPr id="9" name="Rounded Rectangle 8">
            <a:extLst>
              <a:ext uri="{FF2B5EF4-FFF2-40B4-BE49-F238E27FC236}">
                <a16:creationId xmlns:a16="http://schemas.microsoft.com/office/drawing/2014/main" id="{6E3C3A83-93AC-3D4F-864B-3413359DA558}"/>
              </a:ext>
            </a:extLst>
          </p:cNvPr>
          <p:cNvSpPr/>
          <p:nvPr/>
        </p:nvSpPr>
        <p:spPr>
          <a:xfrm>
            <a:off x="9078687" y="2367147"/>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2</a:t>
            </a:r>
          </a:p>
        </p:txBody>
      </p:sp>
      <p:sp>
        <p:nvSpPr>
          <p:cNvPr id="10" name="Rounded Rectangle 9">
            <a:extLst>
              <a:ext uri="{FF2B5EF4-FFF2-40B4-BE49-F238E27FC236}">
                <a16:creationId xmlns:a16="http://schemas.microsoft.com/office/drawing/2014/main" id="{5130BE85-95B2-704F-9927-853DF0739006}"/>
              </a:ext>
            </a:extLst>
          </p:cNvPr>
          <p:cNvSpPr/>
          <p:nvPr/>
        </p:nvSpPr>
        <p:spPr>
          <a:xfrm>
            <a:off x="9078687" y="3831770"/>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3</a:t>
            </a:r>
          </a:p>
        </p:txBody>
      </p:sp>
      <p:sp>
        <p:nvSpPr>
          <p:cNvPr id="11" name="Rounded Rectangle 10">
            <a:extLst>
              <a:ext uri="{FF2B5EF4-FFF2-40B4-BE49-F238E27FC236}">
                <a16:creationId xmlns:a16="http://schemas.microsoft.com/office/drawing/2014/main" id="{A4D40EA1-E4C1-7249-BE2D-F193637483A7}"/>
              </a:ext>
            </a:extLst>
          </p:cNvPr>
          <p:cNvSpPr/>
          <p:nvPr/>
        </p:nvSpPr>
        <p:spPr>
          <a:xfrm>
            <a:off x="9078687" y="5296393"/>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4</a:t>
            </a:r>
          </a:p>
        </p:txBody>
      </p:sp>
      <p:sp>
        <p:nvSpPr>
          <p:cNvPr id="12" name="Rounded Rectangle 11">
            <a:extLst>
              <a:ext uri="{FF2B5EF4-FFF2-40B4-BE49-F238E27FC236}">
                <a16:creationId xmlns:a16="http://schemas.microsoft.com/office/drawing/2014/main" id="{601353EF-709D-0846-BFB0-5A693DD5C433}"/>
              </a:ext>
            </a:extLst>
          </p:cNvPr>
          <p:cNvSpPr/>
          <p:nvPr/>
        </p:nvSpPr>
        <p:spPr>
          <a:xfrm>
            <a:off x="3709817" y="2476006"/>
            <a:ext cx="3884454" cy="2149434"/>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24317C29-39C0-7046-8C79-EC05217AE5E5}"/>
              </a:ext>
            </a:extLst>
          </p:cNvPr>
          <p:cNvSpPr/>
          <p:nvPr/>
        </p:nvSpPr>
        <p:spPr>
          <a:xfrm>
            <a:off x="1246187" y="2927740"/>
            <a:ext cx="1826820" cy="1244930"/>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Producer</a:t>
            </a:r>
          </a:p>
        </p:txBody>
      </p:sp>
      <p:cxnSp>
        <p:nvCxnSpPr>
          <p:cNvPr id="15" name="Straight Arrow Connector 14">
            <a:extLst>
              <a:ext uri="{FF2B5EF4-FFF2-40B4-BE49-F238E27FC236}">
                <a16:creationId xmlns:a16="http://schemas.microsoft.com/office/drawing/2014/main" id="{46069420-539D-4248-900D-EA08C70AAC57}"/>
              </a:ext>
            </a:extLst>
          </p:cNvPr>
          <p:cNvCxnSpPr>
            <a:cxnSpLocks/>
            <a:stCxn id="13" idx="3"/>
          </p:cNvCxnSpPr>
          <p:nvPr/>
        </p:nvCxnSpPr>
        <p:spPr>
          <a:xfrm>
            <a:off x="3073007" y="3550205"/>
            <a:ext cx="1034375" cy="0"/>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F03D97-4AE2-A844-B927-BF5538ADCB23}"/>
              </a:ext>
            </a:extLst>
          </p:cNvPr>
          <p:cNvCxnSpPr>
            <a:cxnSpLocks/>
          </p:cNvCxnSpPr>
          <p:nvPr/>
        </p:nvCxnSpPr>
        <p:spPr>
          <a:xfrm flipV="1">
            <a:off x="7238506" y="1859849"/>
            <a:ext cx="1833501" cy="141106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239B8E0-49F5-7D43-A7B3-07504A1C6FE8}"/>
              </a:ext>
            </a:extLst>
          </p:cNvPr>
          <p:cNvCxnSpPr>
            <a:cxnSpLocks/>
            <a:stCxn id="57" idx="3"/>
            <a:endCxn id="9" idx="1"/>
          </p:cNvCxnSpPr>
          <p:nvPr/>
        </p:nvCxnSpPr>
        <p:spPr>
          <a:xfrm flipV="1">
            <a:off x="7232072" y="2989612"/>
            <a:ext cx="1846615" cy="67120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ED81C-41B5-A54A-9466-E8A094799A5B}"/>
              </a:ext>
            </a:extLst>
          </p:cNvPr>
          <p:cNvCxnSpPr>
            <a:cxnSpLocks/>
            <a:stCxn id="62" idx="3"/>
            <a:endCxn id="10" idx="1"/>
          </p:cNvCxnSpPr>
          <p:nvPr/>
        </p:nvCxnSpPr>
        <p:spPr>
          <a:xfrm>
            <a:off x="7232072" y="4055661"/>
            <a:ext cx="1846615" cy="398574"/>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D513FE-B524-5C4E-A71B-6F04E6E8358D}"/>
              </a:ext>
            </a:extLst>
          </p:cNvPr>
          <p:cNvCxnSpPr>
            <a:cxnSpLocks/>
            <a:endCxn id="11" idx="1"/>
          </p:cNvCxnSpPr>
          <p:nvPr/>
        </p:nvCxnSpPr>
        <p:spPr>
          <a:xfrm>
            <a:off x="7236528" y="4450510"/>
            <a:ext cx="1842159" cy="1468348"/>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3A2C746E-12A2-E947-BD22-A1ED51AA26B2}"/>
              </a:ext>
            </a:extLst>
          </p:cNvPr>
          <p:cNvGrpSpPr/>
          <p:nvPr/>
        </p:nvGrpSpPr>
        <p:grpSpPr>
          <a:xfrm>
            <a:off x="6377052" y="3168481"/>
            <a:ext cx="855020" cy="187038"/>
            <a:chOff x="1149931" y="529441"/>
            <a:chExt cx="855020" cy="187038"/>
          </a:xfrm>
        </p:grpSpPr>
        <p:sp>
          <p:nvSpPr>
            <p:cNvPr id="51" name="Rectangle 50">
              <a:extLst>
                <a:ext uri="{FF2B5EF4-FFF2-40B4-BE49-F238E27FC236}">
                  <a16:creationId xmlns:a16="http://schemas.microsoft.com/office/drawing/2014/main" id="{5561535C-66DC-3A4A-B3E8-1E19E9281649}"/>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EFF4AF-0870-9847-A24E-DAB4D4BBBFC5}"/>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1FAFD1C-616D-9348-8E9C-AED6C9B8E735}"/>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675A24E-E28D-FB44-8806-769C0B202A31}"/>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D1D91E0-9CDF-3144-B93D-0876B31EEB30}"/>
              </a:ext>
            </a:extLst>
          </p:cNvPr>
          <p:cNvGrpSpPr/>
          <p:nvPr/>
        </p:nvGrpSpPr>
        <p:grpSpPr>
          <a:xfrm>
            <a:off x="6377052" y="3567293"/>
            <a:ext cx="855020" cy="187038"/>
            <a:chOff x="1149931" y="529441"/>
            <a:chExt cx="855020" cy="187038"/>
          </a:xfrm>
        </p:grpSpPr>
        <p:sp>
          <p:nvSpPr>
            <p:cNvPr id="57" name="Rectangle 56">
              <a:extLst>
                <a:ext uri="{FF2B5EF4-FFF2-40B4-BE49-F238E27FC236}">
                  <a16:creationId xmlns:a16="http://schemas.microsoft.com/office/drawing/2014/main" id="{2A1A9DCE-D72D-BD4F-8A37-41D2D402E116}"/>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10D99C8-BDB8-5A49-B3C0-17F4D13E832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D9E50B9-74CE-674B-A186-B0915850FD1F}"/>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A21E40D-A46E-A94B-BFAF-872E35102483}"/>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D80AC7D-2701-0B47-9BAD-AF1EA2E5AE4E}"/>
              </a:ext>
            </a:extLst>
          </p:cNvPr>
          <p:cNvGrpSpPr/>
          <p:nvPr/>
        </p:nvGrpSpPr>
        <p:grpSpPr>
          <a:xfrm>
            <a:off x="6377052" y="3962142"/>
            <a:ext cx="855020" cy="187038"/>
            <a:chOff x="1149931" y="529441"/>
            <a:chExt cx="855020" cy="187038"/>
          </a:xfrm>
        </p:grpSpPr>
        <p:sp>
          <p:nvSpPr>
            <p:cNvPr id="62" name="Rectangle 61">
              <a:extLst>
                <a:ext uri="{FF2B5EF4-FFF2-40B4-BE49-F238E27FC236}">
                  <a16:creationId xmlns:a16="http://schemas.microsoft.com/office/drawing/2014/main" id="{5FF4585B-FD64-E54B-9D91-224E872284CC}"/>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236ED69-EFE3-7542-9DD9-62691651BE8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7F3F2DD-FB9E-2C4F-8814-20B3A51F1DD3}"/>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CA015D0-74C0-6647-908A-22263C8F96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FDC3D16-51AE-C246-A31A-08DF77CA326F}"/>
              </a:ext>
            </a:extLst>
          </p:cNvPr>
          <p:cNvGrpSpPr/>
          <p:nvPr/>
        </p:nvGrpSpPr>
        <p:grpSpPr>
          <a:xfrm>
            <a:off x="6381508" y="4356991"/>
            <a:ext cx="855020" cy="187038"/>
            <a:chOff x="1149931" y="529441"/>
            <a:chExt cx="855020" cy="187038"/>
          </a:xfrm>
        </p:grpSpPr>
        <p:sp>
          <p:nvSpPr>
            <p:cNvPr id="67" name="Rectangle 66">
              <a:extLst>
                <a:ext uri="{FF2B5EF4-FFF2-40B4-BE49-F238E27FC236}">
                  <a16:creationId xmlns:a16="http://schemas.microsoft.com/office/drawing/2014/main" id="{644CA41A-8474-5047-ACE8-9223474D796E}"/>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E450D5-B2AC-4C47-ADBF-59F6E78A17DC}"/>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85F1729-72AB-3740-9EBE-4F0841AF9579}"/>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B4E72FA-EEF9-1E47-88E1-61DCC3EEF3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9DC59A8E-78C5-4B4F-B473-F7F1DE176DCD}"/>
              </a:ext>
            </a:extLst>
          </p:cNvPr>
          <p:cNvSpPr/>
          <p:nvPr/>
        </p:nvSpPr>
        <p:spPr>
          <a:xfrm>
            <a:off x="3709086" y="2476144"/>
            <a:ext cx="2764476" cy="369332"/>
          </a:xfrm>
          <a:prstGeom prst="rect">
            <a:avLst/>
          </a:prstGeom>
        </p:spPr>
        <p:txBody>
          <a:bodyPr wrap="square">
            <a:spAutoFit/>
          </a:bodyPr>
          <a:lstStyle/>
          <a:p>
            <a:r>
              <a:rPr lang="en-US" dirty="0">
                <a:solidFill>
                  <a:schemeClr val="tx1"/>
                </a:solidFill>
              </a:rPr>
              <a:t>Queue / Priority Manager</a:t>
            </a:r>
          </a:p>
        </p:txBody>
      </p:sp>
      <p:sp>
        <p:nvSpPr>
          <p:cNvPr id="87" name="TextBox 86">
            <a:extLst>
              <a:ext uri="{FF2B5EF4-FFF2-40B4-BE49-F238E27FC236}">
                <a16:creationId xmlns:a16="http://schemas.microsoft.com/office/drawing/2014/main" id="{B3E14A90-BB3E-9842-A02E-6ABBEBC5BAFC}"/>
              </a:ext>
            </a:extLst>
          </p:cNvPr>
          <p:cNvSpPr txBox="1"/>
          <p:nvPr/>
        </p:nvSpPr>
        <p:spPr>
          <a:xfrm>
            <a:off x="41564" y="71251"/>
            <a:ext cx="7124258" cy="369332"/>
          </a:xfrm>
          <a:prstGeom prst="rect">
            <a:avLst/>
          </a:prstGeom>
          <a:noFill/>
        </p:spPr>
        <p:txBody>
          <a:bodyPr wrap="none" rtlCol="0">
            <a:spAutoFit/>
          </a:bodyPr>
          <a:lstStyle/>
          <a:p>
            <a:r>
              <a:rPr lang="en-US" dirty="0"/>
              <a:t>Scenario 3, Assignment when all devices busy and new message produced</a:t>
            </a:r>
          </a:p>
        </p:txBody>
      </p:sp>
      <p:sp>
        <p:nvSpPr>
          <p:cNvPr id="91" name="TextBox 90">
            <a:extLst>
              <a:ext uri="{FF2B5EF4-FFF2-40B4-BE49-F238E27FC236}">
                <a16:creationId xmlns:a16="http://schemas.microsoft.com/office/drawing/2014/main" id="{E9AD995E-F6D0-D14A-B42E-416384F9B905}"/>
              </a:ext>
            </a:extLst>
          </p:cNvPr>
          <p:cNvSpPr txBox="1"/>
          <p:nvPr/>
        </p:nvSpPr>
        <p:spPr>
          <a:xfrm>
            <a:off x="6295668" y="3331516"/>
            <a:ext cx="1146468" cy="253916"/>
          </a:xfrm>
          <a:prstGeom prst="rect">
            <a:avLst/>
          </a:prstGeom>
          <a:noFill/>
        </p:spPr>
        <p:txBody>
          <a:bodyPr wrap="none" rtlCol="0">
            <a:spAutoFit/>
          </a:bodyPr>
          <a:lstStyle/>
          <a:p>
            <a:r>
              <a:rPr lang="en-US" sz="1050" dirty="0"/>
              <a:t>outgoing queue 2</a:t>
            </a:r>
          </a:p>
        </p:txBody>
      </p:sp>
      <p:sp>
        <p:nvSpPr>
          <p:cNvPr id="92" name="TextBox 91">
            <a:extLst>
              <a:ext uri="{FF2B5EF4-FFF2-40B4-BE49-F238E27FC236}">
                <a16:creationId xmlns:a16="http://schemas.microsoft.com/office/drawing/2014/main" id="{D9AADC0D-3690-8E43-8D6A-BAD38DC76C6F}"/>
              </a:ext>
            </a:extLst>
          </p:cNvPr>
          <p:cNvSpPr txBox="1"/>
          <p:nvPr/>
        </p:nvSpPr>
        <p:spPr>
          <a:xfrm>
            <a:off x="6295668" y="3721940"/>
            <a:ext cx="1146468" cy="253916"/>
          </a:xfrm>
          <a:prstGeom prst="rect">
            <a:avLst/>
          </a:prstGeom>
          <a:noFill/>
        </p:spPr>
        <p:txBody>
          <a:bodyPr wrap="none" rtlCol="0">
            <a:spAutoFit/>
          </a:bodyPr>
          <a:lstStyle/>
          <a:p>
            <a:r>
              <a:rPr lang="en-US" sz="1050" dirty="0"/>
              <a:t>outgoing queue 3</a:t>
            </a:r>
          </a:p>
        </p:txBody>
      </p:sp>
      <p:sp>
        <p:nvSpPr>
          <p:cNvPr id="93" name="TextBox 92">
            <a:extLst>
              <a:ext uri="{FF2B5EF4-FFF2-40B4-BE49-F238E27FC236}">
                <a16:creationId xmlns:a16="http://schemas.microsoft.com/office/drawing/2014/main" id="{F12B1C36-D090-D647-8A5B-6B1FB130C8B2}"/>
              </a:ext>
            </a:extLst>
          </p:cNvPr>
          <p:cNvSpPr txBox="1"/>
          <p:nvPr/>
        </p:nvSpPr>
        <p:spPr>
          <a:xfrm>
            <a:off x="6305318" y="4118302"/>
            <a:ext cx="1146468" cy="253916"/>
          </a:xfrm>
          <a:prstGeom prst="rect">
            <a:avLst/>
          </a:prstGeom>
          <a:noFill/>
        </p:spPr>
        <p:txBody>
          <a:bodyPr wrap="none" rtlCol="0">
            <a:spAutoFit/>
          </a:bodyPr>
          <a:lstStyle/>
          <a:p>
            <a:r>
              <a:rPr lang="en-US" sz="1050" dirty="0"/>
              <a:t>outgoing queue 4</a:t>
            </a:r>
          </a:p>
        </p:txBody>
      </p:sp>
      <p:cxnSp>
        <p:nvCxnSpPr>
          <p:cNvPr id="95" name="Straight Arrow Connector 94">
            <a:extLst>
              <a:ext uri="{FF2B5EF4-FFF2-40B4-BE49-F238E27FC236}">
                <a16:creationId xmlns:a16="http://schemas.microsoft.com/office/drawing/2014/main" id="{29AB916E-88E5-1144-AA28-1BA39E67F0D3}"/>
              </a:ext>
            </a:extLst>
          </p:cNvPr>
          <p:cNvCxnSpPr>
            <a:cxnSpLocks/>
          </p:cNvCxnSpPr>
          <p:nvPr/>
        </p:nvCxnSpPr>
        <p:spPr>
          <a:xfrm flipH="1">
            <a:off x="7594270" y="1183821"/>
            <a:ext cx="1471308" cy="1341572"/>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226E393-1175-A247-91F2-A49C33420F0D}"/>
              </a:ext>
            </a:extLst>
          </p:cNvPr>
          <p:cNvSpPr txBox="1"/>
          <p:nvPr/>
        </p:nvSpPr>
        <p:spPr>
          <a:xfrm>
            <a:off x="6295668" y="2938573"/>
            <a:ext cx="1146468" cy="253916"/>
          </a:xfrm>
          <a:prstGeom prst="rect">
            <a:avLst/>
          </a:prstGeom>
          <a:noFill/>
        </p:spPr>
        <p:txBody>
          <a:bodyPr wrap="none" rtlCol="0">
            <a:spAutoFit/>
          </a:bodyPr>
          <a:lstStyle/>
          <a:p>
            <a:r>
              <a:rPr lang="en-US" sz="1050" dirty="0"/>
              <a:t>outgoing queue 1</a:t>
            </a:r>
          </a:p>
        </p:txBody>
      </p:sp>
      <p:cxnSp>
        <p:nvCxnSpPr>
          <p:cNvPr id="102" name="Straight Arrow Connector 101">
            <a:extLst>
              <a:ext uri="{FF2B5EF4-FFF2-40B4-BE49-F238E27FC236}">
                <a16:creationId xmlns:a16="http://schemas.microsoft.com/office/drawing/2014/main" id="{7A071640-79A1-514D-A469-0E447BB68E08}"/>
              </a:ext>
            </a:extLst>
          </p:cNvPr>
          <p:cNvCxnSpPr>
            <a:cxnSpLocks/>
          </p:cNvCxnSpPr>
          <p:nvPr/>
        </p:nvCxnSpPr>
        <p:spPr>
          <a:xfrm flipH="1">
            <a:off x="7607380" y="2661060"/>
            <a:ext cx="1458198" cy="634217"/>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E38B937-F583-D04E-85F8-EC74991E7546}"/>
              </a:ext>
            </a:extLst>
          </p:cNvPr>
          <p:cNvCxnSpPr>
            <a:cxnSpLocks/>
          </p:cNvCxnSpPr>
          <p:nvPr/>
        </p:nvCxnSpPr>
        <p:spPr>
          <a:xfrm flipH="1" flipV="1">
            <a:off x="7594270" y="3884456"/>
            <a:ext cx="1471309" cy="233846"/>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C0809B-8F25-4242-9253-C03D8F586D9A}"/>
              </a:ext>
            </a:extLst>
          </p:cNvPr>
          <p:cNvCxnSpPr>
            <a:cxnSpLocks/>
          </p:cNvCxnSpPr>
          <p:nvPr/>
        </p:nvCxnSpPr>
        <p:spPr>
          <a:xfrm flipH="1" flipV="1">
            <a:off x="7607114" y="4372218"/>
            <a:ext cx="1456780" cy="1119661"/>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4EEB9CDC-8173-9E48-950A-2D23E69862B2}"/>
              </a:ext>
            </a:extLst>
          </p:cNvPr>
          <p:cNvGrpSpPr/>
          <p:nvPr/>
        </p:nvGrpSpPr>
        <p:grpSpPr>
          <a:xfrm>
            <a:off x="4120491" y="3454901"/>
            <a:ext cx="855020" cy="187038"/>
            <a:chOff x="1149931" y="529441"/>
            <a:chExt cx="855020" cy="187038"/>
          </a:xfrm>
        </p:grpSpPr>
        <p:sp>
          <p:nvSpPr>
            <p:cNvPr id="112" name="Rectangle 111">
              <a:extLst>
                <a:ext uri="{FF2B5EF4-FFF2-40B4-BE49-F238E27FC236}">
                  <a16:creationId xmlns:a16="http://schemas.microsoft.com/office/drawing/2014/main" id="{996803EF-FEA5-7143-9738-90AEDAFCB373}"/>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B4F2583-FBF3-574A-B778-7005E2A8AADA}"/>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A8C641C-96EC-A041-8A0E-19D8AD624181}"/>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8ADE577-311E-014A-98D5-09038F841B26}"/>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E87AD592-2361-6D4B-AFFE-3676E64CA6ED}"/>
              </a:ext>
            </a:extLst>
          </p:cNvPr>
          <p:cNvSpPr txBox="1"/>
          <p:nvPr/>
        </p:nvSpPr>
        <p:spPr>
          <a:xfrm>
            <a:off x="4026031" y="3225780"/>
            <a:ext cx="1093569" cy="253916"/>
          </a:xfrm>
          <a:prstGeom prst="rect">
            <a:avLst/>
          </a:prstGeom>
          <a:noFill/>
        </p:spPr>
        <p:txBody>
          <a:bodyPr wrap="none" rtlCol="0">
            <a:spAutoFit/>
          </a:bodyPr>
          <a:lstStyle/>
          <a:p>
            <a:r>
              <a:rPr lang="en-US" sz="1050" dirty="0"/>
              <a:t>incoming queue</a:t>
            </a:r>
          </a:p>
        </p:txBody>
      </p:sp>
      <p:sp>
        <p:nvSpPr>
          <p:cNvPr id="2" name="TextBox 1">
            <a:extLst>
              <a:ext uri="{FF2B5EF4-FFF2-40B4-BE49-F238E27FC236}">
                <a16:creationId xmlns:a16="http://schemas.microsoft.com/office/drawing/2014/main" id="{D66FF871-62E5-9C4E-8742-9117A409A8F0}"/>
              </a:ext>
            </a:extLst>
          </p:cNvPr>
          <p:cNvSpPr txBox="1"/>
          <p:nvPr/>
        </p:nvSpPr>
        <p:spPr>
          <a:xfrm>
            <a:off x="4702026" y="3394531"/>
            <a:ext cx="341760" cy="307777"/>
          </a:xfrm>
          <a:prstGeom prst="rect">
            <a:avLst/>
          </a:prstGeom>
          <a:noFill/>
        </p:spPr>
        <p:txBody>
          <a:bodyPr wrap="none" rtlCol="0">
            <a:spAutoFit/>
          </a:bodyPr>
          <a:lstStyle/>
          <a:p>
            <a:r>
              <a:rPr lang="en-US" sz="1400" b="1" dirty="0"/>
              <a:t>M</a:t>
            </a:r>
          </a:p>
        </p:txBody>
      </p:sp>
      <p:sp>
        <p:nvSpPr>
          <p:cNvPr id="71" name="TextBox 70">
            <a:extLst>
              <a:ext uri="{FF2B5EF4-FFF2-40B4-BE49-F238E27FC236}">
                <a16:creationId xmlns:a16="http://schemas.microsoft.com/office/drawing/2014/main" id="{E0602A95-0B2F-F446-BBA6-DFD8D9A9DB50}"/>
              </a:ext>
            </a:extLst>
          </p:cNvPr>
          <p:cNvSpPr txBox="1"/>
          <p:nvPr/>
        </p:nvSpPr>
        <p:spPr>
          <a:xfrm>
            <a:off x="142181" y="669726"/>
            <a:ext cx="341760" cy="307777"/>
          </a:xfrm>
          <a:prstGeom prst="rect">
            <a:avLst/>
          </a:prstGeom>
          <a:noFill/>
          <a:ln>
            <a:solidFill>
              <a:schemeClr val="tx1"/>
            </a:solidFill>
          </a:ln>
        </p:spPr>
        <p:txBody>
          <a:bodyPr wrap="none" rtlCol="0">
            <a:spAutoFit/>
          </a:bodyPr>
          <a:lstStyle/>
          <a:p>
            <a:r>
              <a:rPr lang="en-US" sz="1400" b="1" dirty="0"/>
              <a:t>M</a:t>
            </a:r>
          </a:p>
        </p:txBody>
      </p:sp>
      <p:sp>
        <p:nvSpPr>
          <p:cNvPr id="3" name="TextBox 2">
            <a:extLst>
              <a:ext uri="{FF2B5EF4-FFF2-40B4-BE49-F238E27FC236}">
                <a16:creationId xmlns:a16="http://schemas.microsoft.com/office/drawing/2014/main" id="{94C0F2D3-7CFE-E446-A04E-E90879BCC39C}"/>
              </a:ext>
            </a:extLst>
          </p:cNvPr>
          <p:cNvSpPr txBox="1"/>
          <p:nvPr/>
        </p:nvSpPr>
        <p:spPr>
          <a:xfrm>
            <a:off x="479370" y="638948"/>
            <a:ext cx="1849865" cy="369332"/>
          </a:xfrm>
          <a:prstGeom prst="rect">
            <a:avLst/>
          </a:prstGeom>
          <a:noFill/>
        </p:spPr>
        <p:txBody>
          <a:bodyPr wrap="none" rtlCol="0">
            <a:spAutoFit/>
          </a:bodyPr>
          <a:lstStyle/>
          <a:p>
            <a:r>
              <a:rPr lang="en-US" dirty="0"/>
              <a:t>= Message Object</a:t>
            </a:r>
          </a:p>
        </p:txBody>
      </p:sp>
      <p:cxnSp>
        <p:nvCxnSpPr>
          <p:cNvPr id="7" name="Straight Arrow Connector 6">
            <a:extLst>
              <a:ext uri="{FF2B5EF4-FFF2-40B4-BE49-F238E27FC236}">
                <a16:creationId xmlns:a16="http://schemas.microsoft.com/office/drawing/2014/main" id="{33C5EEFE-27D8-A64B-9A6E-E8990D0E03E3}"/>
              </a:ext>
            </a:extLst>
          </p:cNvPr>
          <p:cNvCxnSpPr>
            <a:stCxn id="2" idx="3"/>
          </p:cNvCxnSpPr>
          <p:nvPr/>
        </p:nvCxnSpPr>
        <p:spPr>
          <a:xfrm flipV="1">
            <a:off x="5043786" y="3262000"/>
            <a:ext cx="1261532" cy="28642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1EEE4A4-E703-C24C-B899-0F4950CF4D4A}"/>
              </a:ext>
            </a:extLst>
          </p:cNvPr>
          <p:cNvSpPr txBox="1"/>
          <p:nvPr/>
        </p:nvSpPr>
        <p:spPr>
          <a:xfrm>
            <a:off x="5257125" y="3461633"/>
            <a:ext cx="914033" cy="415498"/>
          </a:xfrm>
          <a:prstGeom prst="rect">
            <a:avLst/>
          </a:prstGeom>
          <a:noFill/>
        </p:spPr>
        <p:txBody>
          <a:bodyPr wrap="none" rtlCol="0">
            <a:spAutoFit/>
          </a:bodyPr>
          <a:lstStyle/>
          <a:p>
            <a:r>
              <a:rPr lang="en-US" sz="1050" dirty="0"/>
              <a:t>Assigned to </a:t>
            </a:r>
          </a:p>
          <a:p>
            <a:r>
              <a:rPr lang="en-US" sz="1050" dirty="0"/>
              <a:t>first available</a:t>
            </a:r>
          </a:p>
        </p:txBody>
      </p:sp>
      <p:sp>
        <p:nvSpPr>
          <p:cNvPr id="73" name="TextBox 72">
            <a:extLst>
              <a:ext uri="{FF2B5EF4-FFF2-40B4-BE49-F238E27FC236}">
                <a16:creationId xmlns:a16="http://schemas.microsoft.com/office/drawing/2014/main" id="{F6478A16-D32D-8046-9C58-D134B84CF4FF}"/>
              </a:ext>
            </a:extLst>
          </p:cNvPr>
          <p:cNvSpPr txBox="1"/>
          <p:nvPr/>
        </p:nvSpPr>
        <p:spPr>
          <a:xfrm>
            <a:off x="6960749" y="3102159"/>
            <a:ext cx="341760" cy="307777"/>
          </a:xfrm>
          <a:prstGeom prst="rect">
            <a:avLst/>
          </a:prstGeom>
          <a:noFill/>
        </p:spPr>
        <p:txBody>
          <a:bodyPr wrap="none" rtlCol="0">
            <a:spAutoFit/>
          </a:bodyPr>
          <a:lstStyle/>
          <a:p>
            <a:r>
              <a:rPr lang="en-US" sz="1400" b="1" dirty="0"/>
              <a:t>M</a:t>
            </a:r>
          </a:p>
        </p:txBody>
      </p:sp>
      <p:sp>
        <p:nvSpPr>
          <p:cNvPr id="74" name="TextBox 73">
            <a:extLst>
              <a:ext uri="{FF2B5EF4-FFF2-40B4-BE49-F238E27FC236}">
                <a16:creationId xmlns:a16="http://schemas.microsoft.com/office/drawing/2014/main" id="{669E7811-AFD4-5246-8915-C2A317E77AA7}"/>
              </a:ext>
            </a:extLst>
          </p:cNvPr>
          <p:cNvSpPr txBox="1"/>
          <p:nvPr/>
        </p:nvSpPr>
        <p:spPr>
          <a:xfrm>
            <a:off x="6958590" y="3509236"/>
            <a:ext cx="341760" cy="307777"/>
          </a:xfrm>
          <a:prstGeom prst="rect">
            <a:avLst/>
          </a:prstGeom>
          <a:noFill/>
        </p:spPr>
        <p:txBody>
          <a:bodyPr wrap="none" rtlCol="0">
            <a:spAutoFit/>
          </a:bodyPr>
          <a:lstStyle/>
          <a:p>
            <a:r>
              <a:rPr lang="en-US" sz="1400" b="1" dirty="0"/>
              <a:t>M</a:t>
            </a:r>
          </a:p>
        </p:txBody>
      </p:sp>
      <p:sp>
        <p:nvSpPr>
          <p:cNvPr id="75" name="TextBox 74">
            <a:extLst>
              <a:ext uri="{FF2B5EF4-FFF2-40B4-BE49-F238E27FC236}">
                <a16:creationId xmlns:a16="http://schemas.microsoft.com/office/drawing/2014/main" id="{C31A2896-7AC5-7641-BCB2-79F57CF783E9}"/>
              </a:ext>
            </a:extLst>
          </p:cNvPr>
          <p:cNvSpPr txBox="1"/>
          <p:nvPr/>
        </p:nvSpPr>
        <p:spPr>
          <a:xfrm>
            <a:off x="6958590" y="3900259"/>
            <a:ext cx="341760" cy="307777"/>
          </a:xfrm>
          <a:prstGeom prst="rect">
            <a:avLst/>
          </a:prstGeom>
          <a:noFill/>
        </p:spPr>
        <p:txBody>
          <a:bodyPr wrap="none" rtlCol="0">
            <a:spAutoFit/>
          </a:bodyPr>
          <a:lstStyle/>
          <a:p>
            <a:r>
              <a:rPr lang="en-US" sz="1400" b="1" dirty="0"/>
              <a:t>M</a:t>
            </a:r>
          </a:p>
        </p:txBody>
      </p:sp>
      <p:sp>
        <p:nvSpPr>
          <p:cNvPr id="76" name="TextBox 75">
            <a:extLst>
              <a:ext uri="{FF2B5EF4-FFF2-40B4-BE49-F238E27FC236}">
                <a16:creationId xmlns:a16="http://schemas.microsoft.com/office/drawing/2014/main" id="{75D3A90E-92F2-F240-B935-F9202B4EDFFB}"/>
              </a:ext>
            </a:extLst>
          </p:cNvPr>
          <p:cNvSpPr txBox="1"/>
          <p:nvPr/>
        </p:nvSpPr>
        <p:spPr>
          <a:xfrm>
            <a:off x="6954314" y="4296621"/>
            <a:ext cx="341760" cy="307777"/>
          </a:xfrm>
          <a:prstGeom prst="rect">
            <a:avLst/>
          </a:prstGeom>
          <a:noFill/>
        </p:spPr>
        <p:txBody>
          <a:bodyPr wrap="none" rtlCol="0">
            <a:spAutoFit/>
          </a:bodyPr>
          <a:lstStyle/>
          <a:p>
            <a:r>
              <a:rPr lang="en-US" sz="1400" b="1" dirty="0"/>
              <a:t>M</a:t>
            </a:r>
          </a:p>
        </p:txBody>
      </p:sp>
      <p:sp>
        <p:nvSpPr>
          <p:cNvPr id="6" name="TextBox 5">
            <a:extLst>
              <a:ext uri="{FF2B5EF4-FFF2-40B4-BE49-F238E27FC236}">
                <a16:creationId xmlns:a16="http://schemas.microsoft.com/office/drawing/2014/main" id="{810595EA-561B-B441-86A5-909D86060902}"/>
              </a:ext>
            </a:extLst>
          </p:cNvPr>
          <p:cNvSpPr txBox="1"/>
          <p:nvPr/>
        </p:nvSpPr>
        <p:spPr>
          <a:xfrm>
            <a:off x="9438405" y="1802728"/>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77" name="TextBox 76">
            <a:extLst>
              <a:ext uri="{FF2B5EF4-FFF2-40B4-BE49-F238E27FC236}">
                <a16:creationId xmlns:a16="http://schemas.microsoft.com/office/drawing/2014/main" id="{B13F6F47-40F8-6D42-A9DB-B22BC1F88B7C}"/>
              </a:ext>
            </a:extLst>
          </p:cNvPr>
          <p:cNvSpPr txBox="1"/>
          <p:nvPr/>
        </p:nvSpPr>
        <p:spPr>
          <a:xfrm>
            <a:off x="9435197" y="3291414"/>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78" name="TextBox 77">
            <a:extLst>
              <a:ext uri="{FF2B5EF4-FFF2-40B4-BE49-F238E27FC236}">
                <a16:creationId xmlns:a16="http://schemas.microsoft.com/office/drawing/2014/main" id="{4D50E8B9-658B-1442-B699-0E5C366ED2CF}"/>
              </a:ext>
            </a:extLst>
          </p:cNvPr>
          <p:cNvSpPr txBox="1"/>
          <p:nvPr/>
        </p:nvSpPr>
        <p:spPr>
          <a:xfrm>
            <a:off x="9434480" y="4760036"/>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0" name="TextBox 79">
            <a:extLst>
              <a:ext uri="{FF2B5EF4-FFF2-40B4-BE49-F238E27FC236}">
                <a16:creationId xmlns:a16="http://schemas.microsoft.com/office/drawing/2014/main" id="{AB2660AA-D2CA-434F-B361-8F8DA296F283}"/>
              </a:ext>
            </a:extLst>
          </p:cNvPr>
          <p:cNvSpPr txBox="1"/>
          <p:nvPr/>
        </p:nvSpPr>
        <p:spPr>
          <a:xfrm>
            <a:off x="9465473" y="6218589"/>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1" name="TextBox 80">
            <a:extLst>
              <a:ext uri="{FF2B5EF4-FFF2-40B4-BE49-F238E27FC236}">
                <a16:creationId xmlns:a16="http://schemas.microsoft.com/office/drawing/2014/main" id="{5FDDFE40-678D-D841-9A47-BEF1F05F9433}"/>
              </a:ext>
            </a:extLst>
          </p:cNvPr>
          <p:cNvSpPr txBox="1"/>
          <p:nvPr/>
        </p:nvSpPr>
        <p:spPr>
          <a:xfrm>
            <a:off x="41564" y="6044198"/>
            <a:ext cx="7879278" cy="430887"/>
          </a:xfrm>
          <a:prstGeom prst="rect">
            <a:avLst/>
          </a:prstGeom>
          <a:noFill/>
        </p:spPr>
        <p:txBody>
          <a:bodyPr wrap="square" rtlCol="0">
            <a:spAutoFit/>
          </a:bodyPr>
          <a:lstStyle/>
          <a:p>
            <a:r>
              <a:rPr lang="en-US" sz="1100" dirty="0"/>
              <a:t>The same as the previous scenario, there is no reason to not just assign the message to any of the queues. The manager is dependent on indicators from the devices as to busy status, it can’t easily overwrite or steer the devices other than change the queues.</a:t>
            </a:r>
          </a:p>
        </p:txBody>
      </p:sp>
      <p:sp>
        <p:nvSpPr>
          <p:cNvPr id="82" name="TextBox 81">
            <a:extLst>
              <a:ext uri="{FF2B5EF4-FFF2-40B4-BE49-F238E27FC236}">
                <a16:creationId xmlns:a16="http://schemas.microsoft.com/office/drawing/2014/main" id="{A7E440BB-112B-E048-B1AE-88F165D2126C}"/>
              </a:ext>
            </a:extLst>
          </p:cNvPr>
          <p:cNvSpPr txBox="1"/>
          <p:nvPr/>
        </p:nvSpPr>
        <p:spPr>
          <a:xfrm>
            <a:off x="6739222" y="3109374"/>
            <a:ext cx="341760" cy="307777"/>
          </a:xfrm>
          <a:prstGeom prst="rect">
            <a:avLst/>
          </a:prstGeom>
          <a:noFill/>
        </p:spPr>
        <p:txBody>
          <a:bodyPr wrap="none" rtlCol="0">
            <a:spAutoFit/>
          </a:bodyPr>
          <a:lstStyle/>
          <a:p>
            <a:r>
              <a:rPr lang="en-US" sz="1400" b="1" dirty="0"/>
              <a:t>M</a:t>
            </a:r>
          </a:p>
        </p:txBody>
      </p:sp>
      <p:sp>
        <p:nvSpPr>
          <p:cNvPr id="83" name="TextBox 82">
            <a:extLst>
              <a:ext uri="{FF2B5EF4-FFF2-40B4-BE49-F238E27FC236}">
                <a16:creationId xmlns:a16="http://schemas.microsoft.com/office/drawing/2014/main" id="{6631EF16-BBC7-CA43-89B2-67B6615D651C}"/>
              </a:ext>
            </a:extLst>
          </p:cNvPr>
          <p:cNvSpPr txBox="1"/>
          <p:nvPr/>
        </p:nvSpPr>
        <p:spPr>
          <a:xfrm>
            <a:off x="1054645" y="1524989"/>
            <a:ext cx="1310295" cy="369332"/>
          </a:xfrm>
          <a:prstGeom prst="rect">
            <a:avLst/>
          </a:prstGeom>
          <a:noFill/>
        </p:spPr>
        <p:txBody>
          <a:bodyPr wrap="none" rtlCol="0">
            <a:spAutoFit/>
          </a:bodyPr>
          <a:lstStyle/>
          <a:p>
            <a:r>
              <a:rPr lang="en-US" dirty="0"/>
              <a:t>Ruby Server</a:t>
            </a:r>
          </a:p>
        </p:txBody>
      </p:sp>
    </p:spTree>
    <p:extLst>
      <p:ext uri="{BB962C8B-B14F-4D97-AF65-F5344CB8AC3E}">
        <p14:creationId xmlns:p14="http://schemas.microsoft.com/office/powerpoint/2010/main" val="71593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18A9A8-BF62-4147-AE3B-41EA2439AAF3}"/>
              </a:ext>
            </a:extLst>
          </p:cNvPr>
          <p:cNvSpPr/>
          <p:nvPr/>
        </p:nvSpPr>
        <p:spPr>
          <a:xfrm>
            <a:off x="1054645" y="1466603"/>
            <a:ext cx="6866197" cy="4304805"/>
          </a:xfrm>
          <a:prstGeom prst="roundRect">
            <a:avLst>
              <a:gd name="adj" fmla="val 3977"/>
            </a:avLst>
          </a:prstGeom>
          <a:solidFill>
            <a:schemeClr val="accent5">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82A33860-60D7-B043-B27E-1085FC082220}"/>
              </a:ext>
            </a:extLst>
          </p:cNvPr>
          <p:cNvSpPr/>
          <p:nvPr/>
        </p:nvSpPr>
        <p:spPr>
          <a:xfrm>
            <a:off x="9078687" y="902524"/>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1</a:t>
            </a:r>
          </a:p>
        </p:txBody>
      </p:sp>
      <p:sp>
        <p:nvSpPr>
          <p:cNvPr id="9" name="Rounded Rectangle 8">
            <a:extLst>
              <a:ext uri="{FF2B5EF4-FFF2-40B4-BE49-F238E27FC236}">
                <a16:creationId xmlns:a16="http://schemas.microsoft.com/office/drawing/2014/main" id="{6E3C3A83-93AC-3D4F-864B-3413359DA558}"/>
              </a:ext>
            </a:extLst>
          </p:cNvPr>
          <p:cNvSpPr/>
          <p:nvPr/>
        </p:nvSpPr>
        <p:spPr>
          <a:xfrm>
            <a:off x="9078687" y="2367147"/>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2</a:t>
            </a:r>
          </a:p>
        </p:txBody>
      </p:sp>
      <p:sp>
        <p:nvSpPr>
          <p:cNvPr id="10" name="Rounded Rectangle 9">
            <a:extLst>
              <a:ext uri="{FF2B5EF4-FFF2-40B4-BE49-F238E27FC236}">
                <a16:creationId xmlns:a16="http://schemas.microsoft.com/office/drawing/2014/main" id="{5130BE85-95B2-704F-9927-853DF0739006}"/>
              </a:ext>
            </a:extLst>
          </p:cNvPr>
          <p:cNvSpPr/>
          <p:nvPr/>
        </p:nvSpPr>
        <p:spPr>
          <a:xfrm>
            <a:off x="9078687" y="3831770"/>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3</a:t>
            </a:r>
          </a:p>
        </p:txBody>
      </p:sp>
      <p:sp>
        <p:nvSpPr>
          <p:cNvPr id="11" name="Rounded Rectangle 10">
            <a:extLst>
              <a:ext uri="{FF2B5EF4-FFF2-40B4-BE49-F238E27FC236}">
                <a16:creationId xmlns:a16="http://schemas.microsoft.com/office/drawing/2014/main" id="{A4D40EA1-E4C1-7249-BE2D-F193637483A7}"/>
              </a:ext>
            </a:extLst>
          </p:cNvPr>
          <p:cNvSpPr/>
          <p:nvPr/>
        </p:nvSpPr>
        <p:spPr>
          <a:xfrm>
            <a:off x="9078687" y="5296393"/>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4</a:t>
            </a:r>
          </a:p>
        </p:txBody>
      </p:sp>
      <p:sp>
        <p:nvSpPr>
          <p:cNvPr id="12" name="Rounded Rectangle 11">
            <a:extLst>
              <a:ext uri="{FF2B5EF4-FFF2-40B4-BE49-F238E27FC236}">
                <a16:creationId xmlns:a16="http://schemas.microsoft.com/office/drawing/2014/main" id="{601353EF-709D-0846-BFB0-5A693DD5C433}"/>
              </a:ext>
            </a:extLst>
          </p:cNvPr>
          <p:cNvSpPr/>
          <p:nvPr/>
        </p:nvSpPr>
        <p:spPr>
          <a:xfrm>
            <a:off x="3709817" y="2476006"/>
            <a:ext cx="3884454" cy="2149434"/>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24317C29-39C0-7046-8C79-EC05217AE5E5}"/>
              </a:ext>
            </a:extLst>
          </p:cNvPr>
          <p:cNvSpPr/>
          <p:nvPr/>
        </p:nvSpPr>
        <p:spPr>
          <a:xfrm>
            <a:off x="1246187" y="2927740"/>
            <a:ext cx="1826820" cy="1244930"/>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Producer</a:t>
            </a:r>
          </a:p>
        </p:txBody>
      </p:sp>
      <p:cxnSp>
        <p:nvCxnSpPr>
          <p:cNvPr id="15" name="Straight Arrow Connector 14">
            <a:extLst>
              <a:ext uri="{FF2B5EF4-FFF2-40B4-BE49-F238E27FC236}">
                <a16:creationId xmlns:a16="http://schemas.microsoft.com/office/drawing/2014/main" id="{46069420-539D-4248-900D-EA08C70AAC57}"/>
              </a:ext>
            </a:extLst>
          </p:cNvPr>
          <p:cNvCxnSpPr>
            <a:cxnSpLocks/>
            <a:stCxn id="13" idx="3"/>
          </p:cNvCxnSpPr>
          <p:nvPr/>
        </p:nvCxnSpPr>
        <p:spPr>
          <a:xfrm>
            <a:off x="3073007" y="3550205"/>
            <a:ext cx="1034375" cy="0"/>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F03D97-4AE2-A844-B927-BF5538ADCB23}"/>
              </a:ext>
            </a:extLst>
          </p:cNvPr>
          <p:cNvCxnSpPr>
            <a:cxnSpLocks/>
          </p:cNvCxnSpPr>
          <p:nvPr/>
        </p:nvCxnSpPr>
        <p:spPr>
          <a:xfrm flipV="1">
            <a:off x="7238506" y="1859849"/>
            <a:ext cx="1833501" cy="141106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239B8E0-49F5-7D43-A7B3-07504A1C6FE8}"/>
              </a:ext>
            </a:extLst>
          </p:cNvPr>
          <p:cNvCxnSpPr>
            <a:cxnSpLocks/>
            <a:stCxn id="57" idx="3"/>
            <a:endCxn id="9" idx="1"/>
          </p:cNvCxnSpPr>
          <p:nvPr/>
        </p:nvCxnSpPr>
        <p:spPr>
          <a:xfrm flipV="1">
            <a:off x="7232072" y="2989612"/>
            <a:ext cx="1846615" cy="67120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ED81C-41B5-A54A-9466-E8A094799A5B}"/>
              </a:ext>
            </a:extLst>
          </p:cNvPr>
          <p:cNvCxnSpPr>
            <a:cxnSpLocks/>
            <a:stCxn id="62" idx="3"/>
            <a:endCxn id="10" idx="1"/>
          </p:cNvCxnSpPr>
          <p:nvPr/>
        </p:nvCxnSpPr>
        <p:spPr>
          <a:xfrm>
            <a:off x="7232072" y="4055661"/>
            <a:ext cx="1846615" cy="398574"/>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D513FE-B524-5C4E-A71B-6F04E6E8358D}"/>
              </a:ext>
            </a:extLst>
          </p:cNvPr>
          <p:cNvCxnSpPr>
            <a:cxnSpLocks/>
            <a:endCxn id="11" idx="1"/>
          </p:cNvCxnSpPr>
          <p:nvPr/>
        </p:nvCxnSpPr>
        <p:spPr>
          <a:xfrm>
            <a:off x="7236528" y="4450510"/>
            <a:ext cx="1842159" cy="1468348"/>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3A2C746E-12A2-E947-BD22-A1ED51AA26B2}"/>
              </a:ext>
            </a:extLst>
          </p:cNvPr>
          <p:cNvGrpSpPr/>
          <p:nvPr/>
        </p:nvGrpSpPr>
        <p:grpSpPr>
          <a:xfrm>
            <a:off x="6377052" y="3168481"/>
            <a:ext cx="855020" cy="187038"/>
            <a:chOff x="1149931" y="529441"/>
            <a:chExt cx="855020" cy="187038"/>
          </a:xfrm>
        </p:grpSpPr>
        <p:sp>
          <p:nvSpPr>
            <p:cNvPr id="51" name="Rectangle 50">
              <a:extLst>
                <a:ext uri="{FF2B5EF4-FFF2-40B4-BE49-F238E27FC236}">
                  <a16:creationId xmlns:a16="http://schemas.microsoft.com/office/drawing/2014/main" id="{5561535C-66DC-3A4A-B3E8-1E19E9281649}"/>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EFF4AF-0870-9847-A24E-DAB4D4BBBFC5}"/>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1FAFD1C-616D-9348-8E9C-AED6C9B8E735}"/>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675A24E-E28D-FB44-8806-769C0B202A31}"/>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D1D91E0-9CDF-3144-B93D-0876B31EEB30}"/>
              </a:ext>
            </a:extLst>
          </p:cNvPr>
          <p:cNvGrpSpPr/>
          <p:nvPr/>
        </p:nvGrpSpPr>
        <p:grpSpPr>
          <a:xfrm>
            <a:off x="6377052" y="3567293"/>
            <a:ext cx="855020" cy="187038"/>
            <a:chOff x="1149931" y="529441"/>
            <a:chExt cx="855020" cy="187038"/>
          </a:xfrm>
        </p:grpSpPr>
        <p:sp>
          <p:nvSpPr>
            <p:cNvPr id="57" name="Rectangle 56">
              <a:extLst>
                <a:ext uri="{FF2B5EF4-FFF2-40B4-BE49-F238E27FC236}">
                  <a16:creationId xmlns:a16="http://schemas.microsoft.com/office/drawing/2014/main" id="{2A1A9DCE-D72D-BD4F-8A37-41D2D402E116}"/>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10D99C8-BDB8-5A49-B3C0-17F4D13E832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D9E50B9-74CE-674B-A186-B0915850FD1F}"/>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A21E40D-A46E-A94B-BFAF-872E35102483}"/>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D80AC7D-2701-0B47-9BAD-AF1EA2E5AE4E}"/>
              </a:ext>
            </a:extLst>
          </p:cNvPr>
          <p:cNvGrpSpPr/>
          <p:nvPr/>
        </p:nvGrpSpPr>
        <p:grpSpPr>
          <a:xfrm>
            <a:off x="6377052" y="3962142"/>
            <a:ext cx="855020" cy="187038"/>
            <a:chOff x="1149931" y="529441"/>
            <a:chExt cx="855020" cy="187038"/>
          </a:xfrm>
        </p:grpSpPr>
        <p:sp>
          <p:nvSpPr>
            <p:cNvPr id="62" name="Rectangle 61">
              <a:extLst>
                <a:ext uri="{FF2B5EF4-FFF2-40B4-BE49-F238E27FC236}">
                  <a16:creationId xmlns:a16="http://schemas.microsoft.com/office/drawing/2014/main" id="{5FF4585B-FD64-E54B-9D91-224E872284CC}"/>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236ED69-EFE3-7542-9DD9-62691651BE8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7F3F2DD-FB9E-2C4F-8814-20B3A51F1DD3}"/>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CA015D0-74C0-6647-908A-22263C8F96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FDC3D16-51AE-C246-A31A-08DF77CA326F}"/>
              </a:ext>
            </a:extLst>
          </p:cNvPr>
          <p:cNvGrpSpPr/>
          <p:nvPr/>
        </p:nvGrpSpPr>
        <p:grpSpPr>
          <a:xfrm>
            <a:off x="6381508" y="4356991"/>
            <a:ext cx="855020" cy="187038"/>
            <a:chOff x="1149931" y="529441"/>
            <a:chExt cx="855020" cy="187038"/>
          </a:xfrm>
        </p:grpSpPr>
        <p:sp>
          <p:nvSpPr>
            <p:cNvPr id="67" name="Rectangle 66">
              <a:extLst>
                <a:ext uri="{FF2B5EF4-FFF2-40B4-BE49-F238E27FC236}">
                  <a16:creationId xmlns:a16="http://schemas.microsoft.com/office/drawing/2014/main" id="{644CA41A-8474-5047-ACE8-9223474D796E}"/>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E450D5-B2AC-4C47-ADBF-59F6E78A17DC}"/>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85F1729-72AB-3740-9EBE-4F0841AF9579}"/>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B4E72FA-EEF9-1E47-88E1-61DCC3EEF3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9DC59A8E-78C5-4B4F-B473-F7F1DE176DCD}"/>
              </a:ext>
            </a:extLst>
          </p:cNvPr>
          <p:cNvSpPr/>
          <p:nvPr/>
        </p:nvSpPr>
        <p:spPr>
          <a:xfrm>
            <a:off x="3709086" y="2476144"/>
            <a:ext cx="2764476" cy="369332"/>
          </a:xfrm>
          <a:prstGeom prst="rect">
            <a:avLst/>
          </a:prstGeom>
        </p:spPr>
        <p:txBody>
          <a:bodyPr wrap="square">
            <a:spAutoFit/>
          </a:bodyPr>
          <a:lstStyle/>
          <a:p>
            <a:r>
              <a:rPr lang="en-US" dirty="0">
                <a:solidFill>
                  <a:schemeClr val="tx1"/>
                </a:solidFill>
              </a:rPr>
              <a:t>Queue / Priority Manager</a:t>
            </a:r>
          </a:p>
        </p:txBody>
      </p:sp>
      <p:sp>
        <p:nvSpPr>
          <p:cNvPr id="87" name="TextBox 86">
            <a:extLst>
              <a:ext uri="{FF2B5EF4-FFF2-40B4-BE49-F238E27FC236}">
                <a16:creationId xmlns:a16="http://schemas.microsoft.com/office/drawing/2014/main" id="{B3E14A90-BB3E-9842-A02E-6ABBEBC5BAFC}"/>
              </a:ext>
            </a:extLst>
          </p:cNvPr>
          <p:cNvSpPr txBox="1"/>
          <p:nvPr/>
        </p:nvSpPr>
        <p:spPr>
          <a:xfrm>
            <a:off x="41564" y="71251"/>
            <a:ext cx="4882683" cy="369332"/>
          </a:xfrm>
          <a:prstGeom prst="rect">
            <a:avLst/>
          </a:prstGeom>
          <a:noFill/>
        </p:spPr>
        <p:txBody>
          <a:bodyPr wrap="none" rtlCol="0">
            <a:spAutoFit/>
          </a:bodyPr>
          <a:lstStyle/>
          <a:p>
            <a:r>
              <a:rPr lang="en-US" dirty="0"/>
              <a:t>Scenario 4, New high priority message produced</a:t>
            </a:r>
          </a:p>
        </p:txBody>
      </p:sp>
      <p:sp>
        <p:nvSpPr>
          <p:cNvPr id="91" name="TextBox 90">
            <a:extLst>
              <a:ext uri="{FF2B5EF4-FFF2-40B4-BE49-F238E27FC236}">
                <a16:creationId xmlns:a16="http://schemas.microsoft.com/office/drawing/2014/main" id="{E9AD995E-F6D0-D14A-B42E-416384F9B905}"/>
              </a:ext>
            </a:extLst>
          </p:cNvPr>
          <p:cNvSpPr txBox="1"/>
          <p:nvPr/>
        </p:nvSpPr>
        <p:spPr>
          <a:xfrm>
            <a:off x="6295668" y="3331516"/>
            <a:ext cx="1146468" cy="253916"/>
          </a:xfrm>
          <a:prstGeom prst="rect">
            <a:avLst/>
          </a:prstGeom>
          <a:noFill/>
        </p:spPr>
        <p:txBody>
          <a:bodyPr wrap="none" rtlCol="0">
            <a:spAutoFit/>
          </a:bodyPr>
          <a:lstStyle/>
          <a:p>
            <a:r>
              <a:rPr lang="en-US" sz="1050" dirty="0"/>
              <a:t>outgoing queue 2</a:t>
            </a:r>
          </a:p>
        </p:txBody>
      </p:sp>
      <p:sp>
        <p:nvSpPr>
          <p:cNvPr id="92" name="TextBox 91">
            <a:extLst>
              <a:ext uri="{FF2B5EF4-FFF2-40B4-BE49-F238E27FC236}">
                <a16:creationId xmlns:a16="http://schemas.microsoft.com/office/drawing/2014/main" id="{D9AADC0D-3690-8E43-8D6A-BAD38DC76C6F}"/>
              </a:ext>
            </a:extLst>
          </p:cNvPr>
          <p:cNvSpPr txBox="1"/>
          <p:nvPr/>
        </p:nvSpPr>
        <p:spPr>
          <a:xfrm>
            <a:off x="6295668" y="3721940"/>
            <a:ext cx="1146468" cy="253916"/>
          </a:xfrm>
          <a:prstGeom prst="rect">
            <a:avLst/>
          </a:prstGeom>
          <a:noFill/>
        </p:spPr>
        <p:txBody>
          <a:bodyPr wrap="none" rtlCol="0">
            <a:spAutoFit/>
          </a:bodyPr>
          <a:lstStyle/>
          <a:p>
            <a:r>
              <a:rPr lang="en-US" sz="1050" dirty="0"/>
              <a:t>outgoing queue 3</a:t>
            </a:r>
          </a:p>
        </p:txBody>
      </p:sp>
      <p:sp>
        <p:nvSpPr>
          <p:cNvPr id="93" name="TextBox 92">
            <a:extLst>
              <a:ext uri="{FF2B5EF4-FFF2-40B4-BE49-F238E27FC236}">
                <a16:creationId xmlns:a16="http://schemas.microsoft.com/office/drawing/2014/main" id="{F12B1C36-D090-D647-8A5B-6B1FB130C8B2}"/>
              </a:ext>
            </a:extLst>
          </p:cNvPr>
          <p:cNvSpPr txBox="1"/>
          <p:nvPr/>
        </p:nvSpPr>
        <p:spPr>
          <a:xfrm>
            <a:off x="6305318" y="4118302"/>
            <a:ext cx="1146468" cy="253916"/>
          </a:xfrm>
          <a:prstGeom prst="rect">
            <a:avLst/>
          </a:prstGeom>
          <a:noFill/>
        </p:spPr>
        <p:txBody>
          <a:bodyPr wrap="none" rtlCol="0">
            <a:spAutoFit/>
          </a:bodyPr>
          <a:lstStyle/>
          <a:p>
            <a:r>
              <a:rPr lang="en-US" sz="1050" dirty="0"/>
              <a:t>outgoing queue 4</a:t>
            </a:r>
          </a:p>
        </p:txBody>
      </p:sp>
      <p:cxnSp>
        <p:nvCxnSpPr>
          <p:cNvPr id="95" name="Straight Arrow Connector 94">
            <a:extLst>
              <a:ext uri="{FF2B5EF4-FFF2-40B4-BE49-F238E27FC236}">
                <a16:creationId xmlns:a16="http://schemas.microsoft.com/office/drawing/2014/main" id="{29AB916E-88E5-1144-AA28-1BA39E67F0D3}"/>
              </a:ext>
            </a:extLst>
          </p:cNvPr>
          <p:cNvCxnSpPr>
            <a:cxnSpLocks/>
          </p:cNvCxnSpPr>
          <p:nvPr/>
        </p:nvCxnSpPr>
        <p:spPr>
          <a:xfrm flipH="1">
            <a:off x="7594270" y="1183821"/>
            <a:ext cx="1471308" cy="1341572"/>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226E393-1175-A247-91F2-A49C33420F0D}"/>
              </a:ext>
            </a:extLst>
          </p:cNvPr>
          <p:cNvSpPr txBox="1"/>
          <p:nvPr/>
        </p:nvSpPr>
        <p:spPr>
          <a:xfrm>
            <a:off x="6295668" y="2938573"/>
            <a:ext cx="1146468" cy="253916"/>
          </a:xfrm>
          <a:prstGeom prst="rect">
            <a:avLst/>
          </a:prstGeom>
          <a:noFill/>
        </p:spPr>
        <p:txBody>
          <a:bodyPr wrap="none" rtlCol="0">
            <a:spAutoFit/>
          </a:bodyPr>
          <a:lstStyle/>
          <a:p>
            <a:r>
              <a:rPr lang="en-US" sz="1050" dirty="0"/>
              <a:t>outgoing queue 1</a:t>
            </a:r>
          </a:p>
        </p:txBody>
      </p:sp>
      <p:cxnSp>
        <p:nvCxnSpPr>
          <p:cNvPr id="102" name="Straight Arrow Connector 101">
            <a:extLst>
              <a:ext uri="{FF2B5EF4-FFF2-40B4-BE49-F238E27FC236}">
                <a16:creationId xmlns:a16="http://schemas.microsoft.com/office/drawing/2014/main" id="{7A071640-79A1-514D-A469-0E447BB68E08}"/>
              </a:ext>
            </a:extLst>
          </p:cNvPr>
          <p:cNvCxnSpPr>
            <a:cxnSpLocks/>
          </p:cNvCxnSpPr>
          <p:nvPr/>
        </p:nvCxnSpPr>
        <p:spPr>
          <a:xfrm flipH="1">
            <a:off x="7607380" y="2661060"/>
            <a:ext cx="1458198" cy="634217"/>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E38B937-F583-D04E-85F8-EC74991E7546}"/>
              </a:ext>
            </a:extLst>
          </p:cNvPr>
          <p:cNvCxnSpPr>
            <a:cxnSpLocks/>
          </p:cNvCxnSpPr>
          <p:nvPr/>
        </p:nvCxnSpPr>
        <p:spPr>
          <a:xfrm flipH="1" flipV="1">
            <a:off x="7594270" y="3884456"/>
            <a:ext cx="1471309" cy="233846"/>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C0809B-8F25-4242-9253-C03D8F586D9A}"/>
              </a:ext>
            </a:extLst>
          </p:cNvPr>
          <p:cNvCxnSpPr>
            <a:cxnSpLocks/>
          </p:cNvCxnSpPr>
          <p:nvPr/>
        </p:nvCxnSpPr>
        <p:spPr>
          <a:xfrm flipH="1" flipV="1">
            <a:off x="7607114" y="4372218"/>
            <a:ext cx="1456780" cy="1119661"/>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4EEB9CDC-8173-9E48-950A-2D23E69862B2}"/>
              </a:ext>
            </a:extLst>
          </p:cNvPr>
          <p:cNvGrpSpPr/>
          <p:nvPr/>
        </p:nvGrpSpPr>
        <p:grpSpPr>
          <a:xfrm>
            <a:off x="4120491" y="3454901"/>
            <a:ext cx="855020" cy="187038"/>
            <a:chOff x="1149931" y="529441"/>
            <a:chExt cx="855020" cy="187038"/>
          </a:xfrm>
        </p:grpSpPr>
        <p:sp>
          <p:nvSpPr>
            <p:cNvPr id="112" name="Rectangle 111">
              <a:extLst>
                <a:ext uri="{FF2B5EF4-FFF2-40B4-BE49-F238E27FC236}">
                  <a16:creationId xmlns:a16="http://schemas.microsoft.com/office/drawing/2014/main" id="{996803EF-FEA5-7143-9738-90AEDAFCB373}"/>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B4F2583-FBF3-574A-B778-7005E2A8AADA}"/>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A8C641C-96EC-A041-8A0E-19D8AD624181}"/>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8ADE577-311E-014A-98D5-09038F841B26}"/>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E87AD592-2361-6D4B-AFFE-3676E64CA6ED}"/>
              </a:ext>
            </a:extLst>
          </p:cNvPr>
          <p:cNvSpPr txBox="1"/>
          <p:nvPr/>
        </p:nvSpPr>
        <p:spPr>
          <a:xfrm>
            <a:off x="4026031" y="3225780"/>
            <a:ext cx="1093569" cy="253916"/>
          </a:xfrm>
          <a:prstGeom prst="rect">
            <a:avLst/>
          </a:prstGeom>
          <a:noFill/>
        </p:spPr>
        <p:txBody>
          <a:bodyPr wrap="none" rtlCol="0">
            <a:spAutoFit/>
          </a:bodyPr>
          <a:lstStyle/>
          <a:p>
            <a:r>
              <a:rPr lang="en-US" sz="1050" dirty="0"/>
              <a:t>incoming queue</a:t>
            </a:r>
          </a:p>
        </p:txBody>
      </p:sp>
      <p:sp>
        <p:nvSpPr>
          <p:cNvPr id="2" name="TextBox 1">
            <a:extLst>
              <a:ext uri="{FF2B5EF4-FFF2-40B4-BE49-F238E27FC236}">
                <a16:creationId xmlns:a16="http://schemas.microsoft.com/office/drawing/2014/main" id="{D66FF871-62E5-9C4E-8742-9117A409A8F0}"/>
              </a:ext>
            </a:extLst>
          </p:cNvPr>
          <p:cNvSpPr txBox="1"/>
          <p:nvPr/>
        </p:nvSpPr>
        <p:spPr>
          <a:xfrm>
            <a:off x="4702026" y="3394531"/>
            <a:ext cx="341760" cy="307777"/>
          </a:xfrm>
          <a:prstGeom prst="rect">
            <a:avLst/>
          </a:prstGeom>
          <a:noFill/>
        </p:spPr>
        <p:txBody>
          <a:bodyPr wrap="none" rtlCol="0">
            <a:spAutoFit/>
          </a:bodyPr>
          <a:lstStyle/>
          <a:p>
            <a:r>
              <a:rPr lang="en-US" sz="1400" b="1" dirty="0">
                <a:solidFill>
                  <a:srgbClr val="C00000"/>
                </a:solidFill>
              </a:rPr>
              <a:t>M</a:t>
            </a:r>
          </a:p>
        </p:txBody>
      </p:sp>
      <p:sp>
        <p:nvSpPr>
          <p:cNvPr id="71" name="TextBox 70">
            <a:extLst>
              <a:ext uri="{FF2B5EF4-FFF2-40B4-BE49-F238E27FC236}">
                <a16:creationId xmlns:a16="http://schemas.microsoft.com/office/drawing/2014/main" id="{E0602A95-0B2F-F446-BBA6-DFD8D9A9DB50}"/>
              </a:ext>
            </a:extLst>
          </p:cNvPr>
          <p:cNvSpPr txBox="1"/>
          <p:nvPr/>
        </p:nvSpPr>
        <p:spPr>
          <a:xfrm>
            <a:off x="142181" y="669726"/>
            <a:ext cx="341760" cy="307777"/>
          </a:xfrm>
          <a:prstGeom prst="rect">
            <a:avLst/>
          </a:prstGeom>
          <a:noFill/>
          <a:ln>
            <a:solidFill>
              <a:schemeClr val="tx1"/>
            </a:solidFill>
          </a:ln>
        </p:spPr>
        <p:txBody>
          <a:bodyPr wrap="none" rtlCol="0">
            <a:spAutoFit/>
          </a:bodyPr>
          <a:lstStyle/>
          <a:p>
            <a:r>
              <a:rPr lang="en-US" sz="1400" b="1" dirty="0"/>
              <a:t>M</a:t>
            </a:r>
          </a:p>
        </p:txBody>
      </p:sp>
      <p:sp>
        <p:nvSpPr>
          <p:cNvPr id="3" name="TextBox 2">
            <a:extLst>
              <a:ext uri="{FF2B5EF4-FFF2-40B4-BE49-F238E27FC236}">
                <a16:creationId xmlns:a16="http://schemas.microsoft.com/office/drawing/2014/main" id="{94C0F2D3-7CFE-E446-A04E-E90879BCC39C}"/>
              </a:ext>
            </a:extLst>
          </p:cNvPr>
          <p:cNvSpPr txBox="1"/>
          <p:nvPr/>
        </p:nvSpPr>
        <p:spPr>
          <a:xfrm>
            <a:off x="479370" y="638948"/>
            <a:ext cx="1849865" cy="369332"/>
          </a:xfrm>
          <a:prstGeom prst="rect">
            <a:avLst/>
          </a:prstGeom>
          <a:noFill/>
        </p:spPr>
        <p:txBody>
          <a:bodyPr wrap="none" rtlCol="0">
            <a:spAutoFit/>
          </a:bodyPr>
          <a:lstStyle/>
          <a:p>
            <a:r>
              <a:rPr lang="en-US" dirty="0"/>
              <a:t>= Message Object</a:t>
            </a:r>
          </a:p>
        </p:txBody>
      </p:sp>
      <p:cxnSp>
        <p:nvCxnSpPr>
          <p:cNvPr id="7" name="Straight Arrow Connector 6">
            <a:extLst>
              <a:ext uri="{FF2B5EF4-FFF2-40B4-BE49-F238E27FC236}">
                <a16:creationId xmlns:a16="http://schemas.microsoft.com/office/drawing/2014/main" id="{33C5EEFE-27D8-A64B-9A6E-E8990D0E03E3}"/>
              </a:ext>
            </a:extLst>
          </p:cNvPr>
          <p:cNvCxnSpPr>
            <a:cxnSpLocks/>
            <a:stCxn id="2" idx="3"/>
          </p:cNvCxnSpPr>
          <p:nvPr/>
        </p:nvCxnSpPr>
        <p:spPr>
          <a:xfrm>
            <a:off x="5043786" y="3548420"/>
            <a:ext cx="1314981" cy="51229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1EEE4A4-E703-C24C-B899-0F4950CF4D4A}"/>
              </a:ext>
            </a:extLst>
          </p:cNvPr>
          <p:cNvSpPr txBox="1"/>
          <p:nvPr/>
        </p:nvSpPr>
        <p:spPr>
          <a:xfrm>
            <a:off x="5062594" y="3767142"/>
            <a:ext cx="914033" cy="415498"/>
          </a:xfrm>
          <a:prstGeom prst="rect">
            <a:avLst/>
          </a:prstGeom>
          <a:noFill/>
        </p:spPr>
        <p:txBody>
          <a:bodyPr wrap="none" rtlCol="0">
            <a:spAutoFit/>
          </a:bodyPr>
          <a:lstStyle/>
          <a:p>
            <a:r>
              <a:rPr lang="en-US" sz="1050" dirty="0"/>
              <a:t>Assigned to </a:t>
            </a:r>
          </a:p>
          <a:p>
            <a:r>
              <a:rPr lang="en-US" sz="1050" dirty="0"/>
              <a:t>first available</a:t>
            </a:r>
          </a:p>
        </p:txBody>
      </p:sp>
      <p:sp>
        <p:nvSpPr>
          <p:cNvPr id="73" name="TextBox 72">
            <a:extLst>
              <a:ext uri="{FF2B5EF4-FFF2-40B4-BE49-F238E27FC236}">
                <a16:creationId xmlns:a16="http://schemas.microsoft.com/office/drawing/2014/main" id="{F6478A16-D32D-8046-9C58-D134B84CF4FF}"/>
              </a:ext>
            </a:extLst>
          </p:cNvPr>
          <p:cNvSpPr txBox="1"/>
          <p:nvPr/>
        </p:nvSpPr>
        <p:spPr>
          <a:xfrm>
            <a:off x="6960749" y="3102159"/>
            <a:ext cx="341760" cy="307777"/>
          </a:xfrm>
          <a:prstGeom prst="rect">
            <a:avLst/>
          </a:prstGeom>
          <a:noFill/>
        </p:spPr>
        <p:txBody>
          <a:bodyPr wrap="none" rtlCol="0">
            <a:spAutoFit/>
          </a:bodyPr>
          <a:lstStyle/>
          <a:p>
            <a:r>
              <a:rPr lang="en-US" sz="1400" b="1" dirty="0"/>
              <a:t>M</a:t>
            </a:r>
          </a:p>
        </p:txBody>
      </p:sp>
      <p:sp>
        <p:nvSpPr>
          <p:cNvPr id="74" name="TextBox 73">
            <a:extLst>
              <a:ext uri="{FF2B5EF4-FFF2-40B4-BE49-F238E27FC236}">
                <a16:creationId xmlns:a16="http://schemas.microsoft.com/office/drawing/2014/main" id="{669E7811-AFD4-5246-8915-C2A317E77AA7}"/>
              </a:ext>
            </a:extLst>
          </p:cNvPr>
          <p:cNvSpPr txBox="1"/>
          <p:nvPr/>
        </p:nvSpPr>
        <p:spPr>
          <a:xfrm>
            <a:off x="6958590" y="3509236"/>
            <a:ext cx="341760" cy="307777"/>
          </a:xfrm>
          <a:prstGeom prst="rect">
            <a:avLst/>
          </a:prstGeom>
          <a:noFill/>
        </p:spPr>
        <p:txBody>
          <a:bodyPr wrap="none" rtlCol="0">
            <a:spAutoFit/>
          </a:bodyPr>
          <a:lstStyle/>
          <a:p>
            <a:r>
              <a:rPr lang="en-US" sz="1400" b="1" dirty="0"/>
              <a:t>M</a:t>
            </a:r>
          </a:p>
        </p:txBody>
      </p:sp>
      <p:sp>
        <p:nvSpPr>
          <p:cNvPr id="76" name="TextBox 75">
            <a:extLst>
              <a:ext uri="{FF2B5EF4-FFF2-40B4-BE49-F238E27FC236}">
                <a16:creationId xmlns:a16="http://schemas.microsoft.com/office/drawing/2014/main" id="{75D3A90E-92F2-F240-B935-F9202B4EDFFB}"/>
              </a:ext>
            </a:extLst>
          </p:cNvPr>
          <p:cNvSpPr txBox="1"/>
          <p:nvPr/>
        </p:nvSpPr>
        <p:spPr>
          <a:xfrm>
            <a:off x="6954314" y="4296621"/>
            <a:ext cx="341760" cy="307777"/>
          </a:xfrm>
          <a:prstGeom prst="rect">
            <a:avLst/>
          </a:prstGeom>
          <a:noFill/>
        </p:spPr>
        <p:txBody>
          <a:bodyPr wrap="none" rtlCol="0">
            <a:spAutoFit/>
          </a:bodyPr>
          <a:lstStyle/>
          <a:p>
            <a:r>
              <a:rPr lang="en-US" sz="1400" b="1" dirty="0"/>
              <a:t>M</a:t>
            </a:r>
          </a:p>
        </p:txBody>
      </p:sp>
      <p:sp>
        <p:nvSpPr>
          <p:cNvPr id="6" name="TextBox 5">
            <a:extLst>
              <a:ext uri="{FF2B5EF4-FFF2-40B4-BE49-F238E27FC236}">
                <a16:creationId xmlns:a16="http://schemas.microsoft.com/office/drawing/2014/main" id="{810595EA-561B-B441-86A5-909D86060902}"/>
              </a:ext>
            </a:extLst>
          </p:cNvPr>
          <p:cNvSpPr txBox="1"/>
          <p:nvPr/>
        </p:nvSpPr>
        <p:spPr>
          <a:xfrm>
            <a:off x="9438405" y="1802728"/>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77" name="TextBox 76">
            <a:extLst>
              <a:ext uri="{FF2B5EF4-FFF2-40B4-BE49-F238E27FC236}">
                <a16:creationId xmlns:a16="http://schemas.microsoft.com/office/drawing/2014/main" id="{B13F6F47-40F8-6D42-A9DB-B22BC1F88B7C}"/>
              </a:ext>
            </a:extLst>
          </p:cNvPr>
          <p:cNvSpPr txBox="1"/>
          <p:nvPr/>
        </p:nvSpPr>
        <p:spPr>
          <a:xfrm>
            <a:off x="9435197" y="3291414"/>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0" name="TextBox 79">
            <a:extLst>
              <a:ext uri="{FF2B5EF4-FFF2-40B4-BE49-F238E27FC236}">
                <a16:creationId xmlns:a16="http://schemas.microsoft.com/office/drawing/2014/main" id="{AB2660AA-D2CA-434F-B361-8F8DA296F283}"/>
              </a:ext>
            </a:extLst>
          </p:cNvPr>
          <p:cNvSpPr txBox="1"/>
          <p:nvPr/>
        </p:nvSpPr>
        <p:spPr>
          <a:xfrm>
            <a:off x="9465473" y="6218589"/>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1" name="TextBox 80">
            <a:extLst>
              <a:ext uri="{FF2B5EF4-FFF2-40B4-BE49-F238E27FC236}">
                <a16:creationId xmlns:a16="http://schemas.microsoft.com/office/drawing/2014/main" id="{5FDDFE40-678D-D841-9A47-BEF1F05F9433}"/>
              </a:ext>
            </a:extLst>
          </p:cNvPr>
          <p:cNvSpPr txBox="1"/>
          <p:nvPr/>
        </p:nvSpPr>
        <p:spPr>
          <a:xfrm>
            <a:off x="41564" y="6044198"/>
            <a:ext cx="7879278" cy="430887"/>
          </a:xfrm>
          <a:prstGeom prst="rect">
            <a:avLst/>
          </a:prstGeom>
          <a:noFill/>
        </p:spPr>
        <p:txBody>
          <a:bodyPr wrap="square" rtlCol="0">
            <a:spAutoFit/>
          </a:bodyPr>
          <a:lstStyle/>
          <a:p>
            <a:r>
              <a:rPr lang="en-US" sz="1100" dirty="0"/>
              <a:t>Now a message comes in which is marked as high-priority, luckily one of the devices is idle and it will assign the message to that device, much like any other message.</a:t>
            </a:r>
          </a:p>
        </p:txBody>
      </p:sp>
      <p:sp>
        <p:nvSpPr>
          <p:cNvPr id="83" name="TextBox 82">
            <a:extLst>
              <a:ext uri="{FF2B5EF4-FFF2-40B4-BE49-F238E27FC236}">
                <a16:creationId xmlns:a16="http://schemas.microsoft.com/office/drawing/2014/main" id="{CF289097-5C7B-3D48-9E77-3AC2C57E2E24}"/>
              </a:ext>
            </a:extLst>
          </p:cNvPr>
          <p:cNvSpPr txBox="1"/>
          <p:nvPr/>
        </p:nvSpPr>
        <p:spPr>
          <a:xfrm>
            <a:off x="142181" y="1050040"/>
            <a:ext cx="341760" cy="307777"/>
          </a:xfrm>
          <a:prstGeom prst="rect">
            <a:avLst/>
          </a:prstGeom>
          <a:noFill/>
          <a:ln>
            <a:solidFill>
              <a:schemeClr val="tx1"/>
            </a:solidFill>
          </a:ln>
        </p:spPr>
        <p:txBody>
          <a:bodyPr wrap="none" rtlCol="0">
            <a:spAutoFit/>
          </a:bodyPr>
          <a:lstStyle/>
          <a:p>
            <a:r>
              <a:rPr lang="en-US" sz="1400" b="1" dirty="0">
                <a:solidFill>
                  <a:srgbClr val="C00000"/>
                </a:solidFill>
              </a:rPr>
              <a:t>M</a:t>
            </a:r>
          </a:p>
        </p:txBody>
      </p:sp>
      <p:sp>
        <p:nvSpPr>
          <p:cNvPr id="84" name="TextBox 83">
            <a:extLst>
              <a:ext uri="{FF2B5EF4-FFF2-40B4-BE49-F238E27FC236}">
                <a16:creationId xmlns:a16="http://schemas.microsoft.com/office/drawing/2014/main" id="{FDCC4960-DB14-FB4C-9888-56D41B2D9083}"/>
              </a:ext>
            </a:extLst>
          </p:cNvPr>
          <p:cNvSpPr txBox="1"/>
          <p:nvPr/>
        </p:nvSpPr>
        <p:spPr>
          <a:xfrm>
            <a:off x="479370" y="1019262"/>
            <a:ext cx="3215624" cy="369332"/>
          </a:xfrm>
          <a:prstGeom prst="rect">
            <a:avLst/>
          </a:prstGeom>
          <a:noFill/>
        </p:spPr>
        <p:txBody>
          <a:bodyPr wrap="none" rtlCol="0">
            <a:spAutoFit/>
          </a:bodyPr>
          <a:lstStyle/>
          <a:p>
            <a:r>
              <a:rPr lang="en-US" dirty="0"/>
              <a:t>= Message Object (High priority)</a:t>
            </a:r>
          </a:p>
        </p:txBody>
      </p:sp>
      <p:sp>
        <p:nvSpPr>
          <p:cNvPr id="85" name="TextBox 84">
            <a:extLst>
              <a:ext uri="{FF2B5EF4-FFF2-40B4-BE49-F238E27FC236}">
                <a16:creationId xmlns:a16="http://schemas.microsoft.com/office/drawing/2014/main" id="{F0B4C443-55FB-2549-A5DE-A541399A1045}"/>
              </a:ext>
            </a:extLst>
          </p:cNvPr>
          <p:cNvSpPr txBox="1"/>
          <p:nvPr/>
        </p:nvSpPr>
        <p:spPr>
          <a:xfrm>
            <a:off x="6954314" y="3906827"/>
            <a:ext cx="341760" cy="307777"/>
          </a:xfrm>
          <a:prstGeom prst="rect">
            <a:avLst/>
          </a:prstGeom>
          <a:noFill/>
        </p:spPr>
        <p:txBody>
          <a:bodyPr wrap="none" rtlCol="0">
            <a:spAutoFit/>
          </a:bodyPr>
          <a:lstStyle/>
          <a:p>
            <a:r>
              <a:rPr lang="en-US" sz="1400" b="1" dirty="0">
                <a:solidFill>
                  <a:srgbClr val="C00000"/>
                </a:solidFill>
              </a:rPr>
              <a:t>M</a:t>
            </a:r>
          </a:p>
        </p:txBody>
      </p:sp>
      <p:sp>
        <p:nvSpPr>
          <p:cNvPr id="86" name="TextBox 85">
            <a:extLst>
              <a:ext uri="{FF2B5EF4-FFF2-40B4-BE49-F238E27FC236}">
                <a16:creationId xmlns:a16="http://schemas.microsoft.com/office/drawing/2014/main" id="{05A1D2C9-2C2F-5E44-BF68-A03742EDDE29}"/>
              </a:ext>
            </a:extLst>
          </p:cNvPr>
          <p:cNvSpPr txBox="1"/>
          <p:nvPr/>
        </p:nvSpPr>
        <p:spPr>
          <a:xfrm>
            <a:off x="1054645" y="1524989"/>
            <a:ext cx="1310295" cy="369332"/>
          </a:xfrm>
          <a:prstGeom prst="rect">
            <a:avLst/>
          </a:prstGeom>
          <a:noFill/>
        </p:spPr>
        <p:txBody>
          <a:bodyPr wrap="none" rtlCol="0">
            <a:spAutoFit/>
          </a:bodyPr>
          <a:lstStyle/>
          <a:p>
            <a:r>
              <a:rPr lang="en-US" dirty="0"/>
              <a:t>Ruby Server</a:t>
            </a:r>
          </a:p>
        </p:txBody>
      </p:sp>
    </p:spTree>
    <p:extLst>
      <p:ext uri="{BB962C8B-B14F-4D97-AF65-F5344CB8AC3E}">
        <p14:creationId xmlns:p14="http://schemas.microsoft.com/office/powerpoint/2010/main" val="423097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18A9A8-BF62-4147-AE3B-41EA2439AAF3}"/>
              </a:ext>
            </a:extLst>
          </p:cNvPr>
          <p:cNvSpPr/>
          <p:nvPr/>
        </p:nvSpPr>
        <p:spPr>
          <a:xfrm>
            <a:off x="1054645" y="1466603"/>
            <a:ext cx="6866197" cy="4304805"/>
          </a:xfrm>
          <a:prstGeom prst="roundRect">
            <a:avLst>
              <a:gd name="adj" fmla="val 3977"/>
            </a:avLst>
          </a:prstGeom>
          <a:solidFill>
            <a:schemeClr val="accent5">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82A33860-60D7-B043-B27E-1085FC082220}"/>
              </a:ext>
            </a:extLst>
          </p:cNvPr>
          <p:cNvSpPr/>
          <p:nvPr/>
        </p:nvSpPr>
        <p:spPr>
          <a:xfrm>
            <a:off x="9078687" y="902524"/>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1</a:t>
            </a:r>
          </a:p>
        </p:txBody>
      </p:sp>
      <p:sp>
        <p:nvSpPr>
          <p:cNvPr id="9" name="Rounded Rectangle 8">
            <a:extLst>
              <a:ext uri="{FF2B5EF4-FFF2-40B4-BE49-F238E27FC236}">
                <a16:creationId xmlns:a16="http://schemas.microsoft.com/office/drawing/2014/main" id="{6E3C3A83-93AC-3D4F-864B-3413359DA558}"/>
              </a:ext>
            </a:extLst>
          </p:cNvPr>
          <p:cNvSpPr/>
          <p:nvPr/>
        </p:nvSpPr>
        <p:spPr>
          <a:xfrm>
            <a:off x="9078687" y="2367147"/>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2</a:t>
            </a:r>
          </a:p>
        </p:txBody>
      </p:sp>
      <p:sp>
        <p:nvSpPr>
          <p:cNvPr id="10" name="Rounded Rectangle 9">
            <a:extLst>
              <a:ext uri="{FF2B5EF4-FFF2-40B4-BE49-F238E27FC236}">
                <a16:creationId xmlns:a16="http://schemas.microsoft.com/office/drawing/2014/main" id="{5130BE85-95B2-704F-9927-853DF0739006}"/>
              </a:ext>
            </a:extLst>
          </p:cNvPr>
          <p:cNvSpPr/>
          <p:nvPr/>
        </p:nvSpPr>
        <p:spPr>
          <a:xfrm>
            <a:off x="9078687" y="3831770"/>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3</a:t>
            </a:r>
          </a:p>
        </p:txBody>
      </p:sp>
      <p:sp>
        <p:nvSpPr>
          <p:cNvPr id="11" name="Rounded Rectangle 10">
            <a:extLst>
              <a:ext uri="{FF2B5EF4-FFF2-40B4-BE49-F238E27FC236}">
                <a16:creationId xmlns:a16="http://schemas.microsoft.com/office/drawing/2014/main" id="{A4D40EA1-E4C1-7249-BE2D-F193637483A7}"/>
              </a:ext>
            </a:extLst>
          </p:cNvPr>
          <p:cNvSpPr/>
          <p:nvPr/>
        </p:nvSpPr>
        <p:spPr>
          <a:xfrm>
            <a:off x="9078687" y="5296393"/>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4</a:t>
            </a:r>
          </a:p>
        </p:txBody>
      </p:sp>
      <p:sp>
        <p:nvSpPr>
          <p:cNvPr id="12" name="Rounded Rectangle 11">
            <a:extLst>
              <a:ext uri="{FF2B5EF4-FFF2-40B4-BE49-F238E27FC236}">
                <a16:creationId xmlns:a16="http://schemas.microsoft.com/office/drawing/2014/main" id="{601353EF-709D-0846-BFB0-5A693DD5C433}"/>
              </a:ext>
            </a:extLst>
          </p:cNvPr>
          <p:cNvSpPr/>
          <p:nvPr/>
        </p:nvSpPr>
        <p:spPr>
          <a:xfrm>
            <a:off x="3709817" y="2476006"/>
            <a:ext cx="3884454" cy="2149434"/>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24317C29-39C0-7046-8C79-EC05217AE5E5}"/>
              </a:ext>
            </a:extLst>
          </p:cNvPr>
          <p:cNvSpPr/>
          <p:nvPr/>
        </p:nvSpPr>
        <p:spPr>
          <a:xfrm>
            <a:off x="1246187" y="2927740"/>
            <a:ext cx="1826820" cy="1244930"/>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Producer</a:t>
            </a:r>
          </a:p>
        </p:txBody>
      </p:sp>
      <p:cxnSp>
        <p:nvCxnSpPr>
          <p:cNvPr id="15" name="Straight Arrow Connector 14">
            <a:extLst>
              <a:ext uri="{FF2B5EF4-FFF2-40B4-BE49-F238E27FC236}">
                <a16:creationId xmlns:a16="http://schemas.microsoft.com/office/drawing/2014/main" id="{46069420-539D-4248-900D-EA08C70AAC57}"/>
              </a:ext>
            </a:extLst>
          </p:cNvPr>
          <p:cNvCxnSpPr>
            <a:cxnSpLocks/>
            <a:stCxn id="13" idx="3"/>
          </p:cNvCxnSpPr>
          <p:nvPr/>
        </p:nvCxnSpPr>
        <p:spPr>
          <a:xfrm>
            <a:off x="3073007" y="3550205"/>
            <a:ext cx="1034375" cy="0"/>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F03D97-4AE2-A844-B927-BF5538ADCB23}"/>
              </a:ext>
            </a:extLst>
          </p:cNvPr>
          <p:cNvCxnSpPr>
            <a:cxnSpLocks/>
          </p:cNvCxnSpPr>
          <p:nvPr/>
        </p:nvCxnSpPr>
        <p:spPr>
          <a:xfrm flipV="1">
            <a:off x="7238506" y="1859849"/>
            <a:ext cx="1833501" cy="141106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239B8E0-49F5-7D43-A7B3-07504A1C6FE8}"/>
              </a:ext>
            </a:extLst>
          </p:cNvPr>
          <p:cNvCxnSpPr>
            <a:cxnSpLocks/>
            <a:stCxn id="57" idx="3"/>
            <a:endCxn id="9" idx="1"/>
          </p:cNvCxnSpPr>
          <p:nvPr/>
        </p:nvCxnSpPr>
        <p:spPr>
          <a:xfrm flipV="1">
            <a:off x="7232072" y="2989612"/>
            <a:ext cx="1846615" cy="67120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ED81C-41B5-A54A-9466-E8A094799A5B}"/>
              </a:ext>
            </a:extLst>
          </p:cNvPr>
          <p:cNvCxnSpPr>
            <a:cxnSpLocks/>
            <a:stCxn id="62" idx="3"/>
            <a:endCxn id="10" idx="1"/>
          </p:cNvCxnSpPr>
          <p:nvPr/>
        </p:nvCxnSpPr>
        <p:spPr>
          <a:xfrm>
            <a:off x="7232072" y="4055661"/>
            <a:ext cx="1846615" cy="398574"/>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D513FE-B524-5C4E-A71B-6F04E6E8358D}"/>
              </a:ext>
            </a:extLst>
          </p:cNvPr>
          <p:cNvCxnSpPr>
            <a:cxnSpLocks/>
            <a:endCxn id="11" idx="1"/>
          </p:cNvCxnSpPr>
          <p:nvPr/>
        </p:nvCxnSpPr>
        <p:spPr>
          <a:xfrm>
            <a:off x="7236528" y="4450510"/>
            <a:ext cx="1842159" cy="1468348"/>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3A2C746E-12A2-E947-BD22-A1ED51AA26B2}"/>
              </a:ext>
            </a:extLst>
          </p:cNvPr>
          <p:cNvGrpSpPr/>
          <p:nvPr/>
        </p:nvGrpSpPr>
        <p:grpSpPr>
          <a:xfrm>
            <a:off x="6377052" y="3168481"/>
            <a:ext cx="855020" cy="187038"/>
            <a:chOff x="1149931" y="529441"/>
            <a:chExt cx="855020" cy="187038"/>
          </a:xfrm>
        </p:grpSpPr>
        <p:sp>
          <p:nvSpPr>
            <p:cNvPr id="51" name="Rectangle 50">
              <a:extLst>
                <a:ext uri="{FF2B5EF4-FFF2-40B4-BE49-F238E27FC236}">
                  <a16:creationId xmlns:a16="http://schemas.microsoft.com/office/drawing/2014/main" id="{5561535C-66DC-3A4A-B3E8-1E19E9281649}"/>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EFF4AF-0870-9847-A24E-DAB4D4BBBFC5}"/>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1FAFD1C-616D-9348-8E9C-AED6C9B8E735}"/>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675A24E-E28D-FB44-8806-769C0B202A31}"/>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D1D91E0-9CDF-3144-B93D-0876B31EEB30}"/>
              </a:ext>
            </a:extLst>
          </p:cNvPr>
          <p:cNvGrpSpPr/>
          <p:nvPr/>
        </p:nvGrpSpPr>
        <p:grpSpPr>
          <a:xfrm>
            <a:off x="6377052" y="3567293"/>
            <a:ext cx="855020" cy="187038"/>
            <a:chOff x="1149931" y="529441"/>
            <a:chExt cx="855020" cy="187038"/>
          </a:xfrm>
        </p:grpSpPr>
        <p:sp>
          <p:nvSpPr>
            <p:cNvPr id="57" name="Rectangle 56">
              <a:extLst>
                <a:ext uri="{FF2B5EF4-FFF2-40B4-BE49-F238E27FC236}">
                  <a16:creationId xmlns:a16="http://schemas.microsoft.com/office/drawing/2014/main" id="{2A1A9DCE-D72D-BD4F-8A37-41D2D402E116}"/>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10D99C8-BDB8-5A49-B3C0-17F4D13E832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D9E50B9-74CE-674B-A186-B0915850FD1F}"/>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A21E40D-A46E-A94B-BFAF-872E35102483}"/>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D80AC7D-2701-0B47-9BAD-AF1EA2E5AE4E}"/>
              </a:ext>
            </a:extLst>
          </p:cNvPr>
          <p:cNvGrpSpPr/>
          <p:nvPr/>
        </p:nvGrpSpPr>
        <p:grpSpPr>
          <a:xfrm>
            <a:off x="6377052" y="3962142"/>
            <a:ext cx="855020" cy="187038"/>
            <a:chOff x="1149931" y="529441"/>
            <a:chExt cx="855020" cy="187038"/>
          </a:xfrm>
        </p:grpSpPr>
        <p:sp>
          <p:nvSpPr>
            <p:cNvPr id="62" name="Rectangle 61">
              <a:extLst>
                <a:ext uri="{FF2B5EF4-FFF2-40B4-BE49-F238E27FC236}">
                  <a16:creationId xmlns:a16="http://schemas.microsoft.com/office/drawing/2014/main" id="{5FF4585B-FD64-E54B-9D91-224E872284CC}"/>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236ED69-EFE3-7542-9DD9-62691651BE8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7F3F2DD-FB9E-2C4F-8814-20B3A51F1DD3}"/>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CA015D0-74C0-6647-908A-22263C8F96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FDC3D16-51AE-C246-A31A-08DF77CA326F}"/>
              </a:ext>
            </a:extLst>
          </p:cNvPr>
          <p:cNvGrpSpPr/>
          <p:nvPr/>
        </p:nvGrpSpPr>
        <p:grpSpPr>
          <a:xfrm>
            <a:off x="6381508" y="4356991"/>
            <a:ext cx="855020" cy="187038"/>
            <a:chOff x="1149931" y="529441"/>
            <a:chExt cx="855020" cy="187038"/>
          </a:xfrm>
        </p:grpSpPr>
        <p:sp>
          <p:nvSpPr>
            <p:cNvPr id="67" name="Rectangle 66">
              <a:extLst>
                <a:ext uri="{FF2B5EF4-FFF2-40B4-BE49-F238E27FC236}">
                  <a16:creationId xmlns:a16="http://schemas.microsoft.com/office/drawing/2014/main" id="{644CA41A-8474-5047-ACE8-9223474D796E}"/>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E450D5-B2AC-4C47-ADBF-59F6E78A17DC}"/>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85F1729-72AB-3740-9EBE-4F0841AF9579}"/>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B4E72FA-EEF9-1E47-88E1-61DCC3EEF3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9DC59A8E-78C5-4B4F-B473-F7F1DE176DCD}"/>
              </a:ext>
            </a:extLst>
          </p:cNvPr>
          <p:cNvSpPr/>
          <p:nvPr/>
        </p:nvSpPr>
        <p:spPr>
          <a:xfrm>
            <a:off x="3709086" y="2476144"/>
            <a:ext cx="2764476" cy="369332"/>
          </a:xfrm>
          <a:prstGeom prst="rect">
            <a:avLst/>
          </a:prstGeom>
        </p:spPr>
        <p:txBody>
          <a:bodyPr wrap="square">
            <a:spAutoFit/>
          </a:bodyPr>
          <a:lstStyle/>
          <a:p>
            <a:r>
              <a:rPr lang="en-US" dirty="0">
                <a:solidFill>
                  <a:schemeClr val="tx1"/>
                </a:solidFill>
              </a:rPr>
              <a:t>Queue / Priority Manager</a:t>
            </a:r>
          </a:p>
        </p:txBody>
      </p:sp>
      <p:sp>
        <p:nvSpPr>
          <p:cNvPr id="87" name="TextBox 86">
            <a:extLst>
              <a:ext uri="{FF2B5EF4-FFF2-40B4-BE49-F238E27FC236}">
                <a16:creationId xmlns:a16="http://schemas.microsoft.com/office/drawing/2014/main" id="{B3E14A90-BB3E-9842-A02E-6ABBEBC5BAFC}"/>
              </a:ext>
            </a:extLst>
          </p:cNvPr>
          <p:cNvSpPr txBox="1"/>
          <p:nvPr/>
        </p:nvSpPr>
        <p:spPr>
          <a:xfrm>
            <a:off x="41564" y="71251"/>
            <a:ext cx="6773714" cy="369332"/>
          </a:xfrm>
          <a:prstGeom prst="rect">
            <a:avLst/>
          </a:prstGeom>
          <a:noFill/>
        </p:spPr>
        <p:txBody>
          <a:bodyPr wrap="none" rtlCol="0">
            <a:spAutoFit/>
          </a:bodyPr>
          <a:lstStyle/>
          <a:p>
            <a:r>
              <a:rPr lang="en-US" dirty="0"/>
              <a:t>Scenario 5, new high priority message produced when all devices busy</a:t>
            </a:r>
          </a:p>
        </p:txBody>
      </p:sp>
      <p:sp>
        <p:nvSpPr>
          <p:cNvPr id="91" name="TextBox 90">
            <a:extLst>
              <a:ext uri="{FF2B5EF4-FFF2-40B4-BE49-F238E27FC236}">
                <a16:creationId xmlns:a16="http://schemas.microsoft.com/office/drawing/2014/main" id="{E9AD995E-F6D0-D14A-B42E-416384F9B905}"/>
              </a:ext>
            </a:extLst>
          </p:cNvPr>
          <p:cNvSpPr txBox="1"/>
          <p:nvPr/>
        </p:nvSpPr>
        <p:spPr>
          <a:xfrm>
            <a:off x="6295668" y="3331516"/>
            <a:ext cx="1146468" cy="253916"/>
          </a:xfrm>
          <a:prstGeom prst="rect">
            <a:avLst/>
          </a:prstGeom>
          <a:noFill/>
        </p:spPr>
        <p:txBody>
          <a:bodyPr wrap="none" rtlCol="0">
            <a:spAutoFit/>
          </a:bodyPr>
          <a:lstStyle/>
          <a:p>
            <a:r>
              <a:rPr lang="en-US" sz="1050" dirty="0"/>
              <a:t>outgoing queue 2</a:t>
            </a:r>
          </a:p>
        </p:txBody>
      </p:sp>
      <p:sp>
        <p:nvSpPr>
          <p:cNvPr id="92" name="TextBox 91">
            <a:extLst>
              <a:ext uri="{FF2B5EF4-FFF2-40B4-BE49-F238E27FC236}">
                <a16:creationId xmlns:a16="http://schemas.microsoft.com/office/drawing/2014/main" id="{D9AADC0D-3690-8E43-8D6A-BAD38DC76C6F}"/>
              </a:ext>
            </a:extLst>
          </p:cNvPr>
          <p:cNvSpPr txBox="1"/>
          <p:nvPr/>
        </p:nvSpPr>
        <p:spPr>
          <a:xfrm>
            <a:off x="6295668" y="3721940"/>
            <a:ext cx="1146468" cy="253916"/>
          </a:xfrm>
          <a:prstGeom prst="rect">
            <a:avLst/>
          </a:prstGeom>
          <a:noFill/>
        </p:spPr>
        <p:txBody>
          <a:bodyPr wrap="none" rtlCol="0">
            <a:spAutoFit/>
          </a:bodyPr>
          <a:lstStyle/>
          <a:p>
            <a:r>
              <a:rPr lang="en-US" sz="1050" dirty="0"/>
              <a:t>outgoing queue 3</a:t>
            </a:r>
          </a:p>
        </p:txBody>
      </p:sp>
      <p:sp>
        <p:nvSpPr>
          <p:cNvPr id="93" name="TextBox 92">
            <a:extLst>
              <a:ext uri="{FF2B5EF4-FFF2-40B4-BE49-F238E27FC236}">
                <a16:creationId xmlns:a16="http://schemas.microsoft.com/office/drawing/2014/main" id="{F12B1C36-D090-D647-8A5B-6B1FB130C8B2}"/>
              </a:ext>
            </a:extLst>
          </p:cNvPr>
          <p:cNvSpPr txBox="1"/>
          <p:nvPr/>
        </p:nvSpPr>
        <p:spPr>
          <a:xfrm>
            <a:off x="6305318" y="4118302"/>
            <a:ext cx="1146468" cy="253916"/>
          </a:xfrm>
          <a:prstGeom prst="rect">
            <a:avLst/>
          </a:prstGeom>
          <a:noFill/>
        </p:spPr>
        <p:txBody>
          <a:bodyPr wrap="none" rtlCol="0">
            <a:spAutoFit/>
          </a:bodyPr>
          <a:lstStyle/>
          <a:p>
            <a:r>
              <a:rPr lang="en-US" sz="1050" dirty="0"/>
              <a:t>outgoing queue 4</a:t>
            </a:r>
          </a:p>
        </p:txBody>
      </p:sp>
      <p:cxnSp>
        <p:nvCxnSpPr>
          <p:cNvPr id="95" name="Straight Arrow Connector 94">
            <a:extLst>
              <a:ext uri="{FF2B5EF4-FFF2-40B4-BE49-F238E27FC236}">
                <a16:creationId xmlns:a16="http://schemas.microsoft.com/office/drawing/2014/main" id="{29AB916E-88E5-1144-AA28-1BA39E67F0D3}"/>
              </a:ext>
            </a:extLst>
          </p:cNvPr>
          <p:cNvCxnSpPr>
            <a:cxnSpLocks/>
          </p:cNvCxnSpPr>
          <p:nvPr/>
        </p:nvCxnSpPr>
        <p:spPr>
          <a:xfrm flipH="1">
            <a:off x="7594270" y="1183821"/>
            <a:ext cx="1471308" cy="1341572"/>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226E393-1175-A247-91F2-A49C33420F0D}"/>
              </a:ext>
            </a:extLst>
          </p:cNvPr>
          <p:cNvSpPr txBox="1"/>
          <p:nvPr/>
        </p:nvSpPr>
        <p:spPr>
          <a:xfrm>
            <a:off x="6295668" y="2938573"/>
            <a:ext cx="1146468" cy="253916"/>
          </a:xfrm>
          <a:prstGeom prst="rect">
            <a:avLst/>
          </a:prstGeom>
          <a:noFill/>
        </p:spPr>
        <p:txBody>
          <a:bodyPr wrap="none" rtlCol="0">
            <a:spAutoFit/>
          </a:bodyPr>
          <a:lstStyle/>
          <a:p>
            <a:r>
              <a:rPr lang="en-US" sz="1050" dirty="0"/>
              <a:t>outgoing queue 1</a:t>
            </a:r>
          </a:p>
        </p:txBody>
      </p:sp>
      <p:cxnSp>
        <p:nvCxnSpPr>
          <p:cNvPr id="102" name="Straight Arrow Connector 101">
            <a:extLst>
              <a:ext uri="{FF2B5EF4-FFF2-40B4-BE49-F238E27FC236}">
                <a16:creationId xmlns:a16="http://schemas.microsoft.com/office/drawing/2014/main" id="{7A071640-79A1-514D-A469-0E447BB68E08}"/>
              </a:ext>
            </a:extLst>
          </p:cNvPr>
          <p:cNvCxnSpPr>
            <a:cxnSpLocks/>
          </p:cNvCxnSpPr>
          <p:nvPr/>
        </p:nvCxnSpPr>
        <p:spPr>
          <a:xfrm flipH="1">
            <a:off x="7607380" y="2661060"/>
            <a:ext cx="1458198" cy="634217"/>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E38B937-F583-D04E-85F8-EC74991E7546}"/>
              </a:ext>
            </a:extLst>
          </p:cNvPr>
          <p:cNvCxnSpPr>
            <a:cxnSpLocks/>
          </p:cNvCxnSpPr>
          <p:nvPr/>
        </p:nvCxnSpPr>
        <p:spPr>
          <a:xfrm flipH="1" flipV="1">
            <a:off x="7594270" y="3884456"/>
            <a:ext cx="1471309" cy="233846"/>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C0809B-8F25-4242-9253-C03D8F586D9A}"/>
              </a:ext>
            </a:extLst>
          </p:cNvPr>
          <p:cNvCxnSpPr>
            <a:cxnSpLocks/>
          </p:cNvCxnSpPr>
          <p:nvPr/>
        </p:nvCxnSpPr>
        <p:spPr>
          <a:xfrm flipH="1" flipV="1">
            <a:off x="7607114" y="4372218"/>
            <a:ext cx="1456780" cy="1119661"/>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4EEB9CDC-8173-9E48-950A-2D23E69862B2}"/>
              </a:ext>
            </a:extLst>
          </p:cNvPr>
          <p:cNvGrpSpPr/>
          <p:nvPr/>
        </p:nvGrpSpPr>
        <p:grpSpPr>
          <a:xfrm>
            <a:off x="4120491" y="3454901"/>
            <a:ext cx="855020" cy="187038"/>
            <a:chOff x="1149931" y="529441"/>
            <a:chExt cx="855020" cy="187038"/>
          </a:xfrm>
        </p:grpSpPr>
        <p:sp>
          <p:nvSpPr>
            <p:cNvPr id="112" name="Rectangle 111">
              <a:extLst>
                <a:ext uri="{FF2B5EF4-FFF2-40B4-BE49-F238E27FC236}">
                  <a16:creationId xmlns:a16="http://schemas.microsoft.com/office/drawing/2014/main" id="{996803EF-FEA5-7143-9738-90AEDAFCB373}"/>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B4F2583-FBF3-574A-B778-7005E2A8AADA}"/>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A8C641C-96EC-A041-8A0E-19D8AD624181}"/>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8ADE577-311E-014A-98D5-09038F841B26}"/>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E87AD592-2361-6D4B-AFFE-3676E64CA6ED}"/>
              </a:ext>
            </a:extLst>
          </p:cNvPr>
          <p:cNvSpPr txBox="1"/>
          <p:nvPr/>
        </p:nvSpPr>
        <p:spPr>
          <a:xfrm>
            <a:off x="4026031" y="3225780"/>
            <a:ext cx="1093569" cy="253916"/>
          </a:xfrm>
          <a:prstGeom prst="rect">
            <a:avLst/>
          </a:prstGeom>
          <a:noFill/>
        </p:spPr>
        <p:txBody>
          <a:bodyPr wrap="none" rtlCol="0">
            <a:spAutoFit/>
          </a:bodyPr>
          <a:lstStyle/>
          <a:p>
            <a:r>
              <a:rPr lang="en-US" sz="1050" dirty="0"/>
              <a:t>incoming queue</a:t>
            </a:r>
          </a:p>
        </p:txBody>
      </p:sp>
      <p:sp>
        <p:nvSpPr>
          <p:cNvPr id="2" name="TextBox 1">
            <a:extLst>
              <a:ext uri="{FF2B5EF4-FFF2-40B4-BE49-F238E27FC236}">
                <a16:creationId xmlns:a16="http://schemas.microsoft.com/office/drawing/2014/main" id="{D66FF871-62E5-9C4E-8742-9117A409A8F0}"/>
              </a:ext>
            </a:extLst>
          </p:cNvPr>
          <p:cNvSpPr txBox="1"/>
          <p:nvPr/>
        </p:nvSpPr>
        <p:spPr>
          <a:xfrm>
            <a:off x="4702026" y="3394531"/>
            <a:ext cx="341760" cy="307777"/>
          </a:xfrm>
          <a:prstGeom prst="rect">
            <a:avLst/>
          </a:prstGeom>
          <a:noFill/>
        </p:spPr>
        <p:txBody>
          <a:bodyPr wrap="none" rtlCol="0">
            <a:spAutoFit/>
          </a:bodyPr>
          <a:lstStyle/>
          <a:p>
            <a:r>
              <a:rPr lang="en-US" sz="1400" b="1" dirty="0">
                <a:solidFill>
                  <a:srgbClr val="C00000"/>
                </a:solidFill>
              </a:rPr>
              <a:t>M</a:t>
            </a:r>
          </a:p>
        </p:txBody>
      </p:sp>
      <p:sp>
        <p:nvSpPr>
          <p:cNvPr id="71" name="TextBox 70">
            <a:extLst>
              <a:ext uri="{FF2B5EF4-FFF2-40B4-BE49-F238E27FC236}">
                <a16:creationId xmlns:a16="http://schemas.microsoft.com/office/drawing/2014/main" id="{E0602A95-0B2F-F446-BBA6-DFD8D9A9DB50}"/>
              </a:ext>
            </a:extLst>
          </p:cNvPr>
          <p:cNvSpPr txBox="1"/>
          <p:nvPr/>
        </p:nvSpPr>
        <p:spPr>
          <a:xfrm>
            <a:off x="142181" y="669726"/>
            <a:ext cx="341760" cy="307777"/>
          </a:xfrm>
          <a:prstGeom prst="rect">
            <a:avLst/>
          </a:prstGeom>
          <a:noFill/>
          <a:ln>
            <a:solidFill>
              <a:schemeClr val="tx1"/>
            </a:solidFill>
          </a:ln>
        </p:spPr>
        <p:txBody>
          <a:bodyPr wrap="none" rtlCol="0">
            <a:spAutoFit/>
          </a:bodyPr>
          <a:lstStyle/>
          <a:p>
            <a:r>
              <a:rPr lang="en-US" sz="1400" b="1" dirty="0"/>
              <a:t>M</a:t>
            </a:r>
          </a:p>
        </p:txBody>
      </p:sp>
      <p:sp>
        <p:nvSpPr>
          <p:cNvPr id="3" name="TextBox 2">
            <a:extLst>
              <a:ext uri="{FF2B5EF4-FFF2-40B4-BE49-F238E27FC236}">
                <a16:creationId xmlns:a16="http://schemas.microsoft.com/office/drawing/2014/main" id="{94C0F2D3-7CFE-E446-A04E-E90879BCC39C}"/>
              </a:ext>
            </a:extLst>
          </p:cNvPr>
          <p:cNvSpPr txBox="1"/>
          <p:nvPr/>
        </p:nvSpPr>
        <p:spPr>
          <a:xfrm>
            <a:off x="479370" y="638948"/>
            <a:ext cx="1849865" cy="369332"/>
          </a:xfrm>
          <a:prstGeom prst="rect">
            <a:avLst/>
          </a:prstGeom>
          <a:noFill/>
        </p:spPr>
        <p:txBody>
          <a:bodyPr wrap="none" rtlCol="0">
            <a:spAutoFit/>
          </a:bodyPr>
          <a:lstStyle/>
          <a:p>
            <a:r>
              <a:rPr lang="en-US" dirty="0"/>
              <a:t>= Message Object</a:t>
            </a:r>
          </a:p>
        </p:txBody>
      </p:sp>
      <p:cxnSp>
        <p:nvCxnSpPr>
          <p:cNvPr id="7" name="Straight Arrow Connector 6">
            <a:extLst>
              <a:ext uri="{FF2B5EF4-FFF2-40B4-BE49-F238E27FC236}">
                <a16:creationId xmlns:a16="http://schemas.microsoft.com/office/drawing/2014/main" id="{33C5EEFE-27D8-A64B-9A6E-E8990D0E03E3}"/>
              </a:ext>
            </a:extLst>
          </p:cNvPr>
          <p:cNvCxnSpPr>
            <a:cxnSpLocks/>
            <a:stCxn id="2" idx="3"/>
          </p:cNvCxnSpPr>
          <p:nvPr/>
        </p:nvCxnSpPr>
        <p:spPr>
          <a:xfrm>
            <a:off x="5043786" y="3548420"/>
            <a:ext cx="1333266" cy="11239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6478A16-D32D-8046-9C58-D134B84CF4FF}"/>
              </a:ext>
            </a:extLst>
          </p:cNvPr>
          <p:cNvSpPr txBox="1"/>
          <p:nvPr/>
        </p:nvSpPr>
        <p:spPr>
          <a:xfrm>
            <a:off x="6960749" y="3102159"/>
            <a:ext cx="341760" cy="307777"/>
          </a:xfrm>
          <a:prstGeom prst="rect">
            <a:avLst/>
          </a:prstGeom>
          <a:noFill/>
        </p:spPr>
        <p:txBody>
          <a:bodyPr wrap="none" rtlCol="0">
            <a:spAutoFit/>
          </a:bodyPr>
          <a:lstStyle/>
          <a:p>
            <a:r>
              <a:rPr lang="en-US" sz="1400" b="1" dirty="0"/>
              <a:t>M</a:t>
            </a:r>
          </a:p>
        </p:txBody>
      </p:sp>
      <p:sp>
        <p:nvSpPr>
          <p:cNvPr id="74" name="TextBox 73">
            <a:extLst>
              <a:ext uri="{FF2B5EF4-FFF2-40B4-BE49-F238E27FC236}">
                <a16:creationId xmlns:a16="http://schemas.microsoft.com/office/drawing/2014/main" id="{669E7811-AFD4-5246-8915-C2A317E77AA7}"/>
              </a:ext>
            </a:extLst>
          </p:cNvPr>
          <p:cNvSpPr txBox="1"/>
          <p:nvPr/>
        </p:nvSpPr>
        <p:spPr>
          <a:xfrm>
            <a:off x="6745506" y="3506923"/>
            <a:ext cx="341760" cy="307777"/>
          </a:xfrm>
          <a:prstGeom prst="rect">
            <a:avLst/>
          </a:prstGeom>
          <a:noFill/>
        </p:spPr>
        <p:txBody>
          <a:bodyPr wrap="none" rtlCol="0">
            <a:spAutoFit/>
          </a:bodyPr>
          <a:lstStyle/>
          <a:p>
            <a:r>
              <a:rPr lang="en-US" sz="1400" b="1" dirty="0"/>
              <a:t>M</a:t>
            </a:r>
          </a:p>
        </p:txBody>
      </p:sp>
      <p:sp>
        <p:nvSpPr>
          <p:cNvPr id="76" name="TextBox 75">
            <a:extLst>
              <a:ext uri="{FF2B5EF4-FFF2-40B4-BE49-F238E27FC236}">
                <a16:creationId xmlns:a16="http://schemas.microsoft.com/office/drawing/2014/main" id="{75D3A90E-92F2-F240-B935-F9202B4EDFFB}"/>
              </a:ext>
            </a:extLst>
          </p:cNvPr>
          <p:cNvSpPr txBox="1"/>
          <p:nvPr/>
        </p:nvSpPr>
        <p:spPr>
          <a:xfrm>
            <a:off x="6954314" y="4296621"/>
            <a:ext cx="341760" cy="307777"/>
          </a:xfrm>
          <a:prstGeom prst="rect">
            <a:avLst/>
          </a:prstGeom>
          <a:noFill/>
        </p:spPr>
        <p:txBody>
          <a:bodyPr wrap="none" rtlCol="0">
            <a:spAutoFit/>
          </a:bodyPr>
          <a:lstStyle/>
          <a:p>
            <a:r>
              <a:rPr lang="en-US" sz="1400" b="1" dirty="0"/>
              <a:t>M</a:t>
            </a:r>
          </a:p>
        </p:txBody>
      </p:sp>
      <p:sp>
        <p:nvSpPr>
          <p:cNvPr id="6" name="TextBox 5">
            <a:extLst>
              <a:ext uri="{FF2B5EF4-FFF2-40B4-BE49-F238E27FC236}">
                <a16:creationId xmlns:a16="http://schemas.microsoft.com/office/drawing/2014/main" id="{810595EA-561B-B441-86A5-909D86060902}"/>
              </a:ext>
            </a:extLst>
          </p:cNvPr>
          <p:cNvSpPr txBox="1"/>
          <p:nvPr/>
        </p:nvSpPr>
        <p:spPr>
          <a:xfrm>
            <a:off x="9438405" y="1802728"/>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77" name="TextBox 76">
            <a:extLst>
              <a:ext uri="{FF2B5EF4-FFF2-40B4-BE49-F238E27FC236}">
                <a16:creationId xmlns:a16="http://schemas.microsoft.com/office/drawing/2014/main" id="{B13F6F47-40F8-6D42-A9DB-B22BC1F88B7C}"/>
              </a:ext>
            </a:extLst>
          </p:cNvPr>
          <p:cNvSpPr txBox="1"/>
          <p:nvPr/>
        </p:nvSpPr>
        <p:spPr>
          <a:xfrm>
            <a:off x="9435197" y="3291414"/>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0" name="TextBox 79">
            <a:extLst>
              <a:ext uri="{FF2B5EF4-FFF2-40B4-BE49-F238E27FC236}">
                <a16:creationId xmlns:a16="http://schemas.microsoft.com/office/drawing/2014/main" id="{AB2660AA-D2CA-434F-B361-8F8DA296F283}"/>
              </a:ext>
            </a:extLst>
          </p:cNvPr>
          <p:cNvSpPr txBox="1"/>
          <p:nvPr/>
        </p:nvSpPr>
        <p:spPr>
          <a:xfrm>
            <a:off x="9465473" y="6218589"/>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1" name="TextBox 80">
            <a:extLst>
              <a:ext uri="{FF2B5EF4-FFF2-40B4-BE49-F238E27FC236}">
                <a16:creationId xmlns:a16="http://schemas.microsoft.com/office/drawing/2014/main" id="{5FDDFE40-678D-D841-9A47-BEF1F05F9433}"/>
              </a:ext>
            </a:extLst>
          </p:cNvPr>
          <p:cNvSpPr txBox="1"/>
          <p:nvPr/>
        </p:nvSpPr>
        <p:spPr>
          <a:xfrm>
            <a:off x="41564" y="6044198"/>
            <a:ext cx="7879278" cy="600164"/>
          </a:xfrm>
          <a:prstGeom prst="rect">
            <a:avLst/>
          </a:prstGeom>
          <a:noFill/>
        </p:spPr>
        <p:txBody>
          <a:bodyPr wrap="square" rtlCol="0">
            <a:spAutoFit/>
          </a:bodyPr>
          <a:lstStyle/>
          <a:p>
            <a:r>
              <a:rPr lang="en-US" sz="1100" dirty="0"/>
              <a:t>A high priority message object comes in but now all devices are busy. The priority manager will now try to push the message to any outgoing queue that doesn’t have a high priority message already at the device. In this case it puts the message in queue 2 and re-orders so that when the device becomes available it will get the high priority message.</a:t>
            </a:r>
          </a:p>
        </p:txBody>
      </p:sp>
      <p:sp>
        <p:nvSpPr>
          <p:cNvPr id="83" name="TextBox 82">
            <a:extLst>
              <a:ext uri="{FF2B5EF4-FFF2-40B4-BE49-F238E27FC236}">
                <a16:creationId xmlns:a16="http://schemas.microsoft.com/office/drawing/2014/main" id="{CF289097-5C7B-3D48-9E77-3AC2C57E2E24}"/>
              </a:ext>
            </a:extLst>
          </p:cNvPr>
          <p:cNvSpPr txBox="1"/>
          <p:nvPr/>
        </p:nvSpPr>
        <p:spPr>
          <a:xfrm>
            <a:off x="142181" y="1050040"/>
            <a:ext cx="341760" cy="307777"/>
          </a:xfrm>
          <a:prstGeom prst="rect">
            <a:avLst/>
          </a:prstGeom>
          <a:noFill/>
          <a:ln>
            <a:solidFill>
              <a:schemeClr val="tx1"/>
            </a:solidFill>
          </a:ln>
        </p:spPr>
        <p:txBody>
          <a:bodyPr wrap="none" rtlCol="0">
            <a:spAutoFit/>
          </a:bodyPr>
          <a:lstStyle/>
          <a:p>
            <a:r>
              <a:rPr lang="en-US" sz="1400" b="1" dirty="0">
                <a:solidFill>
                  <a:srgbClr val="C00000"/>
                </a:solidFill>
              </a:rPr>
              <a:t>M</a:t>
            </a:r>
          </a:p>
        </p:txBody>
      </p:sp>
      <p:sp>
        <p:nvSpPr>
          <p:cNvPr id="84" name="TextBox 83">
            <a:extLst>
              <a:ext uri="{FF2B5EF4-FFF2-40B4-BE49-F238E27FC236}">
                <a16:creationId xmlns:a16="http://schemas.microsoft.com/office/drawing/2014/main" id="{FDCC4960-DB14-FB4C-9888-56D41B2D9083}"/>
              </a:ext>
            </a:extLst>
          </p:cNvPr>
          <p:cNvSpPr txBox="1"/>
          <p:nvPr/>
        </p:nvSpPr>
        <p:spPr>
          <a:xfrm>
            <a:off x="479370" y="1019262"/>
            <a:ext cx="3215624" cy="369332"/>
          </a:xfrm>
          <a:prstGeom prst="rect">
            <a:avLst/>
          </a:prstGeom>
          <a:noFill/>
        </p:spPr>
        <p:txBody>
          <a:bodyPr wrap="none" rtlCol="0">
            <a:spAutoFit/>
          </a:bodyPr>
          <a:lstStyle/>
          <a:p>
            <a:r>
              <a:rPr lang="en-US" dirty="0"/>
              <a:t>= Message Object (High priority)</a:t>
            </a:r>
          </a:p>
        </p:txBody>
      </p:sp>
      <p:sp>
        <p:nvSpPr>
          <p:cNvPr id="85" name="TextBox 84">
            <a:extLst>
              <a:ext uri="{FF2B5EF4-FFF2-40B4-BE49-F238E27FC236}">
                <a16:creationId xmlns:a16="http://schemas.microsoft.com/office/drawing/2014/main" id="{F0B4C443-55FB-2549-A5DE-A541399A1045}"/>
              </a:ext>
            </a:extLst>
          </p:cNvPr>
          <p:cNvSpPr txBox="1"/>
          <p:nvPr/>
        </p:nvSpPr>
        <p:spPr>
          <a:xfrm>
            <a:off x="6954314" y="3906827"/>
            <a:ext cx="341760" cy="307777"/>
          </a:xfrm>
          <a:prstGeom prst="rect">
            <a:avLst/>
          </a:prstGeom>
          <a:noFill/>
        </p:spPr>
        <p:txBody>
          <a:bodyPr wrap="none" rtlCol="0">
            <a:spAutoFit/>
          </a:bodyPr>
          <a:lstStyle/>
          <a:p>
            <a:r>
              <a:rPr lang="en-US" sz="1400" b="1" dirty="0">
                <a:solidFill>
                  <a:srgbClr val="C00000"/>
                </a:solidFill>
              </a:rPr>
              <a:t>M</a:t>
            </a:r>
          </a:p>
        </p:txBody>
      </p:sp>
      <p:sp>
        <p:nvSpPr>
          <p:cNvPr id="75" name="TextBox 74">
            <a:extLst>
              <a:ext uri="{FF2B5EF4-FFF2-40B4-BE49-F238E27FC236}">
                <a16:creationId xmlns:a16="http://schemas.microsoft.com/office/drawing/2014/main" id="{DF38C704-0EDB-F74E-A637-BFC44CDF33A6}"/>
              </a:ext>
            </a:extLst>
          </p:cNvPr>
          <p:cNvSpPr txBox="1"/>
          <p:nvPr/>
        </p:nvSpPr>
        <p:spPr>
          <a:xfrm>
            <a:off x="6958770" y="3507660"/>
            <a:ext cx="341760" cy="307777"/>
          </a:xfrm>
          <a:prstGeom prst="rect">
            <a:avLst/>
          </a:prstGeom>
          <a:noFill/>
        </p:spPr>
        <p:txBody>
          <a:bodyPr wrap="none" rtlCol="0">
            <a:spAutoFit/>
          </a:bodyPr>
          <a:lstStyle/>
          <a:p>
            <a:r>
              <a:rPr lang="en-US" sz="1400" b="1" dirty="0">
                <a:solidFill>
                  <a:srgbClr val="C00000"/>
                </a:solidFill>
              </a:rPr>
              <a:t>M</a:t>
            </a:r>
          </a:p>
        </p:txBody>
      </p:sp>
      <p:sp>
        <p:nvSpPr>
          <p:cNvPr id="78" name="TextBox 77">
            <a:extLst>
              <a:ext uri="{FF2B5EF4-FFF2-40B4-BE49-F238E27FC236}">
                <a16:creationId xmlns:a16="http://schemas.microsoft.com/office/drawing/2014/main" id="{9C30876A-937B-7341-8551-36BF86A4BF91}"/>
              </a:ext>
            </a:extLst>
          </p:cNvPr>
          <p:cNvSpPr txBox="1"/>
          <p:nvPr/>
        </p:nvSpPr>
        <p:spPr>
          <a:xfrm>
            <a:off x="9415657" y="4745625"/>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2" name="TextBox 81">
            <a:extLst>
              <a:ext uri="{FF2B5EF4-FFF2-40B4-BE49-F238E27FC236}">
                <a16:creationId xmlns:a16="http://schemas.microsoft.com/office/drawing/2014/main" id="{6E6939C8-E591-F546-B33E-BBAB01675A80}"/>
              </a:ext>
            </a:extLst>
          </p:cNvPr>
          <p:cNvSpPr txBox="1"/>
          <p:nvPr/>
        </p:nvSpPr>
        <p:spPr>
          <a:xfrm>
            <a:off x="1054645" y="1524989"/>
            <a:ext cx="1310295" cy="369332"/>
          </a:xfrm>
          <a:prstGeom prst="rect">
            <a:avLst/>
          </a:prstGeom>
          <a:noFill/>
        </p:spPr>
        <p:txBody>
          <a:bodyPr wrap="none" rtlCol="0">
            <a:spAutoFit/>
          </a:bodyPr>
          <a:lstStyle/>
          <a:p>
            <a:r>
              <a:rPr lang="en-US" dirty="0"/>
              <a:t>Ruby Server</a:t>
            </a:r>
          </a:p>
        </p:txBody>
      </p:sp>
    </p:spTree>
    <p:extLst>
      <p:ext uri="{BB962C8B-B14F-4D97-AF65-F5344CB8AC3E}">
        <p14:creationId xmlns:p14="http://schemas.microsoft.com/office/powerpoint/2010/main" val="168851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F18A9A8-BF62-4147-AE3B-41EA2439AAF3}"/>
              </a:ext>
            </a:extLst>
          </p:cNvPr>
          <p:cNvSpPr/>
          <p:nvPr/>
        </p:nvSpPr>
        <p:spPr>
          <a:xfrm>
            <a:off x="1054645" y="1466603"/>
            <a:ext cx="6866197" cy="4304805"/>
          </a:xfrm>
          <a:prstGeom prst="roundRect">
            <a:avLst>
              <a:gd name="adj" fmla="val 3977"/>
            </a:avLst>
          </a:prstGeom>
          <a:solidFill>
            <a:schemeClr val="accent5">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82A33860-60D7-B043-B27E-1085FC082220}"/>
              </a:ext>
            </a:extLst>
          </p:cNvPr>
          <p:cNvSpPr/>
          <p:nvPr/>
        </p:nvSpPr>
        <p:spPr>
          <a:xfrm>
            <a:off x="9078687" y="902524"/>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1</a:t>
            </a:r>
          </a:p>
        </p:txBody>
      </p:sp>
      <p:sp>
        <p:nvSpPr>
          <p:cNvPr id="9" name="Rounded Rectangle 8">
            <a:extLst>
              <a:ext uri="{FF2B5EF4-FFF2-40B4-BE49-F238E27FC236}">
                <a16:creationId xmlns:a16="http://schemas.microsoft.com/office/drawing/2014/main" id="{6E3C3A83-93AC-3D4F-864B-3413359DA558}"/>
              </a:ext>
            </a:extLst>
          </p:cNvPr>
          <p:cNvSpPr/>
          <p:nvPr/>
        </p:nvSpPr>
        <p:spPr>
          <a:xfrm>
            <a:off x="9078687" y="2367147"/>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2</a:t>
            </a:r>
          </a:p>
        </p:txBody>
      </p:sp>
      <p:sp>
        <p:nvSpPr>
          <p:cNvPr id="10" name="Rounded Rectangle 9">
            <a:extLst>
              <a:ext uri="{FF2B5EF4-FFF2-40B4-BE49-F238E27FC236}">
                <a16:creationId xmlns:a16="http://schemas.microsoft.com/office/drawing/2014/main" id="{5130BE85-95B2-704F-9927-853DF0739006}"/>
              </a:ext>
            </a:extLst>
          </p:cNvPr>
          <p:cNvSpPr/>
          <p:nvPr/>
        </p:nvSpPr>
        <p:spPr>
          <a:xfrm>
            <a:off x="9078687" y="3831770"/>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3</a:t>
            </a:r>
          </a:p>
        </p:txBody>
      </p:sp>
      <p:sp>
        <p:nvSpPr>
          <p:cNvPr id="11" name="Rounded Rectangle 10">
            <a:extLst>
              <a:ext uri="{FF2B5EF4-FFF2-40B4-BE49-F238E27FC236}">
                <a16:creationId xmlns:a16="http://schemas.microsoft.com/office/drawing/2014/main" id="{A4D40EA1-E4C1-7249-BE2D-F193637483A7}"/>
              </a:ext>
            </a:extLst>
          </p:cNvPr>
          <p:cNvSpPr/>
          <p:nvPr/>
        </p:nvSpPr>
        <p:spPr>
          <a:xfrm>
            <a:off x="9078687" y="5296393"/>
            <a:ext cx="1826820" cy="1244930"/>
          </a:xfrm>
          <a:prstGeom prst="roundRect">
            <a:avLst>
              <a:gd name="adj" fmla="val 3977"/>
            </a:avLst>
          </a:prstGeom>
          <a:solidFill>
            <a:schemeClr val="accent4">
              <a:lumMod val="20000"/>
              <a:lumOff val="80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QRF Android Phone 4</a:t>
            </a:r>
          </a:p>
        </p:txBody>
      </p:sp>
      <p:sp>
        <p:nvSpPr>
          <p:cNvPr id="12" name="Rounded Rectangle 11">
            <a:extLst>
              <a:ext uri="{FF2B5EF4-FFF2-40B4-BE49-F238E27FC236}">
                <a16:creationId xmlns:a16="http://schemas.microsoft.com/office/drawing/2014/main" id="{601353EF-709D-0846-BFB0-5A693DD5C433}"/>
              </a:ext>
            </a:extLst>
          </p:cNvPr>
          <p:cNvSpPr/>
          <p:nvPr/>
        </p:nvSpPr>
        <p:spPr>
          <a:xfrm>
            <a:off x="3709817" y="2476006"/>
            <a:ext cx="3884454" cy="2149434"/>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24317C29-39C0-7046-8C79-EC05217AE5E5}"/>
              </a:ext>
            </a:extLst>
          </p:cNvPr>
          <p:cNvSpPr/>
          <p:nvPr/>
        </p:nvSpPr>
        <p:spPr>
          <a:xfrm>
            <a:off x="1246187" y="2927740"/>
            <a:ext cx="1826820" cy="1244930"/>
          </a:xfrm>
          <a:prstGeom prst="roundRect">
            <a:avLst>
              <a:gd name="adj" fmla="val 3977"/>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Producer</a:t>
            </a:r>
          </a:p>
        </p:txBody>
      </p:sp>
      <p:cxnSp>
        <p:nvCxnSpPr>
          <p:cNvPr id="15" name="Straight Arrow Connector 14">
            <a:extLst>
              <a:ext uri="{FF2B5EF4-FFF2-40B4-BE49-F238E27FC236}">
                <a16:creationId xmlns:a16="http://schemas.microsoft.com/office/drawing/2014/main" id="{46069420-539D-4248-900D-EA08C70AAC57}"/>
              </a:ext>
            </a:extLst>
          </p:cNvPr>
          <p:cNvCxnSpPr>
            <a:cxnSpLocks/>
            <a:stCxn id="13" idx="3"/>
          </p:cNvCxnSpPr>
          <p:nvPr/>
        </p:nvCxnSpPr>
        <p:spPr>
          <a:xfrm>
            <a:off x="3073007" y="3550205"/>
            <a:ext cx="1034375" cy="0"/>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BF03D97-4AE2-A844-B927-BF5538ADCB23}"/>
              </a:ext>
            </a:extLst>
          </p:cNvPr>
          <p:cNvCxnSpPr>
            <a:cxnSpLocks/>
          </p:cNvCxnSpPr>
          <p:nvPr/>
        </p:nvCxnSpPr>
        <p:spPr>
          <a:xfrm flipV="1">
            <a:off x="7238506" y="1859849"/>
            <a:ext cx="1833501" cy="141106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239B8E0-49F5-7D43-A7B3-07504A1C6FE8}"/>
              </a:ext>
            </a:extLst>
          </p:cNvPr>
          <p:cNvCxnSpPr>
            <a:cxnSpLocks/>
            <a:stCxn id="57" idx="3"/>
            <a:endCxn id="9" idx="1"/>
          </p:cNvCxnSpPr>
          <p:nvPr/>
        </p:nvCxnSpPr>
        <p:spPr>
          <a:xfrm flipV="1">
            <a:off x="7232072" y="2989612"/>
            <a:ext cx="1846615" cy="671200"/>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41ED81C-41B5-A54A-9466-E8A094799A5B}"/>
              </a:ext>
            </a:extLst>
          </p:cNvPr>
          <p:cNvCxnSpPr>
            <a:cxnSpLocks/>
            <a:stCxn id="62" idx="3"/>
            <a:endCxn id="10" idx="1"/>
          </p:cNvCxnSpPr>
          <p:nvPr/>
        </p:nvCxnSpPr>
        <p:spPr>
          <a:xfrm>
            <a:off x="7232072" y="4055661"/>
            <a:ext cx="1846615" cy="398574"/>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AD513FE-B524-5C4E-A71B-6F04E6E8358D}"/>
              </a:ext>
            </a:extLst>
          </p:cNvPr>
          <p:cNvCxnSpPr>
            <a:cxnSpLocks/>
            <a:endCxn id="11" idx="1"/>
          </p:cNvCxnSpPr>
          <p:nvPr/>
        </p:nvCxnSpPr>
        <p:spPr>
          <a:xfrm>
            <a:off x="7236528" y="4450510"/>
            <a:ext cx="1842159" cy="1468348"/>
          </a:xfrm>
          <a:prstGeom prst="straightConnector1">
            <a:avLst/>
          </a:prstGeom>
          <a:ln w="3492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3A2C746E-12A2-E947-BD22-A1ED51AA26B2}"/>
              </a:ext>
            </a:extLst>
          </p:cNvPr>
          <p:cNvGrpSpPr/>
          <p:nvPr/>
        </p:nvGrpSpPr>
        <p:grpSpPr>
          <a:xfrm>
            <a:off x="6377052" y="3168481"/>
            <a:ext cx="855020" cy="187038"/>
            <a:chOff x="1149931" y="529441"/>
            <a:chExt cx="855020" cy="187038"/>
          </a:xfrm>
        </p:grpSpPr>
        <p:sp>
          <p:nvSpPr>
            <p:cNvPr id="51" name="Rectangle 50">
              <a:extLst>
                <a:ext uri="{FF2B5EF4-FFF2-40B4-BE49-F238E27FC236}">
                  <a16:creationId xmlns:a16="http://schemas.microsoft.com/office/drawing/2014/main" id="{5561535C-66DC-3A4A-B3E8-1E19E9281649}"/>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AEFF4AF-0870-9847-A24E-DAB4D4BBBFC5}"/>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1FAFD1C-616D-9348-8E9C-AED6C9B8E735}"/>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675A24E-E28D-FB44-8806-769C0B202A31}"/>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AD1D91E0-9CDF-3144-B93D-0876B31EEB30}"/>
              </a:ext>
            </a:extLst>
          </p:cNvPr>
          <p:cNvGrpSpPr/>
          <p:nvPr/>
        </p:nvGrpSpPr>
        <p:grpSpPr>
          <a:xfrm>
            <a:off x="6377052" y="3567293"/>
            <a:ext cx="855020" cy="187038"/>
            <a:chOff x="1149931" y="529441"/>
            <a:chExt cx="855020" cy="187038"/>
          </a:xfrm>
        </p:grpSpPr>
        <p:sp>
          <p:nvSpPr>
            <p:cNvPr id="57" name="Rectangle 56">
              <a:extLst>
                <a:ext uri="{FF2B5EF4-FFF2-40B4-BE49-F238E27FC236}">
                  <a16:creationId xmlns:a16="http://schemas.microsoft.com/office/drawing/2014/main" id="{2A1A9DCE-D72D-BD4F-8A37-41D2D402E116}"/>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10D99C8-BDB8-5A49-B3C0-17F4D13E832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D9E50B9-74CE-674B-A186-B0915850FD1F}"/>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A21E40D-A46E-A94B-BFAF-872E35102483}"/>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5D80AC7D-2701-0B47-9BAD-AF1EA2E5AE4E}"/>
              </a:ext>
            </a:extLst>
          </p:cNvPr>
          <p:cNvGrpSpPr/>
          <p:nvPr/>
        </p:nvGrpSpPr>
        <p:grpSpPr>
          <a:xfrm>
            <a:off x="6377052" y="3962142"/>
            <a:ext cx="855020" cy="187038"/>
            <a:chOff x="1149931" y="529441"/>
            <a:chExt cx="855020" cy="187038"/>
          </a:xfrm>
        </p:grpSpPr>
        <p:sp>
          <p:nvSpPr>
            <p:cNvPr id="62" name="Rectangle 61">
              <a:extLst>
                <a:ext uri="{FF2B5EF4-FFF2-40B4-BE49-F238E27FC236}">
                  <a16:creationId xmlns:a16="http://schemas.microsoft.com/office/drawing/2014/main" id="{5FF4585B-FD64-E54B-9D91-224E872284CC}"/>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236ED69-EFE3-7542-9DD9-62691651BE81}"/>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7F3F2DD-FB9E-2C4F-8814-20B3A51F1DD3}"/>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CA015D0-74C0-6647-908A-22263C8F96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FDC3D16-51AE-C246-A31A-08DF77CA326F}"/>
              </a:ext>
            </a:extLst>
          </p:cNvPr>
          <p:cNvGrpSpPr/>
          <p:nvPr/>
        </p:nvGrpSpPr>
        <p:grpSpPr>
          <a:xfrm>
            <a:off x="6381508" y="4356991"/>
            <a:ext cx="855020" cy="187038"/>
            <a:chOff x="1149931" y="529441"/>
            <a:chExt cx="855020" cy="187038"/>
          </a:xfrm>
        </p:grpSpPr>
        <p:sp>
          <p:nvSpPr>
            <p:cNvPr id="67" name="Rectangle 66">
              <a:extLst>
                <a:ext uri="{FF2B5EF4-FFF2-40B4-BE49-F238E27FC236}">
                  <a16:creationId xmlns:a16="http://schemas.microsoft.com/office/drawing/2014/main" id="{644CA41A-8474-5047-ACE8-9223474D796E}"/>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3E450D5-B2AC-4C47-ADBF-59F6E78A17DC}"/>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85F1729-72AB-3740-9EBE-4F0841AF9579}"/>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FB4E72FA-EEF9-1E47-88E1-61DCC3EEF339}"/>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78">
            <a:extLst>
              <a:ext uri="{FF2B5EF4-FFF2-40B4-BE49-F238E27FC236}">
                <a16:creationId xmlns:a16="http://schemas.microsoft.com/office/drawing/2014/main" id="{9DC59A8E-78C5-4B4F-B473-F7F1DE176DCD}"/>
              </a:ext>
            </a:extLst>
          </p:cNvPr>
          <p:cNvSpPr/>
          <p:nvPr/>
        </p:nvSpPr>
        <p:spPr>
          <a:xfrm>
            <a:off x="3709086" y="2476144"/>
            <a:ext cx="2764476" cy="369332"/>
          </a:xfrm>
          <a:prstGeom prst="rect">
            <a:avLst/>
          </a:prstGeom>
        </p:spPr>
        <p:txBody>
          <a:bodyPr wrap="square">
            <a:spAutoFit/>
          </a:bodyPr>
          <a:lstStyle/>
          <a:p>
            <a:r>
              <a:rPr lang="en-US" dirty="0">
                <a:solidFill>
                  <a:schemeClr val="tx1"/>
                </a:solidFill>
              </a:rPr>
              <a:t>Queue / Priority Manager</a:t>
            </a:r>
          </a:p>
        </p:txBody>
      </p:sp>
      <p:sp>
        <p:nvSpPr>
          <p:cNvPr id="87" name="TextBox 86">
            <a:extLst>
              <a:ext uri="{FF2B5EF4-FFF2-40B4-BE49-F238E27FC236}">
                <a16:creationId xmlns:a16="http://schemas.microsoft.com/office/drawing/2014/main" id="{B3E14A90-BB3E-9842-A02E-6ABBEBC5BAFC}"/>
              </a:ext>
            </a:extLst>
          </p:cNvPr>
          <p:cNvSpPr txBox="1"/>
          <p:nvPr/>
        </p:nvSpPr>
        <p:spPr>
          <a:xfrm>
            <a:off x="41564" y="71251"/>
            <a:ext cx="8259120" cy="369332"/>
          </a:xfrm>
          <a:prstGeom prst="rect">
            <a:avLst/>
          </a:prstGeom>
          <a:noFill/>
        </p:spPr>
        <p:txBody>
          <a:bodyPr wrap="none" rtlCol="0">
            <a:spAutoFit/>
          </a:bodyPr>
          <a:lstStyle/>
          <a:p>
            <a:r>
              <a:rPr lang="en-US" dirty="0"/>
              <a:t>Scenario 6, Queue reworking when device becomes available for high-</a:t>
            </a:r>
            <a:r>
              <a:rPr lang="en-US" dirty="0" err="1"/>
              <a:t>piority</a:t>
            </a:r>
            <a:r>
              <a:rPr lang="en-US" dirty="0"/>
              <a:t> message</a:t>
            </a:r>
          </a:p>
        </p:txBody>
      </p:sp>
      <p:sp>
        <p:nvSpPr>
          <p:cNvPr id="91" name="TextBox 90">
            <a:extLst>
              <a:ext uri="{FF2B5EF4-FFF2-40B4-BE49-F238E27FC236}">
                <a16:creationId xmlns:a16="http://schemas.microsoft.com/office/drawing/2014/main" id="{E9AD995E-F6D0-D14A-B42E-416384F9B905}"/>
              </a:ext>
            </a:extLst>
          </p:cNvPr>
          <p:cNvSpPr txBox="1"/>
          <p:nvPr/>
        </p:nvSpPr>
        <p:spPr>
          <a:xfrm>
            <a:off x="6295668" y="3331516"/>
            <a:ext cx="1146468" cy="253916"/>
          </a:xfrm>
          <a:prstGeom prst="rect">
            <a:avLst/>
          </a:prstGeom>
          <a:noFill/>
        </p:spPr>
        <p:txBody>
          <a:bodyPr wrap="none" rtlCol="0">
            <a:spAutoFit/>
          </a:bodyPr>
          <a:lstStyle/>
          <a:p>
            <a:r>
              <a:rPr lang="en-US" sz="1050" dirty="0"/>
              <a:t>outgoing queue 2</a:t>
            </a:r>
          </a:p>
        </p:txBody>
      </p:sp>
      <p:sp>
        <p:nvSpPr>
          <p:cNvPr id="92" name="TextBox 91">
            <a:extLst>
              <a:ext uri="{FF2B5EF4-FFF2-40B4-BE49-F238E27FC236}">
                <a16:creationId xmlns:a16="http://schemas.microsoft.com/office/drawing/2014/main" id="{D9AADC0D-3690-8E43-8D6A-BAD38DC76C6F}"/>
              </a:ext>
            </a:extLst>
          </p:cNvPr>
          <p:cNvSpPr txBox="1"/>
          <p:nvPr/>
        </p:nvSpPr>
        <p:spPr>
          <a:xfrm>
            <a:off x="6295668" y="3721940"/>
            <a:ext cx="1146468" cy="253916"/>
          </a:xfrm>
          <a:prstGeom prst="rect">
            <a:avLst/>
          </a:prstGeom>
          <a:noFill/>
        </p:spPr>
        <p:txBody>
          <a:bodyPr wrap="none" rtlCol="0">
            <a:spAutoFit/>
          </a:bodyPr>
          <a:lstStyle/>
          <a:p>
            <a:r>
              <a:rPr lang="en-US" sz="1050" dirty="0"/>
              <a:t>outgoing queue 3</a:t>
            </a:r>
          </a:p>
        </p:txBody>
      </p:sp>
      <p:sp>
        <p:nvSpPr>
          <p:cNvPr id="93" name="TextBox 92">
            <a:extLst>
              <a:ext uri="{FF2B5EF4-FFF2-40B4-BE49-F238E27FC236}">
                <a16:creationId xmlns:a16="http://schemas.microsoft.com/office/drawing/2014/main" id="{F12B1C36-D090-D647-8A5B-6B1FB130C8B2}"/>
              </a:ext>
            </a:extLst>
          </p:cNvPr>
          <p:cNvSpPr txBox="1"/>
          <p:nvPr/>
        </p:nvSpPr>
        <p:spPr>
          <a:xfrm>
            <a:off x="6305318" y="4118302"/>
            <a:ext cx="1146468" cy="253916"/>
          </a:xfrm>
          <a:prstGeom prst="rect">
            <a:avLst/>
          </a:prstGeom>
          <a:noFill/>
        </p:spPr>
        <p:txBody>
          <a:bodyPr wrap="none" rtlCol="0">
            <a:spAutoFit/>
          </a:bodyPr>
          <a:lstStyle/>
          <a:p>
            <a:r>
              <a:rPr lang="en-US" sz="1050" dirty="0"/>
              <a:t>outgoing queue 4</a:t>
            </a:r>
          </a:p>
        </p:txBody>
      </p:sp>
      <p:cxnSp>
        <p:nvCxnSpPr>
          <p:cNvPr id="95" name="Straight Arrow Connector 94">
            <a:extLst>
              <a:ext uri="{FF2B5EF4-FFF2-40B4-BE49-F238E27FC236}">
                <a16:creationId xmlns:a16="http://schemas.microsoft.com/office/drawing/2014/main" id="{29AB916E-88E5-1144-AA28-1BA39E67F0D3}"/>
              </a:ext>
            </a:extLst>
          </p:cNvPr>
          <p:cNvCxnSpPr>
            <a:cxnSpLocks/>
          </p:cNvCxnSpPr>
          <p:nvPr/>
        </p:nvCxnSpPr>
        <p:spPr>
          <a:xfrm flipH="1">
            <a:off x="7594270" y="1183821"/>
            <a:ext cx="1471308" cy="1341572"/>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226E393-1175-A247-91F2-A49C33420F0D}"/>
              </a:ext>
            </a:extLst>
          </p:cNvPr>
          <p:cNvSpPr txBox="1"/>
          <p:nvPr/>
        </p:nvSpPr>
        <p:spPr>
          <a:xfrm>
            <a:off x="6295668" y="2938573"/>
            <a:ext cx="1146468" cy="253916"/>
          </a:xfrm>
          <a:prstGeom prst="rect">
            <a:avLst/>
          </a:prstGeom>
          <a:noFill/>
        </p:spPr>
        <p:txBody>
          <a:bodyPr wrap="none" rtlCol="0">
            <a:spAutoFit/>
          </a:bodyPr>
          <a:lstStyle/>
          <a:p>
            <a:r>
              <a:rPr lang="en-US" sz="1050" dirty="0"/>
              <a:t>outgoing queue 1</a:t>
            </a:r>
          </a:p>
        </p:txBody>
      </p:sp>
      <p:cxnSp>
        <p:nvCxnSpPr>
          <p:cNvPr id="102" name="Straight Arrow Connector 101">
            <a:extLst>
              <a:ext uri="{FF2B5EF4-FFF2-40B4-BE49-F238E27FC236}">
                <a16:creationId xmlns:a16="http://schemas.microsoft.com/office/drawing/2014/main" id="{7A071640-79A1-514D-A469-0E447BB68E08}"/>
              </a:ext>
            </a:extLst>
          </p:cNvPr>
          <p:cNvCxnSpPr>
            <a:cxnSpLocks/>
          </p:cNvCxnSpPr>
          <p:nvPr/>
        </p:nvCxnSpPr>
        <p:spPr>
          <a:xfrm flipH="1">
            <a:off x="7607380" y="2661060"/>
            <a:ext cx="1458198" cy="634217"/>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E38B937-F583-D04E-85F8-EC74991E7546}"/>
              </a:ext>
            </a:extLst>
          </p:cNvPr>
          <p:cNvCxnSpPr>
            <a:cxnSpLocks/>
          </p:cNvCxnSpPr>
          <p:nvPr/>
        </p:nvCxnSpPr>
        <p:spPr>
          <a:xfrm flipH="1" flipV="1">
            <a:off x="7594270" y="3884456"/>
            <a:ext cx="1471309" cy="233846"/>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0C0809B-8F25-4242-9253-C03D8F586D9A}"/>
              </a:ext>
            </a:extLst>
          </p:cNvPr>
          <p:cNvCxnSpPr>
            <a:cxnSpLocks/>
          </p:cNvCxnSpPr>
          <p:nvPr/>
        </p:nvCxnSpPr>
        <p:spPr>
          <a:xfrm flipH="1" flipV="1">
            <a:off x="7607114" y="4372218"/>
            <a:ext cx="1456780" cy="1119661"/>
          </a:xfrm>
          <a:prstGeom prst="straightConnector1">
            <a:avLst/>
          </a:prstGeom>
          <a:ln w="34925">
            <a:solidFill>
              <a:schemeClr val="accent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4EEB9CDC-8173-9E48-950A-2D23E69862B2}"/>
              </a:ext>
            </a:extLst>
          </p:cNvPr>
          <p:cNvGrpSpPr/>
          <p:nvPr/>
        </p:nvGrpSpPr>
        <p:grpSpPr>
          <a:xfrm>
            <a:off x="4120491" y="3454901"/>
            <a:ext cx="855020" cy="187038"/>
            <a:chOff x="1149931" y="529441"/>
            <a:chExt cx="855020" cy="187038"/>
          </a:xfrm>
        </p:grpSpPr>
        <p:sp>
          <p:nvSpPr>
            <p:cNvPr id="112" name="Rectangle 111">
              <a:extLst>
                <a:ext uri="{FF2B5EF4-FFF2-40B4-BE49-F238E27FC236}">
                  <a16:creationId xmlns:a16="http://schemas.microsoft.com/office/drawing/2014/main" id="{996803EF-FEA5-7143-9738-90AEDAFCB373}"/>
                </a:ext>
              </a:extLst>
            </p:cNvPr>
            <p:cNvSpPr/>
            <p:nvPr/>
          </p:nvSpPr>
          <p:spPr>
            <a:xfrm>
              <a:off x="179119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B4F2583-FBF3-574A-B778-7005E2A8AADA}"/>
                </a:ext>
              </a:extLst>
            </p:cNvPr>
            <p:cNvSpPr/>
            <p:nvPr/>
          </p:nvSpPr>
          <p:spPr>
            <a:xfrm>
              <a:off x="157744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A8C641C-96EC-A041-8A0E-19D8AD624181}"/>
                </a:ext>
              </a:extLst>
            </p:cNvPr>
            <p:cNvSpPr/>
            <p:nvPr/>
          </p:nvSpPr>
          <p:spPr>
            <a:xfrm>
              <a:off x="1363686"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58ADE577-311E-014A-98D5-09038F841B26}"/>
                </a:ext>
              </a:extLst>
            </p:cNvPr>
            <p:cNvSpPr/>
            <p:nvPr/>
          </p:nvSpPr>
          <p:spPr>
            <a:xfrm>
              <a:off x="1149931" y="529441"/>
              <a:ext cx="213755" cy="187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a:extLst>
              <a:ext uri="{FF2B5EF4-FFF2-40B4-BE49-F238E27FC236}">
                <a16:creationId xmlns:a16="http://schemas.microsoft.com/office/drawing/2014/main" id="{E87AD592-2361-6D4B-AFFE-3676E64CA6ED}"/>
              </a:ext>
            </a:extLst>
          </p:cNvPr>
          <p:cNvSpPr txBox="1"/>
          <p:nvPr/>
        </p:nvSpPr>
        <p:spPr>
          <a:xfrm>
            <a:off x="4026031" y="3225780"/>
            <a:ext cx="1093569" cy="253916"/>
          </a:xfrm>
          <a:prstGeom prst="rect">
            <a:avLst/>
          </a:prstGeom>
          <a:noFill/>
        </p:spPr>
        <p:txBody>
          <a:bodyPr wrap="none" rtlCol="0">
            <a:spAutoFit/>
          </a:bodyPr>
          <a:lstStyle/>
          <a:p>
            <a:r>
              <a:rPr lang="en-US" sz="1050" dirty="0"/>
              <a:t>incoming queue</a:t>
            </a:r>
          </a:p>
        </p:txBody>
      </p:sp>
      <p:sp>
        <p:nvSpPr>
          <p:cNvPr id="71" name="TextBox 70">
            <a:extLst>
              <a:ext uri="{FF2B5EF4-FFF2-40B4-BE49-F238E27FC236}">
                <a16:creationId xmlns:a16="http://schemas.microsoft.com/office/drawing/2014/main" id="{E0602A95-0B2F-F446-BBA6-DFD8D9A9DB50}"/>
              </a:ext>
            </a:extLst>
          </p:cNvPr>
          <p:cNvSpPr txBox="1"/>
          <p:nvPr/>
        </p:nvSpPr>
        <p:spPr>
          <a:xfrm>
            <a:off x="142181" y="669726"/>
            <a:ext cx="341760" cy="307777"/>
          </a:xfrm>
          <a:prstGeom prst="rect">
            <a:avLst/>
          </a:prstGeom>
          <a:noFill/>
          <a:ln>
            <a:solidFill>
              <a:schemeClr val="tx1"/>
            </a:solidFill>
          </a:ln>
        </p:spPr>
        <p:txBody>
          <a:bodyPr wrap="none" rtlCol="0">
            <a:spAutoFit/>
          </a:bodyPr>
          <a:lstStyle/>
          <a:p>
            <a:r>
              <a:rPr lang="en-US" sz="1400" b="1" dirty="0"/>
              <a:t>M</a:t>
            </a:r>
          </a:p>
        </p:txBody>
      </p:sp>
      <p:sp>
        <p:nvSpPr>
          <p:cNvPr id="3" name="TextBox 2">
            <a:extLst>
              <a:ext uri="{FF2B5EF4-FFF2-40B4-BE49-F238E27FC236}">
                <a16:creationId xmlns:a16="http://schemas.microsoft.com/office/drawing/2014/main" id="{94C0F2D3-7CFE-E446-A04E-E90879BCC39C}"/>
              </a:ext>
            </a:extLst>
          </p:cNvPr>
          <p:cNvSpPr txBox="1"/>
          <p:nvPr/>
        </p:nvSpPr>
        <p:spPr>
          <a:xfrm>
            <a:off x="479370" y="638948"/>
            <a:ext cx="1849865" cy="369332"/>
          </a:xfrm>
          <a:prstGeom prst="rect">
            <a:avLst/>
          </a:prstGeom>
          <a:noFill/>
        </p:spPr>
        <p:txBody>
          <a:bodyPr wrap="none" rtlCol="0">
            <a:spAutoFit/>
          </a:bodyPr>
          <a:lstStyle/>
          <a:p>
            <a:r>
              <a:rPr lang="en-US" dirty="0"/>
              <a:t>= Message Object</a:t>
            </a:r>
          </a:p>
        </p:txBody>
      </p:sp>
      <p:sp>
        <p:nvSpPr>
          <p:cNvPr id="74" name="TextBox 73">
            <a:extLst>
              <a:ext uri="{FF2B5EF4-FFF2-40B4-BE49-F238E27FC236}">
                <a16:creationId xmlns:a16="http://schemas.microsoft.com/office/drawing/2014/main" id="{669E7811-AFD4-5246-8915-C2A317E77AA7}"/>
              </a:ext>
            </a:extLst>
          </p:cNvPr>
          <p:cNvSpPr txBox="1"/>
          <p:nvPr/>
        </p:nvSpPr>
        <p:spPr>
          <a:xfrm>
            <a:off x="6958590" y="3509236"/>
            <a:ext cx="341760" cy="307777"/>
          </a:xfrm>
          <a:prstGeom prst="rect">
            <a:avLst/>
          </a:prstGeom>
          <a:noFill/>
        </p:spPr>
        <p:txBody>
          <a:bodyPr wrap="none" rtlCol="0">
            <a:spAutoFit/>
          </a:bodyPr>
          <a:lstStyle/>
          <a:p>
            <a:r>
              <a:rPr lang="en-US" sz="1400" b="1" dirty="0"/>
              <a:t>M</a:t>
            </a:r>
          </a:p>
        </p:txBody>
      </p:sp>
      <p:sp>
        <p:nvSpPr>
          <p:cNvPr id="76" name="TextBox 75">
            <a:extLst>
              <a:ext uri="{FF2B5EF4-FFF2-40B4-BE49-F238E27FC236}">
                <a16:creationId xmlns:a16="http://schemas.microsoft.com/office/drawing/2014/main" id="{75D3A90E-92F2-F240-B935-F9202B4EDFFB}"/>
              </a:ext>
            </a:extLst>
          </p:cNvPr>
          <p:cNvSpPr txBox="1"/>
          <p:nvPr/>
        </p:nvSpPr>
        <p:spPr>
          <a:xfrm>
            <a:off x="6954314" y="4296621"/>
            <a:ext cx="341760" cy="307777"/>
          </a:xfrm>
          <a:prstGeom prst="rect">
            <a:avLst/>
          </a:prstGeom>
          <a:noFill/>
        </p:spPr>
        <p:txBody>
          <a:bodyPr wrap="none" rtlCol="0">
            <a:spAutoFit/>
          </a:bodyPr>
          <a:lstStyle/>
          <a:p>
            <a:r>
              <a:rPr lang="en-US" sz="1400" b="1" dirty="0"/>
              <a:t>M</a:t>
            </a:r>
          </a:p>
        </p:txBody>
      </p:sp>
      <p:sp>
        <p:nvSpPr>
          <p:cNvPr id="77" name="TextBox 76">
            <a:extLst>
              <a:ext uri="{FF2B5EF4-FFF2-40B4-BE49-F238E27FC236}">
                <a16:creationId xmlns:a16="http://schemas.microsoft.com/office/drawing/2014/main" id="{B13F6F47-40F8-6D42-A9DB-B22BC1F88B7C}"/>
              </a:ext>
            </a:extLst>
          </p:cNvPr>
          <p:cNvSpPr txBox="1"/>
          <p:nvPr/>
        </p:nvSpPr>
        <p:spPr>
          <a:xfrm>
            <a:off x="9435197" y="3291414"/>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0" name="TextBox 79">
            <a:extLst>
              <a:ext uri="{FF2B5EF4-FFF2-40B4-BE49-F238E27FC236}">
                <a16:creationId xmlns:a16="http://schemas.microsoft.com/office/drawing/2014/main" id="{AB2660AA-D2CA-434F-B361-8F8DA296F283}"/>
              </a:ext>
            </a:extLst>
          </p:cNvPr>
          <p:cNvSpPr txBox="1"/>
          <p:nvPr/>
        </p:nvSpPr>
        <p:spPr>
          <a:xfrm>
            <a:off x="9465473" y="6218589"/>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1" name="TextBox 80">
            <a:extLst>
              <a:ext uri="{FF2B5EF4-FFF2-40B4-BE49-F238E27FC236}">
                <a16:creationId xmlns:a16="http://schemas.microsoft.com/office/drawing/2014/main" id="{5FDDFE40-678D-D841-9A47-BEF1F05F9433}"/>
              </a:ext>
            </a:extLst>
          </p:cNvPr>
          <p:cNvSpPr txBox="1"/>
          <p:nvPr/>
        </p:nvSpPr>
        <p:spPr>
          <a:xfrm>
            <a:off x="41564" y="6044198"/>
            <a:ext cx="7879278" cy="600164"/>
          </a:xfrm>
          <a:prstGeom prst="rect">
            <a:avLst/>
          </a:prstGeom>
          <a:noFill/>
        </p:spPr>
        <p:txBody>
          <a:bodyPr wrap="square" rtlCol="0">
            <a:spAutoFit/>
          </a:bodyPr>
          <a:lstStyle/>
          <a:p>
            <a:r>
              <a:rPr lang="en-US" sz="1100" dirty="0"/>
              <a:t>We see here the most complicated situation most likely where the priority manager moves a message from one queue to another because all of a sudden phone 1 becomes available for processing. The message in queue 2 that was pushed back now takes its original place in its queue.</a:t>
            </a:r>
          </a:p>
        </p:txBody>
      </p:sp>
      <p:sp>
        <p:nvSpPr>
          <p:cNvPr id="83" name="TextBox 82">
            <a:extLst>
              <a:ext uri="{FF2B5EF4-FFF2-40B4-BE49-F238E27FC236}">
                <a16:creationId xmlns:a16="http://schemas.microsoft.com/office/drawing/2014/main" id="{CF289097-5C7B-3D48-9E77-3AC2C57E2E24}"/>
              </a:ext>
            </a:extLst>
          </p:cNvPr>
          <p:cNvSpPr txBox="1"/>
          <p:nvPr/>
        </p:nvSpPr>
        <p:spPr>
          <a:xfrm>
            <a:off x="142181" y="1050040"/>
            <a:ext cx="341760" cy="307777"/>
          </a:xfrm>
          <a:prstGeom prst="rect">
            <a:avLst/>
          </a:prstGeom>
          <a:noFill/>
          <a:ln>
            <a:solidFill>
              <a:schemeClr val="tx1"/>
            </a:solidFill>
          </a:ln>
        </p:spPr>
        <p:txBody>
          <a:bodyPr wrap="none" rtlCol="0">
            <a:spAutoFit/>
          </a:bodyPr>
          <a:lstStyle/>
          <a:p>
            <a:r>
              <a:rPr lang="en-US" sz="1400" b="1" dirty="0">
                <a:solidFill>
                  <a:srgbClr val="C00000"/>
                </a:solidFill>
              </a:rPr>
              <a:t>M</a:t>
            </a:r>
          </a:p>
        </p:txBody>
      </p:sp>
      <p:sp>
        <p:nvSpPr>
          <p:cNvPr id="84" name="TextBox 83">
            <a:extLst>
              <a:ext uri="{FF2B5EF4-FFF2-40B4-BE49-F238E27FC236}">
                <a16:creationId xmlns:a16="http://schemas.microsoft.com/office/drawing/2014/main" id="{FDCC4960-DB14-FB4C-9888-56D41B2D9083}"/>
              </a:ext>
            </a:extLst>
          </p:cNvPr>
          <p:cNvSpPr txBox="1"/>
          <p:nvPr/>
        </p:nvSpPr>
        <p:spPr>
          <a:xfrm>
            <a:off x="479370" y="1019262"/>
            <a:ext cx="3215624" cy="369332"/>
          </a:xfrm>
          <a:prstGeom prst="rect">
            <a:avLst/>
          </a:prstGeom>
          <a:noFill/>
        </p:spPr>
        <p:txBody>
          <a:bodyPr wrap="none" rtlCol="0">
            <a:spAutoFit/>
          </a:bodyPr>
          <a:lstStyle/>
          <a:p>
            <a:r>
              <a:rPr lang="en-US" dirty="0"/>
              <a:t>= Message Object (High priority)</a:t>
            </a:r>
          </a:p>
        </p:txBody>
      </p:sp>
      <p:sp>
        <p:nvSpPr>
          <p:cNvPr id="85" name="TextBox 84">
            <a:extLst>
              <a:ext uri="{FF2B5EF4-FFF2-40B4-BE49-F238E27FC236}">
                <a16:creationId xmlns:a16="http://schemas.microsoft.com/office/drawing/2014/main" id="{F0B4C443-55FB-2549-A5DE-A541399A1045}"/>
              </a:ext>
            </a:extLst>
          </p:cNvPr>
          <p:cNvSpPr txBox="1"/>
          <p:nvPr/>
        </p:nvSpPr>
        <p:spPr>
          <a:xfrm>
            <a:off x="6954314" y="3906827"/>
            <a:ext cx="341760" cy="307777"/>
          </a:xfrm>
          <a:prstGeom prst="rect">
            <a:avLst/>
          </a:prstGeom>
          <a:noFill/>
        </p:spPr>
        <p:txBody>
          <a:bodyPr wrap="none" rtlCol="0">
            <a:spAutoFit/>
          </a:bodyPr>
          <a:lstStyle/>
          <a:p>
            <a:r>
              <a:rPr lang="en-US" sz="1400" b="1" dirty="0">
                <a:solidFill>
                  <a:srgbClr val="C00000"/>
                </a:solidFill>
              </a:rPr>
              <a:t>M</a:t>
            </a:r>
          </a:p>
        </p:txBody>
      </p:sp>
      <p:sp>
        <p:nvSpPr>
          <p:cNvPr id="75" name="TextBox 74">
            <a:extLst>
              <a:ext uri="{FF2B5EF4-FFF2-40B4-BE49-F238E27FC236}">
                <a16:creationId xmlns:a16="http://schemas.microsoft.com/office/drawing/2014/main" id="{DF38C704-0EDB-F74E-A637-BFC44CDF33A6}"/>
              </a:ext>
            </a:extLst>
          </p:cNvPr>
          <p:cNvSpPr txBox="1"/>
          <p:nvPr/>
        </p:nvSpPr>
        <p:spPr>
          <a:xfrm>
            <a:off x="6952927" y="3108603"/>
            <a:ext cx="341760" cy="307777"/>
          </a:xfrm>
          <a:prstGeom prst="rect">
            <a:avLst/>
          </a:prstGeom>
          <a:noFill/>
        </p:spPr>
        <p:txBody>
          <a:bodyPr wrap="none" rtlCol="0">
            <a:spAutoFit/>
          </a:bodyPr>
          <a:lstStyle/>
          <a:p>
            <a:r>
              <a:rPr lang="en-US" sz="1400" b="1" dirty="0">
                <a:solidFill>
                  <a:srgbClr val="C00000"/>
                </a:solidFill>
              </a:rPr>
              <a:t>M</a:t>
            </a:r>
          </a:p>
        </p:txBody>
      </p:sp>
      <p:sp>
        <p:nvSpPr>
          <p:cNvPr id="78" name="TextBox 77">
            <a:extLst>
              <a:ext uri="{FF2B5EF4-FFF2-40B4-BE49-F238E27FC236}">
                <a16:creationId xmlns:a16="http://schemas.microsoft.com/office/drawing/2014/main" id="{9C30876A-937B-7341-8551-36BF86A4BF91}"/>
              </a:ext>
            </a:extLst>
          </p:cNvPr>
          <p:cNvSpPr txBox="1"/>
          <p:nvPr/>
        </p:nvSpPr>
        <p:spPr>
          <a:xfrm>
            <a:off x="9415657" y="4745625"/>
            <a:ext cx="1152880" cy="246221"/>
          </a:xfrm>
          <a:prstGeom prst="rect">
            <a:avLst/>
          </a:prstGeom>
          <a:solidFill>
            <a:srgbClr val="FFFF00"/>
          </a:solidFill>
          <a:ln w="22225">
            <a:solidFill>
              <a:schemeClr val="tx1"/>
            </a:solidFill>
          </a:ln>
        </p:spPr>
        <p:txBody>
          <a:bodyPr wrap="none" rtlCol="0">
            <a:spAutoFit/>
          </a:bodyPr>
          <a:lstStyle/>
          <a:p>
            <a:r>
              <a:rPr lang="en-US" sz="1000" dirty="0"/>
              <a:t>BUSY PROCESSING</a:t>
            </a:r>
          </a:p>
        </p:txBody>
      </p:sp>
      <p:sp>
        <p:nvSpPr>
          <p:cNvPr id="8" name="Arc 7">
            <a:extLst>
              <a:ext uri="{FF2B5EF4-FFF2-40B4-BE49-F238E27FC236}">
                <a16:creationId xmlns:a16="http://schemas.microsoft.com/office/drawing/2014/main" id="{EEEE5DE6-1BDE-0749-B85D-EE21A3CF6225}"/>
              </a:ext>
            </a:extLst>
          </p:cNvPr>
          <p:cNvSpPr/>
          <p:nvPr/>
        </p:nvSpPr>
        <p:spPr>
          <a:xfrm rot="10800000">
            <a:off x="6050472" y="3237796"/>
            <a:ext cx="510494" cy="474949"/>
          </a:xfrm>
          <a:prstGeom prst="arc">
            <a:avLst>
              <a:gd name="adj1" fmla="val 16200000"/>
              <a:gd name="adj2" fmla="val 5609365"/>
            </a:avLst>
          </a:prstGeom>
          <a:ln>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TextBox 85">
            <a:extLst>
              <a:ext uri="{FF2B5EF4-FFF2-40B4-BE49-F238E27FC236}">
                <a16:creationId xmlns:a16="http://schemas.microsoft.com/office/drawing/2014/main" id="{748AD8EF-DAC8-3A4E-95A3-66BFA799503D}"/>
              </a:ext>
            </a:extLst>
          </p:cNvPr>
          <p:cNvSpPr txBox="1"/>
          <p:nvPr/>
        </p:nvSpPr>
        <p:spPr>
          <a:xfrm>
            <a:off x="4761756" y="3704580"/>
            <a:ext cx="1750373" cy="577081"/>
          </a:xfrm>
          <a:prstGeom prst="rect">
            <a:avLst/>
          </a:prstGeom>
          <a:noFill/>
        </p:spPr>
        <p:txBody>
          <a:bodyPr wrap="square" rtlCol="0">
            <a:spAutoFit/>
          </a:bodyPr>
          <a:lstStyle/>
          <a:p>
            <a:r>
              <a:rPr lang="en-US" sz="1050" dirty="0"/>
              <a:t>Message re-assigned by manager when availability changes</a:t>
            </a:r>
          </a:p>
        </p:txBody>
      </p:sp>
      <p:sp>
        <p:nvSpPr>
          <p:cNvPr id="88" name="TextBox 87">
            <a:extLst>
              <a:ext uri="{FF2B5EF4-FFF2-40B4-BE49-F238E27FC236}">
                <a16:creationId xmlns:a16="http://schemas.microsoft.com/office/drawing/2014/main" id="{76806697-A412-4147-96AB-597F3FE199B1}"/>
              </a:ext>
            </a:extLst>
          </p:cNvPr>
          <p:cNvSpPr txBox="1"/>
          <p:nvPr/>
        </p:nvSpPr>
        <p:spPr>
          <a:xfrm>
            <a:off x="1054645" y="1524989"/>
            <a:ext cx="1310295" cy="369332"/>
          </a:xfrm>
          <a:prstGeom prst="rect">
            <a:avLst/>
          </a:prstGeom>
          <a:noFill/>
        </p:spPr>
        <p:txBody>
          <a:bodyPr wrap="none" rtlCol="0">
            <a:spAutoFit/>
          </a:bodyPr>
          <a:lstStyle/>
          <a:p>
            <a:r>
              <a:rPr lang="en-US" dirty="0"/>
              <a:t>Ruby Server</a:t>
            </a:r>
          </a:p>
        </p:txBody>
      </p:sp>
    </p:spTree>
    <p:extLst>
      <p:ext uri="{BB962C8B-B14F-4D97-AF65-F5344CB8AC3E}">
        <p14:creationId xmlns:p14="http://schemas.microsoft.com/office/powerpoint/2010/main" val="423361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F5E095-2C16-2545-9B1A-D2C37404B020}"/>
              </a:ext>
            </a:extLst>
          </p:cNvPr>
          <p:cNvSpPr txBox="1"/>
          <p:nvPr/>
        </p:nvSpPr>
        <p:spPr>
          <a:xfrm>
            <a:off x="41564" y="71251"/>
            <a:ext cx="5850128" cy="369332"/>
          </a:xfrm>
          <a:prstGeom prst="rect">
            <a:avLst/>
          </a:prstGeom>
          <a:noFill/>
        </p:spPr>
        <p:txBody>
          <a:bodyPr wrap="none" rtlCol="0">
            <a:spAutoFit/>
          </a:bodyPr>
          <a:lstStyle/>
          <a:p>
            <a:r>
              <a:rPr lang="en-US" dirty="0"/>
              <a:t>Some assumptions regarding the scenarios and architecture:</a:t>
            </a:r>
          </a:p>
        </p:txBody>
      </p:sp>
      <p:sp>
        <p:nvSpPr>
          <p:cNvPr id="5" name="TextBox 4">
            <a:extLst>
              <a:ext uri="{FF2B5EF4-FFF2-40B4-BE49-F238E27FC236}">
                <a16:creationId xmlns:a16="http://schemas.microsoft.com/office/drawing/2014/main" id="{730D7D5F-D316-1D4E-B115-A8060DE5AE23}"/>
              </a:ext>
            </a:extLst>
          </p:cNvPr>
          <p:cNvSpPr txBox="1"/>
          <p:nvPr/>
        </p:nvSpPr>
        <p:spPr>
          <a:xfrm>
            <a:off x="1062552" y="1198825"/>
            <a:ext cx="601142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system does not assume any further disambiguation other than regular message vs high priority message, although the system should be able to handle a gradated priority indicator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current design messages are not dropped, meaning that if a queue is re-ordered it assumes that once messages that were pushed back will still be relevant when its their turn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assumption on transport mechanism, this system should work just as well on RabbitMQ as it would on other blackboard/message bus facilities</a:t>
            </a:r>
          </a:p>
        </p:txBody>
      </p:sp>
    </p:spTree>
    <p:extLst>
      <p:ext uri="{BB962C8B-B14F-4D97-AF65-F5344CB8AC3E}">
        <p14:creationId xmlns:p14="http://schemas.microsoft.com/office/powerpoint/2010/main" val="530371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920</Words>
  <Application>Microsoft Macintosh PowerPoint</Application>
  <PresentationFormat>Widescreen</PresentationFormat>
  <Paragraphs>179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martinv</dc:creator>
  <cp:lastModifiedBy>martinv</cp:lastModifiedBy>
  <cp:revision>14</cp:revision>
  <dcterms:created xsi:type="dcterms:W3CDTF">2018-08-13T15:17:27Z</dcterms:created>
  <dcterms:modified xsi:type="dcterms:W3CDTF">2018-08-13T16:23:37Z</dcterms:modified>
</cp:coreProperties>
</file>