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9" r:id="rId5"/>
    <p:sldId id="262" r:id="rId6"/>
    <p:sldId id="269" r:id="rId7"/>
    <p:sldId id="260" r:id="rId8"/>
    <p:sldId id="263" r:id="rId9"/>
    <p:sldId id="264" r:id="rId10"/>
    <p:sldId id="265" r:id="rId11"/>
    <p:sldId id="266" r:id="rId12"/>
    <p:sldId id="268" r:id="rId13"/>
    <p:sldId id="261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 autoAdjust="0"/>
    <p:restoredTop sz="79630" autoAdjust="0"/>
  </p:normalViewPr>
  <p:slideViewPr>
    <p:cSldViewPr>
      <p:cViewPr varScale="1">
        <p:scale>
          <a:sx n="88" d="100"/>
          <a:sy n="88" d="100"/>
        </p:scale>
        <p:origin x="1464" y="17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21" Type="http://schemas.microsoft.com/office/2015/10/relationships/revisionInfo" Target="revisionInfo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5/11/17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5/11/17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Grocery Buddy helps consumers reduce food waste by allowing them to make the most of out of what they have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This is done by helping you plan what you buy using grocery lists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Making sure you use it using fridge expiry trackers and push notifications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dirty="0"/>
              <a:t>Next Patrick is going to explain the structure of our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15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Three Main Pages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Home -&gt; All shopping lists created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List -&gt;      Items in Individual Lists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Fridge -&gt; Perishable and non-perishable items in home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dirty="0"/>
              <a:t>Relationships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List-Fridge         -&gt; Check fridge to make shopping list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Home-List         -&gt; Swap between lists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Fridge-Home    -&gt; Connects main pages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i="1" dirty="0"/>
              <a:t>One-click navigation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1167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6892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Nav</a:t>
            </a:r>
            <a:r>
              <a:rPr lang="en-CA" dirty="0"/>
              <a:t> Bar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Access 3 primary landing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Sidebar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Collapsible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Settings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dirty="0"/>
              <a:t>List options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Select list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New list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Rename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Copy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176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Add new item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Add its name and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Rename, change quantity of, and check off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Reset list – undo check 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Checkout items – add to fridge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Main gestures: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Double-tap to rename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Swipe left or right to delete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Hold + drag to reorder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8312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View</a:t>
            </a:r>
            <a:r>
              <a:rPr lang="en-CA" baseline="0" dirty="0" smtClean="0"/>
              <a:t> all food products that you have in your fridge.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Expiration </a:t>
            </a:r>
            <a:r>
              <a:rPr lang="en-CA" dirty="0"/>
              <a:t>tracker will show default timers that we will set in our </a:t>
            </a:r>
            <a:r>
              <a:rPr lang="en-CA" dirty="0" smtClean="0"/>
              <a:t>database, bar</a:t>
            </a:r>
            <a:r>
              <a:rPr lang="en-CA" baseline="0" dirty="0" smtClean="0"/>
              <a:t> changes from green to yellow to red depending on how close the item is to it’s expiration date.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Red Notification Symbol at the</a:t>
            </a:r>
            <a:r>
              <a:rPr lang="en-CA" baseline="0" dirty="0" smtClean="0"/>
              <a:t> top. The number indicates the number of almost expired food items you have in your fridge.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Enter</a:t>
            </a:r>
            <a:r>
              <a:rPr lang="en-CA" baseline="0" dirty="0" smtClean="0"/>
              <a:t> custom items at the top by just adding it’s name and quantity.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Swipe </a:t>
            </a:r>
            <a:r>
              <a:rPr lang="en-CA" dirty="0"/>
              <a:t>to remove an item from the fridge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Options</a:t>
            </a:r>
            <a:endParaRPr lang="en-CA" dirty="0"/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Rename items – in case you have more than one in the fridge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Change quantity – of food you’ve used/eaten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Change expiration tracker manually – works especially with items that don’t have default expiration </a:t>
            </a:r>
            <a:r>
              <a:rPr lang="en-CA" dirty="0" smtClean="0"/>
              <a:t>trackers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895243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609493" lvl="1" indent="0">
              <a:buFont typeface="Arial" panose="020B0604020202020204" pitchFamily="34" charset="0"/>
              <a:buNone/>
            </a:pPr>
            <a:endParaRPr lang="en-CA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6872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Scrum meetings before every 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Determine major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Break up tasks into smaller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1663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5/11/17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5/11/17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5/11/17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5/11/17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5/11/17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5/11/17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5/11/17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5/11/17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5/11/17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5/11/17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5/11/17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5/11/17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Grocery Buddy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Ecoders</a:t>
            </a:r>
            <a:r>
              <a:rPr lang="en-US" dirty="0"/>
              <a:t> (Patrick, </a:t>
            </a:r>
            <a:r>
              <a:rPr lang="en-US" dirty="0" err="1"/>
              <a:t>Raly</a:t>
            </a:r>
            <a:r>
              <a:rPr lang="en-US" dirty="0"/>
              <a:t>, Kevin, Toni, and Carlo)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548680"/>
            <a:ext cx="4335340" cy="33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96" y="2966224"/>
            <a:ext cx="1734914" cy="23132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2966224"/>
            <a:ext cx="1734914" cy="2146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96" y="3055395"/>
            <a:ext cx="1583936" cy="2111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169" y="2932642"/>
            <a:ext cx="1748325" cy="2331100"/>
          </a:xfrm>
          <a:prstGeom prst="rect">
            <a:avLst/>
          </a:prstGeom>
        </p:spPr>
      </p:pic>
      <p:sp>
        <p:nvSpPr>
          <p:cNvPr id="10" name="Speech Bubble: Oval 9"/>
          <p:cNvSpPr/>
          <p:nvPr/>
        </p:nvSpPr>
        <p:spPr>
          <a:xfrm>
            <a:off x="3821349" y="1293249"/>
            <a:ext cx="3528392" cy="1656184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3331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8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0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4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6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it does?</a:t>
            </a:r>
          </a:p>
          <a:p>
            <a:r>
              <a:rPr lang="en-CA" dirty="0"/>
              <a:t>App Structure</a:t>
            </a:r>
          </a:p>
          <a:p>
            <a:r>
              <a:rPr lang="en-CA" dirty="0"/>
              <a:t>UI </a:t>
            </a:r>
            <a:r>
              <a:rPr lang="en-CA" dirty="0" err="1"/>
              <a:t>Mockups</a:t>
            </a:r>
            <a:r>
              <a:rPr lang="en-CA" dirty="0"/>
              <a:t>/UX Flow</a:t>
            </a:r>
          </a:p>
          <a:p>
            <a:r>
              <a:rPr lang="en-CA" dirty="0"/>
              <a:t>Task Planning</a:t>
            </a:r>
          </a:p>
        </p:txBody>
      </p:sp>
    </p:spTree>
    <p:extLst>
      <p:ext uri="{BB962C8B-B14F-4D97-AF65-F5344CB8AC3E}">
        <p14:creationId xmlns:p14="http://schemas.microsoft.com/office/powerpoint/2010/main" val="13030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Does It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“Make the most of out what you have”</a:t>
            </a:r>
          </a:p>
          <a:p>
            <a:pPr lvl="1"/>
            <a:r>
              <a:rPr lang="en-CA" dirty="0"/>
              <a:t>Plan what you buy – Grocery Lists</a:t>
            </a:r>
          </a:p>
          <a:p>
            <a:pPr lvl="1"/>
            <a:r>
              <a:rPr lang="en-CA" dirty="0"/>
              <a:t>Make sure you use it – Fridge expiry trackers and push notifications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36" y="3356992"/>
            <a:ext cx="1799946" cy="23999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60" y="4077072"/>
            <a:ext cx="656946" cy="8759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748" y="4077072"/>
            <a:ext cx="656946" cy="875928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065290" y="4736976"/>
            <a:ext cx="512930" cy="432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289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Chart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052" y="1447800"/>
            <a:ext cx="6696744" cy="46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Login/Register</a:t>
            </a:r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89321" y="1600200"/>
            <a:ext cx="601018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4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Home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45726" y="1600200"/>
            <a:ext cx="2897372" cy="457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588" y="3140968"/>
            <a:ext cx="1238250" cy="1257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438" y="1316930"/>
            <a:ext cx="31051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2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42130" y="1600200"/>
            <a:ext cx="2904564" cy="4572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599" y="1301130"/>
            <a:ext cx="3095625" cy="49053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6599" y="1301129"/>
            <a:ext cx="31623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2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Fridge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6870" y="1600200"/>
            <a:ext cx="2875084" cy="4572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074" y="1266825"/>
            <a:ext cx="31146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5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Planning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627621"/>
              </p:ext>
            </p:extLst>
          </p:nvPr>
        </p:nvGraphicFramePr>
        <p:xfrm>
          <a:off x="477788" y="1600191"/>
          <a:ext cx="11305257" cy="12480010"/>
        </p:xfrm>
        <a:graphic>
          <a:graphicData uri="http://schemas.openxmlformats.org/drawingml/2006/table">
            <a:tbl>
              <a:tblPr/>
              <a:tblGrid>
                <a:gridCol w="756930">
                  <a:extLst>
                    <a:ext uri="{9D8B030D-6E8A-4147-A177-3AD203B41FA5}">
                      <a16:colId xmlns="" xmlns:a16="http://schemas.microsoft.com/office/drawing/2014/main" val="3935022963"/>
                    </a:ext>
                  </a:extLst>
                </a:gridCol>
                <a:gridCol w="406664">
                  <a:extLst>
                    <a:ext uri="{9D8B030D-6E8A-4147-A177-3AD203B41FA5}">
                      <a16:colId xmlns="" xmlns:a16="http://schemas.microsoft.com/office/drawing/2014/main" val="467210950"/>
                    </a:ext>
                  </a:extLst>
                </a:gridCol>
                <a:gridCol w="595729">
                  <a:extLst>
                    <a:ext uri="{9D8B030D-6E8A-4147-A177-3AD203B41FA5}">
                      <a16:colId xmlns="" xmlns:a16="http://schemas.microsoft.com/office/drawing/2014/main" val="3805166312"/>
                    </a:ext>
                  </a:extLst>
                </a:gridCol>
                <a:gridCol w="406664">
                  <a:extLst>
                    <a:ext uri="{9D8B030D-6E8A-4147-A177-3AD203B41FA5}">
                      <a16:colId xmlns="" xmlns:a16="http://schemas.microsoft.com/office/drawing/2014/main" val="2082796112"/>
                    </a:ext>
                  </a:extLst>
                </a:gridCol>
                <a:gridCol w="581718">
                  <a:extLst>
                    <a:ext uri="{9D8B030D-6E8A-4147-A177-3AD203B41FA5}">
                      <a16:colId xmlns="" xmlns:a16="http://schemas.microsoft.com/office/drawing/2014/main" val="2934649226"/>
                    </a:ext>
                  </a:extLst>
                </a:gridCol>
                <a:gridCol w="3588423">
                  <a:extLst>
                    <a:ext uri="{9D8B030D-6E8A-4147-A177-3AD203B41FA5}">
                      <a16:colId xmlns="" xmlns:a16="http://schemas.microsoft.com/office/drawing/2014/main" val="1131972186"/>
                    </a:ext>
                  </a:extLst>
                </a:gridCol>
                <a:gridCol w="532654">
                  <a:extLst>
                    <a:ext uri="{9D8B030D-6E8A-4147-A177-3AD203B41FA5}">
                      <a16:colId xmlns="" xmlns:a16="http://schemas.microsoft.com/office/drawing/2014/main" val="1875208548"/>
                    </a:ext>
                  </a:extLst>
                </a:gridCol>
                <a:gridCol w="890097">
                  <a:extLst>
                    <a:ext uri="{9D8B030D-6E8A-4147-A177-3AD203B41FA5}">
                      <a16:colId xmlns="" xmlns:a16="http://schemas.microsoft.com/office/drawing/2014/main" val="4284367804"/>
                    </a:ext>
                  </a:extLst>
                </a:gridCol>
                <a:gridCol w="834028">
                  <a:extLst>
                    <a:ext uri="{9D8B030D-6E8A-4147-A177-3AD203B41FA5}">
                      <a16:colId xmlns="" xmlns:a16="http://schemas.microsoft.com/office/drawing/2014/main" val="2517422621"/>
                    </a:ext>
                  </a:extLst>
                </a:gridCol>
                <a:gridCol w="2712350">
                  <a:extLst>
                    <a:ext uri="{9D8B030D-6E8A-4147-A177-3AD203B41FA5}">
                      <a16:colId xmlns="" xmlns:a16="http://schemas.microsoft.com/office/drawing/2014/main" val="2579970188"/>
                    </a:ext>
                  </a:extLst>
                </a:gridCol>
              </a:tblGrid>
              <a:tr h="76949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Current Iteration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53358165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 b="1">
                          <a:effectLst/>
                          <a:latin typeface="Arial" panose="020B0604020202020204" pitchFamily="34" charset="0"/>
                        </a:rPr>
                        <a:t>Assignee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 b="1">
                          <a:effectLst/>
                          <a:latin typeface="Arial" panose="020B0604020202020204" pitchFamily="34" charset="0"/>
                        </a:rPr>
                        <a:t>Iteration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 b="1"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 b="1" dirty="0"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 b="1">
                          <a:effectLst/>
                          <a:latin typeface="Arial" panose="020B0604020202020204" pitchFamily="34" charset="0"/>
                        </a:rPr>
                        <a:t>Depends 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 b="1"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 b="1">
                          <a:effectLst/>
                          <a:latin typeface="Arial" panose="020B0604020202020204" pitchFamily="34" charset="0"/>
                        </a:rPr>
                        <a:t>Importance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 b="1">
                          <a:effectLst/>
                          <a:latin typeface="Arial" panose="020B0604020202020204" pitchFamily="34" charset="0"/>
                        </a:rPr>
                        <a:t>Estimated Time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 b="1">
                          <a:effectLst/>
                          <a:latin typeface="Arial" panose="020B0604020202020204" pitchFamily="34" charset="0"/>
                        </a:rPr>
                        <a:t>Actual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 b="1">
                          <a:effectLst/>
                          <a:latin typeface="Arial" panose="020B0604020202020204" pitchFamily="34" charset="0"/>
                        </a:rPr>
                        <a:t>Comments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09512822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Carlo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Make awesome buddies!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a few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worked on during study room session, created 12 buddies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67338018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Raly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Create ECODERS logo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worked on creating templates and decided on a logo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66246307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Develop App wireframes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UI designed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0402296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Toni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Edit Video Footage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finished 30 seconds pitch video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21110264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Shoot Video Footage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half a day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Shot several scenes at different locations for our pitch script.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9777438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Carlo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Create Grocery Buddy logo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made first draft, still finalizing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38119152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Create several mockups of App color scheme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73294288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Finish and submit Project Summary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Solidified our ideas, plans, and requirements for the project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3841245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Create team charter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Established an all-encompassing team charter.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04543622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Create mind-map of ideas for our app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Brainstormed ideas for the functions and style of our app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17042974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Create UI wireframes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1871936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Record voice-over for pitch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half 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1134225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Carlo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Create and assembled powerpoint 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0113470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Collaborated on summary page presentation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0795152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Toni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Compile common grocery list and their expiration date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392944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Think of differentiating features for our app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27863472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Raly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Finished the page wireframes for app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0945925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Take a look into Fire base/Angular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0411064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Understand git flow process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9756154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Complete git repo using gitflow process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71395530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Not Started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Create AngularJS cheat sheet for core functions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9093640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Determine core concepts of using Angular with Bootstrap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76672064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Not Started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Research core concepts of using Angular with Firebase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27613345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Not Started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Create cheat sheet of any changes between AngularUI and standard Bootstrap JS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344650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Raly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Research how to implement firebase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24186269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Finish Bootstrap demo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6100874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Complete UX/UI walkthrough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Ensured all necessary functions were applied in a thoughtful way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0055991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Not Started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Research Angular to integrate with Bootstrap and Firebase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8766891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Complete several UI mockups for sprint #1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72377907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Carlo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Research Firebase functions which can be used in our app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37404737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Toni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Make mockup prototype (login page, setting) 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made 2 sample pages with bootstrap.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38216394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Not Started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23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Create presentable cheat sheet for using Angular with Firebase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21719141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Raly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Not Started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Test firebase features 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5178549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Research UI elements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34391670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List App in Angular: Build Basic CSS Layout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92195116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</a:rPr>
                        <a:t>35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List App in Angular: Build basic Angular setup that displays list based on array of objects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7222930"/>
                  </a:ext>
                </a:extLst>
              </a:tr>
              <a:tr h="76949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</a:rPr>
                        <a:t>36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List App in Angular: Get each element in list to manage its own functionality, plus interact with its containing array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6198588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Not Started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</a:rPr>
                        <a:t>37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List App in Angular: Implement multiple lists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70506145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Not Started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</a:rPr>
                        <a:t>36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List App in Angular: Implement list filtering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85619486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</a:rPr>
                        <a:t>22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Get Bootstrap test project running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37273979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</a:rPr>
                        <a:t>40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Get Angular UI working in Bootstrap test project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7560156"/>
                  </a:ext>
                </a:extLst>
              </a:tr>
              <a:tr h="133195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</a:rPr>
                        <a:t>41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Get Angular UI's Sortable project working in Bootstrap test project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Half-way working. When sortable works, the standard UI Bootstrap stuff doesn't. Looks like I'll need to re-assemble and hand-pick all the dependencies for each.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1109067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27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Make changes to UI based on UX walkthrough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56894488"/>
                  </a:ext>
                </a:extLst>
              </a:tr>
              <a:tr h="76949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54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Take knowledge from Bootstrap / Angular UI / Sortable test and implement Sortable in Prototype List App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half 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Took no time at all. The last few steps came together really easily.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7739458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Return a selection of possible fonts for UI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3538647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Practice coding UI elements using Bootstrap cheat sheet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99570848"/>
                  </a:ext>
                </a:extLst>
              </a:tr>
              <a:tr h="245794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Not Started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Research and document possible swipe events that work with Angular / Bootstrap, then select 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84761860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Not Started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47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Integrate swipe event into Prototype List App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27583934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Toni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Research different Bootstrap themes picked 3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few minutes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picked 3 themes from bootswatch.com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132377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Carlo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Create outline for PPT for UI presentation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half 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Outline is ready, just needs content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41067681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Carlo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50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Fill content for for PPT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04573772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Carlo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Set up code for pulling data from list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Using lists to test if data can be accessed properly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03661430"/>
                  </a:ext>
                </a:extLst>
              </a:tr>
              <a:tr h="76949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42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Define dependency requirements for Angular, UI Bootstrap, UI Sortable, and determine reasonable intersections.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half 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80638350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53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Select, assemble, and import dependencies for Angular, UI Bootstrap, UI Sortable.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19159200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Carlo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Work on predictive text code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37408377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Get UI Sortable to work on mobile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41481140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Created demo header for UI prototype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97388313"/>
                  </a:ext>
                </a:extLst>
              </a:tr>
              <a:tr h="76949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Carlo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Research user authentication on Firebase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Found out buttons and functions are available, still need to figure out how to implement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49265786"/>
                  </a:ext>
                </a:extLst>
              </a:tr>
              <a:tr h="76949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Toni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Research AngularJS integration with Bootstrap Framework.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half 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Tried out AngularJS on Bootstrap, was not successful in integration. More research needed.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5488481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Not Started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Compare AngularJS vs Angular2 essentials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half 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33260257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Not Started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61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60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Compare Angular 1/2 compatibilities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half 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0265961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Plan UX Walkthrough of main pages/sections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half 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61492852"/>
                  </a:ext>
                </a:extLst>
              </a:tr>
              <a:tr h="76949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Not Started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63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Prioritize UI elements by number of pages, frequency of use. Try to isolate dedicated functions that are on multiple pages.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83094508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Coded prototype sticky footer for application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8649919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Coded prototype list elements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30045780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66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Coded prototype modal/pop-up list elements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56348265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Carlo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Create flow chart for UI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half 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4967548"/>
                  </a:ext>
                </a:extLst>
              </a:tr>
              <a:tr h="76949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Toni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68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Lookup tutorials for AngularJS and Bootstrap integration on YouTube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Found tutorial course on stacksocial that I purchased years ago on AngularJS. 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5845915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Toni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Fix Prototype into what the team envisioned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2098414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for base page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few minutes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39779044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71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for login page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few minutes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necessary for UI presentation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5688815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for register page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few minutes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necessary for UI presentation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25929773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for user's lists page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few minutes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necessary for UI presentation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91017569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for foldout menu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few minutes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necessary for UI presentation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071543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75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for settings page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few minutes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necessary for UI presentation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63969148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76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for fridge page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few minutes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necessary for UI presentation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4049309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77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for list page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few minutes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necessary for UI presentation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3189799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78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for reset dialogue box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few minutes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necessary for UI presentation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02644525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800">
                          <a:effectLst/>
                        </a:rPr>
                        <a:t>prototype for checkout dialogue box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few minutes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necessary for UI presentation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7812563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for items greyed out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few minutes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No longer necessary, deleted from draw.io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44933787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81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plan UI presentation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3241650"/>
                  </a:ext>
                </a:extLst>
              </a:tr>
              <a:tr h="76949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Toni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82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Start and Finish Intro Section of AngularJS: From Zero to Hero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few minutes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understand the basic concepts of AngularJS which involves date binding!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3938598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Toni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Start and Finish Controllers &amp; Modules in Intro Section of AngularJS: From Zero to Hero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few minutes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 dirty="0">
                          <a:effectLst/>
                        </a:rPr>
                        <a:t>understand that AngularJS deals with 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764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05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7049E-6 0.18842 L 4.67049E-6 -1.06297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427</TotalTime>
  <Words>2044</Words>
  <Application>Microsoft Macintosh PowerPoint</Application>
  <PresentationFormat>Custom</PresentationFormat>
  <Paragraphs>768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Constantia</vt:lpstr>
      <vt:lpstr>Cooper Black</vt:lpstr>
      <vt:lpstr>Cooking 16x9</vt:lpstr>
      <vt:lpstr>Grocery Buddy</vt:lpstr>
      <vt:lpstr>Agenda</vt:lpstr>
      <vt:lpstr>What Does It Do?</vt:lpstr>
      <vt:lpstr>Flow Chart</vt:lpstr>
      <vt:lpstr>Login/Register</vt:lpstr>
      <vt:lpstr>Home</vt:lpstr>
      <vt:lpstr>List</vt:lpstr>
      <vt:lpstr>Fridge</vt:lpstr>
      <vt:lpstr>Task Planning</vt:lpstr>
      <vt:lpstr>Conclusion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Buddy</dc:title>
  <dc:creator>Carlo Mendoza</dc:creator>
  <cp:lastModifiedBy>Toni He</cp:lastModifiedBy>
  <cp:revision>29</cp:revision>
  <dcterms:created xsi:type="dcterms:W3CDTF">2017-05-03T18:26:15Z</dcterms:created>
  <dcterms:modified xsi:type="dcterms:W3CDTF">2017-05-12T02:13:36Z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