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C84BECC-E3E9-4407-BA37-B2B9C5A732B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820000" y="2088000"/>
            <a:ext cx="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48000" y="1296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Declare global parameters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432000" y="589680"/>
            <a:ext cx="2952000" cy="41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MAIN STRUCTURE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32000" y="1008000"/>
            <a:ext cx="9216000" cy="6120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648000" y="1800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Declare global variables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816000" y="1800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Read command line input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48000" y="1800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Declare global variables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648000" y="2304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Initialize global variables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49" name="Line 9"/>
          <p:cNvCxnSpPr>
            <a:stCxn id="47" idx="3"/>
            <a:endCxn id="46" idx="1"/>
          </p:cNvCxnSpPr>
          <p:nvPr/>
        </p:nvCxnSpPr>
        <p:spPr>
          <a:xfrm>
            <a:off x="3528000" y="1980000"/>
            <a:ext cx="288360" cy="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50" name="Line 10"/>
          <p:cNvCxnSpPr>
            <a:stCxn id="46" idx="2"/>
            <a:endCxn id="48" idx="3"/>
          </p:cNvCxnSpPr>
          <p:nvPr/>
        </p:nvCxnSpPr>
        <p:spPr>
          <a:xfrm flipH="1">
            <a:off x="3528000" y="2160000"/>
            <a:ext cx="1728360" cy="32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51" name="CustomShape 11"/>
          <p:cNvSpPr/>
          <p:nvPr/>
        </p:nvSpPr>
        <p:spPr>
          <a:xfrm>
            <a:off x="648000" y="2808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Call read_data (INPUT.f90)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648000" y="4032000"/>
            <a:ext cx="2880000" cy="79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200" spc="-1" strike="noStrike">
                <a:latin typeface="Arial"/>
              </a:rPr>
              <a:t>Data interpolation? 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Unit conversions?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Calculating environmental 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variables based on input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140000" y="2664000"/>
            <a:ext cx="2268000" cy="504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200" spc="-1" strike="noStrike">
                <a:latin typeface="Arial"/>
              </a:rPr>
              <a:t>Here user might have some 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additional variables declared?</a:t>
            </a:r>
            <a:endParaRPr b="0" lang="en-GB" sz="1200" spc="-1" strike="noStrike">
              <a:latin typeface="Arial"/>
            </a:endParaRPr>
          </a:p>
        </p:txBody>
      </p:sp>
      <p:cxnSp>
        <p:nvCxnSpPr>
          <p:cNvPr id="54" name="Line 14"/>
          <p:cNvCxnSpPr>
            <a:stCxn id="42" idx="2"/>
            <a:endCxn id="47" idx="0"/>
          </p:cNvCxnSpPr>
          <p:nvPr/>
        </p:nvCxnSpPr>
        <p:spPr>
          <a:xfrm>
            <a:off x="2088000" y="1656000"/>
            <a:ext cx="360" cy="14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55" name="Line 15"/>
          <p:cNvCxnSpPr>
            <a:stCxn id="47" idx="2"/>
            <a:endCxn id="48" idx="0"/>
          </p:cNvCxnSpPr>
          <p:nvPr/>
        </p:nvCxnSpPr>
        <p:spPr>
          <a:xfrm>
            <a:off x="2088000" y="2160000"/>
            <a:ext cx="360" cy="14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56" name="Line 16"/>
          <p:cNvCxnSpPr>
            <a:stCxn id="48" idx="2"/>
            <a:endCxn id="51" idx="0"/>
          </p:cNvCxnSpPr>
          <p:nvPr/>
        </p:nvCxnSpPr>
        <p:spPr>
          <a:xfrm>
            <a:off x="2088000" y="2664000"/>
            <a:ext cx="360" cy="14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57" name="Line 17"/>
          <p:cNvCxnSpPr>
            <a:stCxn id="51" idx="2"/>
            <a:endCxn id="52" idx="0"/>
          </p:cNvCxnSpPr>
          <p:nvPr/>
        </p:nvCxnSpPr>
        <p:spPr>
          <a:xfrm>
            <a:off x="2088000" y="3168000"/>
            <a:ext cx="360" cy="86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58" name="Line 18"/>
          <p:cNvCxnSpPr>
            <a:stCxn id="51" idx="3"/>
            <a:endCxn id="53" idx="1"/>
          </p:cNvCxnSpPr>
          <p:nvPr/>
        </p:nvCxnSpPr>
        <p:spPr>
          <a:xfrm flipV="1">
            <a:off x="3528000" y="2916000"/>
            <a:ext cx="612360" cy="72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59" name="CustomShape 19"/>
          <p:cNvSpPr/>
          <p:nvPr/>
        </p:nvSpPr>
        <p:spPr>
          <a:xfrm>
            <a:off x="2268000" y="3312000"/>
            <a:ext cx="338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200" spc="-1" strike="noStrike">
                <a:latin typeface="Arial"/>
              </a:rPr>
              <a:t>Count sizes from all input files and 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allocate necessary matrices</a:t>
            </a:r>
            <a:endParaRPr b="0" lang="en-GB" sz="1200" spc="-1" strike="noStrike">
              <a:latin typeface="Arial"/>
            </a:endParaRPr>
          </a:p>
        </p:txBody>
      </p:sp>
      <p:cxnSp>
        <p:nvCxnSpPr>
          <p:cNvPr id="60" name="Line 20"/>
          <p:cNvCxnSpPr>
            <a:stCxn id="51" idx="3"/>
            <a:endCxn id="59" idx="0"/>
          </p:cNvCxnSpPr>
          <p:nvPr/>
        </p:nvCxnSpPr>
        <p:spPr>
          <a:xfrm>
            <a:off x="3528000" y="2988000"/>
            <a:ext cx="432360" cy="32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61" name="CustomShape 21"/>
          <p:cNvSpPr/>
          <p:nvPr/>
        </p:nvSpPr>
        <p:spPr>
          <a:xfrm>
            <a:off x="648000" y="5040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Prepare output files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62" name="Line 22"/>
          <p:cNvCxnSpPr>
            <a:stCxn id="52" idx="2"/>
            <a:endCxn id="61" idx="0"/>
          </p:cNvCxnSpPr>
          <p:nvPr/>
        </p:nvCxnSpPr>
        <p:spPr>
          <a:xfrm>
            <a:off x="2088000" y="4824000"/>
            <a:ext cx="360" cy="216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63" name="CustomShape 23"/>
          <p:cNvSpPr/>
          <p:nvPr/>
        </p:nvSpPr>
        <p:spPr>
          <a:xfrm>
            <a:off x="6912000" y="1800000"/>
            <a:ext cx="2520000" cy="360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Optional GUI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64" name="Line 24"/>
          <p:cNvCxnSpPr>
            <a:stCxn id="46" idx="3"/>
            <a:endCxn id="63" idx="1"/>
          </p:cNvCxnSpPr>
          <p:nvPr/>
        </p:nvCxnSpPr>
        <p:spPr>
          <a:xfrm>
            <a:off x="6696000" y="1980000"/>
            <a:ext cx="216360" cy="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65" name="TextShape 25"/>
          <p:cNvSpPr txBox="1"/>
          <p:nvPr/>
        </p:nvSpPr>
        <p:spPr>
          <a:xfrm>
            <a:off x="4752000" y="4284000"/>
            <a:ext cx="2664000" cy="9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500" spc="-1" strike="noStrike">
                <a:latin typeface="Arial"/>
              </a:rPr>
              <a:t>Should we always save </a:t>
            </a:r>
            <a:r>
              <a:rPr b="0" i="1" lang="en-GB" sz="1500" spc="-1" strike="noStrike" u="sng">
                <a:uFillTx/>
                <a:latin typeface="Arial"/>
              </a:rPr>
              <a:t>everything</a:t>
            </a:r>
            <a:r>
              <a:rPr b="0" i="1" lang="en-GB" sz="1500" spc="-1" strike="noStrike">
                <a:latin typeface="Arial"/>
              </a:rPr>
              <a:t> or would there be a setup file for saved items?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66" name="Line 26"/>
          <p:cNvSpPr/>
          <p:nvPr/>
        </p:nvSpPr>
        <p:spPr>
          <a:xfrm flipH="1">
            <a:off x="3600000" y="2448000"/>
            <a:ext cx="18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7"/>
          <p:cNvSpPr/>
          <p:nvPr/>
        </p:nvSpPr>
        <p:spPr>
          <a:xfrm>
            <a:off x="648000" y="5616000"/>
            <a:ext cx="2880000" cy="360000"/>
          </a:xfrm>
          <a:prstGeom prst="rect">
            <a:avLst/>
          </a:prstGeom>
          <a:solidFill>
            <a:srgbClr val="f58220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Main loop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3744000" y="5616000"/>
            <a:ext cx="288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Save stuff every x minutes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" name="Line 29"/>
          <p:cNvSpPr/>
          <p:nvPr/>
        </p:nvSpPr>
        <p:spPr>
          <a:xfrm flipH="1">
            <a:off x="5616000" y="5040000"/>
            <a:ext cx="288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0" name="Line 30"/>
          <p:cNvCxnSpPr>
            <a:stCxn id="67" idx="3"/>
            <a:endCxn id="68" idx="1"/>
          </p:cNvCxnSpPr>
          <p:nvPr/>
        </p:nvCxnSpPr>
        <p:spPr>
          <a:xfrm>
            <a:off x="3528000" y="5796000"/>
            <a:ext cx="216360" cy="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1"/>
          <p:cNvCxnSpPr>
            <a:stCxn id="61" idx="2"/>
            <a:endCxn id="67" idx="0"/>
          </p:cNvCxnSpPr>
          <p:nvPr/>
        </p:nvCxnSpPr>
        <p:spPr>
          <a:xfrm>
            <a:off x="2088000" y="5400000"/>
            <a:ext cx="360" cy="216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72" name="CustomShape 32"/>
          <p:cNvSpPr/>
          <p:nvPr/>
        </p:nvSpPr>
        <p:spPr>
          <a:xfrm>
            <a:off x="648000" y="6192000"/>
            <a:ext cx="288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Save and close files,</a:t>
            </a:r>
            <a:br/>
            <a:r>
              <a:rPr b="0" lang="en-GB" sz="1800" spc="-1" strike="noStrike">
                <a:latin typeface="Arial"/>
              </a:rPr>
              <a:t>finalize report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73" name="Line 33"/>
          <p:cNvCxnSpPr>
            <a:stCxn id="67" idx="2"/>
            <a:endCxn id="72" idx="0"/>
          </p:cNvCxnSpPr>
          <p:nvPr/>
        </p:nvCxnSpPr>
        <p:spPr>
          <a:xfrm>
            <a:off x="2088000" y="5976000"/>
            <a:ext cx="360" cy="216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74" name="Line 34"/>
          <p:cNvCxnSpPr>
            <a:stCxn id="72" idx="3"/>
            <a:endCxn id="63" idx="2"/>
          </p:cNvCxnSpPr>
          <p:nvPr/>
        </p:nvCxnSpPr>
        <p:spPr>
          <a:xfrm flipV="1">
            <a:off x="3528000" y="2160000"/>
            <a:ext cx="4644360" cy="4356360"/>
          </a:xfrm>
          <a:prstGeom prst="bentConnector3">
            <a:avLst/>
          </a:prstGeom>
          <a:ln>
            <a:solidFill>
              <a:srgbClr val="3465a4"/>
            </a:solidFill>
            <a:custDash/>
          </a:ln>
        </p:spPr>
      </p:cxnSp>
      <p:sp>
        <p:nvSpPr>
          <p:cNvPr id="75" name="TextShape 35"/>
          <p:cNvSpPr txBox="1"/>
          <p:nvPr/>
        </p:nvSpPr>
        <p:spPr>
          <a:xfrm>
            <a:off x="4752000" y="6213960"/>
            <a:ext cx="1008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500" spc="-1" strike="noStrike">
                <a:latin typeface="Arial"/>
              </a:rPr>
              <a:t>feedback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76" name="TextShape 36"/>
          <p:cNvSpPr txBox="1"/>
          <p:nvPr/>
        </p:nvSpPr>
        <p:spPr>
          <a:xfrm>
            <a:off x="6984000" y="5494320"/>
            <a:ext cx="1008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500" spc="-1" strike="noStrike">
                <a:latin typeface="Arial"/>
              </a:rPr>
              <a:t>feedback</a:t>
            </a:r>
            <a:endParaRPr b="0" lang="en-GB" sz="1500" spc="-1" strike="noStrike">
              <a:latin typeface="Arial"/>
            </a:endParaRPr>
          </a:p>
        </p:txBody>
      </p:sp>
      <p:cxnSp>
        <p:nvCxnSpPr>
          <p:cNvPr id="77" name="Line 37"/>
          <p:cNvCxnSpPr>
            <a:stCxn id="68" idx="3"/>
            <a:endCxn id="63" idx="2"/>
          </p:cNvCxnSpPr>
          <p:nvPr/>
        </p:nvCxnSpPr>
        <p:spPr>
          <a:xfrm flipV="1">
            <a:off x="6624000" y="2160000"/>
            <a:ext cx="1548360" cy="3636360"/>
          </a:xfrm>
          <a:prstGeom prst="bentConnector3">
            <a:avLst/>
          </a:prstGeom>
          <a:ln>
            <a:solidFill>
              <a:srgbClr val="3465a4"/>
            </a:solidFill>
            <a:custDash/>
          </a:ln>
        </p:spPr>
      </p:cxnSp>
      <p:sp>
        <p:nvSpPr>
          <p:cNvPr id="78" name="TextShape 38"/>
          <p:cNvSpPr txBox="1"/>
          <p:nvPr/>
        </p:nvSpPr>
        <p:spPr>
          <a:xfrm>
            <a:off x="5436000" y="2289960"/>
            <a:ext cx="24120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GB" sz="1500" spc="-1" strike="noStrike">
                <a:latin typeface="Arial"/>
              </a:rPr>
              <a:t>should we use pointers?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>
            <a:off x="8280000" y="2376000"/>
            <a:ext cx="1152000" cy="360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Plot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8000" y="1152000"/>
            <a:ext cx="2232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while time &lt; runtime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32000" y="1008000"/>
            <a:ext cx="9216000" cy="6120000"/>
          </a:xfrm>
          <a:prstGeom prst="rect">
            <a:avLst/>
          </a:prstGeom>
          <a:noFill/>
          <a:ln w="36000">
            <a:solidFill>
              <a:srgbClr val="f582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432000" y="504000"/>
            <a:ext cx="2880000" cy="360000"/>
          </a:xfrm>
          <a:prstGeom prst="rect">
            <a:avLst/>
          </a:prstGeom>
          <a:solidFill>
            <a:srgbClr val="f58220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Main loop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648000" y="1584000"/>
            <a:ext cx="3888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Interpolate current concentrations etc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648000" y="2232000"/>
            <a:ext cx="3888000" cy="36000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Chemistry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648000" y="3528000"/>
            <a:ext cx="3888000" cy="864000"/>
          </a:xfrm>
          <a:prstGeom prst="rect">
            <a:avLst/>
          </a:prstGeom>
          <a:solidFill>
            <a:srgbClr val="89c7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/>
            <a:r>
              <a:rPr b="0" lang="en-GB" sz="1800" spc="-1" strike="noStrike">
                <a:latin typeface="Arial"/>
              </a:rPr>
              <a:t>Particle dynamics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1188000" y="3672000"/>
            <a:ext cx="2736000" cy="360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Particle formation ACDC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648000" y="2232000"/>
            <a:ext cx="3888000" cy="36000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Chemistry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648000" y="2232000"/>
            <a:ext cx="3888000" cy="36000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Chemistry (KPP directly interfaced)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5184000" y="3744000"/>
            <a:ext cx="3888000" cy="648000"/>
          </a:xfrm>
          <a:prstGeom prst="rect">
            <a:avLst/>
          </a:prstGeom>
          <a:solidFill>
            <a:srgbClr val="89c7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Particle dynamics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5760000" y="2880000"/>
            <a:ext cx="2736000" cy="360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Particle formation ACDC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TextShape 12"/>
          <p:cNvSpPr txBox="1"/>
          <p:nvPr/>
        </p:nvSpPr>
        <p:spPr>
          <a:xfrm>
            <a:off x="3240000" y="2844000"/>
            <a:ext cx="144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alternative approaches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92" name="Line 13"/>
          <p:cNvCxnSpPr>
            <a:stCxn id="83" idx="2"/>
            <a:endCxn id="88" idx="0"/>
          </p:cNvCxnSpPr>
          <p:nvPr/>
        </p:nvCxnSpPr>
        <p:spPr>
          <a:xfrm>
            <a:off x="2592000" y="1944000"/>
            <a:ext cx="360" cy="288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93" name="Line 14"/>
          <p:cNvCxnSpPr>
            <a:stCxn id="88" idx="2"/>
            <a:endCxn id="85" idx="0"/>
          </p:cNvCxnSpPr>
          <p:nvPr/>
        </p:nvCxnSpPr>
        <p:spPr>
          <a:xfrm>
            <a:off x="2592000" y="2592000"/>
            <a:ext cx="360" cy="936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94" name="Line 15"/>
          <p:cNvCxnSpPr>
            <a:stCxn id="88" idx="3"/>
            <a:endCxn id="90" idx="1"/>
          </p:cNvCxnSpPr>
          <p:nvPr/>
        </p:nvCxnSpPr>
        <p:spPr>
          <a:xfrm>
            <a:off x="4536000" y="2412000"/>
            <a:ext cx="1224360" cy="648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95" name="Line 16"/>
          <p:cNvCxnSpPr>
            <a:stCxn id="90" idx="2"/>
            <a:endCxn id="89" idx="0"/>
          </p:cNvCxnSpPr>
          <p:nvPr/>
        </p:nvCxnSpPr>
        <p:spPr>
          <a:xfrm>
            <a:off x="7128000" y="3240000"/>
            <a:ext cx="360" cy="504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96" name="Line 17"/>
          <p:cNvSpPr/>
          <p:nvPr/>
        </p:nvSpPr>
        <p:spPr>
          <a:xfrm flipH="1">
            <a:off x="2592000" y="3240000"/>
            <a:ext cx="57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8"/>
          <p:cNvSpPr/>
          <p:nvPr/>
        </p:nvSpPr>
        <p:spPr>
          <a:xfrm flipV="1">
            <a:off x="4536000" y="2736000"/>
            <a:ext cx="64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9"/>
          <p:cNvSpPr/>
          <p:nvPr/>
        </p:nvSpPr>
        <p:spPr>
          <a:xfrm>
            <a:off x="2880000" y="4725360"/>
            <a:ext cx="3888000" cy="530640"/>
          </a:xfrm>
          <a:prstGeom prst="rect">
            <a:avLst/>
          </a:prstGeom>
          <a:solidFill>
            <a:srgbClr val="8ccfb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Particle chemistry?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99" name="Line 20"/>
          <p:cNvCxnSpPr>
            <a:stCxn id="85" idx="2"/>
            <a:endCxn id="98" idx="1"/>
          </p:cNvCxnSpPr>
          <p:nvPr/>
        </p:nvCxnSpPr>
        <p:spPr>
          <a:xfrm>
            <a:off x="2592000" y="4392000"/>
            <a:ext cx="288360" cy="59904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100" name="Line 21"/>
          <p:cNvCxnSpPr>
            <a:stCxn id="89" idx="2"/>
            <a:endCxn id="98" idx="3"/>
          </p:cNvCxnSpPr>
          <p:nvPr/>
        </p:nvCxnSpPr>
        <p:spPr>
          <a:xfrm flipH="1">
            <a:off x="6768000" y="4392000"/>
            <a:ext cx="360360" cy="59904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01" name="CustomShape 22"/>
          <p:cNvSpPr/>
          <p:nvPr/>
        </p:nvSpPr>
        <p:spPr>
          <a:xfrm>
            <a:off x="648000" y="5580000"/>
            <a:ext cx="3888000" cy="396000"/>
          </a:xfrm>
          <a:prstGeom prst="rect">
            <a:avLst/>
          </a:prstGeom>
          <a:solidFill>
            <a:srgbClr val="00508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Losses: deposition, wall loss</a:t>
            </a:r>
            <a:endParaRPr b="0" lang="en-GB" sz="1800" spc="-1" strike="noStrike">
              <a:latin typeface="Arial"/>
            </a:endParaRPr>
          </a:p>
        </p:txBody>
      </p:sp>
      <p:cxnSp>
        <p:nvCxnSpPr>
          <p:cNvPr id="102" name="Line 23"/>
          <p:cNvCxnSpPr>
            <a:stCxn id="98" idx="2"/>
            <a:endCxn id="101" idx="3"/>
          </p:cNvCxnSpPr>
          <p:nvPr/>
        </p:nvCxnSpPr>
        <p:spPr>
          <a:xfrm flipH="1">
            <a:off x="4536000" y="5256000"/>
            <a:ext cx="288360" cy="522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03" name="CustomShape 24"/>
          <p:cNvSpPr/>
          <p:nvPr/>
        </p:nvSpPr>
        <p:spPr>
          <a:xfrm>
            <a:off x="5148000" y="5580000"/>
            <a:ext cx="3888000" cy="396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500" spc="-1" strike="noStrike">
                <a:latin typeface="Arial"/>
              </a:rPr>
              <a:t>override particles with dmps or similar?</a:t>
            </a:r>
            <a:endParaRPr b="0" lang="en-GB" sz="1500" spc="-1" strike="noStrike">
              <a:latin typeface="Arial"/>
            </a:endParaRPr>
          </a:p>
        </p:txBody>
      </p:sp>
      <p:cxnSp>
        <p:nvCxnSpPr>
          <p:cNvPr id="104" name="Line 25"/>
          <p:cNvCxnSpPr>
            <a:stCxn id="101" idx="2"/>
            <a:endCxn id="83" idx="3"/>
          </p:cNvCxnSpPr>
          <p:nvPr/>
        </p:nvCxnSpPr>
        <p:spPr>
          <a:xfrm flipV="1">
            <a:off x="2592000" y="1764000"/>
            <a:ext cx="1944360" cy="4212360"/>
          </a:xfrm>
          <a:prstGeom prst="bentConnector3">
            <a:avLst/>
          </a:prstGeom>
          <a:ln>
            <a:solidFill>
              <a:srgbClr val="5e8ac7"/>
            </a:solidFill>
            <a:tailEnd len="med" type="triangle" w="med"/>
          </a:ln>
        </p:spPr>
      </p:cxnSp>
      <p:sp>
        <p:nvSpPr>
          <p:cNvPr id="105" name="Line 26"/>
          <p:cNvSpPr/>
          <p:nvPr/>
        </p:nvSpPr>
        <p:spPr>
          <a:xfrm flipH="1">
            <a:off x="4536000" y="5832000"/>
            <a:ext cx="61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Style suggestions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Use of CAPS (for legibility SOME caps would be good, for example in function, loop and variable declarations)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no GOTOs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every function and subroutine must be documented in comment right from the start. Also it would be good to add where it is called?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tabs/spaces. I suggest short tab length (in my setting, when I hit tab, Atom creates two spaces). Inset all loops, ifs, cases, subroutine.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possibly even name long loops and ifs? (like in:                               ) This might help reading the code?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avoid using only 1 or 2 characters in variable names, unless it is something that is really common and clear what it contains. All flags etc should be named so that they are self explanatory 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724000" y="4528440"/>
            <a:ext cx="2232000" cy="80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FreeMono"/>
              </a:rPr>
              <a:t>wonky: do ioi=1,2</a:t>
            </a:r>
            <a:endParaRPr b="0" lang="en-GB" sz="1400" spc="-1" strike="noStrike">
              <a:latin typeface="Arial"/>
            </a:endParaRPr>
          </a:p>
          <a:p>
            <a:r>
              <a:rPr b="1" lang="en-GB" sz="1400" spc="-1" strike="noStrike">
                <a:latin typeface="FreeMono"/>
              </a:rPr>
              <a:t>  </a:t>
            </a:r>
            <a:r>
              <a:rPr b="1" lang="en-GB" sz="1400" spc="-1" strike="noStrike">
                <a:latin typeface="FreeMono"/>
              </a:rPr>
              <a:t>cycle</a:t>
            </a:r>
            <a:endParaRPr b="0" lang="en-GB" sz="1400" spc="-1" strike="noStrike">
              <a:latin typeface="Arial"/>
            </a:endParaRPr>
          </a:p>
          <a:p>
            <a:r>
              <a:rPr b="1" lang="en-GB" sz="1400" spc="-1" strike="noStrike">
                <a:latin typeface="FreeMono"/>
              </a:rPr>
              <a:t>end do wonky</a:t>
            </a:r>
            <a:endParaRPr b="0" lang="en-GB" sz="1400" spc="-1" strike="noStrike">
              <a:latin typeface="Arial"/>
            </a:endParaRPr>
          </a:p>
          <a:p>
            <a:endParaRPr b="0" lang="en-GB" sz="14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Supermodel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Name suggestions: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AACD – Atmospheric and Aerosol Chemistry and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ACD – Atmospheric and Aerosol Chemistry and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APCD - Air Parcel Chemistry and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APCAD - Air Parcel Chemistry and Aerosol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APDC - Air Parcel Dynamics and Chemistry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APDaC - Air Parcel Dynamics and Chemistry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or simply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PCAD - Parcel Chemistry and Aerosol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PCD - Parcel Chemistry and Dynamics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There is no Model there but isn't it always clear from the context?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2018-10-31T11:55:34Z</dcterms:created>
  <dc:creator>Petri Clusius</dc:creator>
  <dc:description/>
  <dc:language>en-GB</dc:language>
  <cp:lastModifiedBy>Petri Clusius</cp:lastModifiedBy>
  <dcterms:modified xsi:type="dcterms:W3CDTF">2019-01-17T07:35:51Z</dcterms:modified>
  <cp:revision>8</cp:revision>
  <dc:subject/>
  <dc:title/>
</cp:coreProperties>
</file>