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  <p:sldMasterId id="2147483732" r:id="rId4"/>
  </p:sldMasterIdLst>
  <p:notesMasterIdLst>
    <p:notesMasterId r:id="rId17"/>
  </p:notesMasterIdLst>
  <p:sldIdLst>
    <p:sldId id="256" r:id="rId5"/>
    <p:sldId id="266" r:id="rId6"/>
    <p:sldId id="273" r:id="rId7"/>
    <p:sldId id="274" r:id="rId8"/>
    <p:sldId id="270" r:id="rId9"/>
    <p:sldId id="271" r:id="rId10"/>
    <p:sldId id="267" r:id="rId11"/>
    <p:sldId id="276" r:id="rId12"/>
    <p:sldId id="275" r:id="rId13"/>
    <p:sldId id="262" r:id="rId14"/>
    <p:sldId id="277" r:id="rId15"/>
    <p:sldId id="27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темкин Михаил Александрович" initials="ПМА" lastIdx="8" clrIdx="0">
    <p:extLst>
      <p:ext uri="{19B8F6BF-5375-455C-9EA6-DF929625EA0E}">
        <p15:presenceInfo xmlns:p15="http://schemas.microsoft.com/office/powerpoint/2012/main" userId="S-1-5-21-3072765189-3701541699-3815154863-112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C2C923"/>
    <a:srgbClr val="CB1B4A"/>
    <a:srgbClr val="42AFB6"/>
    <a:srgbClr val="E2E773"/>
    <a:srgbClr val="282F39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0" autoAdjust="0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86F5C-B4CB-4D9D-BB26-F04FD77300A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CB2A1-38C1-43D1-A222-A70CC1045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14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8BB250-E466-4CB7-BEAA-33A8BA048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44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CB2A1-38C1-43D1-A222-A70CC104528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94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CCB2A1-38C1-43D1-A222-A70CC1045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805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CB2A1-38C1-43D1-A222-A70CC104528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9CB8-088E-42AB-8743-22C47329EE88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87E5-9F7C-4CC0-98DF-7F76E90ED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4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9CB8-088E-42AB-8743-22C47329EE88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87E5-9F7C-4CC0-98DF-7F76E90ED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01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9CB8-088E-42AB-8743-22C47329EE88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87E5-9F7C-4CC0-98DF-7F76E90ED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72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342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991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595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33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020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072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899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69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9CB8-088E-42AB-8743-22C47329EE88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87E5-9F7C-4CC0-98DF-7F76E90ED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843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46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606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242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565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326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820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344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34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749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46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9CB8-088E-42AB-8743-22C47329EE88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87E5-9F7C-4CC0-98DF-7F76E90ED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3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8589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6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045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6562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9808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0003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0018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2833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1995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9CB8-088E-42AB-8743-22C47329EE88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87E5-9F7C-4CC0-98DF-7F76E90ED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512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9231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8313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3776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082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3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9CB8-088E-42AB-8743-22C47329EE88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87E5-9F7C-4CC0-98DF-7F76E90ED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64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9CB8-088E-42AB-8743-22C47329EE88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87E5-9F7C-4CC0-98DF-7F76E90ED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14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9CB8-088E-42AB-8743-22C47329EE88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87E5-9F7C-4CC0-98DF-7F76E90ED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4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9CB8-088E-42AB-8743-22C47329EE88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87E5-9F7C-4CC0-98DF-7F76E90ED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93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9CB8-088E-42AB-8743-22C47329EE88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87E5-9F7C-4CC0-98DF-7F76E90ED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15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9CB8-088E-42AB-8743-22C47329EE88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87E5-9F7C-4CC0-98DF-7F76E90ED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07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10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13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27/01/2025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80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D:/&#1057;&#1056;&#1057;M_System/&#1057;&#1093;&#1077;&#1084;&#1099;%20&#1080;%20&#1075;&#1088;&#1072;&#1092;&#1080;&#1082;&#1080;/&#1055;&#1088;&#1086;&#1073;&#1083;&#1077;&#1084;&#1099;%20&#1090;&#1077;&#1082;&#1091;&#1097;&#1077;&#1081;%20&#1072;&#1088;&#1093;&#1080;&#1090;&#1077;&#1082;&#1090;&#1091;&#1088;&#1099;.vsdx" TargetMode="Externa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D:/&#1057;&#1056;&#1057;M_System/&#1057;&#1093;&#1077;&#1084;&#1099;%20&#1080;%20&#1075;&#1088;&#1072;&#1092;&#1080;&#1082;&#1080;/&#1055;&#1088;&#1077;&#1076;&#1083;&#1072;&#1075;&#1072;&#1077;&#1084;&#1099;&#1077;%20&#1088;&#1077;&#1096;&#1077;&#1085;&#1080;&#1103;.vsdx" TargetMode="Externa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4.emf"/><Relationship Id="rId4" Type="http://schemas.openxmlformats.org/officeDocument/2006/relationships/oleObject" Target="file:///D:/&#1057;&#1056;&#1057;M_System/&#1057;&#1093;&#1077;&#1084;&#1099;%20&#1080;%20&#1075;&#1088;&#1072;&#1092;&#1080;&#1082;&#1080;/&#1058;&#1077;&#1082;&#1091;&#1097;&#1072;&#1103;%20&#1072;&#1088;&#1093;&#1080;&#1090;&#1077;&#1082;&#1090;&#1091;&#1088;&#1072;%20&#1069;&#1054;.vsd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file:///D:/&#1057;&#1056;&#1057;M_System/&#1057;&#1093;&#1077;&#1084;&#1099;%20&#1080;%20&#1075;&#1088;&#1072;&#1092;&#1080;&#1082;&#1080;/&#1055;&#1088;&#1077;&#1076;&#1083;&#1072;&#1075;&#1072;&#1077;&#1084;&#1072;&#1103;%20&#1072;&#1088;&#1093;&#1080;&#1090;&#1077;&#1082;&#1090;&#1091;&#1088;&#1072;%20&#1069;&#1054;.vsdx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255995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1963635" y="-23898"/>
            <a:ext cx="870349" cy="2501070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682082" y="-2855"/>
            <a:ext cx="2203483" cy="5955257"/>
            <a:chOff x="267212" y="-36723"/>
            <a:chExt cx="2203483" cy="595525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9453" y="-36723"/>
              <a:ext cx="6342" cy="3267573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267212" y="3230850"/>
              <a:ext cx="2203483" cy="2687684"/>
              <a:chOff x="3389152" y="2224726"/>
              <a:chExt cx="2203483" cy="2687684"/>
            </a:xfrm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2905411" y="383662"/>
            <a:ext cx="7446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b="1" dirty="0">
                <a:solidFill>
                  <a:srgbClr val="FCB414"/>
                </a:solidFill>
                <a:latin typeface="Courier New" panose="02070309020205020404" pitchFamily="49" charset="0"/>
                <a:ea typeface="Noto Sans Disp ExtBd" panose="020B0902040504020204" pitchFamily="34"/>
                <a:cs typeface="Courier New" panose="02070309020205020404" pitchFamily="49" charset="0"/>
              </a:rPr>
              <a:t>Centralized Protection Control and Monitoring </a:t>
            </a:r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ea typeface="Noto Sans Disp ExtBd" panose="020B0902040504020204" pitchFamily="34"/>
                <a:cs typeface="Courier New" panose="02070309020205020404" pitchFamily="49" charset="0"/>
              </a:rPr>
              <a:t>System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Noto Sans Disp ExtBd" panose="020B0902040504020204" pitchFamily="34"/>
              <a:cs typeface="Courier New" panose="02070309020205020404" pitchFamily="49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0351370" y="-40455"/>
            <a:ext cx="1077358" cy="4014790"/>
            <a:chOff x="10709362" y="-2855"/>
            <a:chExt cx="1077358" cy="4014790"/>
          </a:xfrm>
        </p:grpSpPr>
        <p:grpSp>
          <p:nvGrpSpPr>
            <p:cNvPr id="65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10709362" y="2221272"/>
              <a:ext cx="1077358" cy="1790663"/>
              <a:chOff x="10268256" y="991107"/>
              <a:chExt cx="1077358" cy="1790663"/>
            </a:xfrm>
          </p:grpSpPr>
          <p:sp>
            <p:nvSpPr>
              <p:cNvPr id="67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66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1239574" y="-2855"/>
              <a:ext cx="0" cy="2224126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9832059" y="0"/>
            <a:ext cx="870349" cy="2501070"/>
            <a:chOff x="5844264" y="-41132"/>
            <a:chExt cx="902225" cy="2691974"/>
          </a:xfrm>
        </p:grpSpPr>
        <p:grpSp>
          <p:nvGrpSpPr>
            <p:cNvPr id="73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4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3313955" y="3494819"/>
            <a:ext cx="67958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ru-RU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Noto Sans Disp ExtBd" panose="020B0902040504020204" pitchFamily="34"/>
                <a:cs typeface="Courier New" panose="02070309020205020404" pitchFamily="49" charset="0"/>
              </a:rPr>
              <a:t>Централизованный многофункциональный</a:t>
            </a:r>
            <a:r>
              <a:rPr kumimoji="0" lang="ru-RU" sz="24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Noto Sans Disp ExtBd" panose="020B0902040504020204" pitchFamily="34"/>
                <a:cs typeface="Courier New" panose="02070309020205020404" pitchFamily="49" charset="0"/>
              </a:rPr>
              <a:t> комплекс защиты, автоматизации и мониторинга электроэнергетического объекта. </a:t>
            </a:r>
            <a:r>
              <a:rPr lang="ru-RU" sz="2400" noProof="0" dirty="0">
                <a:solidFill>
                  <a:schemeClr val="bg1"/>
                </a:solidFill>
                <a:latin typeface="Courier New" panose="02070309020205020404" pitchFamily="49" charset="0"/>
                <a:ea typeface="Noto Sans Disp ExtBd" panose="020B0902040504020204" pitchFamily="34"/>
                <a:cs typeface="Courier New" panose="02070309020205020404" pitchFamily="49" charset="0"/>
              </a:rPr>
              <a:t>Позволяет </a:t>
            </a:r>
            <a:r>
              <a:rPr kumimoji="0" lang="ru-RU" sz="24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Noto Sans Disp ExtBd" panose="020B0902040504020204" pitchFamily="34"/>
                <a:cs typeface="Courier New" panose="02070309020205020404" pitchFamily="49" charset="0"/>
              </a:rPr>
              <a:t>оптимизировать затраты, сократить экологический след, 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ea typeface="Noto Sans Disp ExtBd" panose="020B0902040504020204" pitchFamily="34"/>
                <a:cs typeface="Courier New" panose="02070309020205020404" pitchFamily="49" charset="0"/>
              </a:rPr>
              <a:t>количественно и качественно </a:t>
            </a:r>
            <a:r>
              <a:rPr kumimoji="0" lang="ru-RU" sz="24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Noto Sans Disp ExtBd" panose="020B0902040504020204" pitchFamily="34"/>
                <a:cs typeface="Courier New" panose="02070309020205020404" pitchFamily="49" charset="0"/>
              </a:rPr>
              <a:t>повысить уровень автоматизации в энергетической отрасли.</a:t>
            </a:r>
            <a:endParaRPr kumimoji="0" lang="ru-RU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Noto Sans Disp ExtBd" panose="020B0902040504020204" pitchFamily="34"/>
              <a:cs typeface="Courier New" panose="02070309020205020404" pitchFamily="49" charset="0"/>
            </a:endParaRPr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76" y="36616"/>
            <a:ext cx="1301950" cy="6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5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A952683-8E39-49BC-9765-2B971B315F6D}"/>
              </a:ext>
            </a:extLst>
          </p:cNvPr>
          <p:cNvSpPr txBox="1"/>
          <p:nvPr/>
        </p:nvSpPr>
        <p:spPr>
          <a:xfrm>
            <a:off x="646593" y="362104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Бюджет проекта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0379720" y="4872240"/>
            <a:ext cx="1609557" cy="1897253"/>
            <a:chOff x="10341620" y="4357890"/>
            <a:chExt cx="1609557" cy="189725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9C68F4-9380-4959-A22F-35CBF2E4D4F8}"/>
                </a:ext>
              </a:extLst>
            </p:cNvPr>
            <p:cNvSpPr/>
            <p:nvPr/>
          </p:nvSpPr>
          <p:spPr>
            <a:xfrm>
              <a:off x="10341620" y="6118464"/>
              <a:ext cx="1609557" cy="136679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9125F9-2E3C-4B69-B97B-B5ADB7E35866}"/>
                </a:ext>
              </a:extLst>
            </p:cNvPr>
            <p:cNvGrpSpPr/>
            <p:nvPr/>
          </p:nvGrpSpPr>
          <p:grpSpPr>
            <a:xfrm>
              <a:off x="10420406" y="4433066"/>
              <a:ext cx="1451985" cy="1747951"/>
              <a:chOff x="1974688" y="1918486"/>
              <a:chExt cx="3105312" cy="3743562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49293C50-2C06-4028-8A40-2359928EC0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74688" y="3461037"/>
                <a:ext cx="3105312" cy="2201011"/>
              </a:xfrm>
              <a:custGeom>
                <a:avLst/>
                <a:gdLst>
                  <a:gd name="T0" fmla="*/ 1199 w 1231"/>
                  <a:gd name="T1" fmla="*/ 196 h 872"/>
                  <a:gd name="T2" fmla="*/ 1158 w 1231"/>
                  <a:gd name="T3" fmla="*/ 217 h 872"/>
                  <a:gd name="T4" fmla="*/ 1117 w 1231"/>
                  <a:gd name="T5" fmla="*/ 131 h 872"/>
                  <a:gd name="T6" fmla="*/ 1070 w 1231"/>
                  <a:gd name="T7" fmla="*/ 213 h 872"/>
                  <a:gd name="T8" fmla="*/ 1107 w 1231"/>
                  <a:gd name="T9" fmla="*/ 246 h 872"/>
                  <a:gd name="T10" fmla="*/ 1054 w 1231"/>
                  <a:gd name="T11" fmla="*/ 271 h 872"/>
                  <a:gd name="T12" fmla="*/ 1038 w 1231"/>
                  <a:gd name="T13" fmla="*/ 241 h 872"/>
                  <a:gd name="T14" fmla="*/ 667 w 1231"/>
                  <a:gd name="T15" fmla="*/ 23 h 872"/>
                  <a:gd name="T16" fmla="*/ 355 w 1231"/>
                  <a:gd name="T17" fmla="*/ 65 h 872"/>
                  <a:gd name="T18" fmla="*/ 196 w 1231"/>
                  <a:gd name="T19" fmla="*/ 63 h 872"/>
                  <a:gd name="T20" fmla="*/ 67 w 1231"/>
                  <a:gd name="T21" fmla="*/ 106 h 872"/>
                  <a:gd name="T22" fmla="*/ 101 w 1231"/>
                  <a:gd name="T23" fmla="*/ 178 h 872"/>
                  <a:gd name="T24" fmla="*/ 168 w 1231"/>
                  <a:gd name="T25" fmla="*/ 227 h 872"/>
                  <a:gd name="T26" fmla="*/ 122 w 1231"/>
                  <a:gd name="T27" fmla="*/ 301 h 872"/>
                  <a:gd name="T28" fmla="*/ 65 w 1231"/>
                  <a:gd name="T29" fmla="*/ 407 h 872"/>
                  <a:gd name="T30" fmla="*/ 3 w 1231"/>
                  <a:gd name="T31" fmla="*/ 478 h 872"/>
                  <a:gd name="T32" fmla="*/ 85 w 1231"/>
                  <a:gd name="T33" fmla="*/ 625 h 872"/>
                  <a:gd name="T34" fmla="*/ 163 w 1231"/>
                  <a:gd name="T35" fmla="*/ 639 h 872"/>
                  <a:gd name="T36" fmla="*/ 220 w 1231"/>
                  <a:gd name="T37" fmla="*/ 711 h 872"/>
                  <a:gd name="T38" fmla="*/ 283 w 1231"/>
                  <a:gd name="T39" fmla="*/ 758 h 872"/>
                  <a:gd name="T40" fmla="*/ 283 w 1231"/>
                  <a:gd name="T41" fmla="*/ 872 h 872"/>
                  <a:gd name="T42" fmla="*/ 429 w 1231"/>
                  <a:gd name="T43" fmla="*/ 872 h 872"/>
                  <a:gd name="T44" fmla="*/ 477 w 1231"/>
                  <a:gd name="T45" fmla="*/ 798 h 872"/>
                  <a:gd name="T46" fmla="*/ 576 w 1231"/>
                  <a:gd name="T47" fmla="*/ 801 h 872"/>
                  <a:gd name="T48" fmla="*/ 690 w 1231"/>
                  <a:gd name="T49" fmla="*/ 796 h 872"/>
                  <a:gd name="T50" fmla="*/ 685 w 1231"/>
                  <a:gd name="T51" fmla="*/ 872 h 872"/>
                  <a:gd name="T52" fmla="*/ 833 w 1231"/>
                  <a:gd name="T53" fmla="*/ 872 h 872"/>
                  <a:gd name="T54" fmla="*/ 1023 w 1231"/>
                  <a:gd name="T55" fmla="*/ 634 h 872"/>
                  <a:gd name="T56" fmla="*/ 1065 w 1231"/>
                  <a:gd name="T57" fmla="*/ 302 h 872"/>
                  <a:gd name="T58" fmla="*/ 1144 w 1231"/>
                  <a:gd name="T59" fmla="*/ 250 h 872"/>
                  <a:gd name="T60" fmla="*/ 1215 w 1231"/>
                  <a:gd name="T61" fmla="*/ 224 h 872"/>
                  <a:gd name="T62" fmla="*/ 1199 w 1231"/>
                  <a:gd name="T63" fmla="*/ 196 h 872"/>
                  <a:gd name="T64" fmla="*/ 706 w 1231"/>
                  <a:gd name="T65" fmla="*/ 92 h 872"/>
                  <a:gd name="T66" fmla="*/ 512 w 1231"/>
                  <a:gd name="T67" fmla="*/ 87 h 872"/>
                  <a:gd name="T68" fmla="*/ 504 w 1231"/>
                  <a:gd name="T69" fmla="*/ 57 h 872"/>
                  <a:gd name="T70" fmla="*/ 714 w 1231"/>
                  <a:gd name="T71" fmla="*/ 61 h 872"/>
                  <a:gd name="T72" fmla="*/ 706 w 1231"/>
                  <a:gd name="T73" fmla="*/ 92 h 872"/>
                  <a:gd name="T74" fmla="*/ 1092 w 1231"/>
                  <a:gd name="T75" fmla="*/ 178 h 872"/>
                  <a:gd name="T76" fmla="*/ 1111 w 1231"/>
                  <a:gd name="T77" fmla="*/ 163 h 872"/>
                  <a:gd name="T78" fmla="*/ 1122 w 1231"/>
                  <a:gd name="T79" fmla="*/ 177 h 872"/>
                  <a:gd name="T80" fmla="*/ 1127 w 1231"/>
                  <a:gd name="T81" fmla="*/ 218 h 872"/>
                  <a:gd name="T82" fmla="*/ 1125 w 1231"/>
                  <a:gd name="T83" fmla="*/ 217 h 872"/>
                  <a:gd name="T84" fmla="*/ 1092 w 1231"/>
                  <a:gd name="T85" fmla="*/ 178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31" h="872">
                    <a:moveTo>
                      <a:pt x="1199" y="196"/>
                    </a:moveTo>
                    <a:cubicBezTo>
                      <a:pt x="1186" y="206"/>
                      <a:pt x="1172" y="214"/>
                      <a:pt x="1158" y="217"/>
                    </a:cubicBezTo>
                    <a:cubicBezTo>
                      <a:pt x="1163" y="183"/>
                      <a:pt x="1152" y="141"/>
                      <a:pt x="1117" y="131"/>
                    </a:cubicBezTo>
                    <a:cubicBezTo>
                      <a:pt x="1063" y="115"/>
                      <a:pt x="1053" y="175"/>
                      <a:pt x="1070" y="213"/>
                    </a:cubicBezTo>
                    <a:cubicBezTo>
                      <a:pt x="1078" y="230"/>
                      <a:pt x="1091" y="241"/>
                      <a:pt x="1107" y="246"/>
                    </a:cubicBezTo>
                    <a:cubicBezTo>
                      <a:pt x="1092" y="259"/>
                      <a:pt x="1072" y="268"/>
                      <a:pt x="1054" y="271"/>
                    </a:cubicBezTo>
                    <a:cubicBezTo>
                      <a:pt x="1049" y="261"/>
                      <a:pt x="1044" y="251"/>
                      <a:pt x="1038" y="241"/>
                    </a:cubicBezTo>
                    <a:cubicBezTo>
                      <a:pt x="955" y="106"/>
                      <a:pt x="851" y="46"/>
                      <a:pt x="667" y="23"/>
                    </a:cubicBezTo>
                    <a:cubicBezTo>
                      <a:pt x="484" y="0"/>
                      <a:pt x="355" y="65"/>
                      <a:pt x="355" y="65"/>
                    </a:cubicBezTo>
                    <a:cubicBezTo>
                      <a:pt x="355" y="65"/>
                      <a:pt x="266" y="54"/>
                      <a:pt x="196" y="63"/>
                    </a:cubicBezTo>
                    <a:cubicBezTo>
                      <a:pt x="125" y="71"/>
                      <a:pt x="70" y="98"/>
                      <a:pt x="67" y="106"/>
                    </a:cubicBezTo>
                    <a:cubicBezTo>
                      <a:pt x="65" y="113"/>
                      <a:pt x="78" y="149"/>
                      <a:pt x="101" y="178"/>
                    </a:cubicBezTo>
                    <a:cubicBezTo>
                      <a:pt x="128" y="212"/>
                      <a:pt x="168" y="227"/>
                      <a:pt x="168" y="227"/>
                    </a:cubicBezTo>
                    <a:cubicBezTo>
                      <a:pt x="168" y="227"/>
                      <a:pt x="138" y="259"/>
                      <a:pt x="122" y="301"/>
                    </a:cubicBezTo>
                    <a:cubicBezTo>
                      <a:pt x="106" y="344"/>
                      <a:pt x="108" y="384"/>
                      <a:pt x="65" y="407"/>
                    </a:cubicBezTo>
                    <a:cubicBezTo>
                      <a:pt x="23" y="430"/>
                      <a:pt x="0" y="416"/>
                      <a:pt x="3" y="478"/>
                    </a:cubicBezTo>
                    <a:cubicBezTo>
                      <a:pt x="6" y="541"/>
                      <a:pt x="39" y="597"/>
                      <a:pt x="85" y="625"/>
                    </a:cubicBezTo>
                    <a:cubicBezTo>
                      <a:pt x="132" y="653"/>
                      <a:pt x="163" y="639"/>
                      <a:pt x="163" y="639"/>
                    </a:cubicBezTo>
                    <a:cubicBezTo>
                      <a:pt x="163" y="639"/>
                      <a:pt x="183" y="682"/>
                      <a:pt x="220" y="711"/>
                    </a:cubicBezTo>
                    <a:cubicBezTo>
                      <a:pt x="256" y="741"/>
                      <a:pt x="283" y="758"/>
                      <a:pt x="283" y="758"/>
                    </a:cubicBezTo>
                    <a:cubicBezTo>
                      <a:pt x="283" y="758"/>
                      <a:pt x="274" y="872"/>
                      <a:pt x="283" y="872"/>
                    </a:cubicBezTo>
                    <a:cubicBezTo>
                      <a:pt x="292" y="872"/>
                      <a:pt x="419" y="872"/>
                      <a:pt x="429" y="872"/>
                    </a:cubicBezTo>
                    <a:cubicBezTo>
                      <a:pt x="446" y="872"/>
                      <a:pt x="477" y="798"/>
                      <a:pt x="477" y="798"/>
                    </a:cubicBezTo>
                    <a:cubicBezTo>
                      <a:pt x="477" y="798"/>
                      <a:pt x="522" y="802"/>
                      <a:pt x="576" y="801"/>
                    </a:cubicBezTo>
                    <a:cubicBezTo>
                      <a:pt x="629" y="801"/>
                      <a:pt x="690" y="796"/>
                      <a:pt x="690" y="796"/>
                    </a:cubicBezTo>
                    <a:cubicBezTo>
                      <a:pt x="690" y="796"/>
                      <a:pt x="671" y="872"/>
                      <a:pt x="685" y="872"/>
                    </a:cubicBezTo>
                    <a:cubicBezTo>
                      <a:pt x="700" y="872"/>
                      <a:pt x="805" y="872"/>
                      <a:pt x="833" y="872"/>
                    </a:cubicBezTo>
                    <a:cubicBezTo>
                      <a:pt x="860" y="872"/>
                      <a:pt x="979" y="704"/>
                      <a:pt x="1023" y="634"/>
                    </a:cubicBezTo>
                    <a:cubicBezTo>
                      <a:pt x="1061" y="574"/>
                      <a:pt x="1105" y="427"/>
                      <a:pt x="1065" y="302"/>
                    </a:cubicBezTo>
                    <a:cubicBezTo>
                      <a:pt x="1097" y="295"/>
                      <a:pt x="1127" y="277"/>
                      <a:pt x="1144" y="250"/>
                    </a:cubicBezTo>
                    <a:cubicBezTo>
                      <a:pt x="1171" y="248"/>
                      <a:pt x="1197" y="238"/>
                      <a:pt x="1215" y="224"/>
                    </a:cubicBezTo>
                    <a:cubicBezTo>
                      <a:pt x="1231" y="212"/>
                      <a:pt x="1216" y="184"/>
                      <a:pt x="1199" y="196"/>
                    </a:cubicBezTo>
                    <a:close/>
                    <a:moveTo>
                      <a:pt x="706" y="92"/>
                    </a:moveTo>
                    <a:cubicBezTo>
                      <a:pt x="638" y="66"/>
                      <a:pt x="581" y="64"/>
                      <a:pt x="512" y="87"/>
                    </a:cubicBezTo>
                    <a:cubicBezTo>
                      <a:pt x="493" y="94"/>
                      <a:pt x="484" y="63"/>
                      <a:pt x="504" y="57"/>
                    </a:cubicBezTo>
                    <a:cubicBezTo>
                      <a:pt x="577" y="32"/>
                      <a:pt x="642" y="33"/>
                      <a:pt x="714" y="61"/>
                    </a:cubicBezTo>
                    <a:cubicBezTo>
                      <a:pt x="733" y="69"/>
                      <a:pt x="725" y="99"/>
                      <a:pt x="706" y="92"/>
                    </a:cubicBezTo>
                    <a:close/>
                    <a:moveTo>
                      <a:pt x="1092" y="178"/>
                    </a:moveTo>
                    <a:cubicBezTo>
                      <a:pt x="1090" y="167"/>
                      <a:pt x="1096" y="162"/>
                      <a:pt x="1111" y="163"/>
                    </a:cubicBezTo>
                    <a:cubicBezTo>
                      <a:pt x="1116" y="167"/>
                      <a:pt x="1120" y="171"/>
                      <a:pt x="1122" y="177"/>
                    </a:cubicBezTo>
                    <a:cubicBezTo>
                      <a:pt x="1131" y="192"/>
                      <a:pt x="1131" y="205"/>
                      <a:pt x="1127" y="218"/>
                    </a:cubicBezTo>
                    <a:cubicBezTo>
                      <a:pt x="1127" y="218"/>
                      <a:pt x="1126" y="217"/>
                      <a:pt x="1125" y="217"/>
                    </a:cubicBezTo>
                    <a:cubicBezTo>
                      <a:pt x="1106" y="213"/>
                      <a:pt x="1095" y="196"/>
                      <a:pt x="1092" y="17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63E7168-C67F-4E2D-9880-047129445021}"/>
                  </a:ext>
                </a:extLst>
              </p:cNvPr>
              <p:cNvGrpSpPr/>
              <p:nvPr/>
            </p:nvGrpSpPr>
            <p:grpSpPr>
              <a:xfrm>
                <a:off x="2869528" y="1918486"/>
                <a:ext cx="1456294" cy="1482053"/>
                <a:chOff x="2850478" y="2028430"/>
                <a:chExt cx="1456294" cy="1482053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E957807-94F2-4036-98F9-0ED6989D9228}"/>
                    </a:ext>
                  </a:extLst>
                </p:cNvPr>
                <p:cNvSpPr/>
                <p:nvPr/>
              </p:nvSpPr>
              <p:spPr>
                <a:xfrm>
                  <a:off x="2850478" y="2511302"/>
                  <a:ext cx="663643" cy="663643"/>
                </a:xfrm>
                <a:prstGeom prst="ellipse">
                  <a:avLst/>
                </a:prstGeom>
                <a:noFill/>
                <a:ln w="4762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2C92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9461291-4FCD-405D-B89B-1243A49BC6A6}"/>
                    </a:ext>
                  </a:extLst>
                </p:cNvPr>
                <p:cNvSpPr/>
                <p:nvPr/>
              </p:nvSpPr>
              <p:spPr>
                <a:xfrm>
                  <a:off x="3771742" y="2809965"/>
                  <a:ext cx="535030" cy="535030"/>
                </a:xfrm>
                <a:prstGeom prst="ellipse">
                  <a:avLst/>
                </a:prstGeom>
                <a:noFill/>
                <a:ln w="3492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9549CD3-D2A4-460E-AEEB-2518F4B569D6}"/>
                    </a:ext>
                  </a:extLst>
                </p:cNvPr>
                <p:cNvSpPr/>
                <p:nvPr/>
              </p:nvSpPr>
              <p:spPr>
                <a:xfrm>
                  <a:off x="3618276" y="2028430"/>
                  <a:ext cx="478441" cy="478441"/>
                </a:xfrm>
                <a:prstGeom prst="ellipse">
                  <a:avLst/>
                </a:prstGeom>
                <a:noFill/>
                <a:ln w="3492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712E3BB-BC37-41DA-9824-F47678190A96}"/>
                    </a:ext>
                  </a:extLst>
                </p:cNvPr>
                <p:cNvSpPr txBox="1"/>
                <p:nvPr/>
              </p:nvSpPr>
              <p:spPr>
                <a:xfrm>
                  <a:off x="3812312" y="2653573"/>
                  <a:ext cx="453889" cy="856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ru-RU" sz="2000" b="1" dirty="0">
                      <a:solidFill>
                        <a:srgbClr val="00B050"/>
                      </a:solidFill>
                    </a:rPr>
                    <a:t>₽</a:t>
                  </a:r>
                  <a:endPara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Noto Sans" panose="020B050204050402020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12E3BB-BC37-41DA-9824-F47678190A96}"/>
                </a:ext>
              </a:extLst>
            </p:cNvPr>
            <p:cNvSpPr txBox="1"/>
            <p:nvPr/>
          </p:nvSpPr>
          <p:spPr>
            <a:xfrm>
              <a:off x="11197824" y="4357890"/>
              <a:ext cx="235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ru-RU" b="1" dirty="0">
                  <a:solidFill>
                    <a:srgbClr val="00B050"/>
                  </a:solidFill>
                </a:rPr>
                <a:t>₽</a:t>
              </a:r>
              <a:endPara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12E3BB-BC37-41DA-9824-F47678190A96}"/>
                </a:ext>
              </a:extLst>
            </p:cNvPr>
            <p:cNvSpPr txBox="1"/>
            <p:nvPr/>
          </p:nvSpPr>
          <p:spPr>
            <a:xfrm>
              <a:off x="10888654" y="4576158"/>
              <a:ext cx="220122" cy="37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ru-RU" sz="2400" b="1" dirty="0">
                  <a:solidFill>
                    <a:srgbClr val="00B050"/>
                  </a:solidFill>
                </a:rPr>
                <a:t>₽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76" y="36616"/>
            <a:ext cx="1301950" cy="650975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22168"/>
              </p:ext>
            </p:extLst>
          </p:nvPr>
        </p:nvGraphicFramePr>
        <p:xfrm>
          <a:off x="616191" y="1549366"/>
          <a:ext cx="9721857" cy="47292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7695">
                  <a:extLst>
                    <a:ext uri="{9D8B030D-6E8A-4147-A177-3AD203B41FA5}">
                      <a16:colId xmlns:a16="http://schemas.microsoft.com/office/drawing/2014/main" val="472766979"/>
                    </a:ext>
                  </a:extLst>
                </a:gridCol>
                <a:gridCol w="6104417">
                  <a:extLst>
                    <a:ext uri="{9D8B030D-6E8A-4147-A177-3AD203B41FA5}">
                      <a16:colId xmlns:a16="http://schemas.microsoft.com/office/drawing/2014/main" val="3616135853"/>
                    </a:ext>
                  </a:extLst>
                </a:gridCol>
                <a:gridCol w="2159745">
                  <a:extLst>
                    <a:ext uri="{9D8B030D-6E8A-4147-A177-3AD203B41FA5}">
                      <a16:colId xmlns:a16="http://schemas.microsoft.com/office/drawing/2014/main" val="2347941155"/>
                    </a:ext>
                  </a:extLst>
                </a:gridCol>
              </a:tblGrid>
              <a:tr h="1163111">
                <a:tc>
                  <a:txBody>
                    <a:bodyPr/>
                    <a:lstStyle/>
                    <a:p>
                      <a:pPr algn="ctr"/>
                      <a:r>
                        <a:rPr lang="ru-RU" sz="4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C2C9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</a:t>
                      </a:r>
                      <a:r>
                        <a:rPr lang="ru-RU" sz="1800" b="1" dirty="0" err="1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РЗиА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АСУ ТП</a:t>
                      </a:r>
                    </a:p>
                    <a:p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MATLAB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 err="1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Програмист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Технический писатель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Архитектор *</a:t>
                      </a:r>
                      <a:r>
                        <a:rPr lang="ru-RU" sz="1800" b="1" dirty="0" err="1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nix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RTOS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FCB414"/>
                          </a:solidFill>
                        </a:rPr>
                        <a:t>₽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B414"/>
                        </a:solidFill>
                        <a:effectLst/>
                        <a:uLnTx/>
                        <a:uFillTx/>
                        <a:latin typeface="Noto Sans" panose="020B050204050402020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794780"/>
                  </a:ext>
                </a:extLst>
              </a:tr>
              <a:tr h="1108752">
                <a:tc>
                  <a:txBody>
                    <a:bodyPr/>
                    <a:lstStyle/>
                    <a:p>
                      <a:pPr algn="ctr"/>
                      <a:r>
                        <a:rPr lang="ru-RU" sz="4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42AF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</a:t>
                      </a:r>
                      <a:r>
                        <a:rPr lang="ru-RU" sz="1800" b="1" dirty="0" err="1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РЗиА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АСУ ТП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MATLAB</a:t>
                      </a:r>
                    </a:p>
                    <a:p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</a:t>
                      </a:r>
                      <a:r>
                        <a:rPr lang="ru-RU" sz="1800" b="1" dirty="0" err="1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тестировщик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Программист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Технический писатель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Архитектор *</a:t>
                      </a:r>
                      <a:r>
                        <a:rPr lang="ru-RU" sz="1800" b="1" dirty="0" err="1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nix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RTOS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FCB414"/>
                          </a:solidFill>
                        </a:rPr>
                        <a:t>₽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B414"/>
                        </a:solidFill>
                        <a:effectLst/>
                        <a:uLnTx/>
                        <a:uFillTx/>
                        <a:latin typeface="Noto Sans" panose="020B050204050402020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084114"/>
                  </a:ext>
                </a:extLst>
              </a:tr>
              <a:tr h="1108752">
                <a:tc>
                  <a:txBody>
                    <a:bodyPr/>
                    <a:lstStyle/>
                    <a:p>
                      <a:pPr algn="ctr"/>
                      <a:r>
                        <a:rPr lang="ru-RU" sz="4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CB1B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</a:t>
                      </a:r>
                      <a:r>
                        <a:rPr lang="ru-RU" sz="1800" b="1" dirty="0" err="1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РЗиА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АСУ ТП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MATLAB</a:t>
                      </a:r>
                    </a:p>
                    <a:p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</a:t>
                      </a:r>
                      <a:r>
                        <a:rPr lang="ru-RU" sz="1800" b="1" dirty="0" err="1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тестировщик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Программист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sz="1800" b="1" dirty="0">
                        <a:solidFill>
                          <a:srgbClr val="FCB4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Технический писатель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Архитектор *</a:t>
                      </a:r>
                      <a:r>
                        <a:rPr lang="ru-RU" sz="1800" b="1" dirty="0" err="1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nix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RTOS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FCB414"/>
                          </a:solidFill>
                        </a:rPr>
                        <a:t>₽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B414"/>
                        </a:solidFill>
                        <a:effectLst/>
                        <a:uLnTx/>
                        <a:uFillTx/>
                        <a:latin typeface="Noto Sans" panose="020B050204050402020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340450"/>
                  </a:ext>
                </a:extLst>
              </a:tr>
              <a:tr h="554376">
                <a:tc>
                  <a:txBody>
                    <a:bodyPr/>
                    <a:lstStyle/>
                    <a:p>
                      <a:pPr algn="ctr"/>
                      <a:r>
                        <a:rPr lang="ru-RU" sz="4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FCB4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</a:t>
                      </a:r>
                      <a:r>
                        <a:rPr lang="ru-RU" sz="1800" b="1" dirty="0" err="1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РЗиА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АСУ ТП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MATLAB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Инженер </a:t>
                      </a:r>
                      <a:r>
                        <a:rPr lang="ru-RU" sz="1800" b="1" dirty="0" err="1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тестировщик</a:t>
                      </a:r>
                      <a:endParaRPr lang="ru-RU" sz="1800" b="1" dirty="0">
                        <a:solidFill>
                          <a:srgbClr val="FCB4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Программист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Технический писатель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sz="1800" b="1" dirty="0">
                        <a:solidFill>
                          <a:srgbClr val="FCB4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Архитектор *</a:t>
                      </a:r>
                      <a:r>
                        <a:rPr lang="ru-RU" sz="1800" b="1" dirty="0" err="1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nix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RTOS</a:t>
                      </a:r>
                      <a:r>
                        <a:rPr lang="en-US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1" baseline="0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CB4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Специалист ИБ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FCB414"/>
                          </a:solidFill>
                        </a:rPr>
                        <a:t>₽</a:t>
                      </a: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B414"/>
                        </a:solidFill>
                        <a:effectLst/>
                        <a:uLnTx/>
                        <a:uFillTx/>
                        <a:latin typeface="Noto Sans" panose="020B050204050402020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78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93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F6FEC55-A32C-4307-B2C6-EA092009C662}"/>
              </a:ext>
            </a:extLst>
          </p:cNvPr>
          <p:cNvSpPr/>
          <p:nvPr/>
        </p:nvSpPr>
        <p:spPr>
          <a:xfrm rot="15610354">
            <a:off x="5678293" y="-762584"/>
            <a:ext cx="647391" cy="12669981"/>
          </a:xfrm>
          <a:custGeom>
            <a:avLst/>
            <a:gdLst>
              <a:gd name="connsiteX0" fmla="*/ 0 w 497149"/>
              <a:gd name="connsiteY0" fmla="*/ 12711530 h 12711530"/>
              <a:gd name="connsiteX1" fmla="*/ 248575 w 497149"/>
              <a:gd name="connsiteY1" fmla="*/ 0 h 12711530"/>
              <a:gd name="connsiteX2" fmla="*/ 497149 w 497149"/>
              <a:gd name="connsiteY2" fmla="*/ 12711530 h 12711530"/>
              <a:gd name="connsiteX3" fmla="*/ 0 w 497149"/>
              <a:gd name="connsiteY3" fmla="*/ 12711530 h 12711530"/>
              <a:gd name="connsiteX0" fmla="*/ 0 w 511346"/>
              <a:gd name="connsiteY0" fmla="*/ 12904160 h 12904160"/>
              <a:gd name="connsiteX1" fmla="*/ 262772 w 511346"/>
              <a:gd name="connsiteY1" fmla="*/ 0 h 12904160"/>
              <a:gd name="connsiteX2" fmla="*/ 511346 w 511346"/>
              <a:gd name="connsiteY2" fmla="*/ 12711530 h 12904160"/>
              <a:gd name="connsiteX3" fmla="*/ 0 w 511346"/>
              <a:gd name="connsiteY3" fmla="*/ 12904160 h 12904160"/>
              <a:gd name="connsiteX0" fmla="*/ 0 w 511346"/>
              <a:gd name="connsiteY0" fmla="*/ 12904160 h 12904160"/>
              <a:gd name="connsiteX1" fmla="*/ 19994 w 511346"/>
              <a:gd name="connsiteY1" fmla="*/ 12210210 h 12904160"/>
              <a:gd name="connsiteX2" fmla="*/ 262772 w 511346"/>
              <a:gd name="connsiteY2" fmla="*/ 0 h 12904160"/>
              <a:gd name="connsiteX3" fmla="*/ 511346 w 511346"/>
              <a:gd name="connsiteY3" fmla="*/ 12711530 h 12904160"/>
              <a:gd name="connsiteX4" fmla="*/ 0 w 511346"/>
              <a:gd name="connsiteY4" fmla="*/ 12904160 h 12904160"/>
              <a:gd name="connsiteX0" fmla="*/ 218817 w 491352"/>
              <a:gd name="connsiteY0" fmla="*/ 12808673 h 12808673"/>
              <a:gd name="connsiteX1" fmla="*/ 0 w 491352"/>
              <a:gd name="connsiteY1" fmla="*/ 12210210 h 12808673"/>
              <a:gd name="connsiteX2" fmla="*/ 242778 w 491352"/>
              <a:gd name="connsiteY2" fmla="*/ 0 h 12808673"/>
              <a:gd name="connsiteX3" fmla="*/ 491352 w 491352"/>
              <a:gd name="connsiteY3" fmla="*/ 12711530 h 12808673"/>
              <a:gd name="connsiteX4" fmla="*/ 218817 w 491352"/>
              <a:gd name="connsiteY4" fmla="*/ 12808673 h 12808673"/>
              <a:gd name="connsiteX0" fmla="*/ 227598 w 491352"/>
              <a:gd name="connsiteY0" fmla="*/ 12813794 h 12813794"/>
              <a:gd name="connsiteX1" fmla="*/ 0 w 491352"/>
              <a:gd name="connsiteY1" fmla="*/ 12210210 h 12813794"/>
              <a:gd name="connsiteX2" fmla="*/ 242778 w 491352"/>
              <a:gd name="connsiteY2" fmla="*/ 0 h 12813794"/>
              <a:gd name="connsiteX3" fmla="*/ 491352 w 491352"/>
              <a:gd name="connsiteY3" fmla="*/ 12711530 h 12813794"/>
              <a:gd name="connsiteX4" fmla="*/ 227598 w 491352"/>
              <a:gd name="connsiteY4" fmla="*/ 12813794 h 12813794"/>
              <a:gd name="connsiteX0" fmla="*/ 227598 w 500615"/>
              <a:gd name="connsiteY0" fmla="*/ 12813794 h 12813794"/>
              <a:gd name="connsiteX1" fmla="*/ 0 w 500615"/>
              <a:gd name="connsiteY1" fmla="*/ 12210210 h 12813794"/>
              <a:gd name="connsiteX2" fmla="*/ 242778 w 500615"/>
              <a:gd name="connsiteY2" fmla="*/ 0 h 12813794"/>
              <a:gd name="connsiteX3" fmla="*/ 500615 w 500615"/>
              <a:gd name="connsiteY3" fmla="*/ 12745676 h 12813794"/>
              <a:gd name="connsiteX4" fmla="*/ 227598 w 500615"/>
              <a:gd name="connsiteY4" fmla="*/ 12813794 h 12813794"/>
              <a:gd name="connsiteX0" fmla="*/ 163606 w 500615"/>
              <a:gd name="connsiteY0" fmla="*/ 12837482 h 12837482"/>
              <a:gd name="connsiteX1" fmla="*/ 0 w 500615"/>
              <a:gd name="connsiteY1" fmla="*/ 12210210 h 12837482"/>
              <a:gd name="connsiteX2" fmla="*/ 242778 w 500615"/>
              <a:gd name="connsiteY2" fmla="*/ 0 h 12837482"/>
              <a:gd name="connsiteX3" fmla="*/ 500615 w 500615"/>
              <a:gd name="connsiteY3" fmla="*/ 12745676 h 12837482"/>
              <a:gd name="connsiteX4" fmla="*/ 163606 w 500615"/>
              <a:gd name="connsiteY4" fmla="*/ 12837482 h 12837482"/>
              <a:gd name="connsiteX0" fmla="*/ 167716 w 504725"/>
              <a:gd name="connsiteY0" fmla="*/ 12837482 h 12837482"/>
              <a:gd name="connsiteX1" fmla="*/ 0 w 504725"/>
              <a:gd name="connsiteY1" fmla="*/ 12243730 h 12837482"/>
              <a:gd name="connsiteX2" fmla="*/ 246888 w 504725"/>
              <a:gd name="connsiteY2" fmla="*/ 0 h 12837482"/>
              <a:gd name="connsiteX3" fmla="*/ 504725 w 504725"/>
              <a:gd name="connsiteY3" fmla="*/ 12745676 h 12837482"/>
              <a:gd name="connsiteX4" fmla="*/ 167716 w 504725"/>
              <a:gd name="connsiteY4" fmla="*/ 12837482 h 12837482"/>
              <a:gd name="connsiteX0" fmla="*/ 236011 w 504725"/>
              <a:gd name="connsiteY0" fmla="*/ 12618751 h 12745676"/>
              <a:gd name="connsiteX1" fmla="*/ 0 w 504725"/>
              <a:gd name="connsiteY1" fmla="*/ 12243730 h 12745676"/>
              <a:gd name="connsiteX2" fmla="*/ 246888 w 504725"/>
              <a:gd name="connsiteY2" fmla="*/ 0 h 12745676"/>
              <a:gd name="connsiteX3" fmla="*/ 504725 w 504725"/>
              <a:gd name="connsiteY3" fmla="*/ 12745676 h 12745676"/>
              <a:gd name="connsiteX4" fmla="*/ 236011 w 504725"/>
              <a:gd name="connsiteY4" fmla="*/ 12618751 h 12745676"/>
              <a:gd name="connsiteX0" fmla="*/ 167715 w 504725"/>
              <a:gd name="connsiteY0" fmla="*/ 12837484 h 12837484"/>
              <a:gd name="connsiteX1" fmla="*/ 0 w 504725"/>
              <a:gd name="connsiteY1" fmla="*/ 12243730 h 12837484"/>
              <a:gd name="connsiteX2" fmla="*/ 246888 w 504725"/>
              <a:gd name="connsiteY2" fmla="*/ 0 h 12837484"/>
              <a:gd name="connsiteX3" fmla="*/ 504725 w 504725"/>
              <a:gd name="connsiteY3" fmla="*/ 12745676 h 12837484"/>
              <a:gd name="connsiteX4" fmla="*/ 167715 w 504725"/>
              <a:gd name="connsiteY4" fmla="*/ 12837484 h 12837484"/>
              <a:gd name="connsiteX0" fmla="*/ 168274 w 504725"/>
              <a:gd name="connsiteY0" fmla="*/ 12855771 h 12855771"/>
              <a:gd name="connsiteX1" fmla="*/ 0 w 504725"/>
              <a:gd name="connsiteY1" fmla="*/ 12243730 h 12855771"/>
              <a:gd name="connsiteX2" fmla="*/ 246888 w 504725"/>
              <a:gd name="connsiteY2" fmla="*/ 0 h 12855771"/>
              <a:gd name="connsiteX3" fmla="*/ 504725 w 504725"/>
              <a:gd name="connsiteY3" fmla="*/ 12745676 h 12855771"/>
              <a:gd name="connsiteX4" fmla="*/ 168274 w 504725"/>
              <a:gd name="connsiteY4" fmla="*/ 12855771 h 12855771"/>
              <a:gd name="connsiteX0" fmla="*/ 168274 w 777792"/>
              <a:gd name="connsiteY0" fmla="*/ 12855771 h 12855771"/>
              <a:gd name="connsiteX1" fmla="*/ 0 w 777792"/>
              <a:gd name="connsiteY1" fmla="*/ 12243730 h 12855771"/>
              <a:gd name="connsiteX2" fmla="*/ 246888 w 777792"/>
              <a:gd name="connsiteY2" fmla="*/ 0 h 12855771"/>
              <a:gd name="connsiteX3" fmla="*/ 777792 w 777792"/>
              <a:gd name="connsiteY3" fmla="*/ 12485566 h 12855771"/>
              <a:gd name="connsiteX4" fmla="*/ 168274 w 777792"/>
              <a:gd name="connsiteY4" fmla="*/ 12855771 h 12855771"/>
              <a:gd name="connsiteX0" fmla="*/ 267551 w 777792"/>
              <a:gd name="connsiteY0" fmla="*/ 12353523 h 12485566"/>
              <a:gd name="connsiteX1" fmla="*/ 0 w 777792"/>
              <a:gd name="connsiteY1" fmla="*/ 12243730 h 12485566"/>
              <a:gd name="connsiteX2" fmla="*/ 246888 w 777792"/>
              <a:gd name="connsiteY2" fmla="*/ 0 h 12485566"/>
              <a:gd name="connsiteX3" fmla="*/ 777792 w 777792"/>
              <a:gd name="connsiteY3" fmla="*/ 12485566 h 12485566"/>
              <a:gd name="connsiteX4" fmla="*/ 267551 w 777792"/>
              <a:gd name="connsiteY4" fmla="*/ 12353523 h 12485566"/>
              <a:gd name="connsiteX0" fmla="*/ 71537 w 581778"/>
              <a:gd name="connsiteY0" fmla="*/ 12353523 h 12485566"/>
              <a:gd name="connsiteX1" fmla="*/ 0 w 581778"/>
              <a:gd name="connsiteY1" fmla="*/ 12341679 h 12485566"/>
              <a:gd name="connsiteX2" fmla="*/ 50874 w 581778"/>
              <a:gd name="connsiteY2" fmla="*/ 0 h 12485566"/>
              <a:gd name="connsiteX3" fmla="*/ 581778 w 581778"/>
              <a:gd name="connsiteY3" fmla="*/ 12485566 h 12485566"/>
              <a:gd name="connsiteX4" fmla="*/ 71537 w 581778"/>
              <a:gd name="connsiteY4" fmla="*/ 12353523 h 12485566"/>
              <a:gd name="connsiteX0" fmla="*/ 307005 w 581778"/>
              <a:gd name="connsiteY0" fmla="*/ 12383733 h 12485566"/>
              <a:gd name="connsiteX1" fmla="*/ 0 w 581778"/>
              <a:gd name="connsiteY1" fmla="*/ 12341679 h 12485566"/>
              <a:gd name="connsiteX2" fmla="*/ 50874 w 581778"/>
              <a:gd name="connsiteY2" fmla="*/ 0 h 12485566"/>
              <a:gd name="connsiteX3" fmla="*/ 581778 w 581778"/>
              <a:gd name="connsiteY3" fmla="*/ 12485566 h 12485566"/>
              <a:gd name="connsiteX4" fmla="*/ 307005 w 581778"/>
              <a:gd name="connsiteY4" fmla="*/ 12383733 h 12485566"/>
              <a:gd name="connsiteX0" fmla="*/ 307005 w 547070"/>
              <a:gd name="connsiteY0" fmla="*/ 12383733 h 12419902"/>
              <a:gd name="connsiteX1" fmla="*/ 0 w 547070"/>
              <a:gd name="connsiteY1" fmla="*/ 12341679 h 12419902"/>
              <a:gd name="connsiteX2" fmla="*/ 50874 w 547070"/>
              <a:gd name="connsiteY2" fmla="*/ 0 h 12419902"/>
              <a:gd name="connsiteX3" fmla="*/ 547070 w 547070"/>
              <a:gd name="connsiteY3" fmla="*/ 12419902 h 12419902"/>
              <a:gd name="connsiteX4" fmla="*/ 307005 w 547070"/>
              <a:gd name="connsiteY4" fmla="*/ 12383733 h 12419902"/>
              <a:gd name="connsiteX0" fmla="*/ 310536 w 550601"/>
              <a:gd name="connsiteY0" fmla="*/ 12383733 h 12419902"/>
              <a:gd name="connsiteX1" fmla="*/ 0 w 550601"/>
              <a:gd name="connsiteY1" fmla="*/ 12269431 h 12419902"/>
              <a:gd name="connsiteX2" fmla="*/ 54405 w 550601"/>
              <a:gd name="connsiteY2" fmla="*/ 0 h 12419902"/>
              <a:gd name="connsiteX3" fmla="*/ 550601 w 550601"/>
              <a:gd name="connsiteY3" fmla="*/ 12419902 h 12419902"/>
              <a:gd name="connsiteX4" fmla="*/ 310536 w 550601"/>
              <a:gd name="connsiteY4" fmla="*/ 12383733 h 12419902"/>
              <a:gd name="connsiteX0" fmla="*/ 310536 w 571334"/>
              <a:gd name="connsiteY0" fmla="*/ 12383733 h 12454723"/>
              <a:gd name="connsiteX1" fmla="*/ 0 w 571334"/>
              <a:gd name="connsiteY1" fmla="*/ 12269431 h 12454723"/>
              <a:gd name="connsiteX2" fmla="*/ 54405 w 571334"/>
              <a:gd name="connsiteY2" fmla="*/ 0 h 12454723"/>
              <a:gd name="connsiteX3" fmla="*/ 571334 w 571334"/>
              <a:gd name="connsiteY3" fmla="*/ 12454723 h 12454723"/>
              <a:gd name="connsiteX4" fmla="*/ 310536 w 571334"/>
              <a:gd name="connsiteY4" fmla="*/ 12383733 h 12454723"/>
              <a:gd name="connsiteX0" fmla="*/ 324905 w 585703"/>
              <a:gd name="connsiteY0" fmla="*/ 12383733 h 12454723"/>
              <a:gd name="connsiteX1" fmla="*/ 0 w 585703"/>
              <a:gd name="connsiteY1" fmla="*/ 12290666 h 12454723"/>
              <a:gd name="connsiteX2" fmla="*/ 68774 w 585703"/>
              <a:gd name="connsiteY2" fmla="*/ 0 h 12454723"/>
              <a:gd name="connsiteX3" fmla="*/ 585703 w 585703"/>
              <a:gd name="connsiteY3" fmla="*/ 12454723 h 12454723"/>
              <a:gd name="connsiteX4" fmla="*/ 324905 w 585703"/>
              <a:gd name="connsiteY4" fmla="*/ 12383733 h 12454723"/>
              <a:gd name="connsiteX0" fmla="*/ 331999 w 592797"/>
              <a:gd name="connsiteY0" fmla="*/ 12383733 h 12454723"/>
              <a:gd name="connsiteX1" fmla="*/ 0 w 592797"/>
              <a:gd name="connsiteY1" fmla="*/ 12334862 h 12454723"/>
              <a:gd name="connsiteX2" fmla="*/ 75868 w 592797"/>
              <a:gd name="connsiteY2" fmla="*/ 0 h 12454723"/>
              <a:gd name="connsiteX3" fmla="*/ 592797 w 592797"/>
              <a:gd name="connsiteY3" fmla="*/ 12454723 h 12454723"/>
              <a:gd name="connsiteX4" fmla="*/ 331999 w 592797"/>
              <a:gd name="connsiteY4" fmla="*/ 12383733 h 12454723"/>
              <a:gd name="connsiteX0" fmla="*/ 323848 w 584646"/>
              <a:gd name="connsiteY0" fmla="*/ 12383733 h 12454723"/>
              <a:gd name="connsiteX1" fmla="*/ 0 w 584646"/>
              <a:gd name="connsiteY1" fmla="*/ 12320580 h 12454723"/>
              <a:gd name="connsiteX2" fmla="*/ 67717 w 584646"/>
              <a:gd name="connsiteY2" fmla="*/ 0 h 12454723"/>
              <a:gd name="connsiteX3" fmla="*/ 584646 w 584646"/>
              <a:gd name="connsiteY3" fmla="*/ 12454723 h 12454723"/>
              <a:gd name="connsiteX4" fmla="*/ 323848 w 584646"/>
              <a:gd name="connsiteY4" fmla="*/ 12383733 h 12454723"/>
              <a:gd name="connsiteX0" fmla="*/ 323848 w 588587"/>
              <a:gd name="connsiteY0" fmla="*/ 12383733 h 12430170"/>
              <a:gd name="connsiteX1" fmla="*/ 0 w 588587"/>
              <a:gd name="connsiteY1" fmla="*/ 12320580 h 12430170"/>
              <a:gd name="connsiteX2" fmla="*/ 67717 w 588587"/>
              <a:gd name="connsiteY2" fmla="*/ 0 h 12430170"/>
              <a:gd name="connsiteX3" fmla="*/ 588587 w 588587"/>
              <a:gd name="connsiteY3" fmla="*/ 12430170 h 12430170"/>
              <a:gd name="connsiteX4" fmla="*/ 323848 w 588587"/>
              <a:gd name="connsiteY4" fmla="*/ 12383733 h 12430170"/>
              <a:gd name="connsiteX0" fmla="*/ 320131 w 588587"/>
              <a:gd name="connsiteY0" fmla="*/ 12370394 h 12430170"/>
              <a:gd name="connsiteX1" fmla="*/ 0 w 588587"/>
              <a:gd name="connsiteY1" fmla="*/ 12320580 h 12430170"/>
              <a:gd name="connsiteX2" fmla="*/ 67717 w 588587"/>
              <a:gd name="connsiteY2" fmla="*/ 0 h 12430170"/>
              <a:gd name="connsiteX3" fmla="*/ 588587 w 588587"/>
              <a:gd name="connsiteY3" fmla="*/ 12430170 h 12430170"/>
              <a:gd name="connsiteX4" fmla="*/ 320131 w 588587"/>
              <a:gd name="connsiteY4" fmla="*/ 12370394 h 12430170"/>
              <a:gd name="connsiteX0" fmla="*/ 318652 w 588587"/>
              <a:gd name="connsiteY0" fmla="*/ 12379603 h 12430170"/>
              <a:gd name="connsiteX1" fmla="*/ 0 w 588587"/>
              <a:gd name="connsiteY1" fmla="*/ 12320580 h 12430170"/>
              <a:gd name="connsiteX2" fmla="*/ 67717 w 588587"/>
              <a:gd name="connsiteY2" fmla="*/ 0 h 12430170"/>
              <a:gd name="connsiteX3" fmla="*/ 588587 w 588587"/>
              <a:gd name="connsiteY3" fmla="*/ 12430170 h 12430170"/>
              <a:gd name="connsiteX4" fmla="*/ 318652 w 588587"/>
              <a:gd name="connsiteY4" fmla="*/ 12379603 h 1243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587" h="12430170">
                <a:moveTo>
                  <a:pt x="318652" y="12379603"/>
                </a:moveTo>
                <a:lnTo>
                  <a:pt x="0" y="12320580"/>
                </a:lnTo>
                <a:lnTo>
                  <a:pt x="67717" y="0"/>
                </a:lnTo>
                <a:lnTo>
                  <a:pt x="588587" y="12430170"/>
                </a:lnTo>
                <a:lnTo>
                  <a:pt x="318652" y="12379603"/>
                </a:lnTo>
                <a:close/>
              </a:path>
            </a:pathLst>
          </a:cu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52671" y="3875406"/>
            <a:ext cx="2415271" cy="2859520"/>
            <a:chOff x="4320989" y="-3005499"/>
            <a:chExt cx="2415271" cy="28595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F16853-BF82-4076-84A9-584936A1B8B1}"/>
                </a:ext>
              </a:extLst>
            </p:cNvPr>
            <p:cNvSpPr/>
            <p:nvPr/>
          </p:nvSpPr>
          <p:spPr>
            <a:xfrm>
              <a:off x="5123847" y="-670215"/>
              <a:ext cx="919621" cy="524236"/>
            </a:xfrm>
            <a:prstGeom prst="ellipse">
              <a:avLst/>
            </a:prstGeom>
            <a:solidFill>
              <a:srgbClr val="E2E77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95CB270-A74B-49E6-9E80-F18C23F3D8D1}"/>
                </a:ext>
              </a:extLst>
            </p:cNvPr>
            <p:cNvSpPr/>
            <p:nvPr/>
          </p:nvSpPr>
          <p:spPr>
            <a:xfrm>
              <a:off x="5528625" y="-1601918"/>
              <a:ext cx="110067" cy="1272498"/>
            </a:xfrm>
            <a:prstGeom prst="roundRect">
              <a:avLst>
                <a:gd name="adj" fmla="val 50000"/>
              </a:avLst>
            </a:prstGeom>
            <a:solidFill>
              <a:srgbClr val="E2E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1112B9-4A31-4347-8469-FDF9915458A3}"/>
                </a:ext>
              </a:extLst>
            </p:cNvPr>
            <p:cNvSpPr/>
            <p:nvPr/>
          </p:nvSpPr>
          <p:spPr>
            <a:xfrm>
              <a:off x="4320989" y="-3005499"/>
              <a:ext cx="2415271" cy="132825"/>
            </a:xfrm>
            <a:prstGeom prst="rect">
              <a:avLst/>
            </a:prstGeom>
            <a:solidFill>
              <a:srgbClr val="E2E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295272-B5DC-4F04-8E7D-A08793F897F0}"/>
                </a:ext>
              </a:extLst>
            </p:cNvPr>
            <p:cNvSpPr/>
            <p:nvPr/>
          </p:nvSpPr>
          <p:spPr>
            <a:xfrm>
              <a:off x="4320989" y="-1601918"/>
              <a:ext cx="2415271" cy="104886"/>
            </a:xfrm>
            <a:prstGeom prst="rect">
              <a:avLst/>
            </a:prstGeom>
            <a:solidFill>
              <a:srgbClr val="E2E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952683-8E39-49BC-9765-2B971B315F6D}"/>
              </a:ext>
            </a:extLst>
          </p:cNvPr>
          <p:cNvSpPr txBox="1"/>
          <p:nvPr/>
        </p:nvSpPr>
        <p:spPr>
          <a:xfrm>
            <a:off x="738555" y="362675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Развитие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89C478-A7A0-480D-8E59-57DC711DA591}"/>
              </a:ext>
            </a:extLst>
          </p:cNvPr>
          <p:cNvSpPr txBox="1"/>
          <p:nvPr/>
        </p:nvSpPr>
        <p:spPr>
          <a:xfrm>
            <a:off x="4454816" y="3301999"/>
            <a:ext cx="3744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Себестоимость: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Цена продажи: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Количество внедрений: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Более 200 объектов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89C478-A7A0-480D-8E59-57DC711DA591}"/>
              </a:ext>
            </a:extLst>
          </p:cNvPr>
          <p:cNvSpPr txBox="1"/>
          <p:nvPr/>
        </p:nvSpPr>
        <p:spPr>
          <a:xfrm>
            <a:off x="8796057" y="2368858"/>
            <a:ext cx="3394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Себестоимость: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Цена продажи: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Количество внедрений: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Более 250 объектов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8199A3-8787-4B04-ABE2-7377D8EB0E1C}"/>
              </a:ext>
            </a:extLst>
          </p:cNvPr>
          <p:cNvSpPr txBox="1"/>
          <p:nvPr/>
        </p:nvSpPr>
        <p:spPr>
          <a:xfrm>
            <a:off x="721403" y="3144006"/>
            <a:ext cx="2563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202</a:t>
            </a:r>
            <a:r>
              <a:rPr lang="ru-RU" sz="2800" b="1" dirty="0">
                <a:solidFill>
                  <a:srgbClr val="FCB4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-202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571945" y="3548291"/>
            <a:ext cx="2776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Подстанции 110-220 кВ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8199A3-8787-4B04-ABE2-7377D8EB0E1C}"/>
              </a:ext>
            </a:extLst>
          </p:cNvPr>
          <p:cNvSpPr txBox="1"/>
          <p:nvPr/>
        </p:nvSpPr>
        <p:spPr>
          <a:xfrm>
            <a:off x="4888250" y="2231449"/>
            <a:ext cx="2938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202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-20</a:t>
            </a:r>
            <a:r>
              <a:rPr lang="ru-RU" sz="2800" b="1" dirty="0">
                <a:solidFill>
                  <a:srgbClr val="FCB4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4887006" y="2635734"/>
            <a:ext cx="2776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Подстанции 330-750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кВ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8199A3-8787-4B04-ABE2-7377D8EB0E1C}"/>
              </a:ext>
            </a:extLst>
          </p:cNvPr>
          <p:cNvSpPr txBox="1"/>
          <p:nvPr/>
        </p:nvSpPr>
        <p:spPr>
          <a:xfrm>
            <a:off x="9039595" y="1366720"/>
            <a:ext cx="2880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</a:t>
            </a:r>
            <a:r>
              <a:rPr lang="ru-RU" sz="2800" b="1" dirty="0">
                <a:solidFill>
                  <a:srgbClr val="FCB4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-2031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9042992" y="1748398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Объекты генерации и ДУ</a:t>
            </a:r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76" y="36616"/>
            <a:ext cx="1301950" cy="65097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889C478-A7A0-480D-8E59-57DC711DA591}"/>
              </a:ext>
            </a:extLst>
          </p:cNvPr>
          <p:cNvSpPr txBox="1"/>
          <p:nvPr/>
        </p:nvSpPr>
        <p:spPr>
          <a:xfrm>
            <a:off x="24258" y="4210873"/>
            <a:ext cx="3982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Себестоимость:</a:t>
            </a:r>
            <a:r>
              <a:rPr lang="ru-RU" sz="1600" b="1" dirty="0">
                <a:solidFill>
                  <a:srgbClr val="FCB414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 ₽ 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  <a:p>
            <a:pPr lvl="0" algn="ctr"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Цена </a:t>
            </a:r>
            <a:r>
              <a:rPr lang="ru-RU" sz="1600" b="1" dirty="0">
                <a:solidFill>
                  <a:srgbClr val="FCB414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продажи: ₽ +</a:t>
            </a:r>
            <a:r>
              <a:rPr lang="en-US" sz="1600" b="1" dirty="0">
                <a:solidFill>
                  <a:srgbClr val="FCB414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hardware</a:t>
            </a:r>
            <a:r>
              <a:rPr lang="ru-RU" sz="1600" b="1" dirty="0">
                <a:solidFill>
                  <a:srgbClr val="FCB414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*</a:t>
            </a:r>
          </a:p>
          <a:p>
            <a:pPr lvl="0" algn="ctr">
              <a:defRPr/>
            </a:pPr>
            <a:r>
              <a:rPr lang="ru-RU" sz="1600" b="1" dirty="0">
                <a:solidFill>
                  <a:srgbClr val="FCB414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Количество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внедрений: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Более 1000 объектов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786138" y="6014052"/>
            <a:ext cx="5326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b="1" dirty="0">
                <a:solidFill>
                  <a:srgbClr val="FCB414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FCB414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hardware</a:t>
            </a:r>
            <a:r>
              <a:rPr lang="ru-RU" b="1" dirty="0">
                <a:solidFill>
                  <a:srgbClr val="FCB414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 - зависит от компоновки электроэнергетического объекта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5094619" y="2947968"/>
            <a:ext cx="2415271" cy="2984102"/>
            <a:chOff x="4684051" y="-3153507"/>
            <a:chExt cx="2415271" cy="2984102"/>
          </a:xfrm>
        </p:grpSpPr>
        <p:sp>
          <p:nvSpPr>
            <p:cNvPr id="51" name="Oval 13">
              <a:extLst>
                <a:ext uri="{FF2B5EF4-FFF2-40B4-BE49-F238E27FC236}">
                  <a16:creationId xmlns:a16="http://schemas.microsoft.com/office/drawing/2014/main" id="{9DF16853-BF82-4076-84A9-584936A1B8B1}"/>
                </a:ext>
              </a:extLst>
            </p:cNvPr>
            <p:cNvSpPr/>
            <p:nvPr/>
          </p:nvSpPr>
          <p:spPr>
            <a:xfrm>
              <a:off x="5380532" y="-914693"/>
              <a:ext cx="1132376" cy="745288"/>
            </a:xfrm>
            <a:prstGeom prst="ellipse">
              <a:avLst/>
            </a:prstGeom>
            <a:solidFill>
              <a:srgbClr val="E2E77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2" name="Rectangle: Rounded Corners 19">
              <a:extLst>
                <a:ext uri="{FF2B5EF4-FFF2-40B4-BE49-F238E27FC236}">
                  <a16:creationId xmlns:a16="http://schemas.microsoft.com/office/drawing/2014/main" id="{A95CB270-A74B-49E6-9E80-F18C23F3D8D1}"/>
                </a:ext>
              </a:extLst>
            </p:cNvPr>
            <p:cNvSpPr/>
            <p:nvPr/>
          </p:nvSpPr>
          <p:spPr>
            <a:xfrm>
              <a:off x="5891687" y="-1749926"/>
              <a:ext cx="110067" cy="1272498"/>
            </a:xfrm>
            <a:prstGeom prst="roundRect">
              <a:avLst>
                <a:gd name="adj" fmla="val 50000"/>
              </a:avLst>
            </a:prstGeom>
            <a:solidFill>
              <a:srgbClr val="E2E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F11112B9-4A31-4347-8469-FDF9915458A3}"/>
                </a:ext>
              </a:extLst>
            </p:cNvPr>
            <p:cNvSpPr/>
            <p:nvPr/>
          </p:nvSpPr>
          <p:spPr>
            <a:xfrm>
              <a:off x="4684051" y="-3153507"/>
              <a:ext cx="2415271" cy="132825"/>
            </a:xfrm>
            <a:prstGeom prst="rect">
              <a:avLst/>
            </a:prstGeom>
            <a:solidFill>
              <a:srgbClr val="E2E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4" name="Rectangle 43">
              <a:extLst>
                <a:ext uri="{FF2B5EF4-FFF2-40B4-BE49-F238E27FC236}">
                  <a16:creationId xmlns:a16="http://schemas.microsoft.com/office/drawing/2014/main" id="{A8295272-B5DC-4F04-8E7D-A08793F897F0}"/>
                </a:ext>
              </a:extLst>
            </p:cNvPr>
            <p:cNvSpPr/>
            <p:nvPr/>
          </p:nvSpPr>
          <p:spPr>
            <a:xfrm>
              <a:off x="4684051" y="-1749926"/>
              <a:ext cx="2415271" cy="104886"/>
            </a:xfrm>
            <a:prstGeom prst="rect">
              <a:avLst/>
            </a:prstGeom>
            <a:solidFill>
              <a:srgbClr val="E2E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9230400" y="2060632"/>
            <a:ext cx="2415271" cy="3218355"/>
            <a:chOff x="4887006" y="-3628427"/>
            <a:chExt cx="2415271" cy="3218355"/>
          </a:xfrm>
        </p:grpSpPr>
        <p:sp>
          <p:nvSpPr>
            <p:cNvPr id="64" name="Oval 13">
              <a:extLst>
                <a:ext uri="{FF2B5EF4-FFF2-40B4-BE49-F238E27FC236}">
                  <a16:creationId xmlns:a16="http://schemas.microsoft.com/office/drawing/2014/main" id="{9DF16853-BF82-4076-84A9-584936A1B8B1}"/>
                </a:ext>
              </a:extLst>
            </p:cNvPr>
            <p:cNvSpPr/>
            <p:nvPr/>
          </p:nvSpPr>
          <p:spPr>
            <a:xfrm>
              <a:off x="5423352" y="-1394667"/>
              <a:ext cx="1456584" cy="984595"/>
            </a:xfrm>
            <a:prstGeom prst="ellipse">
              <a:avLst/>
            </a:prstGeom>
            <a:solidFill>
              <a:srgbClr val="E2E77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5" name="Rectangle: Rounded Corners 19">
              <a:extLst>
                <a:ext uri="{FF2B5EF4-FFF2-40B4-BE49-F238E27FC236}">
                  <a16:creationId xmlns:a16="http://schemas.microsoft.com/office/drawing/2014/main" id="{A95CB270-A74B-49E6-9E80-F18C23F3D8D1}"/>
                </a:ext>
              </a:extLst>
            </p:cNvPr>
            <p:cNvSpPr/>
            <p:nvPr/>
          </p:nvSpPr>
          <p:spPr>
            <a:xfrm>
              <a:off x="6094642" y="-2224846"/>
              <a:ext cx="110067" cy="1272498"/>
            </a:xfrm>
            <a:prstGeom prst="roundRect">
              <a:avLst>
                <a:gd name="adj" fmla="val 50000"/>
              </a:avLst>
            </a:prstGeom>
            <a:solidFill>
              <a:srgbClr val="E2E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id="{F11112B9-4A31-4347-8469-FDF9915458A3}"/>
                </a:ext>
              </a:extLst>
            </p:cNvPr>
            <p:cNvSpPr/>
            <p:nvPr/>
          </p:nvSpPr>
          <p:spPr>
            <a:xfrm>
              <a:off x="4887006" y="-3628427"/>
              <a:ext cx="2415271" cy="132825"/>
            </a:xfrm>
            <a:prstGeom prst="rect">
              <a:avLst/>
            </a:prstGeom>
            <a:solidFill>
              <a:srgbClr val="E2E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7" name="Rectangle 43">
              <a:extLst>
                <a:ext uri="{FF2B5EF4-FFF2-40B4-BE49-F238E27FC236}">
                  <a16:creationId xmlns:a16="http://schemas.microsoft.com/office/drawing/2014/main" id="{A8295272-B5DC-4F04-8E7D-A08793F897F0}"/>
                </a:ext>
              </a:extLst>
            </p:cNvPr>
            <p:cNvSpPr/>
            <p:nvPr/>
          </p:nvSpPr>
          <p:spPr>
            <a:xfrm>
              <a:off x="4887006" y="-2224846"/>
              <a:ext cx="2415271" cy="104886"/>
            </a:xfrm>
            <a:prstGeom prst="rect">
              <a:avLst/>
            </a:prstGeom>
            <a:solidFill>
              <a:srgbClr val="E2E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52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2" t="10946" r="13000" b="13210"/>
          <a:stretch/>
        </p:blipFill>
        <p:spPr>
          <a:xfrm>
            <a:off x="1146221" y="934106"/>
            <a:ext cx="10535777" cy="49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2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2D8E3372-EAC6-44D1-9951-10505A1B213C}"/>
              </a:ext>
            </a:extLst>
          </p:cNvPr>
          <p:cNvSpPr>
            <a:spLocks/>
          </p:cNvSpPr>
          <p:nvPr/>
        </p:nvSpPr>
        <p:spPr bwMode="auto">
          <a:xfrm>
            <a:off x="438291" y="4804843"/>
            <a:ext cx="700116" cy="1490040"/>
          </a:xfrm>
          <a:custGeom>
            <a:avLst/>
            <a:gdLst>
              <a:gd name="T0" fmla="*/ 245 w 245"/>
              <a:gd name="T1" fmla="*/ 1024 h 1049"/>
              <a:gd name="T2" fmla="*/ 214 w 245"/>
              <a:gd name="T3" fmla="*/ 1049 h 1049"/>
              <a:gd name="T4" fmla="*/ 0 w 245"/>
              <a:gd name="T5" fmla="*/ 26 h 1049"/>
              <a:gd name="T6" fmla="*/ 31 w 245"/>
              <a:gd name="T7" fmla="*/ 0 h 1049"/>
              <a:gd name="T8" fmla="*/ 245 w 245"/>
              <a:gd name="T9" fmla="*/ 102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1049">
                <a:moveTo>
                  <a:pt x="245" y="1024"/>
                </a:moveTo>
                <a:lnTo>
                  <a:pt x="214" y="1049"/>
                </a:lnTo>
                <a:lnTo>
                  <a:pt x="0" y="26"/>
                </a:lnTo>
                <a:lnTo>
                  <a:pt x="31" y="0"/>
                </a:lnTo>
                <a:lnTo>
                  <a:pt x="245" y="10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19307D12-858C-49EC-B4FC-A313908AF7F7}"/>
              </a:ext>
            </a:extLst>
          </p:cNvPr>
          <p:cNvSpPr>
            <a:spLocks/>
          </p:cNvSpPr>
          <p:nvPr/>
        </p:nvSpPr>
        <p:spPr bwMode="auto">
          <a:xfrm>
            <a:off x="624035" y="4725299"/>
            <a:ext cx="700116" cy="1491460"/>
          </a:xfrm>
          <a:custGeom>
            <a:avLst/>
            <a:gdLst>
              <a:gd name="T0" fmla="*/ 245 w 245"/>
              <a:gd name="T1" fmla="*/ 1024 h 1050"/>
              <a:gd name="T2" fmla="*/ 214 w 245"/>
              <a:gd name="T3" fmla="*/ 1050 h 1050"/>
              <a:gd name="T4" fmla="*/ 0 w 245"/>
              <a:gd name="T5" fmla="*/ 26 h 1050"/>
              <a:gd name="T6" fmla="*/ 31 w 245"/>
              <a:gd name="T7" fmla="*/ 0 h 1050"/>
              <a:gd name="T8" fmla="*/ 245 w 245"/>
              <a:gd name="T9" fmla="*/ 1024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1050">
                <a:moveTo>
                  <a:pt x="245" y="1024"/>
                </a:moveTo>
                <a:lnTo>
                  <a:pt x="214" y="1050"/>
                </a:lnTo>
                <a:lnTo>
                  <a:pt x="0" y="26"/>
                </a:lnTo>
                <a:lnTo>
                  <a:pt x="31" y="0"/>
                </a:lnTo>
                <a:lnTo>
                  <a:pt x="245" y="10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224ADDA2-967A-47D1-9A49-AF334CE3CFA4}"/>
              </a:ext>
            </a:extLst>
          </p:cNvPr>
          <p:cNvSpPr>
            <a:spLocks/>
          </p:cNvSpPr>
          <p:nvPr/>
        </p:nvSpPr>
        <p:spPr bwMode="auto">
          <a:xfrm>
            <a:off x="558311" y="6165623"/>
            <a:ext cx="1980327" cy="409086"/>
          </a:xfrm>
          <a:custGeom>
            <a:avLst/>
            <a:gdLst>
              <a:gd name="T0" fmla="*/ 1571 w 1571"/>
              <a:gd name="T1" fmla="*/ 327 h 327"/>
              <a:gd name="T2" fmla="*/ 1571 w 1571"/>
              <a:gd name="T3" fmla="*/ 181 h 327"/>
              <a:gd name="T4" fmla="*/ 1389 w 1571"/>
              <a:gd name="T5" fmla="*/ 0 h 327"/>
              <a:gd name="T6" fmla="*/ 181 w 1571"/>
              <a:gd name="T7" fmla="*/ 0 h 327"/>
              <a:gd name="T8" fmla="*/ 0 w 1571"/>
              <a:gd name="T9" fmla="*/ 181 h 327"/>
              <a:gd name="T10" fmla="*/ 0 w 1571"/>
              <a:gd name="T11" fmla="*/ 327 h 327"/>
              <a:gd name="T12" fmla="*/ 1571 w 1571"/>
              <a:gd name="T13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327">
                <a:moveTo>
                  <a:pt x="1571" y="327"/>
                </a:moveTo>
                <a:cubicBezTo>
                  <a:pt x="1571" y="181"/>
                  <a:pt x="1571" y="181"/>
                  <a:pt x="1571" y="181"/>
                </a:cubicBezTo>
                <a:cubicBezTo>
                  <a:pt x="1571" y="81"/>
                  <a:pt x="1489" y="0"/>
                  <a:pt x="138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327"/>
                  <a:pt x="0" y="327"/>
                  <a:pt x="0" y="327"/>
                </a:cubicBezTo>
                <a:lnTo>
                  <a:pt x="1571" y="3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E77EC469-124E-404A-ACA0-139E2F18CE4B}"/>
              </a:ext>
            </a:extLst>
          </p:cNvPr>
          <p:cNvSpPr>
            <a:spLocks/>
          </p:cNvSpPr>
          <p:nvPr/>
        </p:nvSpPr>
        <p:spPr bwMode="auto">
          <a:xfrm>
            <a:off x="618320" y="6219600"/>
            <a:ext cx="1983184" cy="410507"/>
          </a:xfrm>
          <a:custGeom>
            <a:avLst/>
            <a:gdLst>
              <a:gd name="T0" fmla="*/ 1571 w 1571"/>
              <a:gd name="T1" fmla="*/ 327 h 327"/>
              <a:gd name="T2" fmla="*/ 1571 w 1571"/>
              <a:gd name="T3" fmla="*/ 181 h 327"/>
              <a:gd name="T4" fmla="*/ 1389 w 1571"/>
              <a:gd name="T5" fmla="*/ 0 h 327"/>
              <a:gd name="T6" fmla="*/ 181 w 1571"/>
              <a:gd name="T7" fmla="*/ 0 h 327"/>
              <a:gd name="T8" fmla="*/ 0 w 1571"/>
              <a:gd name="T9" fmla="*/ 181 h 327"/>
              <a:gd name="T10" fmla="*/ 0 w 1571"/>
              <a:gd name="T11" fmla="*/ 327 h 327"/>
              <a:gd name="T12" fmla="*/ 1571 w 1571"/>
              <a:gd name="T13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327">
                <a:moveTo>
                  <a:pt x="1571" y="327"/>
                </a:moveTo>
                <a:cubicBezTo>
                  <a:pt x="1571" y="181"/>
                  <a:pt x="1571" y="181"/>
                  <a:pt x="1571" y="181"/>
                </a:cubicBezTo>
                <a:cubicBezTo>
                  <a:pt x="1571" y="81"/>
                  <a:pt x="1489" y="0"/>
                  <a:pt x="138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327"/>
                  <a:pt x="0" y="327"/>
                  <a:pt x="0" y="327"/>
                </a:cubicBezTo>
                <a:lnTo>
                  <a:pt x="1571" y="3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582BE090-C043-4D91-A46D-5AFD40052F2A}"/>
              </a:ext>
            </a:extLst>
          </p:cNvPr>
          <p:cNvSpPr>
            <a:spLocks/>
          </p:cNvSpPr>
          <p:nvPr/>
        </p:nvSpPr>
        <p:spPr bwMode="auto">
          <a:xfrm>
            <a:off x="1778511" y="6039205"/>
            <a:ext cx="402924" cy="122157"/>
          </a:xfrm>
          <a:custGeom>
            <a:avLst/>
            <a:gdLst>
              <a:gd name="T0" fmla="*/ 318 w 318"/>
              <a:gd name="T1" fmla="*/ 97 h 97"/>
              <a:gd name="T2" fmla="*/ 318 w 318"/>
              <a:gd name="T3" fmla="*/ 37 h 97"/>
              <a:gd name="T4" fmla="*/ 282 w 318"/>
              <a:gd name="T5" fmla="*/ 0 h 97"/>
              <a:gd name="T6" fmla="*/ 37 w 318"/>
              <a:gd name="T7" fmla="*/ 0 h 97"/>
              <a:gd name="T8" fmla="*/ 0 w 318"/>
              <a:gd name="T9" fmla="*/ 37 h 97"/>
              <a:gd name="T10" fmla="*/ 0 w 318"/>
              <a:gd name="T11" fmla="*/ 97 h 97"/>
              <a:gd name="T12" fmla="*/ 318 w 318"/>
              <a:gd name="T1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8" h="97">
                <a:moveTo>
                  <a:pt x="318" y="97"/>
                </a:moveTo>
                <a:cubicBezTo>
                  <a:pt x="318" y="37"/>
                  <a:pt x="318" y="37"/>
                  <a:pt x="318" y="37"/>
                </a:cubicBezTo>
                <a:cubicBezTo>
                  <a:pt x="318" y="17"/>
                  <a:pt x="302" y="0"/>
                  <a:pt x="282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7" y="0"/>
                  <a:pt x="0" y="17"/>
                  <a:pt x="0" y="37"/>
                </a:cubicBezTo>
                <a:cubicBezTo>
                  <a:pt x="0" y="97"/>
                  <a:pt x="0" y="97"/>
                  <a:pt x="0" y="97"/>
                </a:cubicBezTo>
                <a:lnTo>
                  <a:pt x="3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45EE06A9-AA72-4019-8459-3B066C4E213C}"/>
              </a:ext>
            </a:extLst>
          </p:cNvPr>
          <p:cNvSpPr>
            <a:spLocks/>
          </p:cNvSpPr>
          <p:nvPr/>
        </p:nvSpPr>
        <p:spPr bwMode="auto">
          <a:xfrm>
            <a:off x="555452" y="2725321"/>
            <a:ext cx="1120185" cy="1424700"/>
          </a:xfrm>
          <a:custGeom>
            <a:avLst/>
            <a:gdLst>
              <a:gd name="T0" fmla="*/ 26 w 392"/>
              <a:gd name="T1" fmla="*/ 1003 h 1003"/>
              <a:gd name="T2" fmla="*/ 0 w 392"/>
              <a:gd name="T3" fmla="*/ 963 h 1003"/>
              <a:gd name="T4" fmla="*/ 365 w 392"/>
              <a:gd name="T5" fmla="*/ 0 h 1003"/>
              <a:gd name="T6" fmla="*/ 392 w 392"/>
              <a:gd name="T7" fmla="*/ 39 h 1003"/>
              <a:gd name="T8" fmla="*/ 26 w 392"/>
              <a:gd name="T9" fmla="*/ 100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" h="1003">
                <a:moveTo>
                  <a:pt x="26" y="1003"/>
                </a:moveTo>
                <a:lnTo>
                  <a:pt x="0" y="963"/>
                </a:lnTo>
                <a:lnTo>
                  <a:pt x="365" y="0"/>
                </a:lnTo>
                <a:lnTo>
                  <a:pt x="392" y="39"/>
                </a:lnTo>
                <a:lnTo>
                  <a:pt x="26" y="10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A080BF5B-73DF-4C06-B385-3E81584B2D9D}"/>
              </a:ext>
            </a:extLst>
          </p:cNvPr>
          <p:cNvSpPr>
            <a:spLocks/>
          </p:cNvSpPr>
          <p:nvPr/>
        </p:nvSpPr>
        <p:spPr bwMode="auto">
          <a:xfrm>
            <a:off x="732624" y="2843219"/>
            <a:ext cx="1103039" cy="1406234"/>
          </a:xfrm>
          <a:custGeom>
            <a:avLst/>
            <a:gdLst>
              <a:gd name="T0" fmla="*/ 26 w 386"/>
              <a:gd name="T1" fmla="*/ 990 h 990"/>
              <a:gd name="T2" fmla="*/ 0 w 386"/>
              <a:gd name="T3" fmla="*/ 950 h 990"/>
              <a:gd name="T4" fmla="*/ 360 w 386"/>
              <a:gd name="T5" fmla="*/ 0 h 990"/>
              <a:gd name="T6" fmla="*/ 386 w 386"/>
              <a:gd name="T7" fmla="*/ 41 h 990"/>
              <a:gd name="T8" fmla="*/ 26 w 386"/>
              <a:gd name="T9" fmla="*/ 990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6" h="990">
                <a:moveTo>
                  <a:pt x="26" y="990"/>
                </a:moveTo>
                <a:lnTo>
                  <a:pt x="0" y="950"/>
                </a:lnTo>
                <a:lnTo>
                  <a:pt x="360" y="0"/>
                </a:lnTo>
                <a:lnTo>
                  <a:pt x="386" y="41"/>
                </a:lnTo>
                <a:lnTo>
                  <a:pt x="26" y="9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AFC52C3-9A07-4B9C-B2A0-5758CDA0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9" y="4074738"/>
            <a:ext cx="814420" cy="809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A0829104-F95A-4D6A-9007-8142DF1632F8}"/>
              </a:ext>
            </a:extLst>
          </p:cNvPr>
          <p:cNvSpPr>
            <a:spLocks/>
          </p:cNvSpPr>
          <p:nvPr/>
        </p:nvSpPr>
        <p:spPr bwMode="auto">
          <a:xfrm>
            <a:off x="1424167" y="2182715"/>
            <a:ext cx="994449" cy="1018454"/>
          </a:xfrm>
          <a:custGeom>
            <a:avLst/>
            <a:gdLst>
              <a:gd name="T0" fmla="*/ 119 w 790"/>
              <a:gd name="T1" fmla="*/ 94 h 812"/>
              <a:gd name="T2" fmla="*/ 93 w 790"/>
              <a:gd name="T3" fmla="*/ 457 h 812"/>
              <a:gd name="T4" fmla="*/ 401 w 790"/>
              <a:gd name="T5" fmla="*/ 812 h 812"/>
              <a:gd name="T6" fmla="*/ 790 w 790"/>
              <a:gd name="T7" fmla="*/ 474 h 812"/>
              <a:gd name="T8" fmla="*/ 483 w 790"/>
              <a:gd name="T9" fmla="*/ 120 h 812"/>
              <a:gd name="T10" fmla="*/ 119 w 790"/>
              <a:gd name="T11" fmla="*/ 94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0" h="812">
                <a:moveTo>
                  <a:pt x="119" y="94"/>
                </a:moveTo>
                <a:cubicBezTo>
                  <a:pt x="12" y="187"/>
                  <a:pt x="0" y="350"/>
                  <a:pt x="93" y="457"/>
                </a:cubicBezTo>
                <a:cubicBezTo>
                  <a:pt x="401" y="812"/>
                  <a:pt x="401" y="812"/>
                  <a:pt x="401" y="812"/>
                </a:cubicBezTo>
                <a:cubicBezTo>
                  <a:pt x="790" y="474"/>
                  <a:pt x="790" y="474"/>
                  <a:pt x="790" y="474"/>
                </a:cubicBezTo>
                <a:cubicBezTo>
                  <a:pt x="483" y="120"/>
                  <a:pt x="483" y="120"/>
                  <a:pt x="483" y="120"/>
                </a:cubicBezTo>
                <a:cubicBezTo>
                  <a:pt x="389" y="12"/>
                  <a:pt x="227" y="0"/>
                  <a:pt x="119" y="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D4DFD71E-4B73-4AD0-BF0E-86D94A76BB20}"/>
              </a:ext>
            </a:extLst>
          </p:cNvPr>
          <p:cNvSpPr>
            <a:spLocks/>
          </p:cNvSpPr>
          <p:nvPr/>
        </p:nvSpPr>
        <p:spPr bwMode="auto">
          <a:xfrm>
            <a:off x="1478462" y="2127318"/>
            <a:ext cx="997308" cy="1018454"/>
          </a:xfrm>
          <a:custGeom>
            <a:avLst/>
            <a:gdLst>
              <a:gd name="T0" fmla="*/ 119 w 790"/>
              <a:gd name="T1" fmla="*/ 94 h 812"/>
              <a:gd name="T2" fmla="*/ 93 w 790"/>
              <a:gd name="T3" fmla="*/ 457 h 812"/>
              <a:gd name="T4" fmla="*/ 401 w 790"/>
              <a:gd name="T5" fmla="*/ 812 h 812"/>
              <a:gd name="T6" fmla="*/ 790 w 790"/>
              <a:gd name="T7" fmla="*/ 474 h 812"/>
              <a:gd name="T8" fmla="*/ 483 w 790"/>
              <a:gd name="T9" fmla="*/ 120 h 812"/>
              <a:gd name="T10" fmla="*/ 119 w 790"/>
              <a:gd name="T11" fmla="*/ 94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0" h="812">
                <a:moveTo>
                  <a:pt x="119" y="94"/>
                </a:moveTo>
                <a:cubicBezTo>
                  <a:pt x="12" y="187"/>
                  <a:pt x="0" y="350"/>
                  <a:pt x="93" y="457"/>
                </a:cubicBezTo>
                <a:cubicBezTo>
                  <a:pt x="401" y="812"/>
                  <a:pt x="401" y="812"/>
                  <a:pt x="401" y="812"/>
                </a:cubicBezTo>
                <a:cubicBezTo>
                  <a:pt x="790" y="474"/>
                  <a:pt x="790" y="474"/>
                  <a:pt x="790" y="474"/>
                </a:cubicBezTo>
                <a:cubicBezTo>
                  <a:pt x="483" y="120"/>
                  <a:pt x="483" y="120"/>
                  <a:pt x="483" y="120"/>
                </a:cubicBezTo>
                <a:cubicBezTo>
                  <a:pt x="389" y="12"/>
                  <a:pt x="227" y="0"/>
                  <a:pt x="11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E7261648-7BC5-48AA-9E22-95E324548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15" y="4140078"/>
            <a:ext cx="682971" cy="6789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6">
            <a:extLst>
              <a:ext uri="{FF2B5EF4-FFF2-40B4-BE49-F238E27FC236}">
                <a16:creationId xmlns:a16="http://schemas.microsoft.com/office/drawing/2014/main" id="{A01D3195-61D2-4BD0-AD0E-FC20D30EF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82" y="4296327"/>
            <a:ext cx="365774" cy="3650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48BA956-F37D-4C5C-8D63-295A18929F3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" y="6584387"/>
            <a:ext cx="64659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33B5488B-C7F0-49AB-AF25-C020FB41F29E}"/>
              </a:ext>
            </a:extLst>
          </p:cNvPr>
          <p:cNvSpPr>
            <a:spLocks/>
          </p:cNvSpPr>
          <p:nvPr/>
        </p:nvSpPr>
        <p:spPr bwMode="auto">
          <a:xfrm>
            <a:off x="2007121" y="3033163"/>
            <a:ext cx="6858111" cy="3702450"/>
          </a:xfrm>
          <a:custGeom>
            <a:avLst/>
            <a:gdLst>
              <a:gd name="T0" fmla="*/ 1530 w 1530"/>
              <a:gd name="T1" fmla="*/ 2556 h 2556"/>
              <a:gd name="T2" fmla="*/ 241 w 1530"/>
              <a:gd name="T3" fmla="*/ 2556 h 2556"/>
              <a:gd name="T4" fmla="*/ 0 w 1530"/>
              <a:gd name="T5" fmla="*/ 596 h 2556"/>
              <a:gd name="T6" fmla="*/ 276 w 1530"/>
              <a:gd name="T7" fmla="*/ 0 h 2556"/>
              <a:gd name="T8" fmla="*/ 1530 w 1530"/>
              <a:gd name="T9" fmla="*/ 2556 h 2556"/>
              <a:gd name="connsiteX0" fmla="*/ 10000 w 10000"/>
              <a:gd name="connsiteY0" fmla="*/ 9913 h 9913"/>
              <a:gd name="connsiteX1" fmla="*/ 1575 w 10000"/>
              <a:gd name="connsiteY1" fmla="*/ 9913 h 9913"/>
              <a:gd name="connsiteX2" fmla="*/ 0 w 10000"/>
              <a:gd name="connsiteY2" fmla="*/ 2245 h 9913"/>
              <a:gd name="connsiteX3" fmla="*/ 1435 w 10000"/>
              <a:gd name="connsiteY3" fmla="*/ 0 h 9913"/>
              <a:gd name="connsiteX4" fmla="*/ 10000 w 10000"/>
              <a:gd name="connsiteY4" fmla="*/ 9913 h 9913"/>
              <a:gd name="connsiteX0" fmla="*/ 7005 w 7005"/>
              <a:gd name="connsiteY0" fmla="*/ 10000 h 10000"/>
              <a:gd name="connsiteX1" fmla="*/ 1575 w 7005"/>
              <a:gd name="connsiteY1" fmla="*/ 10000 h 10000"/>
              <a:gd name="connsiteX2" fmla="*/ 0 w 7005"/>
              <a:gd name="connsiteY2" fmla="*/ 2265 h 10000"/>
              <a:gd name="connsiteX3" fmla="*/ 1435 w 7005"/>
              <a:gd name="connsiteY3" fmla="*/ 0 h 10000"/>
              <a:gd name="connsiteX4" fmla="*/ 7005 w 7005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5" h="10000">
                <a:moveTo>
                  <a:pt x="7005" y="10000"/>
                </a:moveTo>
                <a:lnTo>
                  <a:pt x="1575" y="10000"/>
                </a:lnTo>
                <a:lnTo>
                  <a:pt x="0" y="2265"/>
                </a:lnTo>
                <a:lnTo>
                  <a:pt x="1435" y="0"/>
                </a:lnTo>
                <a:lnTo>
                  <a:pt x="7005" y="1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BF19D3D2-A79B-4C78-84B6-12684F32E406}"/>
              </a:ext>
            </a:extLst>
          </p:cNvPr>
          <p:cNvSpPr>
            <a:spLocks/>
          </p:cNvSpPr>
          <p:nvPr/>
        </p:nvSpPr>
        <p:spPr bwMode="auto">
          <a:xfrm>
            <a:off x="1747078" y="2485268"/>
            <a:ext cx="1748860" cy="1703106"/>
          </a:xfrm>
          <a:custGeom>
            <a:avLst/>
            <a:gdLst>
              <a:gd name="T0" fmla="*/ 297 w 1385"/>
              <a:gd name="T1" fmla="*/ 258 h 1358"/>
              <a:gd name="T2" fmla="*/ 307 w 1385"/>
              <a:gd name="T3" fmla="*/ 1358 h 1358"/>
              <a:gd name="T4" fmla="*/ 1385 w 1385"/>
              <a:gd name="T5" fmla="*/ 423 h 1358"/>
              <a:gd name="T6" fmla="*/ 297 w 1385"/>
              <a:gd name="T7" fmla="*/ 258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5" h="1358">
                <a:moveTo>
                  <a:pt x="297" y="258"/>
                </a:moveTo>
                <a:cubicBezTo>
                  <a:pt x="0" y="516"/>
                  <a:pt x="4" y="1008"/>
                  <a:pt x="307" y="1358"/>
                </a:cubicBezTo>
                <a:cubicBezTo>
                  <a:pt x="1385" y="423"/>
                  <a:pt x="1385" y="423"/>
                  <a:pt x="1385" y="423"/>
                </a:cubicBezTo>
                <a:cubicBezTo>
                  <a:pt x="1082" y="74"/>
                  <a:pt x="595" y="0"/>
                  <a:pt x="297" y="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DFF5AB-DDD8-4503-8BFB-2AFF77CCB329}"/>
              </a:ext>
            </a:extLst>
          </p:cNvPr>
          <p:cNvSpPr txBox="1"/>
          <p:nvPr/>
        </p:nvSpPr>
        <p:spPr>
          <a:xfrm>
            <a:off x="3470218" y="4795897"/>
            <a:ext cx="51620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>
                <a:solidFill>
                  <a:srgbClr val="282F39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Предпосылки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>
                <a:solidFill>
                  <a:srgbClr val="282F39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создания централизованных систем автоматизации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C16F83-9C86-4606-A9B0-4631ADA79C7F}"/>
              </a:ext>
            </a:extLst>
          </p:cNvPr>
          <p:cNvSpPr txBox="1"/>
          <p:nvPr/>
        </p:nvSpPr>
        <p:spPr>
          <a:xfrm>
            <a:off x="3270185" y="1877745"/>
            <a:ext cx="5887160" cy="139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b="1" dirty="0">
                <a:solidFill>
                  <a:srgbClr val="FCB414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Уход с рынка зарубежных компаний и отсутствие технической поддержки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C16F83-9C86-4606-A9B0-4631ADA79C7F}"/>
              </a:ext>
            </a:extLst>
          </p:cNvPr>
          <p:cNvSpPr txBox="1"/>
          <p:nvPr/>
        </p:nvSpPr>
        <p:spPr>
          <a:xfrm>
            <a:off x="5091281" y="3344167"/>
            <a:ext cx="6732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b="1" dirty="0">
                <a:solidFill>
                  <a:srgbClr val="FCB414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Необходимость быстрой адаптации к внедрению инновационных технологий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C16F83-9C86-4606-A9B0-4631ADA79C7F}"/>
              </a:ext>
            </a:extLst>
          </p:cNvPr>
          <p:cNvSpPr txBox="1"/>
          <p:nvPr/>
        </p:nvSpPr>
        <p:spPr>
          <a:xfrm>
            <a:off x="7511176" y="4805211"/>
            <a:ext cx="5168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ru-RU" sz="2800" b="1" dirty="0">
                <a:solidFill>
                  <a:srgbClr val="FCB414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Энергетическая стратегия РФ на период до 2035 года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36A24-7BC9-4AF0-89D4-2472E41A466F}"/>
              </a:ext>
            </a:extLst>
          </p:cNvPr>
          <p:cNvSpPr txBox="1"/>
          <p:nvPr/>
        </p:nvSpPr>
        <p:spPr>
          <a:xfrm>
            <a:off x="646593" y="362104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Проблематика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76" y="36616"/>
            <a:ext cx="1301950" cy="6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9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7FB36A24-7BC9-4AF0-89D4-2472E41A466F}"/>
              </a:ext>
            </a:extLst>
          </p:cNvPr>
          <p:cNvSpPr txBox="1"/>
          <p:nvPr/>
        </p:nvSpPr>
        <p:spPr>
          <a:xfrm>
            <a:off x="646593" y="362104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 текущей архитектуры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099627"/>
              </p:ext>
            </p:extLst>
          </p:nvPr>
        </p:nvGraphicFramePr>
        <p:xfrm>
          <a:off x="1427163" y="1223963"/>
          <a:ext cx="9096375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3" imgW="11118828" imgH="6629400" progId="Visio.Drawing.15">
                  <p:link updateAutomatic="1"/>
                </p:oleObj>
              </mc:Choice>
              <mc:Fallback>
                <p:oleObj name="Visio" r:id="rId3" imgW="11118828" imgH="662940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7163" y="1223963"/>
                        <a:ext cx="9096375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76" y="36616"/>
            <a:ext cx="1301950" cy="6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2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3EF12B5-7179-489D-BA03-2845855A885D}"/>
              </a:ext>
            </a:extLst>
          </p:cNvPr>
          <p:cNvSpPr txBox="1"/>
          <p:nvPr/>
        </p:nvSpPr>
        <p:spPr>
          <a:xfrm>
            <a:off x="646593" y="362104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Предлагаемые решения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902714"/>
              </p:ext>
            </p:extLst>
          </p:nvPr>
        </p:nvGraphicFramePr>
        <p:xfrm>
          <a:off x="1423988" y="1223963"/>
          <a:ext cx="9099550" cy="547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3" imgW="11023772" imgH="6629400" progId="Visio.Drawing.15">
                  <p:link updateAutomatic="1"/>
                </p:oleObj>
              </mc:Choice>
              <mc:Fallback>
                <p:oleObj name="Visio" r:id="rId3" imgW="11023772" imgH="662940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3988" y="1223963"/>
                        <a:ext cx="9099550" cy="547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76" y="36616"/>
            <a:ext cx="1301950" cy="6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9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>
            <a:extLst>
              <a:ext uri="{FF2B5EF4-FFF2-40B4-BE49-F238E27FC236}">
                <a16:creationId xmlns:a16="http://schemas.microsoft.com/office/drawing/2014/main" id="{0A952683-8E39-49BC-9765-2B971B315F6D}"/>
              </a:ext>
            </a:extLst>
          </p:cNvPr>
          <p:cNvSpPr txBox="1"/>
          <p:nvPr/>
        </p:nvSpPr>
        <p:spPr>
          <a:xfrm>
            <a:off x="646593" y="362104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Текущая</a:t>
            </a:r>
            <a:r>
              <a:rPr kumimoji="0" lang="ru-RU" sz="5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архитектура</a:t>
            </a:r>
            <a:endParaRPr kumimoji="0" lang="ru-RU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972683"/>
              </p:ext>
            </p:extLst>
          </p:nvPr>
        </p:nvGraphicFramePr>
        <p:xfrm>
          <a:off x="646593" y="1223878"/>
          <a:ext cx="10703342" cy="532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Visio" r:id="rId4" imgW="13481115" imgH="6705715" progId="Visio.Drawing.15">
                  <p:link updateAutomatic="1"/>
                </p:oleObj>
              </mc:Choice>
              <mc:Fallback>
                <p:oleObj name="Visio" r:id="rId4" imgW="13481115" imgH="6705715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6593" y="1223878"/>
                        <a:ext cx="10703342" cy="532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76" y="36616"/>
            <a:ext cx="1301950" cy="6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1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952683-8E39-49BC-9765-2B971B315F6D}"/>
              </a:ext>
            </a:extLst>
          </p:cNvPr>
          <p:cNvSpPr txBox="1"/>
          <p:nvPr/>
        </p:nvSpPr>
        <p:spPr>
          <a:xfrm>
            <a:off x="646593" y="362104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000" b="1" noProof="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Предлагаемая архитектура</a:t>
            </a:r>
            <a:endParaRPr kumimoji="0" lang="ru-RU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76" y="36616"/>
            <a:ext cx="1301950" cy="650975"/>
          </a:xfrm>
          <a:prstGeom prst="rect">
            <a:avLst/>
          </a:prstGeom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548765"/>
              </p:ext>
            </p:extLst>
          </p:nvPr>
        </p:nvGraphicFramePr>
        <p:xfrm>
          <a:off x="266890" y="1223878"/>
          <a:ext cx="11289772" cy="47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Visio" r:id="rId5" imgW="13442885" imgH="5302145" progId="Visio.Drawing.15">
                  <p:link updateAutomatic="1"/>
                </p:oleObj>
              </mc:Choice>
              <mc:Fallback>
                <p:oleObj name="Visio" r:id="rId5" imgW="13442885" imgH="5302145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890" y="1223878"/>
                        <a:ext cx="11289772" cy="47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7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A1F6C9-DAAD-4A30-AAF2-0642C6DFC9C9}"/>
              </a:ext>
            </a:extLst>
          </p:cNvPr>
          <p:cNvGrpSpPr/>
          <p:nvPr/>
        </p:nvGrpSpPr>
        <p:grpSpPr>
          <a:xfrm>
            <a:off x="2207796" y="1223878"/>
            <a:ext cx="1884187" cy="1690139"/>
            <a:chOff x="3990975" y="1404938"/>
            <a:chExt cx="4213225" cy="4019550"/>
          </a:xfrm>
          <a:solidFill>
            <a:schemeClr val="accent2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608EB56-1278-4218-AA5C-45E4247BF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1404938"/>
              <a:ext cx="2755900" cy="3795713"/>
            </a:xfrm>
            <a:custGeom>
              <a:avLst/>
              <a:gdLst>
                <a:gd name="T0" fmla="*/ 425 w 894"/>
                <a:gd name="T1" fmla="*/ 455 h 1221"/>
                <a:gd name="T2" fmla="*/ 447 w 894"/>
                <a:gd name="T3" fmla="*/ 455 h 1221"/>
                <a:gd name="T4" fmla="*/ 785 w 894"/>
                <a:gd name="T5" fmla="*/ 456 h 1221"/>
                <a:gd name="T6" fmla="*/ 893 w 894"/>
                <a:gd name="T7" fmla="*/ 557 h 1221"/>
                <a:gd name="T8" fmla="*/ 815 w 894"/>
                <a:gd name="T9" fmla="*/ 657 h 1221"/>
                <a:gd name="T10" fmla="*/ 798 w 894"/>
                <a:gd name="T11" fmla="*/ 662 h 1221"/>
                <a:gd name="T12" fmla="*/ 858 w 894"/>
                <a:gd name="T13" fmla="*/ 773 h 1221"/>
                <a:gd name="T14" fmla="*/ 764 w 894"/>
                <a:gd name="T15" fmla="*/ 856 h 1221"/>
                <a:gd name="T16" fmla="*/ 825 w 894"/>
                <a:gd name="T17" fmla="*/ 961 h 1221"/>
                <a:gd name="T18" fmla="*/ 736 w 894"/>
                <a:gd name="T19" fmla="*/ 1043 h 1221"/>
                <a:gd name="T20" fmla="*/ 750 w 894"/>
                <a:gd name="T21" fmla="*/ 1053 h 1221"/>
                <a:gd name="T22" fmla="*/ 788 w 894"/>
                <a:gd name="T23" fmla="*/ 1156 h 1221"/>
                <a:gd name="T24" fmla="*/ 703 w 894"/>
                <a:gd name="T25" fmla="*/ 1220 h 1221"/>
                <a:gd name="T26" fmla="*/ 41 w 894"/>
                <a:gd name="T27" fmla="*/ 1220 h 1221"/>
                <a:gd name="T28" fmla="*/ 0 w 894"/>
                <a:gd name="T29" fmla="*/ 1179 h 1221"/>
                <a:gd name="T30" fmla="*/ 1 w 894"/>
                <a:gd name="T31" fmla="*/ 601 h 1221"/>
                <a:gd name="T32" fmla="*/ 13 w 894"/>
                <a:gd name="T33" fmla="*/ 566 h 1221"/>
                <a:gd name="T34" fmla="*/ 165 w 894"/>
                <a:gd name="T35" fmla="*/ 315 h 1221"/>
                <a:gd name="T36" fmla="*/ 188 w 894"/>
                <a:gd name="T37" fmla="*/ 234 h 1221"/>
                <a:gd name="T38" fmla="*/ 188 w 894"/>
                <a:gd name="T39" fmla="*/ 84 h 1221"/>
                <a:gd name="T40" fmla="*/ 256 w 894"/>
                <a:gd name="T41" fmla="*/ 9 h 1221"/>
                <a:gd name="T42" fmla="*/ 397 w 894"/>
                <a:gd name="T43" fmla="*/ 81 h 1221"/>
                <a:gd name="T44" fmla="*/ 450 w 894"/>
                <a:gd name="T45" fmla="*/ 278 h 1221"/>
                <a:gd name="T46" fmla="*/ 425 w 894"/>
                <a:gd name="T47" fmla="*/ 455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4" h="1221">
                  <a:moveTo>
                    <a:pt x="425" y="455"/>
                  </a:moveTo>
                  <a:cubicBezTo>
                    <a:pt x="431" y="455"/>
                    <a:pt x="439" y="455"/>
                    <a:pt x="447" y="455"/>
                  </a:cubicBezTo>
                  <a:cubicBezTo>
                    <a:pt x="559" y="455"/>
                    <a:pt x="672" y="455"/>
                    <a:pt x="785" y="456"/>
                  </a:cubicBezTo>
                  <a:cubicBezTo>
                    <a:pt x="847" y="456"/>
                    <a:pt x="893" y="499"/>
                    <a:pt x="893" y="557"/>
                  </a:cubicBezTo>
                  <a:cubicBezTo>
                    <a:pt x="894" y="605"/>
                    <a:pt x="863" y="645"/>
                    <a:pt x="815" y="657"/>
                  </a:cubicBezTo>
                  <a:cubicBezTo>
                    <a:pt x="810" y="658"/>
                    <a:pt x="805" y="660"/>
                    <a:pt x="798" y="662"/>
                  </a:cubicBezTo>
                  <a:cubicBezTo>
                    <a:pt x="843" y="688"/>
                    <a:pt x="867" y="723"/>
                    <a:pt x="858" y="773"/>
                  </a:cubicBezTo>
                  <a:cubicBezTo>
                    <a:pt x="850" y="822"/>
                    <a:pt x="816" y="846"/>
                    <a:pt x="764" y="856"/>
                  </a:cubicBezTo>
                  <a:cubicBezTo>
                    <a:pt x="808" y="880"/>
                    <a:pt x="832" y="913"/>
                    <a:pt x="825" y="961"/>
                  </a:cubicBezTo>
                  <a:cubicBezTo>
                    <a:pt x="817" y="1009"/>
                    <a:pt x="785" y="1033"/>
                    <a:pt x="736" y="1043"/>
                  </a:cubicBezTo>
                  <a:cubicBezTo>
                    <a:pt x="742" y="1048"/>
                    <a:pt x="746" y="1051"/>
                    <a:pt x="750" y="1053"/>
                  </a:cubicBezTo>
                  <a:cubicBezTo>
                    <a:pt x="786" y="1077"/>
                    <a:pt x="800" y="1115"/>
                    <a:pt x="788" y="1156"/>
                  </a:cubicBezTo>
                  <a:cubicBezTo>
                    <a:pt x="778" y="1192"/>
                    <a:pt x="742" y="1220"/>
                    <a:pt x="703" y="1220"/>
                  </a:cubicBezTo>
                  <a:cubicBezTo>
                    <a:pt x="482" y="1221"/>
                    <a:pt x="262" y="1220"/>
                    <a:pt x="41" y="1220"/>
                  </a:cubicBezTo>
                  <a:cubicBezTo>
                    <a:pt x="15" y="1220"/>
                    <a:pt x="0" y="1205"/>
                    <a:pt x="0" y="1179"/>
                  </a:cubicBezTo>
                  <a:cubicBezTo>
                    <a:pt x="0" y="986"/>
                    <a:pt x="0" y="794"/>
                    <a:pt x="1" y="601"/>
                  </a:cubicBezTo>
                  <a:cubicBezTo>
                    <a:pt x="1" y="589"/>
                    <a:pt x="7" y="577"/>
                    <a:pt x="13" y="566"/>
                  </a:cubicBezTo>
                  <a:cubicBezTo>
                    <a:pt x="63" y="482"/>
                    <a:pt x="114" y="399"/>
                    <a:pt x="165" y="315"/>
                  </a:cubicBezTo>
                  <a:cubicBezTo>
                    <a:pt x="181" y="290"/>
                    <a:pt x="188" y="263"/>
                    <a:pt x="188" y="234"/>
                  </a:cubicBezTo>
                  <a:cubicBezTo>
                    <a:pt x="188" y="184"/>
                    <a:pt x="188" y="134"/>
                    <a:pt x="188" y="84"/>
                  </a:cubicBezTo>
                  <a:cubicBezTo>
                    <a:pt x="188" y="36"/>
                    <a:pt x="207" y="15"/>
                    <a:pt x="256" y="9"/>
                  </a:cubicBezTo>
                  <a:cubicBezTo>
                    <a:pt x="320" y="0"/>
                    <a:pt x="363" y="33"/>
                    <a:pt x="397" y="81"/>
                  </a:cubicBezTo>
                  <a:cubicBezTo>
                    <a:pt x="438" y="140"/>
                    <a:pt x="456" y="207"/>
                    <a:pt x="450" y="278"/>
                  </a:cubicBezTo>
                  <a:cubicBezTo>
                    <a:pt x="445" y="336"/>
                    <a:pt x="434" y="394"/>
                    <a:pt x="425" y="4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856CA5F-F6CF-4D8C-96EC-6DEC3DC67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975" y="3230563"/>
              <a:ext cx="1250950" cy="2193925"/>
            </a:xfrm>
            <a:custGeom>
              <a:avLst/>
              <a:gdLst>
                <a:gd name="T0" fmla="*/ 406 w 406"/>
                <a:gd name="T1" fmla="*/ 353 h 706"/>
                <a:gd name="T2" fmla="*/ 406 w 406"/>
                <a:gd name="T3" fmla="*/ 659 h 706"/>
                <a:gd name="T4" fmla="*/ 358 w 406"/>
                <a:gd name="T5" fmla="*/ 706 h 706"/>
                <a:gd name="T6" fmla="*/ 45 w 406"/>
                <a:gd name="T7" fmla="*/ 706 h 706"/>
                <a:gd name="T8" fmla="*/ 0 w 406"/>
                <a:gd name="T9" fmla="*/ 660 h 706"/>
                <a:gd name="T10" fmla="*/ 2 w 406"/>
                <a:gd name="T11" fmla="*/ 224 h 706"/>
                <a:gd name="T12" fmla="*/ 2 w 406"/>
                <a:gd name="T13" fmla="*/ 48 h 706"/>
                <a:gd name="T14" fmla="*/ 50 w 406"/>
                <a:gd name="T15" fmla="*/ 0 h 706"/>
                <a:gd name="T16" fmla="*/ 356 w 406"/>
                <a:gd name="T17" fmla="*/ 0 h 706"/>
                <a:gd name="T18" fmla="*/ 406 w 406"/>
                <a:gd name="T19" fmla="*/ 49 h 706"/>
                <a:gd name="T20" fmla="*/ 406 w 406"/>
                <a:gd name="T21" fmla="*/ 353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6" h="706">
                  <a:moveTo>
                    <a:pt x="406" y="353"/>
                  </a:moveTo>
                  <a:cubicBezTo>
                    <a:pt x="406" y="455"/>
                    <a:pt x="406" y="557"/>
                    <a:pt x="406" y="659"/>
                  </a:cubicBezTo>
                  <a:cubicBezTo>
                    <a:pt x="406" y="692"/>
                    <a:pt x="392" y="706"/>
                    <a:pt x="358" y="706"/>
                  </a:cubicBezTo>
                  <a:cubicBezTo>
                    <a:pt x="254" y="706"/>
                    <a:pt x="149" y="706"/>
                    <a:pt x="45" y="706"/>
                  </a:cubicBezTo>
                  <a:cubicBezTo>
                    <a:pt x="13" y="706"/>
                    <a:pt x="0" y="692"/>
                    <a:pt x="0" y="660"/>
                  </a:cubicBezTo>
                  <a:cubicBezTo>
                    <a:pt x="1" y="515"/>
                    <a:pt x="1" y="369"/>
                    <a:pt x="2" y="224"/>
                  </a:cubicBezTo>
                  <a:cubicBezTo>
                    <a:pt x="2" y="165"/>
                    <a:pt x="2" y="107"/>
                    <a:pt x="2" y="48"/>
                  </a:cubicBezTo>
                  <a:cubicBezTo>
                    <a:pt x="2" y="13"/>
                    <a:pt x="15" y="0"/>
                    <a:pt x="50" y="0"/>
                  </a:cubicBezTo>
                  <a:cubicBezTo>
                    <a:pt x="152" y="0"/>
                    <a:pt x="254" y="0"/>
                    <a:pt x="356" y="0"/>
                  </a:cubicBezTo>
                  <a:cubicBezTo>
                    <a:pt x="393" y="0"/>
                    <a:pt x="406" y="13"/>
                    <a:pt x="406" y="49"/>
                  </a:cubicBezTo>
                  <a:cubicBezTo>
                    <a:pt x="406" y="150"/>
                    <a:pt x="406" y="251"/>
                    <a:pt x="406" y="3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6E95B-EF3D-41B8-B7EB-35E8E56B01F4}"/>
              </a:ext>
            </a:extLst>
          </p:cNvPr>
          <p:cNvGrpSpPr/>
          <p:nvPr/>
        </p:nvGrpSpPr>
        <p:grpSpPr>
          <a:xfrm rot="10800000">
            <a:off x="8240555" y="4434434"/>
            <a:ext cx="1854596" cy="1736355"/>
            <a:chOff x="3990975" y="1404938"/>
            <a:chExt cx="4213225" cy="4019550"/>
          </a:xfrm>
          <a:solidFill>
            <a:schemeClr val="accent4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5F9F338-6776-4F2E-BA17-5C07A155D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1404938"/>
              <a:ext cx="2755900" cy="3795713"/>
            </a:xfrm>
            <a:custGeom>
              <a:avLst/>
              <a:gdLst>
                <a:gd name="T0" fmla="*/ 425 w 894"/>
                <a:gd name="T1" fmla="*/ 455 h 1221"/>
                <a:gd name="T2" fmla="*/ 447 w 894"/>
                <a:gd name="T3" fmla="*/ 455 h 1221"/>
                <a:gd name="T4" fmla="*/ 785 w 894"/>
                <a:gd name="T5" fmla="*/ 456 h 1221"/>
                <a:gd name="T6" fmla="*/ 893 w 894"/>
                <a:gd name="T7" fmla="*/ 557 h 1221"/>
                <a:gd name="T8" fmla="*/ 815 w 894"/>
                <a:gd name="T9" fmla="*/ 657 h 1221"/>
                <a:gd name="T10" fmla="*/ 798 w 894"/>
                <a:gd name="T11" fmla="*/ 662 h 1221"/>
                <a:gd name="T12" fmla="*/ 858 w 894"/>
                <a:gd name="T13" fmla="*/ 773 h 1221"/>
                <a:gd name="T14" fmla="*/ 764 w 894"/>
                <a:gd name="T15" fmla="*/ 856 h 1221"/>
                <a:gd name="T16" fmla="*/ 825 w 894"/>
                <a:gd name="T17" fmla="*/ 961 h 1221"/>
                <a:gd name="T18" fmla="*/ 736 w 894"/>
                <a:gd name="T19" fmla="*/ 1043 h 1221"/>
                <a:gd name="T20" fmla="*/ 750 w 894"/>
                <a:gd name="T21" fmla="*/ 1053 h 1221"/>
                <a:gd name="T22" fmla="*/ 788 w 894"/>
                <a:gd name="T23" fmla="*/ 1156 h 1221"/>
                <a:gd name="T24" fmla="*/ 703 w 894"/>
                <a:gd name="T25" fmla="*/ 1220 h 1221"/>
                <a:gd name="T26" fmla="*/ 41 w 894"/>
                <a:gd name="T27" fmla="*/ 1220 h 1221"/>
                <a:gd name="T28" fmla="*/ 0 w 894"/>
                <a:gd name="T29" fmla="*/ 1179 h 1221"/>
                <a:gd name="T30" fmla="*/ 1 w 894"/>
                <a:gd name="T31" fmla="*/ 601 h 1221"/>
                <a:gd name="T32" fmla="*/ 13 w 894"/>
                <a:gd name="T33" fmla="*/ 566 h 1221"/>
                <a:gd name="T34" fmla="*/ 165 w 894"/>
                <a:gd name="T35" fmla="*/ 315 h 1221"/>
                <a:gd name="T36" fmla="*/ 188 w 894"/>
                <a:gd name="T37" fmla="*/ 234 h 1221"/>
                <a:gd name="T38" fmla="*/ 188 w 894"/>
                <a:gd name="T39" fmla="*/ 84 h 1221"/>
                <a:gd name="T40" fmla="*/ 256 w 894"/>
                <a:gd name="T41" fmla="*/ 9 h 1221"/>
                <a:gd name="T42" fmla="*/ 397 w 894"/>
                <a:gd name="T43" fmla="*/ 81 h 1221"/>
                <a:gd name="T44" fmla="*/ 450 w 894"/>
                <a:gd name="T45" fmla="*/ 278 h 1221"/>
                <a:gd name="T46" fmla="*/ 425 w 894"/>
                <a:gd name="T47" fmla="*/ 455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4" h="1221">
                  <a:moveTo>
                    <a:pt x="425" y="455"/>
                  </a:moveTo>
                  <a:cubicBezTo>
                    <a:pt x="431" y="455"/>
                    <a:pt x="439" y="455"/>
                    <a:pt x="447" y="455"/>
                  </a:cubicBezTo>
                  <a:cubicBezTo>
                    <a:pt x="559" y="455"/>
                    <a:pt x="672" y="455"/>
                    <a:pt x="785" y="456"/>
                  </a:cubicBezTo>
                  <a:cubicBezTo>
                    <a:pt x="847" y="456"/>
                    <a:pt x="893" y="499"/>
                    <a:pt x="893" y="557"/>
                  </a:cubicBezTo>
                  <a:cubicBezTo>
                    <a:pt x="894" y="605"/>
                    <a:pt x="863" y="645"/>
                    <a:pt x="815" y="657"/>
                  </a:cubicBezTo>
                  <a:cubicBezTo>
                    <a:pt x="810" y="658"/>
                    <a:pt x="805" y="660"/>
                    <a:pt x="798" y="662"/>
                  </a:cubicBezTo>
                  <a:cubicBezTo>
                    <a:pt x="843" y="688"/>
                    <a:pt x="867" y="723"/>
                    <a:pt x="858" y="773"/>
                  </a:cubicBezTo>
                  <a:cubicBezTo>
                    <a:pt x="850" y="822"/>
                    <a:pt x="816" y="846"/>
                    <a:pt x="764" y="856"/>
                  </a:cubicBezTo>
                  <a:cubicBezTo>
                    <a:pt x="808" y="880"/>
                    <a:pt x="832" y="913"/>
                    <a:pt x="825" y="961"/>
                  </a:cubicBezTo>
                  <a:cubicBezTo>
                    <a:pt x="817" y="1009"/>
                    <a:pt x="785" y="1033"/>
                    <a:pt x="736" y="1043"/>
                  </a:cubicBezTo>
                  <a:cubicBezTo>
                    <a:pt x="742" y="1048"/>
                    <a:pt x="746" y="1051"/>
                    <a:pt x="750" y="1053"/>
                  </a:cubicBezTo>
                  <a:cubicBezTo>
                    <a:pt x="786" y="1077"/>
                    <a:pt x="800" y="1115"/>
                    <a:pt x="788" y="1156"/>
                  </a:cubicBezTo>
                  <a:cubicBezTo>
                    <a:pt x="778" y="1192"/>
                    <a:pt x="742" y="1220"/>
                    <a:pt x="703" y="1220"/>
                  </a:cubicBezTo>
                  <a:cubicBezTo>
                    <a:pt x="482" y="1221"/>
                    <a:pt x="262" y="1220"/>
                    <a:pt x="41" y="1220"/>
                  </a:cubicBezTo>
                  <a:cubicBezTo>
                    <a:pt x="15" y="1220"/>
                    <a:pt x="0" y="1205"/>
                    <a:pt x="0" y="1179"/>
                  </a:cubicBezTo>
                  <a:cubicBezTo>
                    <a:pt x="0" y="986"/>
                    <a:pt x="0" y="794"/>
                    <a:pt x="1" y="601"/>
                  </a:cubicBezTo>
                  <a:cubicBezTo>
                    <a:pt x="1" y="589"/>
                    <a:pt x="7" y="577"/>
                    <a:pt x="13" y="566"/>
                  </a:cubicBezTo>
                  <a:cubicBezTo>
                    <a:pt x="63" y="482"/>
                    <a:pt x="114" y="399"/>
                    <a:pt x="165" y="315"/>
                  </a:cubicBezTo>
                  <a:cubicBezTo>
                    <a:pt x="181" y="290"/>
                    <a:pt x="188" y="263"/>
                    <a:pt x="188" y="234"/>
                  </a:cubicBezTo>
                  <a:cubicBezTo>
                    <a:pt x="188" y="184"/>
                    <a:pt x="188" y="134"/>
                    <a:pt x="188" y="84"/>
                  </a:cubicBezTo>
                  <a:cubicBezTo>
                    <a:pt x="188" y="36"/>
                    <a:pt x="207" y="15"/>
                    <a:pt x="256" y="9"/>
                  </a:cubicBezTo>
                  <a:cubicBezTo>
                    <a:pt x="320" y="0"/>
                    <a:pt x="363" y="33"/>
                    <a:pt x="397" y="81"/>
                  </a:cubicBezTo>
                  <a:cubicBezTo>
                    <a:pt x="438" y="140"/>
                    <a:pt x="456" y="207"/>
                    <a:pt x="450" y="278"/>
                  </a:cubicBezTo>
                  <a:cubicBezTo>
                    <a:pt x="445" y="336"/>
                    <a:pt x="434" y="394"/>
                    <a:pt x="425" y="4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11200-20B1-43A5-94F3-59753B1C7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975" y="3230563"/>
              <a:ext cx="1250950" cy="2193925"/>
            </a:xfrm>
            <a:custGeom>
              <a:avLst/>
              <a:gdLst>
                <a:gd name="T0" fmla="*/ 406 w 406"/>
                <a:gd name="T1" fmla="*/ 353 h 706"/>
                <a:gd name="T2" fmla="*/ 406 w 406"/>
                <a:gd name="T3" fmla="*/ 659 h 706"/>
                <a:gd name="T4" fmla="*/ 358 w 406"/>
                <a:gd name="T5" fmla="*/ 706 h 706"/>
                <a:gd name="T6" fmla="*/ 45 w 406"/>
                <a:gd name="T7" fmla="*/ 706 h 706"/>
                <a:gd name="T8" fmla="*/ 0 w 406"/>
                <a:gd name="T9" fmla="*/ 660 h 706"/>
                <a:gd name="T10" fmla="*/ 2 w 406"/>
                <a:gd name="T11" fmla="*/ 224 h 706"/>
                <a:gd name="T12" fmla="*/ 2 w 406"/>
                <a:gd name="T13" fmla="*/ 48 h 706"/>
                <a:gd name="T14" fmla="*/ 50 w 406"/>
                <a:gd name="T15" fmla="*/ 0 h 706"/>
                <a:gd name="T16" fmla="*/ 356 w 406"/>
                <a:gd name="T17" fmla="*/ 0 h 706"/>
                <a:gd name="T18" fmla="*/ 406 w 406"/>
                <a:gd name="T19" fmla="*/ 49 h 706"/>
                <a:gd name="T20" fmla="*/ 406 w 406"/>
                <a:gd name="T21" fmla="*/ 353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6" h="706">
                  <a:moveTo>
                    <a:pt x="406" y="353"/>
                  </a:moveTo>
                  <a:cubicBezTo>
                    <a:pt x="406" y="455"/>
                    <a:pt x="406" y="557"/>
                    <a:pt x="406" y="659"/>
                  </a:cubicBezTo>
                  <a:cubicBezTo>
                    <a:pt x="406" y="692"/>
                    <a:pt x="392" y="706"/>
                    <a:pt x="358" y="706"/>
                  </a:cubicBezTo>
                  <a:cubicBezTo>
                    <a:pt x="254" y="706"/>
                    <a:pt x="149" y="706"/>
                    <a:pt x="45" y="706"/>
                  </a:cubicBezTo>
                  <a:cubicBezTo>
                    <a:pt x="13" y="706"/>
                    <a:pt x="0" y="692"/>
                    <a:pt x="0" y="660"/>
                  </a:cubicBezTo>
                  <a:cubicBezTo>
                    <a:pt x="1" y="515"/>
                    <a:pt x="1" y="369"/>
                    <a:pt x="2" y="224"/>
                  </a:cubicBezTo>
                  <a:cubicBezTo>
                    <a:pt x="2" y="165"/>
                    <a:pt x="2" y="107"/>
                    <a:pt x="2" y="48"/>
                  </a:cubicBezTo>
                  <a:cubicBezTo>
                    <a:pt x="2" y="13"/>
                    <a:pt x="15" y="0"/>
                    <a:pt x="50" y="0"/>
                  </a:cubicBezTo>
                  <a:cubicBezTo>
                    <a:pt x="152" y="0"/>
                    <a:pt x="254" y="0"/>
                    <a:pt x="356" y="0"/>
                  </a:cubicBezTo>
                  <a:cubicBezTo>
                    <a:pt x="393" y="0"/>
                    <a:pt x="406" y="13"/>
                    <a:pt x="406" y="49"/>
                  </a:cubicBezTo>
                  <a:cubicBezTo>
                    <a:pt x="406" y="150"/>
                    <a:pt x="406" y="251"/>
                    <a:pt x="406" y="3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F8F712C-CE13-4684-93CD-6C623614F674}"/>
              </a:ext>
            </a:extLst>
          </p:cNvPr>
          <p:cNvSpPr txBox="1"/>
          <p:nvPr/>
        </p:nvSpPr>
        <p:spPr>
          <a:xfrm>
            <a:off x="98544" y="3193971"/>
            <a:ext cx="61026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устройство обеспечивает выполнение необходимых задач сразу для всех присоединений;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компактность;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упрощённая эксплуатация комплекса оперативным персоналом;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снижение объема работ по технологическому обслуживанию;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единая схема и описание устройства.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27F01-E805-4405-8948-42911E80A6E7}"/>
              </a:ext>
            </a:extLst>
          </p:cNvPr>
          <p:cNvSpPr txBox="1"/>
          <p:nvPr/>
        </p:nvSpPr>
        <p:spPr>
          <a:xfrm>
            <a:off x="6235147" y="1983035"/>
            <a:ext cx="58654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200" b="1" dirty="0">
                <a:solidFill>
                  <a:srgbClr val="FCB4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трудности с обеспечением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отечественной аппаратной базы для реализации;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повышенные риски подверженности 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кибератакам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2EDD84-AB90-4084-A84C-FF20C47844C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191250" y="1223878"/>
            <a:ext cx="43897" cy="53598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952683-8E39-49BC-9765-2B971B315F6D}"/>
              </a:ext>
            </a:extLst>
          </p:cNvPr>
          <p:cNvSpPr txBox="1"/>
          <p:nvPr/>
        </p:nvSpPr>
        <p:spPr>
          <a:xfrm>
            <a:off x="646593" y="362104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Плюсы и минусы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76" y="36616"/>
            <a:ext cx="1301950" cy="6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3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512801" y="1887124"/>
            <a:ext cx="4908001" cy="424503"/>
          </a:xfrm>
          <a:prstGeom prst="rect">
            <a:avLst/>
          </a:prstGeom>
          <a:solidFill>
            <a:srgbClr val="E2E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806810" y="1363215"/>
            <a:ext cx="511996" cy="302180"/>
            <a:chOff x="2739947" y="2074744"/>
            <a:chExt cx="511996" cy="302180"/>
          </a:xfrm>
        </p:grpSpPr>
        <p:sp>
          <p:nvSpPr>
            <p:cNvPr id="178" name="Rectangle: Rounded Corners 85">
              <a:extLst>
                <a:ext uri="{FF2B5EF4-FFF2-40B4-BE49-F238E27FC236}">
                  <a16:creationId xmlns:a16="http://schemas.microsoft.com/office/drawing/2014/main" id="{338DAF15-C288-4FD5-945E-B1A65D46DD90}"/>
                </a:ext>
              </a:extLst>
            </p:cNvPr>
            <p:cNvSpPr/>
            <p:nvPr/>
          </p:nvSpPr>
          <p:spPr>
            <a:xfrm rot="2700000">
              <a:off x="2659162" y="2155529"/>
              <a:ext cx="302180" cy="14061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: Rounded Corners 86">
              <a:extLst>
                <a:ext uri="{FF2B5EF4-FFF2-40B4-BE49-F238E27FC236}">
                  <a16:creationId xmlns:a16="http://schemas.microsoft.com/office/drawing/2014/main" id="{9F592AA7-4FE8-46B5-8D00-76DD5E2BEEB7}"/>
                </a:ext>
              </a:extLst>
            </p:cNvPr>
            <p:cNvSpPr/>
            <p:nvPr/>
          </p:nvSpPr>
          <p:spPr>
            <a:xfrm rot="8100000">
              <a:off x="2751383" y="2085578"/>
              <a:ext cx="500560" cy="1405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3" name="Rectangle: Rounded Corners 86">
            <a:extLst>
              <a:ext uri="{FF2B5EF4-FFF2-40B4-BE49-F238E27FC236}">
                <a16:creationId xmlns:a16="http://schemas.microsoft.com/office/drawing/2014/main" id="{9F592AA7-4FE8-46B5-8D00-76DD5E2BEEB7}"/>
              </a:ext>
            </a:extLst>
          </p:cNvPr>
          <p:cNvSpPr/>
          <p:nvPr/>
        </p:nvSpPr>
        <p:spPr>
          <a:xfrm rot="10800000">
            <a:off x="8936556" y="1251462"/>
            <a:ext cx="500560" cy="14050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512800" y="2546600"/>
            <a:ext cx="4908001" cy="424503"/>
          </a:xfrm>
          <a:prstGeom prst="rect">
            <a:avLst/>
          </a:prstGeom>
          <a:solidFill>
            <a:srgbClr val="E2E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512800" y="3199072"/>
            <a:ext cx="4908001" cy="424503"/>
          </a:xfrm>
          <a:prstGeom prst="rect">
            <a:avLst/>
          </a:prstGeom>
          <a:solidFill>
            <a:srgbClr val="E2E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512800" y="2540277"/>
            <a:ext cx="4891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282F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Архитектор, </a:t>
            </a:r>
            <a:r>
              <a:rPr lang="en-US" sz="2000" b="1" dirty="0">
                <a:solidFill>
                  <a:srgbClr val="282F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product-owner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193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547661" y="3882261"/>
            <a:ext cx="4908001" cy="424503"/>
          </a:xfrm>
          <a:prstGeom prst="rect">
            <a:avLst/>
          </a:prstGeom>
          <a:solidFill>
            <a:srgbClr val="E2E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512800" y="1881482"/>
            <a:ext cx="478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Руководитель проекта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194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547661" y="4565450"/>
            <a:ext cx="4908001" cy="424503"/>
          </a:xfrm>
          <a:prstGeom prst="rect">
            <a:avLst/>
          </a:prstGeom>
          <a:solidFill>
            <a:srgbClr val="E2E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512800" y="3210358"/>
            <a:ext cx="4708096" cy="4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Инженер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проектировщик 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РЗиА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547661" y="3873465"/>
            <a:ext cx="370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Инженер-тестировщик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545896" y="4564002"/>
            <a:ext cx="3844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Технический писатель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200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6578864" y="1877199"/>
            <a:ext cx="4908001" cy="424503"/>
          </a:xfrm>
          <a:prstGeom prst="rect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6578863" y="2551951"/>
            <a:ext cx="4908001" cy="424503"/>
          </a:xfrm>
          <a:prstGeom prst="rect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6582788" y="3207398"/>
            <a:ext cx="4908001" cy="424503"/>
          </a:xfrm>
          <a:prstGeom prst="rect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6578863" y="3873465"/>
            <a:ext cx="4908001" cy="424503"/>
          </a:xfrm>
          <a:prstGeom prst="rect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6577955" y="3199072"/>
            <a:ext cx="4528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Инженер-проектировщик АСУ ТП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6577955" y="2551055"/>
            <a:ext cx="4748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Инженер-математик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6577955" y="1881482"/>
            <a:ext cx="4663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282F39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Сисадмин, </a:t>
            </a:r>
            <a:r>
              <a:rPr lang="en-US" sz="2000" b="1" dirty="0" err="1">
                <a:solidFill>
                  <a:srgbClr val="282F39"/>
                </a:solidFill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devops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226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6577955" y="4537597"/>
            <a:ext cx="4908001" cy="424503"/>
          </a:xfrm>
          <a:prstGeom prst="rect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6577955" y="4531483"/>
            <a:ext cx="355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282F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Аналитик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6577955" y="3873465"/>
            <a:ext cx="343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282F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Программист - ХХ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952683-8E39-49BC-9765-2B971B315F6D}"/>
              </a:ext>
            </a:extLst>
          </p:cNvPr>
          <p:cNvSpPr txBox="1"/>
          <p:nvPr/>
        </p:nvSpPr>
        <p:spPr>
          <a:xfrm>
            <a:off x="646593" y="362104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Команда</a:t>
            </a:r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76" y="36616"/>
            <a:ext cx="1301950" cy="650975"/>
          </a:xfrm>
          <a:prstGeom prst="rect">
            <a:avLst/>
          </a:prstGeom>
        </p:spPr>
      </p:pic>
      <p:sp>
        <p:nvSpPr>
          <p:cNvPr id="48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6578863" y="5201729"/>
            <a:ext cx="4908001" cy="424503"/>
          </a:xfrm>
          <a:prstGeom prst="rect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6577955" y="5865861"/>
            <a:ext cx="4908001" cy="424503"/>
          </a:xfrm>
          <a:prstGeom prst="rect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6577955" y="5859747"/>
            <a:ext cx="524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2000" b="1" dirty="0">
                <a:solidFill>
                  <a:srgbClr val="282F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Инженер-проектировщик АСКУЭ ККЭ</a:t>
            </a:r>
            <a:endParaRPr lang="en-GB" sz="2000" b="1" dirty="0">
              <a:solidFill>
                <a:srgbClr val="282F39"/>
              </a:solidFill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6577955" y="5201729"/>
            <a:ext cx="343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282F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Бухгалтер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85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53B7D2-607F-47BC-9C37-403E42B65FA4}"/>
              </a:ext>
            </a:extLst>
          </p:cNvPr>
          <p:cNvSpPr txBox="1"/>
          <p:nvPr/>
        </p:nvSpPr>
        <p:spPr>
          <a:xfrm>
            <a:off x="-513377" y="1458996"/>
            <a:ext cx="3677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Подготовительный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этап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6842943" y="2222965"/>
            <a:ext cx="1727200" cy="2483999"/>
            <a:chOff x="7287625" y="2223613"/>
            <a:chExt cx="1727200" cy="248583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76D77BB-46F8-4A0E-8125-C7171B9A620F}"/>
                </a:ext>
              </a:extLst>
            </p:cNvPr>
            <p:cNvGrpSpPr/>
            <p:nvPr/>
          </p:nvGrpSpPr>
          <p:grpSpPr>
            <a:xfrm>
              <a:off x="7603947" y="3517738"/>
              <a:ext cx="906777" cy="906777"/>
              <a:chOff x="5757333" y="2943779"/>
              <a:chExt cx="795498" cy="795498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3263B5C-140D-48C8-BFE4-CBB17CA90069}"/>
                  </a:ext>
                </a:extLst>
              </p:cNvPr>
              <p:cNvGrpSpPr/>
              <p:nvPr/>
            </p:nvGrpSpPr>
            <p:grpSpPr>
              <a:xfrm>
                <a:off x="5995780" y="3294766"/>
                <a:ext cx="449164" cy="265293"/>
                <a:chOff x="7175537" y="4438243"/>
                <a:chExt cx="347386" cy="205179"/>
              </a:xfrm>
              <a:solidFill>
                <a:srgbClr val="00B050"/>
              </a:solidFill>
            </p:grpSpPr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338DAF15-C288-4FD5-945E-B1A65D46DD90}"/>
                    </a:ext>
                  </a:extLst>
                </p:cNvPr>
                <p:cNvSpPr/>
                <p:nvPr/>
              </p:nvSpPr>
              <p:spPr>
                <a:xfrm rot="2700000">
                  <a:off x="7120649" y="4493131"/>
                  <a:ext cx="205179" cy="954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9F592AA7-4FE8-46B5-8D00-76DD5E2BEEB7}"/>
                    </a:ext>
                  </a:extLst>
                </p:cNvPr>
                <p:cNvSpPr/>
                <p:nvPr/>
              </p:nvSpPr>
              <p:spPr>
                <a:xfrm rot="8100000">
                  <a:off x="7183296" y="4445599"/>
                  <a:ext cx="339627" cy="954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09008DF-833E-4872-BD2C-6CB93A801CC6}"/>
                  </a:ext>
                </a:extLst>
              </p:cNvPr>
              <p:cNvSpPr/>
              <p:nvPr/>
            </p:nvSpPr>
            <p:spPr>
              <a:xfrm>
                <a:off x="5757333" y="2943779"/>
                <a:ext cx="795498" cy="795498"/>
              </a:xfrm>
              <a:prstGeom prst="ellipse">
                <a:avLst/>
              </a:prstGeom>
              <a:noFill/>
              <a:ln w="889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A8DB0CA2-0AD8-40CF-9EAE-24636F6BE1A6}"/>
                </a:ext>
              </a:extLst>
            </p:cNvPr>
            <p:cNvSpPr/>
            <p:nvPr/>
          </p:nvSpPr>
          <p:spPr>
            <a:xfrm>
              <a:off x="7287625" y="2223613"/>
              <a:ext cx="1727200" cy="381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AF125C-6B80-417C-B6FD-A5DBF0D04202}"/>
                </a:ext>
              </a:extLst>
            </p:cNvPr>
            <p:cNvCxnSpPr>
              <a:cxnSpLocks/>
              <a:stCxn id="5" idx="2"/>
              <a:endCxn id="32" idx="0"/>
            </p:cNvCxnSpPr>
            <p:nvPr/>
          </p:nvCxnSpPr>
          <p:spPr>
            <a:xfrm>
              <a:off x="8055975" y="2604613"/>
              <a:ext cx="3542" cy="64011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C64199-8920-4B40-9E97-B69DDABC62D8}"/>
                </a:ext>
              </a:extLst>
            </p:cNvPr>
            <p:cNvSpPr/>
            <p:nvPr/>
          </p:nvSpPr>
          <p:spPr>
            <a:xfrm>
              <a:off x="7327152" y="3244724"/>
              <a:ext cx="1464730" cy="1464727"/>
            </a:xfrm>
            <a:prstGeom prst="ellipse">
              <a:avLst/>
            </a:prstGeom>
            <a:solidFill>
              <a:schemeClr val="accent4">
                <a:alpha val="1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637924" y="2174156"/>
            <a:ext cx="1727200" cy="2484000"/>
            <a:chOff x="3813499" y="2223613"/>
            <a:chExt cx="1727200" cy="2485839"/>
          </a:xfrm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7F2E402E-66F1-4FCA-9452-07D806ACA563}"/>
                </a:ext>
              </a:extLst>
            </p:cNvPr>
            <p:cNvSpPr/>
            <p:nvPr/>
          </p:nvSpPr>
          <p:spPr>
            <a:xfrm>
              <a:off x="3813499" y="2223613"/>
              <a:ext cx="1727200" cy="381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5281380-0B8F-4478-AA4B-78F14E648688}"/>
                </a:ext>
              </a:extLst>
            </p:cNvPr>
            <p:cNvCxnSpPr>
              <a:cxnSpLocks/>
              <a:stCxn id="3" idx="2"/>
              <a:endCxn id="24" idx="0"/>
            </p:cNvCxnSpPr>
            <p:nvPr/>
          </p:nvCxnSpPr>
          <p:spPr>
            <a:xfrm>
              <a:off x="4581849" y="2604613"/>
              <a:ext cx="14818" cy="64011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6B5AA69-4FFB-45B3-8DC6-0C1B70F009A1}"/>
                </a:ext>
              </a:extLst>
            </p:cNvPr>
            <p:cNvGrpSpPr/>
            <p:nvPr/>
          </p:nvGrpSpPr>
          <p:grpSpPr>
            <a:xfrm>
              <a:off x="4157787" y="3538314"/>
              <a:ext cx="877760" cy="877548"/>
              <a:chOff x="2700338" y="8651875"/>
              <a:chExt cx="6545262" cy="6543675"/>
            </a:xfrm>
            <a:solidFill>
              <a:schemeClr val="bg1"/>
            </a:solidFill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30FFEE61-CA56-4811-B5E2-5BFBB65D77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00338" y="10820400"/>
                <a:ext cx="4376737" cy="4375150"/>
              </a:xfrm>
              <a:custGeom>
                <a:avLst/>
                <a:gdLst>
                  <a:gd name="T0" fmla="*/ 477 w 1376"/>
                  <a:gd name="T1" fmla="*/ 1360 h 1376"/>
                  <a:gd name="T2" fmla="*/ 312 w 1376"/>
                  <a:gd name="T3" fmla="*/ 1212 h 1376"/>
                  <a:gd name="T4" fmla="*/ 237 w 1376"/>
                  <a:gd name="T5" fmla="*/ 1044 h 1376"/>
                  <a:gd name="T6" fmla="*/ 64 w 1376"/>
                  <a:gd name="T7" fmla="*/ 1013 h 1376"/>
                  <a:gd name="T8" fmla="*/ 51 w 1376"/>
                  <a:gd name="T9" fmla="*/ 793 h 1376"/>
                  <a:gd name="T10" fmla="*/ 117 w 1376"/>
                  <a:gd name="T11" fmla="*/ 621 h 1376"/>
                  <a:gd name="T12" fmla="*/ 16 w 1376"/>
                  <a:gd name="T13" fmla="*/ 476 h 1376"/>
                  <a:gd name="T14" fmla="*/ 164 w 1376"/>
                  <a:gd name="T15" fmla="*/ 312 h 1376"/>
                  <a:gd name="T16" fmla="*/ 332 w 1376"/>
                  <a:gd name="T17" fmla="*/ 237 h 1376"/>
                  <a:gd name="T18" fmla="*/ 363 w 1376"/>
                  <a:gd name="T19" fmla="*/ 63 h 1376"/>
                  <a:gd name="T20" fmla="*/ 583 w 1376"/>
                  <a:gd name="T21" fmla="*/ 51 h 1376"/>
                  <a:gd name="T22" fmla="*/ 755 w 1376"/>
                  <a:gd name="T23" fmla="*/ 116 h 1376"/>
                  <a:gd name="T24" fmla="*/ 900 w 1376"/>
                  <a:gd name="T25" fmla="*/ 16 h 1376"/>
                  <a:gd name="T26" fmla="*/ 1064 w 1376"/>
                  <a:gd name="T27" fmla="*/ 163 h 1376"/>
                  <a:gd name="T28" fmla="*/ 1139 w 1376"/>
                  <a:gd name="T29" fmla="*/ 331 h 1376"/>
                  <a:gd name="T30" fmla="*/ 1313 w 1376"/>
                  <a:gd name="T31" fmla="*/ 362 h 1376"/>
                  <a:gd name="T32" fmla="*/ 1360 w 1376"/>
                  <a:gd name="T33" fmla="*/ 476 h 1376"/>
                  <a:gd name="T34" fmla="*/ 1260 w 1376"/>
                  <a:gd name="T35" fmla="*/ 621 h 1376"/>
                  <a:gd name="T36" fmla="*/ 1325 w 1376"/>
                  <a:gd name="T37" fmla="*/ 793 h 1376"/>
                  <a:gd name="T38" fmla="*/ 1313 w 1376"/>
                  <a:gd name="T39" fmla="*/ 1013 h 1376"/>
                  <a:gd name="T40" fmla="*/ 1139 w 1376"/>
                  <a:gd name="T41" fmla="*/ 1044 h 1376"/>
                  <a:gd name="T42" fmla="*/ 1064 w 1376"/>
                  <a:gd name="T43" fmla="*/ 1212 h 1376"/>
                  <a:gd name="T44" fmla="*/ 900 w 1376"/>
                  <a:gd name="T45" fmla="*/ 1360 h 1376"/>
                  <a:gd name="T46" fmla="*/ 755 w 1376"/>
                  <a:gd name="T47" fmla="*/ 1259 h 1376"/>
                  <a:gd name="T48" fmla="*/ 583 w 1376"/>
                  <a:gd name="T49" fmla="*/ 1325 h 1376"/>
                  <a:gd name="T50" fmla="*/ 403 w 1376"/>
                  <a:gd name="T51" fmla="*/ 1230 h 1376"/>
                  <a:gd name="T52" fmla="*/ 544 w 1376"/>
                  <a:gd name="T53" fmla="*/ 1210 h 1376"/>
                  <a:gd name="T54" fmla="*/ 748 w 1376"/>
                  <a:gd name="T55" fmla="*/ 1167 h 1376"/>
                  <a:gd name="T56" fmla="*/ 870 w 1376"/>
                  <a:gd name="T57" fmla="*/ 1273 h 1376"/>
                  <a:gd name="T58" fmla="*/ 956 w 1376"/>
                  <a:gd name="T59" fmla="*/ 1159 h 1376"/>
                  <a:gd name="T60" fmla="*/ 1070 w 1376"/>
                  <a:gd name="T61" fmla="*/ 985 h 1376"/>
                  <a:gd name="T62" fmla="*/ 1230 w 1376"/>
                  <a:gd name="T63" fmla="*/ 973 h 1376"/>
                  <a:gd name="T64" fmla="*/ 1211 w 1376"/>
                  <a:gd name="T65" fmla="*/ 832 h 1376"/>
                  <a:gd name="T66" fmla="*/ 1168 w 1376"/>
                  <a:gd name="T67" fmla="*/ 628 h 1376"/>
                  <a:gd name="T68" fmla="*/ 1274 w 1376"/>
                  <a:gd name="T69" fmla="*/ 506 h 1376"/>
                  <a:gd name="T70" fmla="*/ 1160 w 1376"/>
                  <a:gd name="T71" fmla="*/ 420 h 1376"/>
                  <a:gd name="T72" fmla="*/ 986 w 1376"/>
                  <a:gd name="T73" fmla="*/ 306 h 1376"/>
                  <a:gd name="T74" fmla="*/ 974 w 1376"/>
                  <a:gd name="T75" fmla="*/ 146 h 1376"/>
                  <a:gd name="T76" fmla="*/ 833 w 1376"/>
                  <a:gd name="T77" fmla="*/ 165 h 1376"/>
                  <a:gd name="T78" fmla="*/ 629 w 1376"/>
                  <a:gd name="T79" fmla="*/ 208 h 1376"/>
                  <a:gd name="T80" fmla="*/ 507 w 1376"/>
                  <a:gd name="T81" fmla="*/ 102 h 1376"/>
                  <a:gd name="T82" fmla="*/ 421 w 1376"/>
                  <a:gd name="T83" fmla="*/ 216 h 1376"/>
                  <a:gd name="T84" fmla="*/ 307 w 1376"/>
                  <a:gd name="T85" fmla="*/ 390 h 1376"/>
                  <a:gd name="T86" fmla="*/ 146 w 1376"/>
                  <a:gd name="T87" fmla="*/ 402 h 1376"/>
                  <a:gd name="T88" fmla="*/ 166 w 1376"/>
                  <a:gd name="T89" fmla="*/ 543 h 1376"/>
                  <a:gd name="T90" fmla="*/ 209 w 1376"/>
                  <a:gd name="T91" fmla="*/ 747 h 1376"/>
                  <a:gd name="T92" fmla="*/ 103 w 1376"/>
                  <a:gd name="T93" fmla="*/ 869 h 1376"/>
                  <a:gd name="T94" fmla="*/ 217 w 1376"/>
                  <a:gd name="T95" fmla="*/ 955 h 1376"/>
                  <a:gd name="T96" fmla="*/ 391 w 1376"/>
                  <a:gd name="T97" fmla="*/ 1069 h 1376"/>
                  <a:gd name="T98" fmla="*/ 403 w 1376"/>
                  <a:gd name="T99" fmla="*/ 1230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76" h="1376">
                    <a:moveTo>
                      <a:pt x="509" y="1366"/>
                    </a:moveTo>
                    <a:cubicBezTo>
                      <a:pt x="498" y="1366"/>
                      <a:pt x="487" y="1364"/>
                      <a:pt x="477" y="1360"/>
                    </a:cubicBezTo>
                    <a:cubicBezTo>
                      <a:pt x="363" y="1312"/>
                      <a:pt x="363" y="1312"/>
                      <a:pt x="363" y="1312"/>
                    </a:cubicBezTo>
                    <a:cubicBezTo>
                      <a:pt x="324" y="1296"/>
                      <a:pt x="302" y="1253"/>
                      <a:pt x="312" y="1212"/>
                    </a:cubicBezTo>
                    <a:cubicBezTo>
                      <a:pt x="319" y="1188"/>
                      <a:pt x="325" y="1163"/>
                      <a:pt x="332" y="1139"/>
                    </a:cubicBezTo>
                    <a:cubicBezTo>
                      <a:pt x="297" y="1111"/>
                      <a:pt x="265" y="1079"/>
                      <a:pt x="237" y="1044"/>
                    </a:cubicBezTo>
                    <a:cubicBezTo>
                      <a:pt x="213" y="1051"/>
                      <a:pt x="188" y="1057"/>
                      <a:pt x="164" y="1064"/>
                    </a:cubicBezTo>
                    <a:cubicBezTo>
                      <a:pt x="123" y="1074"/>
                      <a:pt x="80" y="1052"/>
                      <a:pt x="64" y="1013"/>
                    </a:cubicBezTo>
                    <a:cubicBezTo>
                      <a:pt x="16" y="899"/>
                      <a:pt x="16" y="899"/>
                      <a:pt x="16" y="899"/>
                    </a:cubicBezTo>
                    <a:cubicBezTo>
                      <a:pt x="0" y="860"/>
                      <a:pt x="15" y="815"/>
                      <a:pt x="51" y="793"/>
                    </a:cubicBezTo>
                    <a:cubicBezTo>
                      <a:pt x="73" y="780"/>
                      <a:pt x="95" y="767"/>
                      <a:pt x="117" y="754"/>
                    </a:cubicBezTo>
                    <a:cubicBezTo>
                      <a:pt x="112" y="710"/>
                      <a:pt x="112" y="665"/>
                      <a:pt x="117" y="621"/>
                    </a:cubicBezTo>
                    <a:cubicBezTo>
                      <a:pt x="95" y="608"/>
                      <a:pt x="73" y="595"/>
                      <a:pt x="51" y="582"/>
                    </a:cubicBezTo>
                    <a:cubicBezTo>
                      <a:pt x="15" y="561"/>
                      <a:pt x="0" y="515"/>
                      <a:pt x="16" y="476"/>
                    </a:cubicBezTo>
                    <a:cubicBezTo>
                      <a:pt x="64" y="362"/>
                      <a:pt x="64" y="362"/>
                      <a:pt x="64" y="362"/>
                    </a:cubicBezTo>
                    <a:cubicBezTo>
                      <a:pt x="80" y="323"/>
                      <a:pt x="123" y="301"/>
                      <a:pt x="164" y="312"/>
                    </a:cubicBezTo>
                    <a:cubicBezTo>
                      <a:pt x="188" y="318"/>
                      <a:pt x="213" y="324"/>
                      <a:pt x="237" y="331"/>
                    </a:cubicBezTo>
                    <a:cubicBezTo>
                      <a:pt x="265" y="296"/>
                      <a:pt x="297" y="264"/>
                      <a:pt x="332" y="237"/>
                    </a:cubicBezTo>
                    <a:cubicBezTo>
                      <a:pt x="325" y="212"/>
                      <a:pt x="319" y="187"/>
                      <a:pt x="312" y="163"/>
                    </a:cubicBezTo>
                    <a:cubicBezTo>
                      <a:pt x="302" y="122"/>
                      <a:pt x="324" y="79"/>
                      <a:pt x="363" y="63"/>
                    </a:cubicBezTo>
                    <a:cubicBezTo>
                      <a:pt x="477" y="16"/>
                      <a:pt x="477" y="16"/>
                      <a:pt x="477" y="16"/>
                    </a:cubicBezTo>
                    <a:cubicBezTo>
                      <a:pt x="516" y="0"/>
                      <a:pt x="561" y="15"/>
                      <a:pt x="583" y="51"/>
                    </a:cubicBezTo>
                    <a:cubicBezTo>
                      <a:pt x="596" y="72"/>
                      <a:pt x="609" y="94"/>
                      <a:pt x="622" y="116"/>
                    </a:cubicBezTo>
                    <a:cubicBezTo>
                      <a:pt x="666" y="111"/>
                      <a:pt x="711" y="111"/>
                      <a:pt x="755" y="116"/>
                    </a:cubicBezTo>
                    <a:cubicBezTo>
                      <a:pt x="768" y="94"/>
                      <a:pt x="781" y="72"/>
                      <a:pt x="794" y="51"/>
                    </a:cubicBezTo>
                    <a:cubicBezTo>
                      <a:pt x="815" y="15"/>
                      <a:pt x="861" y="0"/>
                      <a:pt x="900" y="16"/>
                    </a:cubicBezTo>
                    <a:cubicBezTo>
                      <a:pt x="1014" y="63"/>
                      <a:pt x="1014" y="63"/>
                      <a:pt x="1014" y="63"/>
                    </a:cubicBezTo>
                    <a:cubicBezTo>
                      <a:pt x="1053" y="79"/>
                      <a:pt x="1075" y="122"/>
                      <a:pt x="1064" y="163"/>
                    </a:cubicBezTo>
                    <a:cubicBezTo>
                      <a:pt x="1058" y="187"/>
                      <a:pt x="1052" y="212"/>
                      <a:pt x="1045" y="237"/>
                    </a:cubicBezTo>
                    <a:cubicBezTo>
                      <a:pt x="1080" y="264"/>
                      <a:pt x="1112" y="296"/>
                      <a:pt x="1139" y="331"/>
                    </a:cubicBezTo>
                    <a:cubicBezTo>
                      <a:pt x="1164" y="324"/>
                      <a:pt x="1189" y="318"/>
                      <a:pt x="1213" y="312"/>
                    </a:cubicBezTo>
                    <a:cubicBezTo>
                      <a:pt x="1254" y="301"/>
                      <a:pt x="1297" y="323"/>
                      <a:pt x="1313" y="362"/>
                    </a:cubicBezTo>
                    <a:cubicBezTo>
                      <a:pt x="1360" y="476"/>
                      <a:pt x="1360" y="476"/>
                      <a:pt x="1360" y="476"/>
                    </a:cubicBezTo>
                    <a:cubicBezTo>
                      <a:pt x="1360" y="476"/>
                      <a:pt x="1360" y="476"/>
                      <a:pt x="1360" y="476"/>
                    </a:cubicBezTo>
                    <a:cubicBezTo>
                      <a:pt x="1376" y="515"/>
                      <a:pt x="1361" y="561"/>
                      <a:pt x="1325" y="582"/>
                    </a:cubicBezTo>
                    <a:cubicBezTo>
                      <a:pt x="1304" y="595"/>
                      <a:pt x="1282" y="608"/>
                      <a:pt x="1260" y="621"/>
                    </a:cubicBezTo>
                    <a:cubicBezTo>
                      <a:pt x="1265" y="665"/>
                      <a:pt x="1265" y="710"/>
                      <a:pt x="1260" y="754"/>
                    </a:cubicBezTo>
                    <a:cubicBezTo>
                      <a:pt x="1282" y="767"/>
                      <a:pt x="1304" y="780"/>
                      <a:pt x="1325" y="793"/>
                    </a:cubicBezTo>
                    <a:cubicBezTo>
                      <a:pt x="1361" y="815"/>
                      <a:pt x="1376" y="860"/>
                      <a:pt x="1360" y="899"/>
                    </a:cubicBezTo>
                    <a:cubicBezTo>
                      <a:pt x="1313" y="1013"/>
                      <a:pt x="1313" y="1013"/>
                      <a:pt x="1313" y="1013"/>
                    </a:cubicBezTo>
                    <a:cubicBezTo>
                      <a:pt x="1297" y="1052"/>
                      <a:pt x="1254" y="1074"/>
                      <a:pt x="1213" y="1064"/>
                    </a:cubicBezTo>
                    <a:cubicBezTo>
                      <a:pt x="1189" y="1057"/>
                      <a:pt x="1164" y="1051"/>
                      <a:pt x="1139" y="1044"/>
                    </a:cubicBezTo>
                    <a:cubicBezTo>
                      <a:pt x="1112" y="1079"/>
                      <a:pt x="1080" y="1111"/>
                      <a:pt x="1045" y="1139"/>
                    </a:cubicBezTo>
                    <a:cubicBezTo>
                      <a:pt x="1052" y="1164"/>
                      <a:pt x="1058" y="1188"/>
                      <a:pt x="1064" y="1212"/>
                    </a:cubicBezTo>
                    <a:cubicBezTo>
                      <a:pt x="1075" y="1253"/>
                      <a:pt x="1053" y="1296"/>
                      <a:pt x="1014" y="1312"/>
                    </a:cubicBezTo>
                    <a:cubicBezTo>
                      <a:pt x="900" y="1360"/>
                      <a:pt x="900" y="1360"/>
                      <a:pt x="900" y="1360"/>
                    </a:cubicBezTo>
                    <a:cubicBezTo>
                      <a:pt x="861" y="1376"/>
                      <a:pt x="815" y="1361"/>
                      <a:pt x="794" y="1325"/>
                    </a:cubicBezTo>
                    <a:cubicBezTo>
                      <a:pt x="781" y="1303"/>
                      <a:pt x="768" y="1281"/>
                      <a:pt x="755" y="1259"/>
                    </a:cubicBezTo>
                    <a:cubicBezTo>
                      <a:pt x="711" y="1264"/>
                      <a:pt x="666" y="1264"/>
                      <a:pt x="622" y="1259"/>
                    </a:cubicBezTo>
                    <a:cubicBezTo>
                      <a:pt x="609" y="1281"/>
                      <a:pt x="596" y="1303"/>
                      <a:pt x="583" y="1325"/>
                    </a:cubicBezTo>
                    <a:cubicBezTo>
                      <a:pt x="567" y="1351"/>
                      <a:pt x="539" y="1366"/>
                      <a:pt x="509" y="1366"/>
                    </a:cubicBezTo>
                    <a:close/>
                    <a:moveTo>
                      <a:pt x="403" y="1230"/>
                    </a:moveTo>
                    <a:cubicBezTo>
                      <a:pt x="507" y="1273"/>
                      <a:pt x="507" y="1273"/>
                      <a:pt x="507" y="1273"/>
                    </a:cubicBezTo>
                    <a:cubicBezTo>
                      <a:pt x="519" y="1252"/>
                      <a:pt x="532" y="1231"/>
                      <a:pt x="544" y="1210"/>
                    </a:cubicBezTo>
                    <a:cubicBezTo>
                      <a:pt x="562" y="1180"/>
                      <a:pt x="595" y="1163"/>
                      <a:pt x="629" y="1167"/>
                    </a:cubicBezTo>
                    <a:cubicBezTo>
                      <a:pt x="669" y="1172"/>
                      <a:pt x="708" y="1172"/>
                      <a:pt x="748" y="1167"/>
                    </a:cubicBezTo>
                    <a:cubicBezTo>
                      <a:pt x="782" y="1163"/>
                      <a:pt x="815" y="1180"/>
                      <a:pt x="833" y="1210"/>
                    </a:cubicBezTo>
                    <a:cubicBezTo>
                      <a:pt x="845" y="1231"/>
                      <a:pt x="857" y="1252"/>
                      <a:pt x="870" y="1273"/>
                    </a:cubicBezTo>
                    <a:cubicBezTo>
                      <a:pt x="974" y="1230"/>
                      <a:pt x="974" y="1230"/>
                      <a:pt x="974" y="1230"/>
                    </a:cubicBezTo>
                    <a:cubicBezTo>
                      <a:pt x="968" y="1206"/>
                      <a:pt x="962" y="1183"/>
                      <a:pt x="956" y="1159"/>
                    </a:cubicBezTo>
                    <a:cubicBezTo>
                      <a:pt x="947" y="1125"/>
                      <a:pt x="958" y="1090"/>
                      <a:pt x="986" y="1069"/>
                    </a:cubicBezTo>
                    <a:cubicBezTo>
                      <a:pt x="1017" y="1044"/>
                      <a:pt x="1045" y="1016"/>
                      <a:pt x="1070" y="985"/>
                    </a:cubicBezTo>
                    <a:cubicBezTo>
                      <a:pt x="1091" y="958"/>
                      <a:pt x="1126" y="946"/>
                      <a:pt x="1160" y="955"/>
                    </a:cubicBezTo>
                    <a:cubicBezTo>
                      <a:pt x="1183" y="961"/>
                      <a:pt x="1207" y="967"/>
                      <a:pt x="1230" y="973"/>
                    </a:cubicBezTo>
                    <a:cubicBezTo>
                      <a:pt x="1274" y="869"/>
                      <a:pt x="1274" y="869"/>
                      <a:pt x="1274" y="869"/>
                    </a:cubicBezTo>
                    <a:cubicBezTo>
                      <a:pt x="1253" y="856"/>
                      <a:pt x="1232" y="844"/>
                      <a:pt x="1211" y="832"/>
                    </a:cubicBezTo>
                    <a:cubicBezTo>
                      <a:pt x="1181" y="814"/>
                      <a:pt x="1164" y="781"/>
                      <a:pt x="1168" y="747"/>
                    </a:cubicBezTo>
                    <a:cubicBezTo>
                      <a:pt x="1173" y="707"/>
                      <a:pt x="1173" y="668"/>
                      <a:pt x="1168" y="628"/>
                    </a:cubicBezTo>
                    <a:cubicBezTo>
                      <a:pt x="1164" y="594"/>
                      <a:pt x="1181" y="561"/>
                      <a:pt x="1211" y="543"/>
                    </a:cubicBezTo>
                    <a:cubicBezTo>
                      <a:pt x="1232" y="531"/>
                      <a:pt x="1253" y="519"/>
                      <a:pt x="1274" y="506"/>
                    </a:cubicBezTo>
                    <a:cubicBezTo>
                      <a:pt x="1230" y="402"/>
                      <a:pt x="1230" y="402"/>
                      <a:pt x="1230" y="402"/>
                    </a:cubicBezTo>
                    <a:cubicBezTo>
                      <a:pt x="1207" y="408"/>
                      <a:pt x="1183" y="414"/>
                      <a:pt x="1160" y="420"/>
                    </a:cubicBezTo>
                    <a:cubicBezTo>
                      <a:pt x="1126" y="429"/>
                      <a:pt x="1091" y="418"/>
                      <a:pt x="1070" y="390"/>
                    </a:cubicBezTo>
                    <a:cubicBezTo>
                      <a:pt x="1045" y="359"/>
                      <a:pt x="1017" y="331"/>
                      <a:pt x="986" y="306"/>
                    </a:cubicBezTo>
                    <a:cubicBezTo>
                      <a:pt x="958" y="285"/>
                      <a:pt x="947" y="250"/>
                      <a:pt x="956" y="216"/>
                    </a:cubicBezTo>
                    <a:cubicBezTo>
                      <a:pt x="962" y="193"/>
                      <a:pt x="968" y="169"/>
                      <a:pt x="974" y="146"/>
                    </a:cubicBezTo>
                    <a:cubicBezTo>
                      <a:pt x="870" y="102"/>
                      <a:pt x="870" y="102"/>
                      <a:pt x="870" y="102"/>
                    </a:cubicBezTo>
                    <a:cubicBezTo>
                      <a:pt x="857" y="123"/>
                      <a:pt x="845" y="144"/>
                      <a:pt x="833" y="165"/>
                    </a:cubicBezTo>
                    <a:cubicBezTo>
                      <a:pt x="815" y="195"/>
                      <a:pt x="782" y="212"/>
                      <a:pt x="748" y="208"/>
                    </a:cubicBezTo>
                    <a:cubicBezTo>
                      <a:pt x="708" y="203"/>
                      <a:pt x="668" y="203"/>
                      <a:pt x="629" y="208"/>
                    </a:cubicBezTo>
                    <a:cubicBezTo>
                      <a:pt x="595" y="212"/>
                      <a:pt x="561" y="195"/>
                      <a:pt x="544" y="165"/>
                    </a:cubicBezTo>
                    <a:cubicBezTo>
                      <a:pt x="532" y="144"/>
                      <a:pt x="519" y="123"/>
                      <a:pt x="507" y="102"/>
                    </a:cubicBezTo>
                    <a:cubicBezTo>
                      <a:pt x="403" y="146"/>
                      <a:pt x="403" y="146"/>
                      <a:pt x="403" y="146"/>
                    </a:cubicBezTo>
                    <a:cubicBezTo>
                      <a:pt x="409" y="169"/>
                      <a:pt x="415" y="193"/>
                      <a:pt x="421" y="216"/>
                    </a:cubicBezTo>
                    <a:cubicBezTo>
                      <a:pt x="430" y="250"/>
                      <a:pt x="418" y="285"/>
                      <a:pt x="391" y="306"/>
                    </a:cubicBezTo>
                    <a:cubicBezTo>
                      <a:pt x="360" y="331"/>
                      <a:pt x="332" y="359"/>
                      <a:pt x="307" y="390"/>
                    </a:cubicBezTo>
                    <a:cubicBezTo>
                      <a:pt x="286" y="418"/>
                      <a:pt x="251" y="429"/>
                      <a:pt x="217" y="420"/>
                    </a:cubicBezTo>
                    <a:cubicBezTo>
                      <a:pt x="193" y="414"/>
                      <a:pt x="170" y="408"/>
                      <a:pt x="146" y="402"/>
                    </a:cubicBezTo>
                    <a:cubicBezTo>
                      <a:pt x="103" y="506"/>
                      <a:pt x="103" y="506"/>
                      <a:pt x="103" y="506"/>
                    </a:cubicBezTo>
                    <a:cubicBezTo>
                      <a:pt x="124" y="519"/>
                      <a:pt x="145" y="531"/>
                      <a:pt x="166" y="543"/>
                    </a:cubicBezTo>
                    <a:cubicBezTo>
                      <a:pt x="196" y="561"/>
                      <a:pt x="213" y="594"/>
                      <a:pt x="209" y="628"/>
                    </a:cubicBezTo>
                    <a:cubicBezTo>
                      <a:pt x="204" y="668"/>
                      <a:pt x="204" y="708"/>
                      <a:pt x="209" y="747"/>
                    </a:cubicBezTo>
                    <a:cubicBezTo>
                      <a:pt x="213" y="781"/>
                      <a:pt x="196" y="815"/>
                      <a:pt x="166" y="832"/>
                    </a:cubicBezTo>
                    <a:cubicBezTo>
                      <a:pt x="145" y="844"/>
                      <a:pt x="124" y="856"/>
                      <a:pt x="103" y="869"/>
                    </a:cubicBezTo>
                    <a:cubicBezTo>
                      <a:pt x="146" y="973"/>
                      <a:pt x="146" y="973"/>
                      <a:pt x="146" y="973"/>
                    </a:cubicBezTo>
                    <a:cubicBezTo>
                      <a:pt x="170" y="968"/>
                      <a:pt x="193" y="961"/>
                      <a:pt x="217" y="955"/>
                    </a:cubicBezTo>
                    <a:cubicBezTo>
                      <a:pt x="251" y="946"/>
                      <a:pt x="286" y="958"/>
                      <a:pt x="307" y="985"/>
                    </a:cubicBezTo>
                    <a:cubicBezTo>
                      <a:pt x="332" y="1016"/>
                      <a:pt x="360" y="1044"/>
                      <a:pt x="391" y="1069"/>
                    </a:cubicBezTo>
                    <a:cubicBezTo>
                      <a:pt x="418" y="1090"/>
                      <a:pt x="430" y="1125"/>
                      <a:pt x="421" y="1159"/>
                    </a:cubicBezTo>
                    <a:cubicBezTo>
                      <a:pt x="415" y="1183"/>
                      <a:pt x="409" y="1206"/>
                      <a:pt x="403" y="12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19">
                <a:extLst>
                  <a:ext uri="{FF2B5EF4-FFF2-40B4-BE49-F238E27FC236}">
                    <a16:creationId xmlns:a16="http://schemas.microsoft.com/office/drawing/2014/main" id="{8B05F57D-4766-4906-8968-7916F9030C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2375" y="11879263"/>
                <a:ext cx="2255837" cy="2120900"/>
              </a:xfrm>
              <a:custGeom>
                <a:avLst/>
                <a:gdLst>
                  <a:gd name="T0" fmla="*/ 354 w 709"/>
                  <a:gd name="T1" fmla="*/ 667 h 667"/>
                  <a:gd name="T2" fmla="*/ 235 w 709"/>
                  <a:gd name="T3" fmla="*/ 643 h 667"/>
                  <a:gd name="T4" fmla="*/ 66 w 709"/>
                  <a:gd name="T5" fmla="*/ 474 h 667"/>
                  <a:gd name="T6" fmla="*/ 235 w 709"/>
                  <a:gd name="T7" fmla="*/ 66 h 667"/>
                  <a:gd name="T8" fmla="*/ 643 w 709"/>
                  <a:gd name="T9" fmla="*/ 235 h 667"/>
                  <a:gd name="T10" fmla="*/ 643 w 709"/>
                  <a:gd name="T11" fmla="*/ 235 h 667"/>
                  <a:gd name="T12" fmla="*/ 474 w 709"/>
                  <a:gd name="T13" fmla="*/ 643 h 667"/>
                  <a:gd name="T14" fmla="*/ 354 w 709"/>
                  <a:gd name="T15" fmla="*/ 667 h 667"/>
                  <a:gd name="T16" fmla="*/ 354 w 709"/>
                  <a:gd name="T17" fmla="*/ 134 h 667"/>
                  <a:gd name="T18" fmla="*/ 270 w 709"/>
                  <a:gd name="T19" fmla="*/ 151 h 667"/>
                  <a:gd name="T20" fmla="*/ 150 w 709"/>
                  <a:gd name="T21" fmla="*/ 439 h 667"/>
                  <a:gd name="T22" fmla="*/ 270 w 709"/>
                  <a:gd name="T23" fmla="*/ 559 h 667"/>
                  <a:gd name="T24" fmla="*/ 439 w 709"/>
                  <a:gd name="T25" fmla="*/ 559 h 667"/>
                  <a:gd name="T26" fmla="*/ 558 w 709"/>
                  <a:gd name="T27" fmla="*/ 270 h 667"/>
                  <a:gd name="T28" fmla="*/ 354 w 709"/>
                  <a:gd name="T29" fmla="*/ 134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9" h="667">
                    <a:moveTo>
                      <a:pt x="354" y="667"/>
                    </a:moveTo>
                    <a:cubicBezTo>
                      <a:pt x="314" y="667"/>
                      <a:pt x="273" y="659"/>
                      <a:pt x="235" y="643"/>
                    </a:cubicBezTo>
                    <a:cubicBezTo>
                      <a:pt x="158" y="611"/>
                      <a:pt x="98" y="551"/>
                      <a:pt x="66" y="474"/>
                    </a:cubicBezTo>
                    <a:cubicBezTo>
                      <a:pt x="0" y="315"/>
                      <a:pt x="76" y="132"/>
                      <a:pt x="235" y="66"/>
                    </a:cubicBezTo>
                    <a:cubicBezTo>
                      <a:pt x="394" y="0"/>
                      <a:pt x="577" y="76"/>
                      <a:pt x="643" y="235"/>
                    </a:cubicBezTo>
                    <a:cubicBezTo>
                      <a:pt x="643" y="235"/>
                      <a:pt x="643" y="235"/>
                      <a:pt x="643" y="235"/>
                    </a:cubicBezTo>
                    <a:cubicBezTo>
                      <a:pt x="709" y="394"/>
                      <a:pt x="633" y="577"/>
                      <a:pt x="474" y="643"/>
                    </a:cubicBezTo>
                    <a:cubicBezTo>
                      <a:pt x="435" y="659"/>
                      <a:pt x="395" y="667"/>
                      <a:pt x="354" y="667"/>
                    </a:cubicBezTo>
                    <a:close/>
                    <a:moveTo>
                      <a:pt x="354" y="134"/>
                    </a:moveTo>
                    <a:cubicBezTo>
                      <a:pt x="326" y="134"/>
                      <a:pt x="297" y="139"/>
                      <a:pt x="270" y="151"/>
                    </a:cubicBezTo>
                    <a:cubicBezTo>
                      <a:pt x="157" y="197"/>
                      <a:pt x="104" y="327"/>
                      <a:pt x="150" y="439"/>
                    </a:cubicBezTo>
                    <a:cubicBezTo>
                      <a:pt x="173" y="494"/>
                      <a:pt x="215" y="536"/>
                      <a:pt x="270" y="559"/>
                    </a:cubicBezTo>
                    <a:cubicBezTo>
                      <a:pt x="324" y="581"/>
                      <a:pt x="384" y="581"/>
                      <a:pt x="439" y="559"/>
                    </a:cubicBezTo>
                    <a:cubicBezTo>
                      <a:pt x="551" y="512"/>
                      <a:pt x="605" y="383"/>
                      <a:pt x="558" y="270"/>
                    </a:cubicBezTo>
                    <a:cubicBezTo>
                      <a:pt x="523" y="185"/>
                      <a:pt x="441" y="134"/>
                      <a:pt x="354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1BD0B2AB-7AC0-4541-8172-74A6717660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34075" y="8651875"/>
                <a:ext cx="3311525" cy="3309938"/>
              </a:xfrm>
              <a:custGeom>
                <a:avLst/>
                <a:gdLst>
                  <a:gd name="T0" fmla="*/ 476 w 1041"/>
                  <a:gd name="T1" fmla="*/ 1041 h 1041"/>
                  <a:gd name="T2" fmla="*/ 397 w 1041"/>
                  <a:gd name="T3" fmla="*/ 930 h 1041"/>
                  <a:gd name="T4" fmla="*/ 279 w 1041"/>
                  <a:gd name="T5" fmla="*/ 927 h 1041"/>
                  <a:gd name="T6" fmla="*/ 121 w 1041"/>
                  <a:gd name="T7" fmla="*/ 857 h 1041"/>
                  <a:gd name="T8" fmla="*/ 143 w 1041"/>
                  <a:gd name="T9" fmla="*/ 723 h 1041"/>
                  <a:gd name="T10" fmla="*/ 62 w 1041"/>
                  <a:gd name="T11" fmla="*/ 637 h 1041"/>
                  <a:gd name="T12" fmla="*/ 0 w 1041"/>
                  <a:gd name="T13" fmla="*/ 476 h 1041"/>
                  <a:gd name="T14" fmla="*/ 111 w 1041"/>
                  <a:gd name="T15" fmla="*/ 397 h 1041"/>
                  <a:gd name="T16" fmla="*/ 114 w 1041"/>
                  <a:gd name="T17" fmla="*/ 279 h 1041"/>
                  <a:gd name="T18" fmla="*/ 184 w 1041"/>
                  <a:gd name="T19" fmla="*/ 121 h 1041"/>
                  <a:gd name="T20" fmla="*/ 318 w 1041"/>
                  <a:gd name="T21" fmla="*/ 143 h 1041"/>
                  <a:gd name="T22" fmla="*/ 404 w 1041"/>
                  <a:gd name="T23" fmla="*/ 62 h 1041"/>
                  <a:gd name="T24" fmla="*/ 565 w 1041"/>
                  <a:gd name="T25" fmla="*/ 0 h 1041"/>
                  <a:gd name="T26" fmla="*/ 644 w 1041"/>
                  <a:gd name="T27" fmla="*/ 110 h 1041"/>
                  <a:gd name="T28" fmla="*/ 762 w 1041"/>
                  <a:gd name="T29" fmla="*/ 114 h 1041"/>
                  <a:gd name="T30" fmla="*/ 920 w 1041"/>
                  <a:gd name="T31" fmla="*/ 184 h 1041"/>
                  <a:gd name="T32" fmla="*/ 898 w 1041"/>
                  <a:gd name="T33" fmla="*/ 318 h 1041"/>
                  <a:gd name="T34" fmla="*/ 979 w 1041"/>
                  <a:gd name="T35" fmla="*/ 404 h 1041"/>
                  <a:gd name="T36" fmla="*/ 1041 w 1041"/>
                  <a:gd name="T37" fmla="*/ 565 h 1041"/>
                  <a:gd name="T38" fmla="*/ 931 w 1041"/>
                  <a:gd name="T39" fmla="*/ 644 h 1041"/>
                  <a:gd name="T40" fmla="*/ 927 w 1041"/>
                  <a:gd name="T41" fmla="*/ 762 h 1041"/>
                  <a:gd name="T42" fmla="*/ 857 w 1041"/>
                  <a:gd name="T43" fmla="*/ 920 h 1041"/>
                  <a:gd name="T44" fmla="*/ 723 w 1041"/>
                  <a:gd name="T45" fmla="*/ 898 h 1041"/>
                  <a:gd name="T46" fmla="*/ 637 w 1041"/>
                  <a:gd name="T47" fmla="*/ 979 h 1041"/>
                  <a:gd name="T48" fmla="*/ 488 w 1041"/>
                  <a:gd name="T49" fmla="*/ 954 h 1041"/>
                  <a:gd name="T50" fmla="*/ 559 w 1041"/>
                  <a:gd name="T51" fmla="*/ 910 h 1041"/>
                  <a:gd name="T52" fmla="*/ 689 w 1041"/>
                  <a:gd name="T53" fmla="*/ 817 h 1041"/>
                  <a:gd name="T54" fmla="*/ 804 w 1041"/>
                  <a:gd name="T55" fmla="*/ 849 h 1041"/>
                  <a:gd name="T56" fmla="*/ 823 w 1041"/>
                  <a:gd name="T57" fmla="*/ 769 h 1041"/>
                  <a:gd name="T58" fmla="*/ 850 w 1041"/>
                  <a:gd name="T59" fmla="*/ 611 h 1041"/>
                  <a:gd name="T60" fmla="*/ 954 w 1041"/>
                  <a:gd name="T61" fmla="*/ 553 h 1041"/>
                  <a:gd name="T62" fmla="*/ 910 w 1041"/>
                  <a:gd name="T63" fmla="*/ 482 h 1041"/>
                  <a:gd name="T64" fmla="*/ 817 w 1041"/>
                  <a:gd name="T65" fmla="*/ 352 h 1041"/>
                  <a:gd name="T66" fmla="*/ 850 w 1041"/>
                  <a:gd name="T67" fmla="*/ 237 h 1041"/>
                  <a:gd name="T68" fmla="*/ 769 w 1041"/>
                  <a:gd name="T69" fmla="*/ 218 h 1041"/>
                  <a:gd name="T70" fmla="*/ 612 w 1041"/>
                  <a:gd name="T71" fmla="*/ 191 h 1041"/>
                  <a:gd name="T72" fmla="*/ 553 w 1041"/>
                  <a:gd name="T73" fmla="*/ 87 h 1041"/>
                  <a:gd name="T74" fmla="*/ 482 w 1041"/>
                  <a:gd name="T75" fmla="*/ 131 h 1041"/>
                  <a:gd name="T76" fmla="*/ 353 w 1041"/>
                  <a:gd name="T77" fmla="*/ 224 h 1041"/>
                  <a:gd name="T78" fmla="*/ 237 w 1041"/>
                  <a:gd name="T79" fmla="*/ 191 h 1041"/>
                  <a:gd name="T80" fmla="*/ 218 w 1041"/>
                  <a:gd name="T81" fmla="*/ 272 h 1041"/>
                  <a:gd name="T82" fmla="*/ 192 w 1041"/>
                  <a:gd name="T83" fmla="*/ 429 h 1041"/>
                  <a:gd name="T84" fmla="*/ 87 w 1041"/>
                  <a:gd name="T85" fmla="*/ 488 h 1041"/>
                  <a:gd name="T86" fmla="*/ 131 w 1041"/>
                  <a:gd name="T87" fmla="*/ 559 h 1041"/>
                  <a:gd name="T88" fmla="*/ 224 w 1041"/>
                  <a:gd name="T89" fmla="*/ 688 h 1041"/>
                  <a:gd name="T90" fmla="*/ 192 w 1041"/>
                  <a:gd name="T91" fmla="*/ 804 h 1041"/>
                  <a:gd name="T92" fmla="*/ 272 w 1041"/>
                  <a:gd name="T93" fmla="*/ 823 h 1041"/>
                  <a:gd name="T94" fmla="*/ 430 w 1041"/>
                  <a:gd name="T95" fmla="*/ 849 h 1041"/>
                  <a:gd name="T96" fmla="*/ 488 w 1041"/>
                  <a:gd name="T97" fmla="*/ 954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41" h="1041">
                    <a:moveTo>
                      <a:pt x="565" y="1041"/>
                    </a:moveTo>
                    <a:cubicBezTo>
                      <a:pt x="476" y="1041"/>
                      <a:pt x="476" y="1041"/>
                      <a:pt x="476" y="1041"/>
                    </a:cubicBezTo>
                    <a:cubicBezTo>
                      <a:pt x="440" y="1041"/>
                      <a:pt x="409" y="1014"/>
                      <a:pt x="404" y="979"/>
                    </a:cubicBezTo>
                    <a:cubicBezTo>
                      <a:pt x="402" y="963"/>
                      <a:pt x="399" y="947"/>
                      <a:pt x="397" y="930"/>
                    </a:cubicBezTo>
                    <a:cubicBezTo>
                      <a:pt x="370" y="922"/>
                      <a:pt x="343" y="911"/>
                      <a:pt x="318" y="898"/>
                    </a:cubicBezTo>
                    <a:cubicBezTo>
                      <a:pt x="305" y="907"/>
                      <a:pt x="292" y="917"/>
                      <a:pt x="279" y="927"/>
                    </a:cubicBezTo>
                    <a:cubicBezTo>
                      <a:pt x="250" y="948"/>
                      <a:pt x="210" y="945"/>
                      <a:pt x="184" y="920"/>
                    </a:cubicBezTo>
                    <a:cubicBezTo>
                      <a:pt x="121" y="857"/>
                      <a:pt x="121" y="857"/>
                      <a:pt x="121" y="857"/>
                    </a:cubicBezTo>
                    <a:cubicBezTo>
                      <a:pt x="96" y="831"/>
                      <a:pt x="93" y="791"/>
                      <a:pt x="114" y="762"/>
                    </a:cubicBezTo>
                    <a:cubicBezTo>
                      <a:pt x="124" y="749"/>
                      <a:pt x="133" y="736"/>
                      <a:pt x="143" y="723"/>
                    </a:cubicBezTo>
                    <a:cubicBezTo>
                      <a:pt x="130" y="698"/>
                      <a:pt x="119" y="671"/>
                      <a:pt x="111" y="644"/>
                    </a:cubicBezTo>
                    <a:cubicBezTo>
                      <a:pt x="94" y="642"/>
                      <a:pt x="78" y="639"/>
                      <a:pt x="62" y="637"/>
                    </a:cubicBezTo>
                    <a:cubicBezTo>
                      <a:pt x="27" y="632"/>
                      <a:pt x="0" y="601"/>
                      <a:pt x="0" y="565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40"/>
                      <a:pt x="27" y="409"/>
                      <a:pt x="62" y="404"/>
                    </a:cubicBezTo>
                    <a:cubicBezTo>
                      <a:pt x="78" y="401"/>
                      <a:pt x="94" y="399"/>
                      <a:pt x="111" y="397"/>
                    </a:cubicBezTo>
                    <a:cubicBezTo>
                      <a:pt x="119" y="369"/>
                      <a:pt x="130" y="343"/>
                      <a:pt x="143" y="318"/>
                    </a:cubicBezTo>
                    <a:cubicBezTo>
                      <a:pt x="133" y="305"/>
                      <a:pt x="124" y="291"/>
                      <a:pt x="114" y="279"/>
                    </a:cubicBezTo>
                    <a:cubicBezTo>
                      <a:pt x="93" y="250"/>
                      <a:pt x="96" y="209"/>
                      <a:pt x="121" y="184"/>
                    </a:cubicBezTo>
                    <a:cubicBezTo>
                      <a:pt x="184" y="121"/>
                      <a:pt x="184" y="121"/>
                      <a:pt x="184" y="121"/>
                    </a:cubicBezTo>
                    <a:cubicBezTo>
                      <a:pt x="210" y="96"/>
                      <a:pt x="250" y="92"/>
                      <a:pt x="279" y="114"/>
                    </a:cubicBezTo>
                    <a:cubicBezTo>
                      <a:pt x="292" y="123"/>
                      <a:pt x="305" y="133"/>
                      <a:pt x="318" y="143"/>
                    </a:cubicBezTo>
                    <a:cubicBezTo>
                      <a:pt x="343" y="129"/>
                      <a:pt x="370" y="118"/>
                      <a:pt x="397" y="110"/>
                    </a:cubicBezTo>
                    <a:cubicBezTo>
                      <a:pt x="399" y="94"/>
                      <a:pt x="402" y="78"/>
                      <a:pt x="404" y="62"/>
                    </a:cubicBezTo>
                    <a:cubicBezTo>
                      <a:pt x="409" y="27"/>
                      <a:pt x="440" y="0"/>
                      <a:pt x="476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601" y="0"/>
                      <a:pt x="632" y="27"/>
                      <a:pt x="637" y="62"/>
                    </a:cubicBezTo>
                    <a:cubicBezTo>
                      <a:pt x="640" y="78"/>
                      <a:pt x="642" y="94"/>
                      <a:pt x="644" y="110"/>
                    </a:cubicBezTo>
                    <a:cubicBezTo>
                      <a:pt x="672" y="118"/>
                      <a:pt x="698" y="129"/>
                      <a:pt x="723" y="143"/>
                    </a:cubicBezTo>
                    <a:cubicBezTo>
                      <a:pt x="736" y="133"/>
                      <a:pt x="750" y="123"/>
                      <a:pt x="762" y="114"/>
                    </a:cubicBezTo>
                    <a:cubicBezTo>
                      <a:pt x="791" y="92"/>
                      <a:pt x="832" y="96"/>
                      <a:pt x="857" y="121"/>
                    </a:cubicBezTo>
                    <a:cubicBezTo>
                      <a:pt x="920" y="184"/>
                      <a:pt x="920" y="184"/>
                      <a:pt x="920" y="184"/>
                    </a:cubicBezTo>
                    <a:cubicBezTo>
                      <a:pt x="945" y="209"/>
                      <a:pt x="949" y="250"/>
                      <a:pt x="927" y="278"/>
                    </a:cubicBezTo>
                    <a:cubicBezTo>
                      <a:pt x="918" y="291"/>
                      <a:pt x="908" y="305"/>
                      <a:pt x="898" y="318"/>
                    </a:cubicBezTo>
                    <a:cubicBezTo>
                      <a:pt x="912" y="343"/>
                      <a:pt x="923" y="369"/>
                      <a:pt x="931" y="397"/>
                    </a:cubicBezTo>
                    <a:cubicBezTo>
                      <a:pt x="947" y="399"/>
                      <a:pt x="963" y="401"/>
                      <a:pt x="979" y="404"/>
                    </a:cubicBezTo>
                    <a:cubicBezTo>
                      <a:pt x="1014" y="409"/>
                      <a:pt x="1041" y="440"/>
                      <a:pt x="1041" y="476"/>
                    </a:cubicBezTo>
                    <a:cubicBezTo>
                      <a:pt x="1041" y="565"/>
                      <a:pt x="1041" y="565"/>
                      <a:pt x="1041" y="565"/>
                    </a:cubicBezTo>
                    <a:cubicBezTo>
                      <a:pt x="1041" y="601"/>
                      <a:pt x="1014" y="632"/>
                      <a:pt x="979" y="637"/>
                    </a:cubicBezTo>
                    <a:cubicBezTo>
                      <a:pt x="963" y="639"/>
                      <a:pt x="947" y="642"/>
                      <a:pt x="931" y="644"/>
                    </a:cubicBezTo>
                    <a:cubicBezTo>
                      <a:pt x="923" y="671"/>
                      <a:pt x="911" y="698"/>
                      <a:pt x="898" y="723"/>
                    </a:cubicBezTo>
                    <a:cubicBezTo>
                      <a:pt x="908" y="736"/>
                      <a:pt x="918" y="749"/>
                      <a:pt x="927" y="762"/>
                    </a:cubicBezTo>
                    <a:cubicBezTo>
                      <a:pt x="949" y="791"/>
                      <a:pt x="945" y="831"/>
                      <a:pt x="920" y="857"/>
                    </a:cubicBezTo>
                    <a:cubicBezTo>
                      <a:pt x="857" y="920"/>
                      <a:pt x="857" y="920"/>
                      <a:pt x="857" y="920"/>
                    </a:cubicBezTo>
                    <a:cubicBezTo>
                      <a:pt x="832" y="945"/>
                      <a:pt x="791" y="948"/>
                      <a:pt x="762" y="927"/>
                    </a:cubicBezTo>
                    <a:cubicBezTo>
                      <a:pt x="750" y="917"/>
                      <a:pt x="736" y="907"/>
                      <a:pt x="723" y="898"/>
                    </a:cubicBezTo>
                    <a:cubicBezTo>
                      <a:pt x="698" y="911"/>
                      <a:pt x="672" y="922"/>
                      <a:pt x="644" y="930"/>
                    </a:cubicBezTo>
                    <a:cubicBezTo>
                      <a:pt x="642" y="947"/>
                      <a:pt x="640" y="963"/>
                      <a:pt x="637" y="979"/>
                    </a:cubicBezTo>
                    <a:cubicBezTo>
                      <a:pt x="632" y="1014"/>
                      <a:pt x="601" y="1041"/>
                      <a:pt x="565" y="1041"/>
                    </a:cubicBezTo>
                    <a:close/>
                    <a:moveTo>
                      <a:pt x="488" y="954"/>
                    </a:moveTo>
                    <a:cubicBezTo>
                      <a:pt x="553" y="954"/>
                      <a:pt x="553" y="954"/>
                      <a:pt x="553" y="954"/>
                    </a:cubicBezTo>
                    <a:cubicBezTo>
                      <a:pt x="555" y="939"/>
                      <a:pt x="557" y="924"/>
                      <a:pt x="559" y="910"/>
                    </a:cubicBezTo>
                    <a:cubicBezTo>
                      <a:pt x="563" y="881"/>
                      <a:pt x="583" y="857"/>
                      <a:pt x="612" y="849"/>
                    </a:cubicBezTo>
                    <a:cubicBezTo>
                      <a:pt x="639" y="842"/>
                      <a:pt x="665" y="831"/>
                      <a:pt x="689" y="817"/>
                    </a:cubicBezTo>
                    <a:cubicBezTo>
                      <a:pt x="714" y="803"/>
                      <a:pt x="746" y="805"/>
                      <a:pt x="769" y="823"/>
                    </a:cubicBezTo>
                    <a:cubicBezTo>
                      <a:pt x="781" y="832"/>
                      <a:pt x="793" y="841"/>
                      <a:pt x="804" y="849"/>
                    </a:cubicBezTo>
                    <a:cubicBezTo>
                      <a:pt x="850" y="804"/>
                      <a:pt x="850" y="804"/>
                      <a:pt x="850" y="804"/>
                    </a:cubicBezTo>
                    <a:cubicBezTo>
                      <a:pt x="841" y="792"/>
                      <a:pt x="832" y="780"/>
                      <a:pt x="823" y="769"/>
                    </a:cubicBezTo>
                    <a:cubicBezTo>
                      <a:pt x="805" y="745"/>
                      <a:pt x="803" y="714"/>
                      <a:pt x="817" y="688"/>
                    </a:cubicBezTo>
                    <a:cubicBezTo>
                      <a:pt x="831" y="664"/>
                      <a:pt x="842" y="638"/>
                      <a:pt x="850" y="611"/>
                    </a:cubicBezTo>
                    <a:cubicBezTo>
                      <a:pt x="857" y="583"/>
                      <a:pt x="881" y="562"/>
                      <a:pt x="910" y="559"/>
                    </a:cubicBezTo>
                    <a:cubicBezTo>
                      <a:pt x="925" y="557"/>
                      <a:pt x="940" y="555"/>
                      <a:pt x="954" y="553"/>
                    </a:cubicBezTo>
                    <a:cubicBezTo>
                      <a:pt x="954" y="488"/>
                      <a:pt x="954" y="488"/>
                      <a:pt x="954" y="488"/>
                    </a:cubicBezTo>
                    <a:cubicBezTo>
                      <a:pt x="940" y="486"/>
                      <a:pt x="925" y="484"/>
                      <a:pt x="910" y="482"/>
                    </a:cubicBezTo>
                    <a:cubicBezTo>
                      <a:pt x="881" y="478"/>
                      <a:pt x="857" y="458"/>
                      <a:pt x="850" y="429"/>
                    </a:cubicBezTo>
                    <a:cubicBezTo>
                      <a:pt x="842" y="402"/>
                      <a:pt x="831" y="376"/>
                      <a:pt x="817" y="352"/>
                    </a:cubicBezTo>
                    <a:cubicBezTo>
                      <a:pt x="803" y="327"/>
                      <a:pt x="805" y="295"/>
                      <a:pt x="823" y="272"/>
                    </a:cubicBezTo>
                    <a:cubicBezTo>
                      <a:pt x="832" y="260"/>
                      <a:pt x="841" y="248"/>
                      <a:pt x="850" y="237"/>
                    </a:cubicBezTo>
                    <a:cubicBezTo>
                      <a:pt x="804" y="191"/>
                      <a:pt x="804" y="191"/>
                      <a:pt x="804" y="191"/>
                    </a:cubicBezTo>
                    <a:cubicBezTo>
                      <a:pt x="793" y="200"/>
                      <a:pt x="781" y="209"/>
                      <a:pt x="769" y="218"/>
                    </a:cubicBezTo>
                    <a:cubicBezTo>
                      <a:pt x="746" y="236"/>
                      <a:pt x="714" y="238"/>
                      <a:pt x="689" y="224"/>
                    </a:cubicBezTo>
                    <a:cubicBezTo>
                      <a:pt x="665" y="210"/>
                      <a:pt x="639" y="199"/>
                      <a:pt x="612" y="191"/>
                    </a:cubicBezTo>
                    <a:cubicBezTo>
                      <a:pt x="583" y="184"/>
                      <a:pt x="563" y="160"/>
                      <a:pt x="559" y="131"/>
                    </a:cubicBezTo>
                    <a:cubicBezTo>
                      <a:pt x="557" y="116"/>
                      <a:pt x="555" y="101"/>
                      <a:pt x="553" y="87"/>
                    </a:cubicBezTo>
                    <a:cubicBezTo>
                      <a:pt x="488" y="87"/>
                      <a:pt x="488" y="87"/>
                      <a:pt x="488" y="87"/>
                    </a:cubicBezTo>
                    <a:cubicBezTo>
                      <a:pt x="486" y="101"/>
                      <a:pt x="484" y="116"/>
                      <a:pt x="482" y="131"/>
                    </a:cubicBezTo>
                    <a:cubicBezTo>
                      <a:pt x="479" y="160"/>
                      <a:pt x="458" y="184"/>
                      <a:pt x="430" y="191"/>
                    </a:cubicBezTo>
                    <a:cubicBezTo>
                      <a:pt x="403" y="199"/>
                      <a:pt x="377" y="210"/>
                      <a:pt x="353" y="224"/>
                    </a:cubicBezTo>
                    <a:cubicBezTo>
                      <a:pt x="327" y="238"/>
                      <a:pt x="296" y="236"/>
                      <a:pt x="272" y="218"/>
                    </a:cubicBezTo>
                    <a:cubicBezTo>
                      <a:pt x="261" y="209"/>
                      <a:pt x="249" y="200"/>
                      <a:pt x="237" y="191"/>
                    </a:cubicBezTo>
                    <a:cubicBezTo>
                      <a:pt x="192" y="237"/>
                      <a:pt x="192" y="237"/>
                      <a:pt x="192" y="237"/>
                    </a:cubicBezTo>
                    <a:cubicBezTo>
                      <a:pt x="200" y="248"/>
                      <a:pt x="209" y="260"/>
                      <a:pt x="218" y="272"/>
                    </a:cubicBezTo>
                    <a:cubicBezTo>
                      <a:pt x="236" y="295"/>
                      <a:pt x="238" y="327"/>
                      <a:pt x="224" y="352"/>
                    </a:cubicBezTo>
                    <a:cubicBezTo>
                      <a:pt x="210" y="376"/>
                      <a:pt x="199" y="402"/>
                      <a:pt x="192" y="429"/>
                    </a:cubicBezTo>
                    <a:cubicBezTo>
                      <a:pt x="184" y="458"/>
                      <a:pt x="160" y="478"/>
                      <a:pt x="131" y="482"/>
                    </a:cubicBezTo>
                    <a:cubicBezTo>
                      <a:pt x="117" y="484"/>
                      <a:pt x="102" y="486"/>
                      <a:pt x="87" y="488"/>
                    </a:cubicBezTo>
                    <a:cubicBezTo>
                      <a:pt x="87" y="553"/>
                      <a:pt x="87" y="553"/>
                      <a:pt x="87" y="553"/>
                    </a:cubicBezTo>
                    <a:cubicBezTo>
                      <a:pt x="102" y="555"/>
                      <a:pt x="117" y="557"/>
                      <a:pt x="131" y="559"/>
                    </a:cubicBezTo>
                    <a:cubicBezTo>
                      <a:pt x="160" y="562"/>
                      <a:pt x="184" y="583"/>
                      <a:pt x="192" y="611"/>
                    </a:cubicBezTo>
                    <a:cubicBezTo>
                      <a:pt x="199" y="638"/>
                      <a:pt x="210" y="664"/>
                      <a:pt x="224" y="688"/>
                    </a:cubicBezTo>
                    <a:cubicBezTo>
                      <a:pt x="238" y="714"/>
                      <a:pt x="236" y="745"/>
                      <a:pt x="218" y="769"/>
                    </a:cubicBezTo>
                    <a:cubicBezTo>
                      <a:pt x="209" y="780"/>
                      <a:pt x="200" y="792"/>
                      <a:pt x="192" y="804"/>
                    </a:cubicBezTo>
                    <a:cubicBezTo>
                      <a:pt x="237" y="849"/>
                      <a:pt x="237" y="849"/>
                      <a:pt x="237" y="849"/>
                    </a:cubicBezTo>
                    <a:cubicBezTo>
                      <a:pt x="249" y="841"/>
                      <a:pt x="261" y="832"/>
                      <a:pt x="272" y="823"/>
                    </a:cubicBezTo>
                    <a:cubicBezTo>
                      <a:pt x="296" y="805"/>
                      <a:pt x="327" y="803"/>
                      <a:pt x="353" y="817"/>
                    </a:cubicBezTo>
                    <a:cubicBezTo>
                      <a:pt x="377" y="831"/>
                      <a:pt x="403" y="842"/>
                      <a:pt x="430" y="849"/>
                    </a:cubicBezTo>
                    <a:cubicBezTo>
                      <a:pt x="458" y="857"/>
                      <a:pt x="479" y="881"/>
                      <a:pt x="482" y="910"/>
                    </a:cubicBezTo>
                    <a:cubicBezTo>
                      <a:pt x="484" y="924"/>
                      <a:pt x="486" y="939"/>
                      <a:pt x="488" y="9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 21">
                <a:extLst>
                  <a:ext uri="{FF2B5EF4-FFF2-40B4-BE49-F238E27FC236}">
                    <a16:creationId xmlns:a16="http://schemas.microsoft.com/office/drawing/2014/main" id="{7D6E5A42-7827-46BC-8E06-B1C6ADC144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0875" y="9717088"/>
                <a:ext cx="1179512" cy="1179513"/>
              </a:xfrm>
              <a:custGeom>
                <a:avLst/>
                <a:gdLst>
                  <a:gd name="T0" fmla="*/ 186 w 371"/>
                  <a:gd name="T1" fmla="*/ 371 h 371"/>
                  <a:gd name="T2" fmla="*/ 0 w 371"/>
                  <a:gd name="T3" fmla="*/ 185 h 371"/>
                  <a:gd name="T4" fmla="*/ 186 w 371"/>
                  <a:gd name="T5" fmla="*/ 0 h 371"/>
                  <a:gd name="T6" fmla="*/ 371 w 371"/>
                  <a:gd name="T7" fmla="*/ 185 h 371"/>
                  <a:gd name="T8" fmla="*/ 186 w 371"/>
                  <a:gd name="T9" fmla="*/ 371 h 371"/>
                  <a:gd name="T10" fmla="*/ 186 w 371"/>
                  <a:gd name="T11" fmla="*/ 82 h 371"/>
                  <a:gd name="T12" fmla="*/ 83 w 371"/>
                  <a:gd name="T13" fmla="*/ 185 h 371"/>
                  <a:gd name="T14" fmla="*/ 186 w 371"/>
                  <a:gd name="T15" fmla="*/ 288 h 371"/>
                  <a:gd name="T16" fmla="*/ 289 w 371"/>
                  <a:gd name="T17" fmla="*/ 185 h 371"/>
                  <a:gd name="T18" fmla="*/ 186 w 371"/>
                  <a:gd name="T19" fmla="*/ 82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1" h="371">
                    <a:moveTo>
                      <a:pt x="186" y="371"/>
                    </a:moveTo>
                    <a:cubicBezTo>
                      <a:pt x="83" y="371"/>
                      <a:pt x="0" y="288"/>
                      <a:pt x="0" y="185"/>
                    </a:cubicBezTo>
                    <a:cubicBezTo>
                      <a:pt x="0" y="83"/>
                      <a:pt x="83" y="0"/>
                      <a:pt x="186" y="0"/>
                    </a:cubicBezTo>
                    <a:cubicBezTo>
                      <a:pt x="288" y="0"/>
                      <a:pt x="371" y="83"/>
                      <a:pt x="371" y="185"/>
                    </a:cubicBezTo>
                    <a:cubicBezTo>
                      <a:pt x="371" y="288"/>
                      <a:pt x="288" y="371"/>
                      <a:pt x="186" y="371"/>
                    </a:cubicBezTo>
                    <a:close/>
                    <a:moveTo>
                      <a:pt x="186" y="82"/>
                    </a:moveTo>
                    <a:cubicBezTo>
                      <a:pt x="129" y="82"/>
                      <a:pt x="83" y="128"/>
                      <a:pt x="83" y="185"/>
                    </a:cubicBezTo>
                    <a:cubicBezTo>
                      <a:pt x="83" y="242"/>
                      <a:pt x="129" y="288"/>
                      <a:pt x="186" y="288"/>
                    </a:cubicBezTo>
                    <a:cubicBezTo>
                      <a:pt x="243" y="288"/>
                      <a:pt x="289" y="242"/>
                      <a:pt x="289" y="185"/>
                    </a:cubicBezTo>
                    <a:cubicBezTo>
                      <a:pt x="289" y="128"/>
                      <a:pt x="243" y="82"/>
                      <a:pt x="186" y="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06A14E4-708D-4699-8C46-DC1A8D7B5CD2}"/>
                </a:ext>
              </a:extLst>
            </p:cNvPr>
            <p:cNvSpPr/>
            <p:nvPr/>
          </p:nvSpPr>
          <p:spPr>
            <a:xfrm>
              <a:off x="3864302" y="3244724"/>
              <a:ext cx="1464730" cy="1464728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390667" y="2151597"/>
            <a:ext cx="1742660" cy="2484000"/>
            <a:chOff x="254465" y="2223613"/>
            <a:chExt cx="1742660" cy="2485839"/>
          </a:xfrm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1E03A10B-40C2-429B-A1A2-7E760590AD8F}"/>
                </a:ext>
              </a:extLst>
            </p:cNvPr>
            <p:cNvSpPr/>
            <p:nvPr/>
          </p:nvSpPr>
          <p:spPr>
            <a:xfrm>
              <a:off x="254465" y="2223613"/>
              <a:ext cx="1742660" cy="38100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71C13F8-8C78-4F88-AB23-F329C1824EF1}"/>
                </a:ext>
              </a:extLst>
            </p:cNvPr>
            <p:cNvCxnSpPr>
              <a:cxnSpLocks/>
              <a:stCxn id="2" idx="2"/>
              <a:endCxn id="17" idx="0"/>
            </p:cNvCxnSpPr>
            <p:nvPr/>
          </p:nvCxnSpPr>
          <p:spPr>
            <a:xfrm flipH="1">
              <a:off x="1022815" y="2604613"/>
              <a:ext cx="7730" cy="6401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2450525-F18B-445F-875C-0B03102F8B0B}"/>
                </a:ext>
              </a:extLst>
            </p:cNvPr>
            <p:cNvGrpSpPr/>
            <p:nvPr/>
          </p:nvGrpSpPr>
          <p:grpSpPr>
            <a:xfrm>
              <a:off x="631278" y="3499513"/>
              <a:ext cx="783073" cy="955149"/>
              <a:chOff x="7931851" y="2464731"/>
              <a:chExt cx="1002842" cy="1223210"/>
            </a:xfrm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39995895-1847-4C0E-9F81-993F681B55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0806" y="2650831"/>
                <a:ext cx="623981" cy="1037110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A1F4D50F-482B-420C-A2C1-E498EB237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3151" y="2944496"/>
                <a:ext cx="44264" cy="75201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 7">
                <a:extLst>
                  <a:ext uri="{FF2B5EF4-FFF2-40B4-BE49-F238E27FC236}">
                    <a16:creationId xmlns:a16="http://schemas.microsoft.com/office/drawing/2014/main" id="{ACBC37C6-6E77-488B-9DFE-72B2AC54B8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5045" y="3044923"/>
                <a:ext cx="160397" cy="25749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 8">
                <a:extLst>
                  <a:ext uri="{FF2B5EF4-FFF2-40B4-BE49-F238E27FC236}">
                    <a16:creationId xmlns:a16="http://schemas.microsoft.com/office/drawing/2014/main" id="{D3A6035D-76D2-4F03-9254-E66D302FF6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5816" y="3030644"/>
                <a:ext cx="71870" cy="8900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A87D33A6-238B-418D-AAD9-A172DF9F52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044" y="2724603"/>
                <a:ext cx="259397" cy="28271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8B10EBDF-4104-4461-8020-FAE692BEF7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044" y="2464731"/>
                <a:ext cx="39980" cy="152306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 11">
                <a:extLst>
                  <a:ext uri="{FF2B5EF4-FFF2-40B4-BE49-F238E27FC236}">
                    <a16:creationId xmlns:a16="http://schemas.microsoft.com/office/drawing/2014/main" id="{B5FF8AC1-F832-436D-ABAA-666A6EC07B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9830" y="2526606"/>
                <a:ext cx="101379" cy="14088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 12">
                <a:extLst>
                  <a:ext uri="{FF2B5EF4-FFF2-40B4-BE49-F238E27FC236}">
                    <a16:creationId xmlns:a16="http://schemas.microsoft.com/office/drawing/2014/main" id="{1500C415-B335-4062-9E92-C8DC4A09E1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0507" y="3132975"/>
                <a:ext cx="142311" cy="99951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2EBFA7F6-F8C4-4673-9A7E-8BABF1EDD1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3726" y="2704613"/>
                <a:ext cx="142311" cy="98999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 14">
                <a:extLst>
                  <a:ext uri="{FF2B5EF4-FFF2-40B4-BE49-F238E27FC236}">
                    <a16:creationId xmlns:a16="http://schemas.microsoft.com/office/drawing/2014/main" id="{AA4B621A-F767-4F38-B62C-BD46A32DAC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82387" y="2949255"/>
                <a:ext cx="152306" cy="40457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15">
                <a:extLst>
                  <a:ext uri="{FF2B5EF4-FFF2-40B4-BE49-F238E27FC236}">
                    <a16:creationId xmlns:a16="http://schemas.microsoft.com/office/drawing/2014/main" id="{87671456-4A3B-4E30-AC99-193D321FC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1851" y="2949255"/>
                <a:ext cx="151355" cy="40457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B3D79B3F-2E86-43C5-A9CD-692659128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0507" y="2704613"/>
                <a:ext cx="142311" cy="98999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17">
                <a:extLst>
                  <a:ext uri="{FF2B5EF4-FFF2-40B4-BE49-F238E27FC236}">
                    <a16:creationId xmlns:a16="http://schemas.microsoft.com/office/drawing/2014/main" id="{6B0837FD-BCC3-449B-AF32-FC517E964F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3726" y="3132975"/>
                <a:ext cx="142311" cy="99951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677223A-2AE1-4A8F-8204-15AB7F85AE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5336" y="2526606"/>
                <a:ext cx="101379" cy="14088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F7B8CD3-367D-407A-B6EF-6847832763FB}"/>
                </a:ext>
              </a:extLst>
            </p:cNvPr>
            <p:cNvSpPr/>
            <p:nvPr/>
          </p:nvSpPr>
          <p:spPr>
            <a:xfrm>
              <a:off x="290450" y="3244724"/>
              <a:ext cx="1464730" cy="1464728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CCA0B48-8F06-426C-B056-AAAE9B66B34D}"/>
              </a:ext>
            </a:extLst>
          </p:cNvPr>
          <p:cNvSpPr txBox="1"/>
          <p:nvPr/>
        </p:nvSpPr>
        <p:spPr>
          <a:xfrm>
            <a:off x="-272016" y="4688839"/>
            <a:ext cx="33236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Создание проектной документации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Подготовка *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nix RT OC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Разработки необходимых библиотек: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РЗиА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, ПА,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SCADA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 и др.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9893799" y="2222965"/>
            <a:ext cx="1727200" cy="2484000"/>
            <a:chOff x="10258977" y="2223613"/>
            <a:chExt cx="1727200" cy="2485839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7E6ADA69-2377-458F-8AA1-32DD93A340BE}"/>
                </a:ext>
              </a:extLst>
            </p:cNvPr>
            <p:cNvSpPr/>
            <p:nvPr/>
          </p:nvSpPr>
          <p:spPr>
            <a:xfrm>
              <a:off x="10258977" y="2223613"/>
              <a:ext cx="1727200" cy="38100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9464EDA-95F9-4BE9-8724-ED55660785EB}"/>
                </a:ext>
              </a:extLst>
            </p:cNvPr>
            <p:cNvCxnSpPr>
              <a:cxnSpLocks/>
              <a:stCxn id="6" idx="2"/>
              <a:endCxn id="39" idx="0"/>
            </p:cNvCxnSpPr>
            <p:nvPr/>
          </p:nvCxnSpPr>
          <p:spPr>
            <a:xfrm>
              <a:off x="11027327" y="2604613"/>
              <a:ext cx="12007" cy="640111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84DC9F7-878D-459F-9009-FF1B2A351836}"/>
                </a:ext>
              </a:extLst>
            </p:cNvPr>
            <p:cNvGrpSpPr/>
            <p:nvPr/>
          </p:nvGrpSpPr>
          <p:grpSpPr>
            <a:xfrm>
              <a:off x="10504932" y="3417687"/>
              <a:ext cx="1044790" cy="1100135"/>
              <a:chOff x="5995988" y="2712903"/>
              <a:chExt cx="2457450" cy="2587625"/>
            </a:xfrm>
          </p:grpSpPr>
          <p:sp>
            <p:nvSpPr>
              <p:cNvPr id="74" name="Freeform 6">
                <a:extLst>
                  <a:ext uri="{FF2B5EF4-FFF2-40B4-BE49-F238E27FC236}">
                    <a16:creationId xmlns:a16="http://schemas.microsoft.com/office/drawing/2014/main" id="{A78552DB-01E0-4278-B190-554834645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0577D370-8EE0-4357-8A45-39AA6F30C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8">
                <a:extLst>
                  <a:ext uri="{FF2B5EF4-FFF2-40B4-BE49-F238E27FC236}">
                    <a16:creationId xmlns:a16="http://schemas.microsoft.com/office/drawing/2014/main" id="{A0518375-BB45-4633-A8F9-A1A7DE3B7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B9C6D0-3688-4A30-BF0A-B21713DA7795}"/>
                </a:ext>
              </a:extLst>
            </p:cNvPr>
            <p:cNvSpPr/>
            <p:nvPr/>
          </p:nvSpPr>
          <p:spPr>
            <a:xfrm>
              <a:off x="10306969" y="3244724"/>
              <a:ext cx="1464730" cy="1464728"/>
            </a:xfrm>
            <a:prstGeom prst="ellipse">
              <a:avLst/>
            </a:prstGeom>
            <a:solidFill>
              <a:schemeClr val="accent5">
                <a:alpha val="1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A952683-8E39-49BC-9765-2B971B315F6D}"/>
              </a:ext>
            </a:extLst>
          </p:cNvPr>
          <p:cNvSpPr txBox="1"/>
          <p:nvPr/>
        </p:nvSpPr>
        <p:spPr>
          <a:xfrm>
            <a:off x="646593" y="362104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Этапы реализации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53B7D2-607F-47BC-9C37-403E42B65FA4}"/>
              </a:ext>
            </a:extLst>
          </p:cNvPr>
          <p:cNvSpPr txBox="1"/>
          <p:nvPr/>
        </p:nvSpPr>
        <p:spPr>
          <a:xfrm>
            <a:off x="2320221" y="1460528"/>
            <a:ext cx="385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Этап разработки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сервисов автоматизации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53B7D2-607F-47BC-9C37-403E42B65FA4}"/>
              </a:ext>
            </a:extLst>
          </p:cNvPr>
          <p:cNvSpPr txBox="1"/>
          <p:nvPr/>
        </p:nvSpPr>
        <p:spPr>
          <a:xfrm>
            <a:off x="5909081" y="1398972"/>
            <a:ext cx="3854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Этап разработки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сервисов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визуализации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53B7D2-607F-47BC-9C37-403E42B65FA4}"/>
              </a:ext>
            </a:extLst>
          </p:cNvPr>
          <p:cNvSpPr txBox="1"/>
          <p:nvPr/>
        </p:nvSpPr>
        <p:spPr>
          <a:xfrm>
            <a:off x="8870672" y="1444434"/>
            <a:ext cx="385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Этап разработки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сервисов защит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CA0B48-8F06-426C-B056-AAAE9B66B34D}"/>
              </a:ext>
            </a:extLst>
          </p:cNvPr>
          <p:cNvSpPr txBox="1"/>
          <p:nvPr/>
        </p:nvSpPr>
        <p:spPr>
          <a:xfrm>
            <a:off x="2759277" y="4704274"/>
            <a:ext cx="3323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Создание, внедрение и тестирование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сервиса телемеханики и сервиса программируемого логического контроллера 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CA0B48-8F06-426C-B056-AAAE9B66B34D}"/>
              </a:ext>
            </a:extLst>
          </p:cNvPr>
          <p:cNvSpPr txBox="1"/>
          <p:nvPr/>
        </p:nvSpPr>
        <p:spPr>
          <a:xfrm>
            <a:off x="5955699" y="4686879"/>
            <a:ext cx="33236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Создание, внедрение и тестирование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сервиса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SCADA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 и сервиса автоматизированной системы контроля и учета электроэнергии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CA0B48-8F06-426C-B056-AAAE9B66B34D}"/>
              </a:ext>
            </a:extLst>
          </p:cNvPr>
          <p:cNvSpPr txBox="1"/>
          <p:nvPr/>
        </p:nvSpPr>
        <p:spPr>
          <a:xfrm>
            <a:off x="8922042" y="4683410"/>
            <a:ext cx="3323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Создание, внедрение и тестирование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сервиса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РЗиА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 и сервиса противоаварийной автоматики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53B7D2-607F-47BC-9C37-403E42B65FA4}"/>
              </a:ext>
            </a:extLst>
          </p:cNvPr>
          <p:cNvSpPr txBox="1"/>
          <p:nvPr/>
        </p:nvSpPr>
        <p:spPr>
          <a:xfrm>
            <a:off x="-15000" y="2086968"/>
            <a:ext cx="253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Январь - Июнь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2023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53B7D2-607F-47BC-9C37-403E42B65FA4}"/>
              </a:ext>
            </a:extLst>
          </p:cNvPr>
          <p:cNvSpPr txBox="1"/>
          <p:nvPr/>
        </p:nvSpPr>
        <p:spPr>
          <a:xfrm>
            <a:off x="3630035" y="2117697"/>
            <a:ext cx="175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Июль - Декабрь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2023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53B7D2-607F-47BC-9C37-403E42B65FA4}"/>
              </a:ext>
            </a:extLst>
          </p:cNvPr>
          <p:cNvSpPr txBox="1"/>
          <p:nvPr/>
        </p:nvSpPr>
        <p:spPr>
          <a:xfrm>
            <a:off x="6842943" y="2161027"/>
            <a:ext cx="173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Январь - Июнь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2024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53B7D2-607F-47BC-9C37-403E42B65FA4}"/>
              </a:ext>
            </a:extLst>
          </p:cNvPr>
          <p:cNvSpPr txBox="1"/>
          <p:nvPr/>
        </p:nvSpPr>
        <p:spPr>
          <a:xfrm>
            <a:off x="9926312" y="2161027"/>
            <a:ext cx="1694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Июль - Декабрь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ourier New" panose="02070309020205020404" pitchFamily="49" charset="0"/>
                <a:ea typeface="Noto Sans" panose="020B0502040504020204" pitchFamily="34"/>
                <a:cs typeface="Courier New" panose="02070309020205020404" pitchFamily="49" charset="0"/>
              </a:rPr>
              <a:t>2024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ourier New" panose="02070309020205020404" pitchFamily="49" charset="0"/>
              <a:ea typeface="Noto Sans" panose="020B0502040504020204" pitchFamily="34"/>
              <a:cs typeface="Courier New" panose="02070309020205020404" pitchFamily="49" charset="0"/>
            </a:endParaRPr>
          </a:p>
        </p:txBody>
      </p:sp>
      <p:pic>
        <p:nvPicPr>
          <p:cNvPr id="81" name="Рисунок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76" y="36616"/>
            <a:ext cx="1301950" cy="6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252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411</Words>
  <Application>Microsoft Macintosh PowerPoint</Application>
  <PresentationFormat>Широкоэкранный</PresentationFormat>
  <Paragraphs>105</Paragraphs>
  <Slides>12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4</vt:i4>
      </vt:variant>
      <vt:variant>
        <vt:lpstr>Связи</vt:lpstr>
      </vt:variant>
      <vt:variant>
        <vt:i4>4</vt:i4>
      </vt:variant>
      <vt:variant>
        <vt:lpstr>Заголовки слайдов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Noto Sans</vt:lpstr>
      <vt:lpstr>Тема Office</vt:lpstr>
      <vt:lpstr>Office Theme</vt:lpstr>
      <vt:lpstr>2_Office Theme</vt:lpstr>
      <vt:lpstr>6_Office Theme</vt:lpstr>
      <vt:lpstr>file:///D:\СРСM_System\Схемы%20и%20графики\Проблемы%20текущей%20архитектуры.vsdx</vt:lpstr>
      <vt:lpstr>file:///D:\СРСM_System\Схемы%20и%20графики\Предлагаемые%20решения.vsdx</vt:lpstr>
      <vt:lpstr>file:///D:\СРСM_System\Схемы%20и%20графики\Текущая%20архитектура%20ЭО.vsdx</vt:lpstr>
      <vt:lpstr>file:///D:\СРСM_System\Схемы%20и%20графики\Предлагаемая%20архитектура%20ЭО.vsdx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MegaVolt</dc:creator>
  <cp:lastModifiedBy>Microsoft Office User</cp:lastModifiedBy>
  <cp:revision>138</cp:revision>
  <dcterms:created xsi:type="dcterms:W3CDTF">2022-09-19T15:26:07Z</dcterms:created>
  <dcterms:modified xsi:type="dcterms:W3CDTF">2025-01-27T11:51:52Z</dcterms:modified>
</cp:coreProperties>
</file>