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f32952f4c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f32952f4c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32952f4c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f32952f4c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f32952f4c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f32952f4c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f32952f4c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f32952f4c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f32952f4c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f32952f4c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32952f4c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32952f4c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32952f4c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f32952f4c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f32952f4c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f32952f4c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f32952f4c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f32952f4c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32952f4c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32952f4c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32952f4c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32952f4c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f32952f4c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f32952f4c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f32952f4c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f32952f4c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32952f4c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32952f4c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32952f4c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32952f4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32952f4c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f32952f4c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32952f4c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32952f4c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32952f4c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32952f4c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32952f4c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32952f4c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32952f4c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32952f4c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you handle exceptions in Python?</a:t>
            </a:r>
            <a:endParaRPr/>
          </a:p>
        </p:txBody>
      </p:sp>
      <p:sp>
        <p:nvSpPr>
          <p:cNvPr id="126" name="Google Shape;126;p2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try and except block in Python is used to catch and handle exceptions. Python executes code following the try statement as a “normal” part of the program. The code that follows the except statement is the program’s response to any exceptions in the preceding try clause.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difference between a module and a package in Python?</a:t>
            </a:r>
            <a:endParaRPr/>
          </a:p>
        </p:txBody>
      </p:sp>
      <p:sp>
        <p:nvSpPr>
          <p:cNvPr id="132" name="Google Shape;132;p2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Python Module can be a simple python File (.py extension file), i.e., a combination of numerous Functions and Global variables.</a:t>
            </a:r>
            <a:endParaRPr/>
          </a:p>
          <a:p>
            <a:pPr indent="0" lvl="0" marL="0" rtl="0" algn="l">
              <a:spcBef>
                <a:spcPts val="1200"/>
              </a:spcBef>
              <a:spcAft>
                <a:spcPts val="1200"/>
              </a:spcAft>
              <a:buNone/>
            </a:pPr>
            <a:r>
              <a:rPr lang="en"/>
              <a:t>A Python Package is a collection of different Python modules with an __init__.py File.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2"/>
              </a:buClr>
              <a:buSzPct val="36666"/>
              <a:buFont typeface="Arial"/>
              <a:buNone/>
            </a:pPr>
            <a:r>
              <a:rPr lang="en"/>
              <a:t>What is PEP 8 and why is it important?</a:t>
            </a:r>
            <a:endParaRPr/>
          </a:p>
          <a:p>
            <a:pPr indent="0" lvl="0" marL="0" rtl="0" algn="l">
              <a:spcBef>
                <a:spcPts val="1200"/>
              </a:spcBef>
              <a:spcAft>
                <a:spcPts val="0"/>
              </a:spcAft>
              <a:buNone/>
            </a:pPr>
            <a:r>
              <a:t/>
            </a:r>
            <a:endParaRPr/>
          </a:p>
        </p:txBody>
      </p:sp>
      <p:sp>
        <p:nvSpPr>
          <p:cNvPr id="138" name="Google Shape;138;p2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222222"/>
                </a:solidFill>
                <a:highlight>
                  <a:srgbClr val="FFFFFF"/>
                </a:highlight>
                <a:latin typeface="Roboto"/>
                <a:ea typeface="Roboto"/>
                <a:cs typeface="Roboto"/>
                <a:sym typeface="Roboto"/>
              </a:rPr>
              <a:t>PEP 8, sometimes spelled PEP8 or PEP-8, is a document that provides guidelines and best practices on how to write Python code. It was written in 2001 by Guido van Rossum, Barry Warsaw, and Nick Coghlan. The primary focus of PEP 8 is to improve the readability and consistency of Python code.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you debug Python code?</a:t>
            </a:r>
            <a:endParaRPr/>
          </a:p>
        </p:txBody>
      </p:sp>
      <p:sp>
        <p:nvSpPr>
          <p:cNvPr id="144" name="Google Shape;144;p2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Check spacing</a:t>
            </a:r>
            <a:endParaRPr/>
          </a:p>
          <a:p>
            <a:pPr indent="-342900" lvl="0" marL="457200" rtl="0" algn="l">
              <a:spcBef>
                <a:spcPts val="0"/>
              </a:spcBef>
              <a:spcAft>
                <a:spcPts val="0"/>
              </a:spcAft>
              <a:buSzPts val="1800"/>
              <a:buChar char="●"/>
            </a:pPr>
            <a:r>
              <a:rPr lang="en"/>
              <a:t>Check logic</a:t>
            </a:r>
            <a:endParaRPr/>
          </a:p>
          <a:p>
            <a:pPr indent="-342900" lvl="0" marL="457200" rtl="0" algn="l">
              <a:spcBef>
                <a:spcPts val="0"/>
              </a:spcBef>
              <a:spcAft>
                <a:spcPts val="0"/>
              </a:spcAft>
              <a:buSzPts val="1800"/>
              <a:buChar char="●"/>
            </a:pPr>
            <a:r>
              <a:rPr lang="en"/>
              <a:t>Check Math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2385550" y="60537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would you reverse a string in Python?</a:t>
            </a:r>
            <a:endParaRPr/>
          </a:p>
        </p:txBody>
      </p:sp>
      <p:sp>
        <p:nvSpPr>
          <p:cNvPr id="150" name="Google Shape;150;p2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advantages of using NumPy over regular Python lists?</a:t>
            </a:r>
            <a:endParaRPr/>
          </a:p>
        </p:txBody>
      </p:sp>
      <p:sp>
        <p:nvSpPr>
          <p:cNvPr id="156" name="Google Shape;156;p2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NumPy arrays are faster and more compact than Python lists. An array consumes less memory and is convenient to use. NumPy uses much less memory to store data and it provides a mechanism of specifying the data types. This allows the code to be optimized even further.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different types of inheritance in Python?</a:t>
            </a:r>
            <a:endParaRPr/>
          </a:p>
        </p:txBody>
      </p:sp>
      <p:sp>
        <p:nvSpPr>
          <p:cNvPr id="162" name="Google Shape;162;p2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Single Inheritance</a:t>
            </a:r>
            <a:endParaRPr/>
          </a:p>
          <a:p>
            <a:pPr indent="-342900" lvl="0" marL="457200" rtl="0" algn="l">
              <a:spcBef>
                <a:spcPts val="0"/>
              </a:spcBef>
              <a:spcAft>
                <a:spcPts val="0"/>
              </a:spcAft>
              <a:buSzPts val="1800"/>
              <a:buChar char="●"/>
            </a:pPr>
            <a:r>
              <a:rPr lang="en"/>
              <a:t>Multiple Inheritance</a:t>
            </a:r>
            <a:endParaRPr/>
          </a:p>
          <a:p>
            <a:pPr indent="-342900" lvl="0" marL="457200" rtl="0" algn="l">
              <a:spcBef>
                <a:spcPts val="0"/>
              </a:spcBef>
              <a:spcAft>
                <a:spcPts val="0"/>
              </a:spcAft>
              <a:buSzPts val="1800"/>
              <a:buChar char="●"/>
            </a:pPr>
            <a:r>
              <a:rPr lang="en"/>
              <a:t>Multilevel Inheritance</a:t>
            </a:r>
            <a:endParaRPr/>
          </a:p>
          <a:p>
            <a:pPr indent="-342900" lvl="0" marL="457200" rtl="0" algn="l">
              <a:spcBef>
                <a:spcPts val="0"/>
              </a:spcBef>
              <a:spcAft>
                <a:spcPts val="0"/>
              </a:spcAft>
              <a:buSzPts val="1800"/>
              <a:buChar char="●"/>
            </a:pPr>
            <a:r>
              <a:rPr lang="en"/>
              <a:t>Hierarchical Inheritance</a:t>
            </a:r>
            <a:endParaRPr/>
          </a:p>
          <a:p>
            <a:pPr indent="-342900" lvl="0" marL="457200" rtl="0" algn="l">
              <a:spcBef>
                <a:spcPts val="0"/>
              </a:spcBef>
              <a:spcAft>
                <a:spcPts val="0"/>
              </a:spcAft>
              <a:buSzPts val="1800"/>
              <a:buChar char="●"/>
            </a:pPr>
            <a:r>
              <a:rPr lang="en"/>
              <a:t>Hybrid Inheritance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you implement a linked list in Python?</a:t>
            </a:r>
            <a:endParaRPr/>
          </a:p>
        </p:txBody>
      </p:sp>
      <p:sp>
        <p:nvSpPr>
          <p:cNvPr id="168" name="Google Shape;168;p2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Easiest way will be to create a class</a:t>
            </a:r>
            <a:endParaRPr/>
          </a:p>
          <a:p>
            <a:pPr indent="0" lvl="0" marL="0" rtl="0" algn="l">
              <a:spcBef>
                <a:spcPts val="1200"/>
              </a:spcBef>
              <a:spcAft>
                <a:spcPts val="1200"/>
              </a:spcAft>
              <a:buNone/>
            </a:pPr>
            <a:r>
              <a:rPr lang="en"/>
              <a:t>That has pass and next link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difference between deep and shallow copying in Python?</a:t>
            </a:r>
            <a:endParaRPr/>
          </a:p>
        </p:txBody>
      </p:sp>
      <p:sp>
        <p:nvSpPr>
          <p:cNvPr id="174" name="Google Shape;174;p3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04800" lvl="0" marL="457200" rtl="0" algn="l">
              <a:lnSpc>
                <a:spcPct val="140000"/>
              </a:lnSpc>
              <a:spcBef>
                <a:spcPts val="1200"/>
              </a:spcBef>
              <a:spcAft>
                <a:spcPts val="0"/>
              </a:spcAft>
              <a:buClr>
                <a:srgbClr val="222222"/>
              </a:buClr>
              <a:buSzPts val="1200"/>
              <a:buFont typeface="Arial"/>
              <a:buChar char="●"/>
            </a:pPr>
            <a:r>
              <a:rPr lang="en" sz="1200">
                <a:solidFill>
                  <a:srgbClr val="222222"/>
                </a:solidFill>
                <a:highlight>
                  <a:srgbClr val="FFFFFF"/>
                </a:highlight>
                <a:latin typeface="Arial"/>
                <a:ea typeface="Arial"/>
                <a:cs typeface="Arial"/>
                <a:sym typeface="Arial"/>
              </a:rPr>
              <a:t>A </a:t>
            </a:r>
            <a:r>
              <a:rPr i="1" lang="en" sz="1200">
                <a:solidFill>
                  <a:srgbClr val="222222"/>
                </a:solidFill>
                <a:highlight>
                  <a:srgbClr val="FFFFFF"/>
                </a:highlight>
                <a:latin typeface="Arial"/>
                <a:ea typeface="Arial"/>
                <a:cs typeface="Arial"/>
                <a:sym typeface="Arial"/>
              </a:rPr>
              <a:t>shallow copy</a:t>
            </a:r>
            <a:r>
              <a:rPr lang="en" sz="1200">
                <a:solidFill>
                  <a:srgbClr val="222222"/>
                </a:solidFill>
                <a:highlight>
                  <a:srgbClr val="FFFFFF"/>
                </a:highlight>
                <a:latin typeface="Arial"/>
                <a:ea typeface="Arial"/>
                <a:cs typeface="Arial"/>
                <a:sym typeface="Arial"/>
              </a:rPr>
              <a:t> constructs a new compound object and then (to the extent possible) inserts </a:t>
            </a:r>
            <a:r>
              <a:rPr i="1" lang="en" sz="1200">
                <a:solidFill>
                  <a:srgbClr val="222222"/>
                </a:solidFill>
                <a:highlight>
                  <a:srgbClr val="FFFFFF"/>
                </a:highlight>
                <a:latin typeface="Arial"/>
                <a:ea typeface="Arial"/>
                <a:cs typeface="Arial"/>
                <a:sym typeface="Arial"/>
              </a:rPr>
              <a:t>references</a:t>
            </a:r>
            <a:r>
              <a:rPr lang="en" sz="1200">
                <a:solidFill>
                  <a:srgbClr val="222222"/>
                </a:solidFill>
                <a:highlight>
                  <a:srgbClr val="FFFFFF"/>
                </a:highlight>
                <a:latin typeface="Arial"/>
                <a:ea typeface="Arial"/>
                <a:cs typeface="Arial"/>
                <a:sym typeface="Arial"/>
              </a:rPr>
              <a:t> into it to the objects found in the original.</a:t>
            </a:r>
            <a:endParaRPr sz="1200">
              <a:solidFill>
                <a:srgbClr val="222222"/>
              </a:solidFill>
              <a:highlight>
                <a:srgbClr val="FFFFFF"/>
              </a:highlight>
              <a:latin typeface="Arial"/>
              <a:ea typeface="Arial"/>
              <a:cs typeface="Arial"/>
              <a:sym typeface="Arial"/>
            </a:endParaRPr>
          </a:p>
          <a:p>
            <a:pPr indent="-304800" lvl="0" marL="457200" rtl="0" algn="l">
              <a:lnSpc>
                <a:spcPct val="140000"/>
              </a:lnSpc>
              <a:spcBef>
                <a:spcPts val="0"/>
              </a:spcBef>
              <a:spcAft>
                <a:spcPts val="0"/>
              </a:spcAft>
              <a:buClr>
                <a:srgbClr val="222222"/>
              </a:buClr>
              <a:buSzPts val="1200"/>
              <a:buFont typeface="Arial"/>
              <a:buChar char="●"/>
            </a:pPr>
            <a:r>
              <a:rPr lang="en" sz="1200">
                <a:solidFill>
                  <a:srgbClr val="222222"/>
                </a:solidFill>
                <a:highlight>
                  <a:srgbClr val="FFFFFF"/>
                </a:highlight>
                <a:latin typeface="Arial"/>
                <a:ea typeface="Arial"/>
                <a:cs typeface="Arial"/>
                <a:sym typeface="Arial"/>
              </a:rPr>
              <a:t>A </a:t>
            </a:r>
            <a:r>
              <a:rPr i="1" lang="en" sz="1200">
                <a:solidFill>
                  <a:srgbClr val="222222"/>
                </a:solidFill>
                <a:highlight>
                  <a:srgbClr val="FFFFFF"/>
                </a:highlight>
                <a:latin typeface="Arial"/>
                <a:ea typeface="Arial"/>
                <a:cs typeface="Arial"/>
                <a:sym typeface="Arial"/>
              </a:rPr>
              <a:t>deep copy</a:t>
            </a:r>
            <a:r>
              <a:rPr lang="en" sz="1200">
                <a:solidFill>
                  <a:srgbClr val="222222"/>
                </a:solidFill>
                <a:highlight>
                  <a:srgbClr val="FFFFFF"/>
                </a:highlight>
                <a:latin typeface="Arial"/>
                <a:ea typeface="Arial"/>
                <a:cs typeface="Arial"/>
                <a:sym typeface="Arial"/>
              </a:rPr>
              <a:t> constructs a new compound object and then, recursively, inserts </a:t>
            </a:r>
            <a:r>
              <a:rPr i="1" lang="en" sz="1200">
                <a:solidFill>
                  <a:srgbClr val="222222"/>
                </a:solidFill>
                <a:highlight>
                  <a:srgbClr val="FFFFFF"/>
                </a:highlight>
                <a:latin typeface="Arial"/>
                <a:ea typeface="Arial"/>
                <a:cs typeface="Arial"/>
                <a:sym typeface="Arial"/>
              </a:rPr>
              <a:t>copies</a:t>
            </a:r>
            <a:r>
              <a:rPr lang="en" sz="1200">
                <a:solidFill>
                  <a:srgbClr val="222222"/>
                </a:solidFill>
                <a:highlight>
                  <a:srgbClr val="FFFFFF"/>
                </a:highlight>
                <a:latin typeface="Arial"/>
                <a:ea typeface="Arial"/>
                <a:cs typeface="Arial"/>
                <a:sym typeface="Arial"/>
              </a:rPr>
              <a:t> into it of the objects found in the original.</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benefits of using a virtual environment in Python?</a:t>
            </a:r>
            <a:endParaRPr/>
          </a:p>
        </p:txBody>
      </p:sp>
      <p:sp>
        <p:nvSpPr>
          <p:cNvPr id="180" name="Google Shape;180;p3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a nutshell, Python virtual environments help decouple and isolate Python installs and associated pip packages. This allows end-users to install and manage their own set of packages that are independent of those provided by the system or used by other projects.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Python and what are its features?</a:t>
            </a:r>
            <a:endParaRPr/>
          </a:p>
        </p:txBody>
      </p:sp>
      <p:sp>
        <p:nvSpPr>
          <p:cNvPr id="78" name="Google Shape;78;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050">
                <a:solidFill>
                  <a:srgbClr val="202122"/>
                </a:solidFill>
                <a:highlight>
                  <a:srgbClr val="FFFFFF"/>
                </a:highlight>
                <a:latin typeface="Arial"/>
                <a:ea typeface="Arial"/>
                <a:cs typeface="Arial"/>
                <a:sym typeface="Arial"/>
              </a:rPr>
              <a:t>Python is a high-level, general-purpose programming language. Its design philosophy emphasizes code readability with the use of significant indentation.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 the difference between *args and **kwargs in Python.</a:t>
            </a:r>
            <a:endParaRPr/>
          </a:p>
        </p:txBody>
      </p:sp>
      <p:sp>
        <p:nvSpPr>
          <p:cNvPr id="186" name="Google Shape;186;p3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*args specifies the number of non-keyworded arguments that can be passed and the operations that can be performed on the function in Python whereas </a:t>
            </a:r>
            <a:endParaRPr/>
          </a:p>
          <a:p>
            <a:pPr indent="0" lvl="0" marL="0" rtl="0" algn="l">
              <a:spcBef>
                <a:spcPts val="1200"/>
              </a:spcBef>
              <a:spcAft>
                <a:spcPts val="1200"/>
              </a:spcAft>
              <a:buNone/>
            </a:pPr>
            <a:r>
              <a:rPr lang="en"/>
              <a:t>**kwargs is a variable number of keyworded arguments that can be passed to a function that can perform dictionary operations.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you check if a string is a palindrome in Python?</a:t>
            </a:r>
            <a:endParaRPr/>
          </a:p>
        </p:txBody>
      </p:sp>
      <p:sp>
        <p:nvSpPr>
          <p:cNvPr id="192" name="Google Shape;192;p3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def isPalindrome(string): </a:t>
            </a:r>
            <a:endParaRPr/>
          </a:p>
          <a:p>
            <a:pPr indent="0" lvl="0" marL="0" rtl="0" algn="l">
              <a:spcBef>
                <a:spcPts val="1200"/>
              </a:spcBef>
              <a:spcAft>
                <a:spcPts val="0"/>
              </a:spcAft>
              <a:buNone/>
            </a:pPr>
            <a:r>
              <a:rPr lang="en"/>
              <a:t>    if(string==string[::-1]): </a:t>
            </a:r>
            <a:endParaRPr/>
          </a:p>
          <a:p>
            <a:pPr indent="0" lvl="0" marL="0" rtl="0" algn="l">
              <a:spcBef>
                <a:spcPts val="1200"/>
              </a:spcBef>
              <a:spcAft>
                <a:spcPts val="0"/>
              </a:spcAft>
              <a:buNone/>
            </a:pPr>
            <a:r>
              <a:rPr lang="en"/>
              <a:t>        return"The string is a palindrome." </a:t>
            </a:r>
            <a:endParaRPr/>
          </a:p>
          <a:p>
            <a:pPr indent="0" lvl="0" marL="0" rtl="0" algn="l">
              <a:spcBef>
                <a:spcPts val="1200"/>
              </a:spcBef>
              <a:spcAft>
                <a:spcPts val="0"/>
              </a:spcAft>
              <a:buNone/>
            </a:pPr>
            <a:r>
              <a:rPr lang="en"/>
              <a:t>    else:</a:t>
            </a:r>
            <a:endParaRPr/>
          </a:p>
          <a:p>
            <a:pPr indent="0" lvl="0" marL="0" rtl="0" algn="l">
              <a:spcBef>
                <a:spcPts val="1200"/>
              </a:spcBef>
              <a:spcAft>
                <a:spcPts val="0"/>
              </a:spcAft>
              <a:buNone/>
            </a:pPr>
            <a:r>
              <a:rPr lang="en"/>
              <a:t>        return"The string is not a palindrome." </a:t>
            </a:r>
            <a:endParaRPr/>
          </a:p>
          <a:p>
            <a:pPr indent="0" lvl="0" marL="0" rtl="0" algn="l">
              <a:spcBef>
                <a:spcPts val="1200"/>
              </a:spcBef>
              <a:spcAft>
                <a:spcPts val="0"/>
              </a:spcAft>
              <a:buNone/>
            </a:pPr>
            <a:r>
              <a:rPr lang="en"/>
              <a:t>string=input("Enter string: ") </a:t>
            </a:r>
            <a:endParaRPr/>
          </a:p>
          <a:p>
            <a:pPr indent="0" lvl="0" marL="0" rtl="0" algn="l">
              <a:spcBef>
                <a:spcPts val="1200"/>
              </a:spcBef>
              <a:spcAft>
                <a:spcPts val="1200"/>
              </a:spcAft>
              <a:buNone/>
            </a:pPr>
            <a:r>
              <a:rPr lang="en"/>
              <a:t>print(isPalindrome(string))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 the difference between Python 2 and Python 3.</a:t>
            </a:r>
            <a:endParaRPr/>
          </a:p>
        </p:txBody>
      </p:sp>
      <p:sp>
        <p:nvSpPr>
          <p:cNvPr id="84" name="Google Shape;84;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Python 2 was launched in 2000</a:t>
            </a:r>
            <a:endParaRPr/>
          </a:p>
          <a:p>
            <a:pPr indent="-334327" lvl="0" marL="457200" rtl="0" algn="l">
              <a:spcBef>
                <a:spcPts val="0"/>
              </a:spcBef>
              <a:spcAft>
                <a:spcPts val="0"/>
              </a:spcAft>
              <a:buSzPct val="100000"/>
              <a:buChar char="●"/>
            </a:pPr>
            <a:r>
              <a:rPr lang="en"/>
              <a:t>Python 3 was launched in 2008.</a:t>
            </a:r>
            <a:endParaRPr/>
          </a:p>
          <a:p>
            <a:pPr indent="-334327" lvl="0" marL="457200" rtl="0" algn="l">
              <a:spcBef>
                <a:spcPts val="0"/>
              </a:spcBef>
              <a:spcAft>
                <a:spcPts val="0"/>
              </a:spcAft>
              <a:buSzPct val="100000"/>
              <a:buChar char="●"/>
            </a:pPr>
            <a:r>
              <a:rPr lang="en"/>
              <a:t>Python 2 considers the “print” keyword a statement</a:t>
            </a:r>
            <a:endParaRPr/>
          </a:p>
          <a:p>
            <a:pPr indent="-334327" lvl="0" marL="457200" rtl="0" algn="l">
              <a:spcBef>
                <a:spcPts val="0"/>
              </a:spcBef>
              <a:spcAft>
                <a:spcPts val="0"/>
              </a:spcAft>
              <a:buSzPct val="100000"/>
              <a:buChar char="●"/>
            </a:pPr>
            <a:r>
              <a:rPr lang="en"/>
              <a:t>Python 3 considers “print” a function.</a:t>
            </a:r>
            <a:endParaRPr/>
          </a:p>
          <a:p>
            <a:pPr indent="-334327" lvl="0" marL="457200" rtl="0" algn="l">
              <a:spcBef>
                <a:spcPts val="0"/>
              </a:spcBef>
              <a:spcAft>
                <a:spcPts val="0"/>
              </a:spcAft>
              <a:buSzPct val="100000"/>
              <a:buChar char="●"/>
            </a:pPr>
            <a:r>
              <a:rPr lang="en"/>
              <a:t>Python 2 stores strings by ASCII</a:t>
            </a:r>
            <a:endParaRPr/>
          </a:p>
          <a:p>
            <a:pPr indent="-334327" lvl="0" marL="457200" rtl="0" algn="l">
              <a:spcBef>
                <a:spcPts val="0"/>
              </a:spcBef>
              <a:spcAft>
                <a:spcPts val="0"/>
              </a:spcAft>
              <a:buSzPct val="100000"/>
              <a:buChar char="●"/>
            </a:pPr>
            <a:r>
              <a:rPr lang="en"/>
              <a:t>Python 3 uses Unicode.</a:t>
            </a:r>
            <a:endParaRPr/>
          </a:p>
          <a:p>
            <a:pPr indent="-334327" lvl="0" marL="457200" rtl="0" algn="l">
              <a:spcBef>
                <a:spcPts val="0"/>
              </a:spcBef>
              <a:spcAft>
                <a:spcPts val="0"/>
              </a:spcAft>
              <a:buSzPct val="100000"/>
              <a:buChar char="●"/>
            </a:pPr>
            <a:r>
              <a:rPr lang="en"/>
              <a:t>Python 2 has a more complex syntax than Python 3.</a:t>
            </a:r>
            <a:endParaRPr/>
          </a:p>
          <a:p>
            <a:pPr indent="-334327" lvl="0" marL="457200" rtl="0" algn="l">
              <a:spcBef>
                <a:spcPts val="0"/>
              </a:spcBef>
              <a:spcAft>
                <a:spcPts val="0"/>
              </a:spcAft>
              <a:buSzPct val="100000"/>
              <a:buChar char="●"/>
            </a:pPr>
            <a:r>
              <a:rPr lang="en"/>
              <a:t>Many Python 2 libraries aren’t forward compatible; many libraries exclusively use Python 3.</a:t>
            </a:r>
            <a:endParaRPr/>
          </a:p>
          <a:p>
            <a:pPr indent="-334327" lvl="0" marL="457200" rtl="0" algn="l">
              <a:spcBef>
                <a:spcPts val="0"/>
              </a:spcBef>
              <a:spcAft>
                <a:spcPts val="0"/>
              </a:spcAft>
              <a:buSzPct val="100000"/>
              <a:buChar char="●"/>
            </a:pPr>
            <a:r>
              <a:rPr lang="en"/>
              <a:t>Python discontinued Python 2 support in January 2020</a:t>
            </a:r>
            <a:endParaRPr/>
          </a:p>
          <a:p>
            <a:pPr indent="-334327" lvl="0" marL="457200" rtl="0" algn="l">
              <a:spcBef>
                <a:spcPts val="0"/>
              </a:spcBef>
              <a:spcAft>
                <a:spcPts val="0"/>
              </a:spcAft>
              <a:buSzPct val="100000"/>
              <a:buChar char="●"/>
            </a:pPr>
            <a:r>
              <a:rPr lang="en"/>
              <a:t> Python 3 remains the most popular choice.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built-in data types in Python?</a:t>
            </a:r>
            <a:endParaRPr/>
          </a:p>
        </p:txBody>
      </p:sp>
      <p:sp>
        <p:nvSpPr>
          <p:cNvPr id="90" name="Google Shape;90;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Python also provides some built-in data types, in particular, dict, list, set and frozenset, and tuple. The str class is used to hold Unicode strings, and the bytes and bytearray classes are used to hold binary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difference between a tuple and a list in Python?</a:t>
            </a:r>
            <a:endParaRPr/>
          </a:p>
        </p:txBody>
      </p:sp>
      <p:sp>
        <p:nvSpPr>
          <p:cNvPr id="96" name="Google Shape;96;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primary difference between tuples and lists is that tuples are immutable as opposed to lists which are mutable. Therefore, it is possible to change a list but not a tuple.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2"/>
              </a:buClr>
              <a:buSzPct val="36666"/>
              <a:buFont typeface="Arial"/>
              <a:buNone/>
            </a:pPr>
            <a:r>
              <a:rPr lang="en"/>
              <a:t>How do you create a dictionary in Python?</a:t>
            </a:r>
            <a:endParaRPr/>
          </a:p>
          <a:p>
            <a:pPr indent="0" lvl="0" marL="0" rtl="0" algn="l">
              <a:spcBef>
                <a:spcPts val="1200"/>
              </a:spcBef>
              <a:spcAft>
                <a:spcPts val="0"/>
              </a:spcAft>
              <a:buNone/>
            </a:pPr>
            <a:r>
              <a:t/>
            </a:r>
            <a:endParaRPr/>
          </a:p>
        </p:txBody>
      </p:sp>
      <p:sp>
        <p:nvSpPr>
          <p:cNvPr id="102" name="Google Shape;102;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can use either {} or dict() to create a dictionary in python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generator in Python?</a:t>
            </a:r>
            <a:endParaRPr/>
          </a:p>
        </p:txBody>
      </p:sp>
      <p:sp>
        <p:nvSpPr>
          <p:cNvPr id="108" name="Google Shape;108;p1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Python, a generator is a function that returns an iterator that produces a sequence of values when iterated over.</a:t>
            </a:r>
            <a:endParaRPr/>
          </a:p>
          <a:p>
            <a:pPr indent="0" lvl="0" marL="0" rtl="0" algn="l">
              <a:spcBef>
                <a:spcPts val="1200"/>
              </a:spcBef>
              <a:spcAft>
                <a:spcPts val="1200"/>
              </a:spcAft>
              <a:buNone/>
            </a:pPr>
            <a:r>
              <a:rPr lang="en"/>
              <a:t>Generators are useful when we want to produce a large sequence of values, but we don't want to store all of them in memory at once.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2"/>
              </a:buClr>
              <a:buSzPct val="36666"/>
              <a:buFont typeface="Arial"/>
              <a:buNone/>
            </a:pPr>
            <a:r>
              <a:rPr lang="en"/>
              <a:t>What are the different types of loops in Python and when would you use each one?</a:t>
            </a:r>
            <a:endParaRPr/>
          </a:p>
          <a:p>
            <a:pPr indent="0" lvl="0" marL="0" rtl="0" algn="l">
              <a:spcBef>
                <a:spcPts val="1200"/>
              </a:spcBef>
              <a:spcAft>
                <a:spcPts val="0"/>
              </a:spcAft>
              <a:buNone/>
            </a:pPr>
            <a:r>
              <a:t/>
            </a:r>
            <a:endParaRPr/>
          </a:p>
        </p:txBody>
      </p:sp>
      <p:sp>
        <p:nvSpPr>
          <p:cNvPr id="114" name="Google Shape;114;p2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While loop is basic loop for </a:t>
            </a:r>
            <a:r>
              <a:rPr lang="en"/>
              <a:t>condition</a:t>
            </a:r>
            <a:endParaRPr/>
          </a:p>
          <a:p>
            <a:pPr indent="0" lvl="0" marL="0" rtl="0" algn="l">
              <a:spcBef>
                <a:spcPts val="1200"/>
              </a:spcBef>
              <a:spcAft>
                <a:spcPts val="1200"/>
              </a:spcAft>
              <a:buNone/>
            </a:pPr>
            <a:r>
              <a:rPr lang="en"/>
              <a:t>For loop are </a:t>
            </a:r>
            <a:r>
              <a:rPr lang="en"/>
              <a:t>iterate</a:t>
            </a:r>
            <a:r>
              <a:rPr lang="en"/>
              <a:t> </a:t>
            </a:r>
            <a:r>
              <a:rPr lang="en"/>
              <a:t>through</a:t>
            </a:r>
            <a:r>
              <a:rPr lang="en"/>
              <a:t> string and lists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decorator in Python?</a:t>
            </a:r>
            <a:endParaRPr/>
          </a:p>
        </p:txBody>
      </p:sp>
      <p:sp>
        <p:nvSpPr>
          <p:cNvPr id="120" name="Google Shape;120;p2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decorator is a design pattern in Python that allows a user to add new functionality to an existing object without modifying its structure. Decorators are usually called before the definition of a function you want to decorate. In this tutorial, we'll show the reader how they can use decorators in their Python functions.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