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38"/>
  </p:notesMasterIdLst>
  <p:sldIdLst>
    <p:sldId id="256" r:id="rId2"/>
    <p:sldId id="579" r:id="rId3"/>
    <p:sldId id="391" r:id="rId4"/>
    <p:sldId id="585" r:id="rId5"/>
    <p:sldId id="583" r:id="rId6"/>
    <p:sldId id="584" r:id="rId7"/>
    <p:sldId id="587" r:id="rId8"/>
    <p:sldId id="586" r:id="rId9"/>
    <p:sldId id="588" r:id="rId10"/>
    <p:sldId id="589" r:id="rId11"/>
    <p:sldId id="590" r:id="rId12"/>
    <p:sldId id="591" r:id="rId13"/>
    <p:sldId id="592" r:id="rId14"/>
    <p:sldId id="593" r:id="rId15"/>
    <p:sldId id="594" r:id="rId16"/>
    <p:sldId id="595" r:id="rId17"/>
    <p:sldId id="596" r:id="rId18"/>
    <p:sldId id="597" r:id="rId19"/>
    <p:sldId id="598" r:id="rId20"/>
    <p:sldId id="599" r:id="rId21"/>
    <p:sldId id="600" r:id="rId22"/>
    <p:sldId id="601" r:id="rId23"/>
    <p:sldId id="602" r:id="rId24"/>
    <p:sldId id="603" r:id="rId25"/>
    <p:sldId id="604" r:id="rId26"/>
    <p:sldId id="362" r:id="rId27"/>
    <p:sldId id="355" r:id="rId28"/>
    <p:sldId id="378" r:id="rId29"/>
    <p:sldId id="401" r:id="rId30"/>
    <p:sldId id="396" r:id="rId31"/>
    <p:sldId id="390" r:id="rId32"/>
    <p:sldId id="569" r:id="rId33"/>
    <p:sldId id="605" r:id="rId34"/>
    <p:sldId id="606" r:id="rId35"/>
    <p:sldId id="607" r:id="rId36"/>
    <p:sldId id="608"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1"/>
    <p:restoredTop sz="96405"/>
  </p:normalViewPr>
  <p:slideViewPr>
    <p:cSldViewPr snapToGrid="0" snapToObjects="1">
      <p:cViewPr>
        <p:scale>
          <a:sx n="131" d="100"/>
          <a:sy n="131" d="100"/>
        </p:scale>
        <p:origin x="37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D3653-9E79-5C4D-8011-4255A78CAC35}" type="datetimeFigureOut">
              <a:rPr lang="en-US" smtClean="0"/>
              <a:t>6/29/22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564E20-9EA2-8947-B25E-DCABC392F652}" type="slidenum">
              <a:rPr lang="en-US" smtClean="0"/>
              <a:t>‹#›</a:t>
            </a:fld>
            <a:endParaRPr lang="en-US"/>
          </a:p>
        </p:txBody>
      </p:sp>
    </p:spTree>
    <p:extLst>
      <p:ext uri="{BB962C8B-B14F-4D97-AF65-F5344CB8AC3E}">
        <p14:creationId xmlns:p14="http://schemas.microsoft.com/office/powerpoint/2010/main" val="34568734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first session our goal is to develop some familiarity with the R programming language.</a:t>
            </a:r>
          </a:p>
          <a:p>
            <a:endParaRPr lang="en-US" dirty="0"/>
          </a:p>
          <a:p>
            <a:r>
              <a:rPr lang="en-US" dirty="0"/>
              <a:t>We will also discuss the important role of reproducible data analysis and how R can help us with this.</a:t>
            </a:r>
          </a:p>
          <a:p>
            <a:endParaRPr lang="en-US" dirty="0"/>
          </a:p>
        </p:txBody>
      </p:sp>
      <p:sp>
        <p:nvSpPr>
          <p:cNvPr id="4" name="Slide Number Placeholder 3"/>
          <p:cNvSpPr>
            <a:spLocks noGrp="1"/>
          </p:cNvSpPr>
          <p:nvPr>
            <p:ph type="sldNum" sz="quarter" idx="10"/>
          </p:nvPr>
        </p:nvSpPr>
        <p:spPr/>
        <p:txBody>
          <a:bodyPr/>
          <a:lstStyle/>
          <a:p>
            <a:fld id="{0A193586-FEB5-7C43-8F44-7EFAE4EECA28}" type="slidenum">
              <a:rPr lang="en-US" smtClean="0"/>
              <a:t>2</a:t>
            </a:fld>
            <a:endParaRPr lang="en-US"/>
          </a:p>
        </p:txBody>
      </p:sp>
    </p:spTree>
    <p:extLst>
      <p:ext uri="{BB962C8B-B14F-4D97-AF65-F5344CB8AC3E}">
        <p14:creationId xmlns:p14="http://schemas.microsoft.com/office/powerpoint/2010/main" val="19081210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I just mentioned RStudio can be installed on a server or locally on your computer.</a:t>
            </a:r>
          </a:p>
          <a:p>
            <a:endParaRPr lang="en-US" dirty="0"/>
          </a:p>
          <a:p>
            <a:r>
              <a:rPr lang="en-US" dirty="0"/>
              <a:t>RStudio Server – a version of the RStudio IDE that can be accessed from a web browser. This is what we will use as a training environment today.</a:t>
            </a:r>
          </a:p>
          <a:p>
            <a:endParaRPr lang="en-US" dirty="0"/>
          </a:p>
          <a:p>
            <a:r>
              <a:rPr lang="en-US" dirty="0"/>
              <a:t>RStudio Desktop – a version of the RStudio IDE that is installed on your computer. This is what you should use after the course </a:t>
            </a:r>
            <a:r>
              <a:rPr lang="en-US" sz="1200" dirty="0"/>
              <a:t>to continue learning R and working on R projects.</a:t>
            </a:r>
          </a:p>
          <a:p>
            <a:endParaRPr lang="en-US" sz="1200" dirty="0"/>
          </a:p>
          <a:p>
            <a:r>
              <a:rPr lang="en-US" sz="1200" dirty="0"/>
              <a:t>On the course website (https://</a:t>
            </a:r>
            <a:r>
              <a:rPr lang="en-US" sz="1200" dirty="0" err="1"/>
              <a:t>github.com</a:t>
            </a:r>
            <a:r>
              <a:rPr lang="en-US" sz="1200" dirty="0"/>
              <a:t>/</a:t>
            </a:r>
            <a:r>
              <a:rPr lang="en-US" sz="1200" dirty="0" err="1"/>
              <a:t>pcmathias</a:t>
            </a:r>
            <a:r>
              <a:rPr lang="en-US" sz="1200" dirty="0"/>
              <a:t>/AACC-2021-Introduction-to-R), we included links to videos demonstrating how to complete a local install of RStudio Desktop.  We also provide access to the course content via a </a:t>
            </a:r>
            <a:r>
              <a:rPr lang="en-US" sz="1200" dirty="0" err="1"/>
              <a:t>github</a:t>
            </a:r>
            <a:r>
              <a:rPr lang="en-US" sz="1200" dirty="0"/>
              <a:t> repository.  So though the training environment is ephemeral, you will have access to the course content in the future.</a:t>
            </a:r>
          </a:p>
          <a:p>
            <a:endParaRPr lang="en-US" sz="1200" dirty="0"/>
          </a:p>
          <a:p>
            <a:r>
              <a:rPr lang="en-US" sz="1200" dirty="0"/>
              <a:t>One last reminder, please don’t upload any external data (and especially PHI) to the cloud!</a:t>
            </a: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baseline="0" dirty="0"/>
          </a:p>
        </p:txBody>
      </p:sp>
      <p:sp>
        <p:nvSpPr>
          <p:cNvPr id="4" name="Slide Number Placeholder 3"/>
          <p:cNvSpPr>
            <a:spLocks noGrp="1"/>
          </p:cNvSpPr>
          <p:nvPr>
            <p:ph type="sldNum" sz="quarter" idx="10"/>
          </p:nvPr>
        </p:nvSpPr>
        <p:spPr/>
        <p:txBody>
          <a:bodyPr/>
          <a:lstStyle/>
          <a:p>
            <a:fld id="{0A193586-FEB5-7C43-8F44-7EFAE4EECA28}" type="slidenum">
              <a:rPr lang="en-US" smtClean="0"/>
              <a:t>32</a:t>
            </a:fld>
            <a:endParaRPr lang="en-US"/>
          </a:p>
        </p:txBody>
      </p:sp>
    </p:spTree>
    <p:extLst>
      <p:ext uri="{BB962C8B-B14F-4D97-AF65-F5344CB8AC3E}">
        <p14:creationId xmlns:p14="http://schemas.microsoft.com/office/powerpoint/2010/main" val="17550902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 now that you've met us let's discuss for a moment how this workshop</a:t>
            </a:r>
            <a:r>
              <a:rPr lang="en-US" baseline="0" dirty="0"/>
              <a:t> is going to work</a:t>
            </a:r>
            <a:endParaRPr lang="en-US" dirty="0"/>
          </a:p>
        </p:txBody>
      </p:sp>
    </p:spTree>
    <p:extLst>
      <p:ext uri="{BB962C8B-B14F-4D97-AF65-F5344CB8AC3E}">
        <p14:creationId xmlns:p14="http://schemas.microsoft.com/office/powerpoint/2010/main" val="1367066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So now that you've met us let's discuss for a moment how this workshop</a:t>
            </a:r>
            <a:r>
              <a:rPr lang="en-US" baseline="0" dirty="0"/>
              <a:t> is going to work</a:t>
            </a:r>
            <a:endParaRPr lang="en-US" dirty="0"/>
          </a:p>
        </p:txBody>
      </p:sp>
    </p:spTree>
    <p:extLst>
      <p:ext uri="{BB962C8B-B14F-4D97-AF65-F5344CB8AC3E}">
        <p14:creationId xmlns:p14="http://schemas.microsoft.com/office/powerpoint/2010/main" val="9668213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a:buNone/>
            </a:pPr>
            <a:r>
              <a:rPr lang="en-US" dirty="0"/>
              <a:t>I'm here just to give you a quick introduction after which we'll dive right into the meat of the workshop.</a:t>
            </a:r>
          </a:p>
        </p:txBody>
      </p:sp>
    </p:spTree>
    <p:extLst>
      <p:ext uri="{BB962C8B-B14F-4D97-AF65-F5344CB8AC3E}">
        <p14:creationId xmlns:p14="http://schemas.microsoft.com/office/powerpoint/2010/main" val="41995894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dirty="0">
                <a:latin typeface="Calibri"/>
                <a:cs typeface="Calibri"/>
              </a:rPr>
              <a:t>Obviously we would love for those who are here today to all walk away and just start coding but the reality is that while that would be great we also have a set of more modest if more important goals</a:t>
            </a:r>
          </a:p>
          <a:p>
            <a:pPr>
              <a:buNone/>
            </a:pPr>
            <a:endParaRPr lang="en-US" dirty="0">
              <a:latin typeface="Calibri"/>
              <a:cs typeface="Calibri"/>
            </a:endParaRPr>
          </a:p>
          <a:p>
            <a:pPr marL="288925" lvl="1" indent="-288925">
              <a:buFont typeface="Arial,Sans-Serif"/>
              <a:buChar char="•"/>
            </a:pPr>
            <a:r>
              <a:rPr lang="en-US" dirty="0">
                <a:latin typeface="Calibri"/>
                <a:cs typeface="Calibri"/>
              </a:rPr>
              <a:t>We're here to </a:t>
            </a:r>
            <a:r>
              <a:rPr lang="en-US" dirty="0"/>
              <a:t>Advocate for the use of R as a means of improving reproducibility in clinical data analysis and I cannot emphasize enough how strongly we feel about this point</a:t>
            </a:r>
          </a:p>
          <a:p>
            <a:pPr marL="288925" lvl="1" indent="-288925">
              <a:buFont typeface="Arial,Sans-Serif"/>
              <a:buChar char="•"/>
            </a:pPr>
            <a:r>
              <a:rPr lang="en-US" dirty="0"/>
              <a:t>As we review this we will demonstrate how we can use R perform analyses of laboratory operational data</a:t>
            </a:r>
          </a:p>
          <a:p>
            <a:pPr marL="288925" lvl="1" indent="-288925">
              <a:buFont typeface="Arial,Sans-Serif"/>
              <a:buChar char="•"/>
            </a:pPr>
            <a:r>
              <a:rPr lang="en-US" dirty="0"/>
              <a:t>And we also hope to establish a baseline understanding of what tidy data is and how to implement a 'tidy' approach to data analysis within the framework of R</a:t>
            </a:r>
          </a:p>
        </p:txBody>
      </p:sp>
    </p:spTree>
    <p:extLst>
      <p:ext uri="{BB962C8B-B14F-4D97-AF65-F5344CB8AC3E}">
        <p14:creationId xmlns:p14="http://schemas.microsoft.com/office/powerpoint/2010/main" val="16647574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4"/>
        <p:cNvGrpSpPr/>
        <p:nvPr/>
      </p:nvGrpSpPr>
      <p:grpSpPr>
        <a:xfrm>
          <a:off x="0" y="0"/>
          <a:ext cx="0" cy="0"/>
          <a:chOff x="0" y="0"/>
          <a:chExt cx="0" cy="0"/>
        </a:xfrm>
      </p:grpSpPr>
      <p:sp>
        <p:nvSpPr>
          <p:cNvPr id="345" name="Google Shape;345;g51e91fc5f9_1_2419: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6" name="Google Shape;346;g51e91fc5f9_1_2419: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The meat of the workshop are the sessions each of which </a:t>
            </a:r>
            <a:r>
              <a:rPr lang="en-US" baseline="0" dirty="0"/>
              <a:t>will cover discrete subjects or components of R in a data analysis. The sessions have a </a:t>
            </a:r>
            <a:r>
              <a:rPr lang="en-US" baseline="0" dirty="0" err="1"/>
              <a:t>powerpoint</a:t>
            </a:r>
            <a:r>
              <a:rPr lang="en-US" baseline="0" dirty="0"/>
              <a:t> associated with it as well as an R script.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We'll be describing a specific function or topic in the context of the </a:t>
            </a:r>
            <a:r>
              <a:rPr lang="en-US" baseline="0" dirty="0" err="1"/>
              <a:t>powerpoint</a:t>
            </a:r>
            <a:r>
              <a:rPr lang="en-US" baseline="0" dirty="0"/>
              <a:t> – all of which are included in the coursebook and available for download. The same code that is being demoed is included in the R script and you are invited to follow along, run the code, play with it if you like. </a:t>
            </a:r>
          </a:p>
          <a:p>
            <a:pPr marL="0" lvl="0" indent="0" algn="l" rtl="0">
              <a:spcBef>
                <a:spcPts val="0"/>
              </a:spcBef>
              <a:spcAft>
                <a:spcPts val="0"/>
              </a:spcAft>
              <a:buNone/>
            </a:pPr>
            <a:endParaRPr lang="en-US" baseline="0" dirty="0"/>
          </a:p>
          <a:p>
            <a:pPr marL="0" lvl="0" indent="0" algn="l" rtl="0">
              <a:spcBef>
                <a:spcPts val="0"/>
              </a:spcBef>
              <a:spcAft>
                <a:spcPts val="0"/>
              </a:spcAft>
              <a:buNone/>
            </a:pPr>
            <a:r>
              <a:rPr lang="en-US" baseline="0" dirty="0"/>
              <a:t>At several points in the session we'll have you engage in some exercises which we call Your Turns. In a Your Turn we'll assess how we're doing by asking you to critically think about the topic in the session and respond to a question or do some coding on your own. We'll speak a bit later about how these coding exercises will work.</a:t>
            </a:r>
            <a:endParaRPr dirty="0"/>
          </a:p>
        </p:txBody>
      </p:sp>
    </p:spTree>
    <p:extLst>
      <p:ext uri="{BB962C8B-B14F-4D97-AF65-F5344CB8AC3E}">
        <p14:creationId xmlns:p14="http://schemas.microsoft.com/office/powerpoint/2010/main" val="23174648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a:t>
            </a:r>
            <a:r>
              <a:rPr lang="en-US" err="1"/>
              <a:t>coursebook</a:t>
            </a:r>
            <a:r>
              <a:rPr lang="en-US"/>
              <a:t> has all the session </a:t>
            </a:r>
            <a:r>
              <a:rPr lang="en-US" err="1"/>
              <a:t>powerpoints</a:t>
            </a:r>
            <a:r>
              <a:rPr lang="en-US"/>
              <a:t> as well as an appendix that has some additional resources</a:t>
            </a:r>
          </a:p>
          <a:p>
            <a:endParaRPr lang="en-US"/>
          </a:p>
          <a:p>
            <a:r>
              <a:rPr lang="en-US"/>
              <a:t>Cheat sheets are concise one or two page</a:t>
            </a:r>
            <a:r>
              <a:rPr lang="en-US" baseline="0"/>
              <a:t> documents that you can use as a quick reference. we'll be referring to these during the sessions. They are also easily </a:t>
            </a:r>
            <a:r>
              <a:rPr lang="en-US" baseline="0" err="1"/>
              <a:t>googlable</a:t>
            </a:r>
            <a:r>
              <a:rPr lang="en-US" baseline="0"/>
              <a:t> and available through the help menu in </a:t>
            </a:r>
            <a:r>
              <a:rPr lang="en-US" baseline="0" err="1"/>
              <a:t>Rstudio</a:t>
            </a:r>
            <a:r>
              <a:rPr lang="en-US" baseline="0"/>
              <a:t>. There is also a one page Useful resources document with links to free online resources like textbooks, videos and courses.</a:t>
            </a:r>
            <a:endParaRPr lang="en-US"/>
          </a:p>
        </p:txBody>
      </p:sp>
    </p:spTree>
    <p:extLst>
      <p:ext uri="{BB962C8B-B14F-4D97-AF65-F5344CB8AC3E}">
        <p14:creationId xmlns:p14="http://schemas.microsoft.com/office/powerpoint/2010/main" val="355076327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58750" indent="0" rtl="0">
              <a:buNone/>
            </a:pPr>
            <a:r>
              <a:rPr lang="en-US" sz="1100" b="0" i="0" u="none" strike="noStrike" cap="none" dirty="0">
                <a:solidFill>
                  <a:srgbClr val="000000"/>
                </a:solidFill>
                <a:effectLst/>
                <a:latin typeface="Arial"/>
                <a:ea typeface="Arial"/>
                <a:cs typeface="Arial"/>
                <a:sym typeface="Arial"/>
              </a:rPr>
              <a:t>Let’s talk a little bit about how we'll be using zoom in this workshop. </a:t>
            </a: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a:buNone/>
            </a:pPr>
            <a:r>
              <a:rPr lang="en-US" sz="1100" b="0" i="0" u="none" strike="noStrike" cap="none" dirty="0">
                <a:solidFill>
                  <a:srgbClr val="000000"/>
                </a:solidFill>
                <a:effectLst/>
                <a:latin typeface="Arial"/>
                <a:ea typeface="Arial"/>
                <a:cs typeface="Arial"/>
                <a:sym typeface="Arial"/>
              </a:rPr>
              <a:t>During the sessions everyone will be muted other than the instructor. We just want to be make sure we don’t get accidental background noise. But that doesn’t mean that there won’t be opportunities for engagement, we want to make sure that this is an interactive workshop and not</a:t>
            </a:r>
            <a:r>
              <a:rPr lang="en-US" dirty="0"/>
              <a:t> a one way street when it comes to interaction.</a:t>
            </a:r>
            <a:endParaRPr lang="en-US" sz="1100" b="0" i="0" u="none" strike="noStrike" cap="none" dirty="0">
              <a:solidFill>
                <a:srgbClr val="000000"/>
              </a:solidFill>
              <a:effectLst/>
              <a:latin typeface="Arial"/>
              <a:ea typeface="Arial"/>
              <a:cs typeface="Arial"/>
            </a:endParaRPr>
          </a:p>
          <a:p>
            <a:pPr marL="158750" indent="0" rtl="0">
              <a:buNone/>
            </a:pPr>
            <a:endParaRPr lang="en-US" sz="1100" b="0" i="0" u="none" strike="noStrike" cap="none" dirty="0">
              <a:solidFill>
                <a:srgbClr val="000000"/>
              </a:solidFill>
              <a:effectLst/>
              <a:latin typeface="Arial"/>
              <a:ea typeface="Arial"/>
              <a:cs typeface="Arial"/>
              <a:sym typeface="Arial"/>
            </a:endParaRPr>
          </a:p>
          <a:p>
            <a:pPr marL="158750" indent="0" rtl="0">
              <a:buNone/>
            </a:pPr>
            <a:r>
              <a:rPr lang="en-US" sz="1100" b="0" i="0" u="none" strike="noStrike" cap="none" dirty="0">
                <a:solidFill>
                  <a:srgbClr val="000000"/>
                </a:solidFill>
                <a:effectLst/>
                <a:latin typeface="Arial"/>
                <a:ea typeface="Arial"/>
                <a:cs typeface="Arial"/>
                <a:sym typeface="Arial"/>
              </a:rPr>
              <a:t>We will be using the chat window in Zoom we will also be using some nonverbal feedback modalities and we'll be using some breakout sessions during which we'll be doing exercises together in an interactive way, more about all this</a:t>
            </a:r>
            <a:r>
              <a:rPr lang="en-US" sz="1100" b="0" i="0" u="none" strike="noStrike" cap="none" baseline="0" dirty="0">
                <a:solidFill>
                  <a:srgbClr val="000000"/>
                </a:solidFill>
                <a:effectLst/>
                <a:latin typeface="Arial"/>
                <a:ea typeface="Arial"/>
                <a:cs typeface="Arial"/>
                <a:sym typeface="Arial"/>
              </a:rPr>
              <a:t> in a few moments</a:t>
            </a:r>
            <a:r>
              <a:rPr lang="en-US" sz="1100" b="0" i="0" u="none" strike="noStrike" cap="none" dirty="0">
                <a:solidFill>
                  <a:srgbClr val="000000"/>
                </a:solidFill>
                <a:effectLst/>
                <a:latin typeface="Arial"/>
                <a:ea typeface="Arial"/>
                <a:cs typeface="Arial"/>
                <a:sym typeface="Arial"/>
              </a:rPr>
              <a:t>.</a:t>
            </a:r>
          </a:p>
          <a:p>
            <a:pPr marL="158750" indent="0" rtl="0">
              <a:buNone/>
            </a:pPr>
            <a:endParaRPr lang="en-US" sz="1100" b="0" i="0" u="none" strike="noStrike" cap="none" dirty="0">
              <a:solidFill>
                <a:srgbClr val="000000"/>
              </a:solidFill>
              <a:effectLst/>
              <a:latin typeface="Arial"/>
              <a:ea typeface="Arial"/>
              <a:cs typeface="Arial"/>
              <a:sym typeface="Arial"/>
            </a:endParaRPr>
          </a:p>
        </p:txBody>
      </p:sp>
    </p:spTree>
    <p:extLst>
      <p:ext uri="{BB962C8B-B14F-4D97-AF65-F5344CB8AC3E}">
        <p14:creationId xmlns:p14="http://schemas.microsoft.com/office/powerpoint/2010/main" val="20987560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0"/>
        <p:cNvGrpSpPr/>
        <p:nvPr/>
      </p:nvGrpSpPr>
      <p:grpSpPr>
        <a:xfrm>
          <a:off x="0" y="0"/>
          <a:ext cx="0" cy="0"/>
          <a:chOff x="0" y="0"/>
          <a:chExt cx="0" cy="0"/>
        </a:xfrm>
      </p:grpSpPr>
      <p:sp>
        <p:nvSpPr>
          <p:cNvPr id="371" name="Google Shape;371;g56d7411d3e_0_13:notes"/>
          <p:cNvSpPr>
            <a:spLocks noGrp="1" noRot="1" noChangeAspect="1"/>
          </p:cNvSpPr>
          <p:nvPr>
            <p:ph type="sldImg" idx="2"/>
          </p:nvPr>
        </p:nvSpPr>
        <p:spPr>
          <a:xfrm>
            <a:off x="-3489325" y="1219200"/>
            <a:ext cx="10836275" cy="6096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2" name="Google Shape;372;g56d7411d3e_0_13:notes"/>
          <p:cNvSpPr txBox="1">
            <a:spLocks noGrp="1"/>
          </p:cNvSpPr>
          <p:nvPr>
            <p:ph type="body" idx="1"/>
          </p:nvPr>
        </p:nvSpPr>
        <p:spPr>
          <a:xfrm>
            <a:off x="385789" y="7721058"/>
            <a:ext cx="3086317" cy="731468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And just some final words before we begin, no matter what you're learning but particularly coding, the best way to learn is by doing:</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a:solidFill>
                  <a:srgbClr val="333333"/>
                </a:solidFill>
                <a:latin typeface="Arial" panose="020B0604020202020204" pitchFamily="34" charset="0"/>
                <a:cs typeface="Arial" panose="020B0604020202020204" pitchFamily="34" charset="0"/>
              </a:rPr>
              <a:t>Find a project, make a goal for yourself, push yourself to use R, it's</a:t>
            </a:r>
            <a:r>
              <a:rPr lang="en" sz="1100" baseline="0">
                <a:solidFill>
                  <a:srgbClr val="333333"/>
                </a:solidFill>
                <a:latin typeface="Arial" panose="020B0604020202020204" pitchFamily="34" charset="0"/>
                <a:cs typeface="Arial" panose="020B0604020202020204" pitchFamily="34" charset="0"/>
              </a:rPr>
              <a:t> OK to lean on some excel, we all do when we're starting out, but try to get that activation energy to get your hands typing code. We would not be teaching this course if we didn't strongly believe that R is accessible to all of you. So keep practicing and you'll get there.</a:t>
            </a: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endParaRPr lang="en" sz="1100" baseline="0">
              <a:solidFill>
                <a:srgbClr val="333333"/>
              </a:solidFill>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 sz="1100" baseline="0">
                <a:solidFill>
                  <a:srgbClr val="333333"/>
                </a:solidFill>
                <a:latin typeface="Arial" panose="020B0604020202020204" pitchFamily="34" charset="0"/>
                <a:cs typeface="Arial" panose="020B0604020202020204" pitchFamily="34" charset="0"/>
              </a:rPr>
              <a:t>With that let's get started with the workshop. Up next Joe will provide us with the basics of R and get us up and running with Rstudio Cloud.</a:t>
            </a:r>
            <a:endParaRPr lang="en" sz="1100">
              <a:solidFill>
                <a:srgbClr val="333333"/>
              </a:solidFill>
              <a:latin typeface="Arial" panose="020B0604020202020204" pitchFamily="34" charset="0"/>
              <a:cs typeface="Arial" panose="020B0604020202020204" pitchFamily="34" charset="0"/>
            </a:endParaRPr>
          </a:p>
          <a:p>
            <a:pPr marL="0" lvl="0" indent="0" algn="l" rtl="0">
              <a:spcBef>
                <a:spcPts val="0"/>
              </a:spcBef>
              <a:spcAft>
                <a:spcPts val="0"/>
              </a:spcAft>
              <a:buNone/>
            </a:pPr>
            <a:endParaRPr/>
          </a:p>
        </p:txBody>
      </p:sp>
    </p:spTree>
    <p:extLst>
      <p:ext uri="{BB962C8B-B14F-4D97-AF65-F5344CB8AC3E}">
        <p14:creationId xmlns:p14="http://schemas.microsoft.com/office/powerpoint/2010/main" val="397265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a:xfrm>
            <a:off x="0" y="0"/>
            <a:ext cx="12192000" cy="4572001"/>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457200" y="4960137"/>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Subtitle 2"/>
          <p:cNvSpPr>
            <a:spLocks noGrp="1"/>
          </p:cNvSpPr>
          <p:nvPr>
            <p:ph type="subTitle" idx="1"/>
          </p:nvPr>
        </p:nvSpPr>
        <p:spPr>
          <a:xfrm>
            <a:off x="8610600" y="4960137"/>
            <a:ext cx="3200400" cy="1463040"/>
          </a:xfrm>
        </p:spPr>
        <p:txBody>
          <a:bodyPr lIns="91440" rIns="91440" anchor="ctr">
            <a:normAutofit/>
          </a:bodyPr>
          <a:lstStyle>
            <a:lvl1pPr marL="0" indent="0" algn="l">
              <a:lnSpc>
                <a:spcPct val="100000"/>
              </a:lnSpc>
              <a:spcBef>
                <a:spcPts val="0"/>
              </a:spcBef>
              <a:buNone/>
              <a:defRPr sz="1800">
                <a:solidFill>
                  <a:schemeClr val="tx1">
                    <a:lumMod val="95000"/>
                    <a:lumOff val="5000"/>
                  </a:schemeClr>
                </a:solidFill>
              </a:defRPr>
            </a:lvl1pPr>
            <a:lvl2pPr marL="457200" indent="0" algn="ctr">
              <a:buNone/>
              <a:defRPr sz="1800"/>
            </a:lvl2pPr>
            <a:lvl3pPr marL="914400" indent="0" algn="ctr">
              <a:buNone/>
              <a:defRPr sz="1800"/>
            </a:lvl3pPr>
            <a:lvl4pPr marL="1371600" indent="0" algn="ctr">
              <a:buNone/>
              <a:defRPr sz="1800"/>
            </a:lvl4pPr>
            <a:lvl5pPr marL="1828800" indent="0" algn="ctr">
              <a:buNone/>
              <a:defRPr sz="1800"/>
            </a:lvl5pPr>
            <a:lvl6pPr marL="2286000" indent="0" algn="ctr">
              <a:buNone/>
              <a:defRPr sz="1800"/>
            </a:lvl6pPr>
            <a:lvl7pPr marL="2743200" indent="0" algn="ctr">
              <a:buNone/>
              <a:defRPr sz="1800"/>
            </a:lvl7pPr>
            <a:lvl8pPr marL="3200400" indent="0" algn="ctr">
              <a:buNone/>
              <a:defRPr sz="1800"/>
            </a:lvl8pPr>
            <a:lvl9pPr marL="3657600" indent="0" algn="ctr">
              <a:buNone/>
              <a:defRPr sz="18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lgn="l">
              <a:defRPr/>
            </a:lvl1pPr>
          </a:lstStyle>
          <a:p>
            <a:fld id="{EC085D8A-9CAE-5C47-9CA8-75814F650544}"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70D86-A789-4044-8569-EB7759992B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7380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85D8A-9CAE-5C47-9CA8-75814F650544}"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37079417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085D8A-9CAE-5C47-9CA8-75814F650544}"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70D86-A789-4044-8569-EB7759992B5A}"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5045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1_Section Header">
    <p:spTree>
      <p:nvGrpSpPr>
        <p:cNvPr id="1" name=""/>
        <p:cNvGrpSpPr/>
        <p:nvPr/>
      </p:nvGrpSpPr>
      <p:grpSpPr>
        <a:xfrm>
          <a:off x="0" y="0"/>
          <a:ext cx="0" cy="0"/>
          <a:chOff x="0" y="0"/>
          <a:chExt cx="0" cy="0"/>
        </a:xfrm>
      </p:grpSpPr>
      <p:sp>
        <p:nvSpPr>
          <p:cNvPr id="9" name="Rectangle 8"/>
          <p:cNvSpPr/>
          <p:nvPr/>
        </p:nvSpPr>
        <p:spPr>
          <a:xfrm>
            <a:off x="0" y="0"/>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502443" y="2683193"/>
            <a:ext cx="11187112" cy="1463040"/>
          </a:xfrm>
        </p:spPr>
        <p:txBody>
          <a:bodyPr anchor="ctr">
            <a:normAutofit/>
          </a:bodyPr>
          <a:lstStyle>
            <a:lvl1pPr algn="ctr">
              <a:defRPr sz="5000" b="0" spc="200" baseline="0"/>
            </a:lvl1pPr>
          </a:lstStyle>
          <a:p>
            <a:r>
              <a:rPr lang="en-US"/>
              <a:t>Click to edit Master title style</a:t>
            </a:r>
            <a:endParaRPr lang="en-US" dirty="0"/>
          </a:p>
        </p:txBody>
      </p:sp>
      <p:sp>
        <p:nvSpPr>
          <p:cNvPr id="10" name="Rectangle 9"/>
          <p:cNvSpPr/>
          <p:nvPr userDrawn="1"/>
        </p:nvSpPr>
        <p:spPr>
          <a:xfrm>
            <a:off x="0" y="4617721"/>
            <a:ext cx="12192000" cy="2257425"/>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5"/>
          <p:cNvSpPr/>
          <p:nvPr userDrawn="1"/>
        </p:nvSpPr>
        <p:spPr>
          <a:xfrm>
            <a:off x="-1" y="4003358"/>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29420693"/>
      </p:ext>
    </p:extLst>
  </p:cSld>
  <p:clrMapOvr>
    <a:masterClrMapping/>
  </p:clrMapOvr>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415600" y="593367"/>
            <a:ext cx="11360800" cy="763600"/>
          </a:xfrm>
          <a:prstGeom prst="rect">
            <a:avLst/>
          </a:prstGeom>
        </p:spPr>
        <p:txBody>
          <a:bodyPr spcFirstLastPara="1" wrap="square" lIns="91425" tIns="91425" rIns="91425" bIns="91425" anchor="t" anchorCtr="0"/>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415600" y="1536633"/>
            <a:ext cx="11360800" cy="4555200"/>
          </a:xfrm>
          <a:prstGeom prst="rect">
            <a:avLst/>
          </a:prstGeom>
        </p:spPr>
        <p:txBody>
          <a:bodyPr spcFirstLastPara="1" wrap="square" lIns="91425" tIns="91425" rIns="91425" bIns="91425" anchor="t" anchorCtr="0"/>
          <a:lstStyle>
            <a:lvl1pPr marL="609585" lvl="0" indent="-457189">
              <a:spcBef>
                <a:spcPts val="0"/>
              </a:spcBef>
              <a:spcAft>
                <a:spcPts val="0"/>
              </a:spcAft>
              <a:buSzPts val="1800"/>
              <a:buChar char="●"/>
              <a:defRPr/>
            </a:lvl1pPr>
            <a:lvl2pPr marL="1219170" lvl="1" indent="-423323">
              <a:spcBef>
                <a:spcPts val="2133"/>
              </a:spcBef>
              <a:spcAft>
                <a:spcPts val="0"/>
              </a:spcAft>
              <a:buSzPts val="1400"/>
              <a:buChar char="○"/>
              <a:defRPr/>
            </a:lvl2pPr>
            <a:lvl3pPr marL="1828754" lvl="2" indent="-423323">
              <a:spcBef>
                <a:spcPts val="2133"/>
              </a:spcBef>
              <a:spcAft>
                <a:spcPts val="0"/>
              </a:spcAft>
              <a:buSzPts val="1400"/>
              <a:buChar char="■"/>
              <a:defRPr/>
            </a:lvl3pPr>
            <a:lvl4pPr marL="2438339" lvl="3" indent="-423323">
              <a:spcBef>
                <a:spcPts val="2133"/>
              </a:spcBef>
              <a:spcAft>
                <a:spcPts val="0"/>
              </a:spcAft>
              <a:buSzPts val="1400"/>
              <a:buChar char="●"/>
              <a:defRPr/>
            </a:lvl4pPr>
            <a:lvl5pPr marL="3047924" lvl="4" indent="-423323">
              <a:spcBef>
                <a:spcPts val="2133"/>
              </a:spcBef>
              <a:spcAft>
                <a:spcPts val="0"/>
              </a:spcAft>
              <a:buSzPts val="1400"/>
              <a:buChar char="○"/>
              <a:defRPr/>
            </a:lvl5pPr>
            <a:lvl6pPr marL="3657509" lvl="5" indent="-423323">
              <a:spcBef>
                <a:spcPts val="2133"/>
              </a:spcBef>
              <a:spcAft>
                <a:spcPts val="0"/>
              </a:spcAft>
              <a:buSzPts val="1400"/>
              <a:buChar char="■"/>
              <a:defRPr/>
            </a:lvl6pPr>
            <a:lvl7pPr marL="4267093" lvl="6" indent="-423323">
              <a:spcBef>
                <a:spcPts val="2133"/>
              </a:spcBef>
              <a:spcAft>
                <a:spcPts val="0"/>
              </a:spcAft>
              <a:buSzPts val="1400"/>
              <a:buChar char="●"/>
              <a:defRPr/>
            </a:lvl7pPr>
            <a:lvl8pPr marL="4876678" lvl="7" indent="-423323">
              <a:spcBef>
                <a:spcPts val="2133"/>
              </a:spcBef>
              <a:spcAft>
                <a:spcPts val="0"/>
              </a:spcAft>
              <a:buSzPts val="1400"/>
              <a:buChar char="○"/>
              <a:defRPr/>
            </a:lvl8pPr>
            <a:lvl9pPr marL="5486263" lvl="8" indent="-423323">
              <a:spcBef>
                <a:spcPts val="2133"/>
              </a:spcBef>
              <a:spcAft>
                <a:spcPts val="2133"/>
              </a:spcAft>
              <a:buSzPts val="1400"/>
              <a:buChar char="■"/>
              <a:defRPr/>
            </a:lvl9pPr>
          </a:lstStyle>
          <a:p>
            <a:endParaRPr/>
          </a:p>
        </p:txBody>
      </p:sp>
      <p:sp>
        <p:nvSpPr>
          <p:cNvPr id="19" name="Google Shape;19;p4"/>
          <p:cNvSpPr txBox="1">
            <a:spLocks noGrp="1"/>
          </p:cNvSpPr>
          <p:nvPr>
            <p:ph type="sldNum" idx="12"/>
          </p:nvPr>
        </p:nvSpPr>
        <p:spPr>
          <a:xfrm>
            <a:off x="11296611" y="6217623"/>
            <a:ext cx="731600" cy="5248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algn="r"/>
            <a:fld id="{00000000-1234-1234-1234-123412341234}" type="slidenum">
              <a:rPr lang="en" smtClean="0"/>
              <a:pPr algn="r"/>
              <a:t>‹#›</a:t>
            </a:fld>
            <a:endParaRPr lang="en"/>
          </a:p>
        </p:txBody>
      </p:sp>
    </p:spTree>
    <p:extLst>
      <p:ext uri="{BB962C8B-B14F-4D97-AF65-F5344CB8AC3E}">
        <p14:creationId xmlns:p14="http://schemas.microsoft.com/office/powerpoint/2010/main" val="22117527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hasCustomPrompt="1"/>
          </p:nvPr>
        </p:nvSpPr>
        <p:spPr/>
        <p:txBody>
          <a:bodyPr/>
          <a:lstStyle>
            <a:lvl1pPr marL="91440" indent="-91440">
              <a:buFont typeface="Arial" panose="020B0604020202020204" pitchFamily="34" charset="0"/>
              <a:buChar char="•"/>
              <a:defRPr sz="3200" baseline="0"/>
            </a:lvl1pPr>
            <a:lvl2pPr>
              <a:defRPr sz="2800" baseline="0"/>
            </a:lvl2pPr>
            <a:lvl3pPr>
              <a:defRPr sz="2400" baseline="0"/>
            </a:lvl3pPr>
            <a:lvl4pPr>
              <a:defRPr sz="2000" baseline="0"/>
            </a:lvl4pPr>
            <a:lvl5pPr>
              <a:defRPr sz="1600" baseline="0"/>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EC085D8A-9CAE-5C47-9CA8-75814F650544}"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3041407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9" name="Rectangle 8"/>
          <p:cNvSpPr/>
          <p:nvPr/>
        </p:nvSpPr>
        <p:spPr>
          <a:xfrm>
            <a:off x="0" y="0"/>
            <a:ext cx="12192000" cy="4572001"/>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5"/>
          <p:cNvSpPr/>
          <p:nvPr/>
        </p:nvSpPr>
        <p:spPr>
          <a:xfrm>
            <a:off x="-1" y="0"/>
            <a:ext cx="12192000" cy="4572001"/>
          </a:xfrm>
          <a:custGeom>
            <a:avLst/>
            <a:gdLst/>
            <a:ahLst/>
            <a:cxnLst/>
            <a:rect l="l" t="t" r="r" b="b"/>
            <a:pathLst>
              <a:path w="12192000" h="4572001">
                <a:moveTo>
                  <a:pt x="12192000" y="4387986"/>
                </a:moveTo>
                <a:lnTo>
                  <a:pt x="12192000" y="4572001"/>
                </a:lnTo>
                <a:lnTo>
                  <a:pt x="12013927" y="4572001"/>
                </a:lnTo>
                <a:cubicBezTo>
                  <a:pt x="12084901" y="4522707"/>
                  <a:pt x="12145198" y="4460004"/>
                  <a:pt x="12192000" y="4387986"/>
                </a:cubicBezTo>
                <a:close/>
                <a:moveTo>
                  <a:pt x="12192000" y="4041440"/>
                </a:moveTo>
                <a:lnTo>
                  <a:pt x="12192000" y="4174488"/>
                </a:lnTo>
                <a:cubicBezTo>
                  <a:pt x="12005469" y="4244657"/>
                  <a:pt x="11857227" y="4389538"/>
                  <a:pt x="11786673" y="4572001"/>
                </a:cubicBezTo>
                <a:lnTo>
                  <a:pt x="11649784" y="4572001"/>
                </a:lnTo>
                <a:cubicBezTo>
                  <a:pt x="11730542" y="4320085"/>
                  <a:pt x="11933879" y="4121396"/>
                  <a:pt x="12192000" y="4041440"/>
                </a:cubicBezTo>
                <a:close/>
                <a:moveTo>
                  <a:pt x="10767111" y="3999419"/>
                </a:moveTo>
                <a:lnTo>
                  <a:pt x="10784198" y="4001042"/>
                </a:lnTo>
                <a:cubicBezTo>
                  <a:pt x="10816584" y="4001569"/>
                  <a:pt x="10848477" y="4004550"/>
                  <a:pt x="10879660" y="4010107"/>
                </a:cubicBezTo>
                <a:cubicBezTo>
                  <a:pt x="10885236" y="4009688"/>
                  <a:pt x="10890564" y="4010636"/>
                  <a:pt x="10895873" y="4011646"/>
                </a:cubicBezTo>
                <a:lnTo>
                  <a:pt x="10895990" y="4012794"/>
                </a:lnTo>
                <a:cubicBezTo>
                  <a:pt x="11208069" y="4064450"/>
                  <a:pt x="11461298" y="4283539"/>
                  <a:pt x="11554662" y="4572001"/>
                </a:cubicBezTo>
                <a:lnTo>
                  <a:pt x="11417114" y="4572001"/>
                </a:lnTo>
                <a:cubicBezTo>
                  <a:pt x="11333731" y="4357380"/>
                  <a:pt x="11143362" y="4194541"/>
                  <a:pt x="10909360" y="4144250"/>
                </a:cubicBezTo>
                <a:cubicBezTo>
                  <a:pt x="10943854" y="4319651"/>
                  <a:pt x="11046077" y="4471530"/>
                  <a:pt x="11189175" y="4572001"/>
                </a:cubicBezTo>
                <a:lnTo>
                  <a:pt x="10994934" y="4572001"/>
                </a:lnTo>
                <a:cubicBezTo>
                  <a:pt x="10878802" y="4452596"/>
                  <a:pt x="10800240" y="4298519"/>
                  <a:pt x="10775875" y="4127511"/>
                </a:cubicBezTo>
                <a:cubicBezTo>
                  <a:pt x="10775707" y="4127458"/>
                  <a:pt x="10775539" y="4127453"/>
                  <a:pt x="10775369" y="4127448"/>
                </a:cubicBezTo>
                <a:lnTo>
                  <a:pt x="10774831" y="4120772"/>
                </a:lnTo>
                <a:cubicBezTo>
                  <a:pt x="10769772" y="4090522"/>
                  <a:pt x="10767321" y="4059631"/>
                  <a:pt x="10767364" y="4028296"/>
                </a:cubicBezTo>
                <a:cubicBezTo>
                  <a:pt x="10766052" y="4022668"/>
                  <a:pt x="10765993" y="4017001"/>
                  <a:pt x="10765993" y="4011320"/>
                </a:cubicBezTo>
                <a:lnTo>
                  <a:pt x="10766587" y="3999880"/>
                </a:lnTo>
                <a:lnTo>
                  <a:pt x="10767085" y="3999913"/>
                </a:lnTo>
                <a:close/>
                <a:moveTo>
                  <a:pt x="10744358" y="3999419"/>
                </a:moveTo>
                <a:lnTo>
                  <a:pt x="10744384" y="3999913"/>
                </a:lnTo>
                <a:lnTo>
                  <a:pt x="10744882" y="3999880"/>
                </a:lnTo>
                <a:lnTo>
                  <a:pt x="10745476" y="4011320"/>
                </a:lnTo>
                <a:cubicBezTo>
                  <a:pt x="10745476" y="4017001"/>
                  <a:pt x="10745417" y="4022668"/>
                  <a:pt x="10744105" y="4028296"/>
                </a:cubicBezTo>
                <a:cubicBezTo>
                  <a:pt x="10744148" y="4059631"/>
                  <a:pt x="10741697" y="4090522"/>
                  <a:pt x="10736638" y="4120772"/>
                </a:cubicBezTo>
                <a:lnTo>
                  <a:pt x="10736100" y="4127448"/>
                </a:lnTo>
                <a:cubicBezTo>
                  <a:pt x="10735930" y="4127453"/>
                  <a:pt x="10735762" y="4127458"/>
                  <a:pt x="10735594" y="4127511"/>
                </a:cubicBezTo>
                <a:cubicBezTo>
                  <a:pt x="10711229" y="4298519"/>
                  <a:pt x="10632667" y="4452596"/>
                  <a:pt x="10516535" y="4572001"/>
                </a:cubicBezTo>
                <a:lnTo>
                  <a:pt x="10322294" y="4572001"/>
                </a:lnTo>
                <a:cubicBezTo>
                  <a:pt x="10465392" y="4471530"/>
                  <a:pt x="10567615" y="4319650"/>
                  <a:pt x="10602109" y="4144250"/>
                </a:cubicBezTo>
                <a:cubicBezTo>
                  <a:pt x="10368107" y="4194541"/>
                  <a:pt x="10177738" y="4357380"/>
                  <a:pt x="10094355" y="4572001"/>
                </a:cubicBezTo>
                <a:lnTo>
                  <a:pt x="9956808" y="4572001"/>
                </a:lnTo>
                <a:cubicBezTo>
                  <a:pt x="10050171" y="4283539"/>
                  <a:pt x="10303400" y="4064450"/>
                  <a:pt x="10615479" y="4012794"/>
                </a:cubicBezTo>
                <a:lnTo>
                  <a:pt x="10615596" y="4011646"/>
                </a:lnTo>
                <a:cubicBezTo>
                  <a:pt x="10620905" y="4010636"/>
                  <a:pt x="10626233" y="4009688"/>
                  <a:pt x="10631809" y="4010107"/>
                </a:cubicBezTo>
                <a:cubicBezTo>
                  <a:pt x="10662992" y="4004550"/>
                  <a:pt x="10694885" y="4001569"/>
                  <a:pt x="10727271" y="4001042"/>
                </a:cubicBezTo>
                <a:close/>
                <a:moveTo>
                  <a:pt x="9074958" y="3999419"/>
                </a:moveTo>
                <a:lnTo>
                  <a:pt x="9092045" y="4001042"/>
                </a:lnTo>
                <a:cubicBezTo>
                  <a:pt x="9124431" y="4001569"/>
                  <a:pt x="9156324" y="4004550"/>
                  <a:pt x="9187507" y="4010107"/>
                </a:cubicBezTo>
                <a:cubicBezTo>
                  <a:pt x="9193083" y="4009688"/>
                  <a:pt x="9198411" y="4010636"/>
                  <a:pt x="9203720" y="4011646"/>
                </a:cubicBezTo>
                <a:lnTo>
                  <a:pt x="9203837" y="4012794"/>
                </a:lnTo>
                <a:cubicBezTo>
                  <a:pt x="9515916" y="4064450"/>
                  <a:pt x="9769145" y="4283539"/>
                  <a:pt x="9862508" y="4572001"/>
                </a:cubicBezTo>
                <a:lnTo>
                  <a:pt x="9724961" y="4572001"/>
                </a:lnTo>
                <a:cubicBezTo>
                  <a:pt x="9641578" y="4357380"/>
                  <a:pt x="9451209" y="4194541"/>
                  <a:pt x="9217207" y="4144250"/>
                </a:cubicBezTo>
                <a:cubicBezTo>
                  <a:pt x="9251701" y="4319651"/>
                  <a:pt x="9353924" y="4471530"/>
                  <a:pt x="9497022" y="4572001"/>
                </a:cubicBezTo>
                <a:lnTo>
                  <a:pt x="9302781" y="4572001"/>
                </a:lnTo>
                <a:cubicBezTo>
                  <a:pt x="9186649" y="4452596"/>
                  <a:pt x="9108087" y="4298519"/>
                  <a:pt x="9083722" y="4127511"/>
                </a:cubicBezTo>
                <a:cubicBezTo>
                  <a:pt x="9083554" y="4127458"/>
                  <a:pt x="9083386" y="4127453"/>
                  <a:pt x="9083216" y="4127448"/>
                </a:cubicBezTo>
                <a:lnTo>
                  <a:pt x="9082678" y="4120772"/>
                </a:lnTo>
                <a:cubicBezTo>
                  <a:pt x="9077619" y="4090522"/>
                  <a:pt x="9075168" y="4059631"/>
                  <a:pt x="9075211" y="4028296"/>
                </a:cubicBezTo>
                <a:cubicBezTo>
                  <a:pt x="9073899" y="4022668"/>
                  <a:pt x="9073840" y="4017001"/>
                  <a:pt x="9073840" y="4011320"/>
                </a:cubicBezTo>
                <a:lnTo>
                  <a:pt x="9074434" y="3999880"/>
                </a:lnTo>
                <a:lnTo>
                  <a:pt x="9074932" y="3999913"/>
                </a:lnTo>
                <a:close/>
                <a:moveTo>
                  <a:pt x="9052207" y="3999419"/>
                </a:moveTo>
                <a:lnTo>
                  <a:pt x="9052233" y="3999913"/>
                </a:lnTo>
                <a:lnTo>
                  <a:pt x="9052731" y="3999880"/>
                </a:lnTo>
                <a:lnTo>
                  <a:pt x="9053325" y="4011320"/>
                </a:lnTo>
                <a:cubicBezTo>
                  <a:pt x="9053325" y="4017001"/>
                  <a:pt x="9053266" y="4022668"/>
                  <a:pt x="9051954" y="4028296"/>
                </a:cubicBezTo>
                <a:cubicBezTo>
                  <a:pt x="9051997" y="4059631"/>
                  <a:pt x="9049546" y="4090522"/>
                  <a:pt x="9044487" y="4120772"/>
                </a:cubicBezTo>
                <a:lnTo>
                  <a:pt x="9043949" y="4127448"/>
                </a:lnTo>
                <a:cubicBezTo>
                  <a:pt x="9043779" y="4127453"/>
                  <a:pt x="9043611" y="4127458"/>
                  <a:pt x="9043443" y="4127511"/>
                </a:cubicBezTo>
                <a:cubicBezTo>
                  <a:pt x="9019078" y="4298519"/>
                  <a:pt x="8940516" y="4452596"/>
                  <a:pt x="8824384" y="4572001"/>
                </a:cubicBezTo>
                <a:lnTo>
                  <a:pt x="8630143" y="4572001"/>
                </a:lnTo>
                <a:cubicBezTo>
                  <a:pt x="8773241" y="4471530"/>
                  <a:pt x="8875464" y="4319651"/>
                  <a:pt x="8909958" y="4144250"/>
                </a:cubicBezTo>
                <a:cubicBezTo>
                  <a:pt x="8675956" y="4194541"/>
                  <a:pt x="8485587" y="4357380"/>
                  <a:pt x="8402204" y="4572001"/>
                </a:cubicBezTo>
                <a:lnTo>
                  <a:pt x="8264656" y="4572001"/>
                </a:lnTo>
                <a:cubicBezTo>
                  <a:pt x="8358019" y="4283539"/>
                  <a:pt x="8611249" y="4064450"/>
                  <a:pt x="8923328" y="4012794"/>
                </a:cubicBezTo>
                <a:lnTo>
                  <a:pt x="8923445" y="4011646"/>
                </a:lnTo>
                <a:cubicBezTo>
                  <a:pt x="8928754" y="4010636"/>
                  <a:pt x="8934082" y="4009688"/>
                  <a:pt x="8939658" y="4010107"/>
                </a:cubicBezTo>
                <a:cubicBezTo>
                  <a:pt x="8970841" y="4004550"/>
                  <a:pt x="9002734" y="4001569"/>
                  <a:pt x="9035120" y="4001042"/>
                </a:cubicBezTo>
                <a:close/>
                <a:moveTo>
                  <a:pt x="7382807" y="3999419"/>
                </a:moveTo>
                <a:lnTo>
                  <a:pt x="7399895" y="4001042"/>
                </a:lnTo>
                <a:cubicBezTo>
                  <a:pt x="7432280" y="4001569"/>
                  <a:pt x="7464173" y="4004550"/>
                  <a:pt x="7495356" y="4010107"/>
                </a:cubicBezTo>
                <a:cubicBezTo>
                  <a:pt x="7500932" y="4009688"/>
                  <a:pt x="7506260" y="4010636"/>
                  <a:pt x="7511569" y="4011646"/>
                </a:cubicBezTo>
                <a:lnTo>
                  <a:pt x="7511686" y="4012794"/>
                </a:lnTo>
                <a:cubicBezTo>
                  <a:pt x="7823765" y="4064450"/>
                  <a:pt x="8076994" y="4283539"/>
                  <a:pt x="8170358" y="4572001"/>
                </a:cubicBezTo>
                <a:lnTo>
                  <a:pt x="8032809" y="4572001"/>
                </a:lnTo>
                <a:cubicBezTo>
                  <a:pt x="7949426" y="4357380"/>
                  <a:pt x="7759058" y="4194541"/>
                  <a:pt x="7525056" y="4144250"/>
                </a:cubicBezTo>
                <a:cubicBezTo>
                  <a:pt x="7559550" y="4319650"/>
                  <a:pt x="7661773" y="4471530"/>
                  <a:pt x="7804870" y="4572001"/>
                </a:cubicBezTo>
                <a:lnTo>
                  <a:pt x="7610630" y="4572001"/>
                </a:lnTo>
                <a:cubicBezTo>
                  <a:pt x="7494498" y="4452596"/>
                  <a:pt x="7415935" y="4298519"/>
                  <a:pt x="7391571" y="4127511"/>
                </a:cubicBezTo>
                <a:cubicBezTo>
                  <a:pt x="7391403" y="4127458"/>
                  <a:pt x="7391235" y="4127453"/>
                  <a:pt x="7391065" y="4127448"/>
                </a:cubicBezTo>
                <a:lnTo>
                  <a:pt x="7390527" y="4120772"/>
                </a:lnTo>
                <a:cubicBezTo>
                  <a:pt x="7385468" y="4090522"/>
                  <a:pt x="7383018" y="4059631"/>
                  <a:pt x="7383060" y="4028296"/>
                </a:cubicBezTo>
                <a:cubicBezTo>
                  <a:pt x="7381748" y="4022668"/>
                  <a:pt x="7381689" y="4017001"/>
                  <a:pt x="7381689" y="4011320"/>
                </a:cubicBezTo>
                <a:lnTo>
                  <a:pt x="7382283" y="3999880"/>
                </a:lnTo>
                <a:lnTo>
                  <a:pt x="7382781" y="3999913"/>
                </a:lnTo>
                <a:close/>
                <a:moveTo>
                  <a:pt x="7360056" y="3999419"/>
                </a:moveTo>
                <a:lnTo>
                  <a:pt x="7360082" y="3999913"/>
                </a:lnTo>
                <a:lnTo>
                  <a:pt x="7360580" y="3999880"/>
                </a:lnTo>
                <a:lnTo>
                  <a:pt x="7361174" y="4011320"/>
                </a:lnTo>
                <a:cubicBezTo>
                  <a:pt x="7361174" y="4017001"/>
                  <a:pt x="7361115" y="4022668"/>
                  <a:pt x="7359803" y="4028296"/>
                </a:cubicBezTo>
                <a:cubicBezTo>
                  <a:pt x="7359845" y="4059631"/>
                  <a:pt x="7357395" y="4090522"/>
                  <a:pt x="7352336" y="4120772"/>
                </a:cubicBezTo>
                <a:lnTo>
                  <a:pt x="7351798" y="4127448"/>
                </a:lnTo>
                <a:cubicBezTo>
                  <a:pt x="7351628" y="4127453"/>
                  <a:pt x="7351460" y="4127458"/>
                  <a:pt x="7351292" y="4127511"/>
                </a:cubicBezTo>
                <a:cubicBezTo>
                  <a:pt x="7326927" y="4298519"/>
                  <a:pt x="7248364" y="4452596"/>
                  <a:pt x="7132233" y="4572001"/>
                </a:cubicBezTo>
                <a:lnTo>
                  <a:pt x="6937992" y="4572001"/>
                </a:lnTo>
                <a:cubicBezTo>
                  <a:pt x="7081090" y="4471530"/>
                  <a:pt x="7183313" y="4319650"/>
                  <a:pt x="7217807" y="4144250"/>
                </a:cubicBezTo>
                <a:cubicBezTo>
                  <a:pt x="6983804" y="4194541"/>
                  <a:pt x="6793436" y="4357380"/>
                  <a:pt x="6710053" y="4572001"/>
                </a:cubicBezTo>
                <a:lnTo>
                  <a:pt x="6572505" y="4572001"/>
                </a:lnTo>
                <a:cubicBezTo>
                  <a:pt x="6665868" y="4283539"/>
                  <a:pt x="6919098" y="4064450"/>
                  <a:pt x="7231177" y="4012794"/>
                </a:cubicBezTo>
                <a:lnTo>
                  <a:pt x="7231294" y="4011646"/>
                </a:lnTo>
                <a:cubicBezTo>
                  <a:pt x="7236603" y="4010636"/>
                  <a:pt x="7241931" y="4009688"/>
                  <a:pt x="7247507" y="4010107"/>
                </a:cubicBezTo>
                <a:cubicBezTo>
                  <a:pt x="7278690" y="4004550"/>
                  <a:pt x="7310583" y="4001569"/>
                  <a:pt x="7342968" y="4001042"/>
                </a:cubicBezTo>
                <a:close/>
                <a:moveTo>
                  <a:pt x="5690656" y="3999419"/>
                </a:moveTo>
                <a:lnTo>
                  <a:pt x="5707743" y="4001042"/>
                </a:lnTo>
                <a:cubicBezTo>
                  <a:pt x="5740129" y="4001569"/>
                  <a:pt x="5772021" y="4004550"/>
                  <a:pt x="5803205" y="4010107"/>
                </a:cubicBezTo>
                <a:cubicBezTo>
                  <a:pt x="5808781" y="4009688"/>
                  <a:pt x="5814109" y="4010636"/>
                  <a:pt x="5819417" y="4011646"/>
                </a:cubicBezTo>
                <a:lnTo>
                  <a:pt x="5819534" y="4012794"/>
                </a:lnTo>
                <a:cubicBezTo>
                  <a:pt x="6131614" y="4064450"/>
                  <a:pt x="6384843" y="4283539"/>
                  <a:pt x="6478206" y="4572001"/>
                </a:cubicBezTo>
                <a:lnTo>
                  <a:pt x="6340658" y="4572001"/>
                </a:lnTo>
                <a:cubicBezTo>
                  <a:pt x="6257275" y="4357380"/>
                  <a:pt x="6066907" y="4194541"/>
                  <a:pt x="5832905" y="4144250"/>
                </a:cubicBezTo>
                <a:cubicBezTo>
                  <a:pt x="5867399" y="4319651"/>
                  <a:pt x="5969622" y="4471530"/>
                  <a:pt x="6112719" y="4572001"/>
                </a:cubicBezTo>
                <a:lnTo>
                  <a:pt x="5918478" y="4572001"/>
                </a:lnTo>
                <a:cubicBezTo>
                  <a:pt x="5802347" y="4452596"/>
                  <a:pt x="5723784" y="4298519"/>
                  <a:pt x="5699419" y="4127511"/>
                </a:cubicBezTo>
                <a:cubicBezTo>
                  <a:pt x="5699252" y="4127458"/>
                  <a:pt x="5699083" y="4127453"/>
                  <a:pt x="5698914" y="4127448"/>
                </a:cubicBezTo>
                <a:lnTo>
                  <a:pt x="5698375" y="4120772"/>
                </a:lnTo>
                <a:cubicBezTo>
                  <a:pt x="5693317" y="4090522"/>
                  <a:pt x="5690866" y="4059631"/>
                  <a:pt x="5690908" y="4028296"/>
                </a:cubicBezTo>
                <a:cubicBezTo>
                  <a:pt x="5689596" y="4022668"/>
                  <a:pt x="5689538" y="4017001"/>
                  <a:pt x="5689538" y="4011320"/>
                </a:cubicBezTo>
                <a:lnTo>
                  <a:pt x="5690132" y="3999880"/>
                </a:lnTo>
                <a:lnTo>
                  <a:pt x="5690630" y="3999913"/>
                </a:lnTo>
                <a:close/>
                <a:moveTo>
                  <a:pt x="5667905" y="3999419"/>
                </a:moveTo>
                <a:lnTo>
                  <a:pt x="5667931" y="3999913"/>
                </a:lnTo>
                <a:lnTo>
                  <a:pt x="5668429" y="3999880"/>
                </a:lnTo>
                <a:lnTo>
                  <a:pt x="5669023" y="4011320"/>
                </a:lnTo>
                <a:cubicBezTo>
                  <a:pt x="5669023" y="4017001"/>
                  <a:pt x="5668964" y="4022668"/>
                  <a:pt x="5667652" y="4028296"/>
                </a:cubicBezTo>
                <a:cubicBezTo>
                  <a:pt x="5667694" y="4059631"/>
                  <a:pt x="5665244" y="4090522"/>
                  <a:pt x="5660185" y="4120772"/>
                </a:cubicBezTo>
                <a:lnTo>
                  <a:pt x="5659647" y="4127448"/>
                </a:lnTo>
                <a:cubicBezTo>
                  <a:pt x="5659477" y="4127453"/>
                  <a:pt x="5659309" y="4127458"/>
                  <a:pt x="5659141" y="4127511"/>
                </a:cubicBezTo>
                <a:cubicBezTo>
                  <a:pt x="5634776" y="4298519"/>
                  <a:pt x="5556213" y="4452596"/>
                  <a:pt x="5440082" y="4572001"/>
                </a:cubicBezTo>
                <a:lnTo>
                  <a:pt x="5245841" y="4572001"/>
                </a:lnTo>
                <a:cubicBezTo>
                  <a:pt x="5388939" y="4471530"/>
                  <a:pt x="5491162" y="4319651"/>
                  <a:pt x="5525656" y="4144250"/>
                </a:cubicBezTo>
                <a:cubicBezTo>
                  <a:pt x="5291653" y="4194541"/>
                  <a:pt x="5101285" y="4357380"/>
                  <a:pt x="5017902" y="4572001"/>
                </a:cubicBezTo>
                <a:lnTo>
                  <a:pt x="4880354" y="4572001"/>
                </a:lnTo>
                <a:cubicBezTo>
                  <a:pt x="4973717" y="4283539"/>
                  <a:pt x="5226947" y="4064450"/>
                  <a:pt x="5539026" y="4012794"/>
                </a:cubicBezTo>
                <a:lnTo>
                  <a:pt x="5539143" y="4011646"/>
                </a:lnTo>
                <a:cubicBezTo>
                  <a:pt x="5544452" y="4010636"/>
                  <a:pt x="5549780" y="4009688"/>
                  <a:pt x="5555356" y="4010107"/>
                </a:cubicBezTo>
                <a:cubicBezTo>
                  <a:pt x="5586539" y="4004550"/>
                  <a:pt x="5618432" y="4001569"/>
                  <a:pt x="5650817" y="4001042"/>
                </a:cubicBezTo>
                <a:close/>
                <a:moveTo>
                  <a:pt x="3998505" y="3999419"/>
                </a:moveTo>
                <a:lnTo>
                  <a:pt x="4015592" y="4001042"/>
                </a:lnTo>
                <a:cubicBezTo>
                  <a:pt x="4047978" y="4001569"/>
                  <a:pt x="4079870" y="4004550"/>
                  <a:pt x="4111054" y="4010107"/>
                </a:cubicBezTo>
                <a:cubicBezTo>
                  <a:pt x="4116630" y="4009688"/>
                  <a:pt x="4121958" y="4010636"/>
                  <a:pt x="4127266" y="4011646"/>
                </a:cubicBezTo>
                <a:lnTo>
                  <a:pt x="4127384" y="4012794"/>
                </a:lnTo>
                <a:cubicBezTo>
                  <a:pt x="4439463" y="4064450"/>
                  <a:pt x="4692692" y="4283539"/>
                  <a:pt x="4786055" y="4572001"/>
                </a:cubicBezTo>
                <a:lnTo>
                  <a:pt x="4648508" y="4572001"/>
                </a:lnTo>
                <a:cubicBezTo>
                  <a:pt x="4565124" y="4357380"/>
                  <a:pt x="4374756" y="4194541"/>
                  <a:pt x="4140754" y="4144250"/>
                </a:cubicBezTo>
                <a:cubicBezTo>
                  <a:pt x="4175248" y="4319650"/>
                  <a:pt x="4277471" y="4471530"/>
                  <a:pt x="4420568" y="4572001"/>
                </a:cubicBezTo>
                <a:lnTo>
                  <a:pt x="4226327" y="4572001"/>
                </a:lnTo>
                <a:cubicBezTo>
                  <a:pt x="4110196" y="4452596"/>
                  <a:pt x="4031633" y="4298519"/>
                  <a:pt x="4007268" y="4127511"/>
                </a:cubicBezTo>
                <a:cubicBezTo>
                  <a:pt x="4007101" y="4127458"/>
                  <a:pt x="4006932" y="4127453"/>
                  <a:pt x="4006763" y="4127448"/>
                </a:cubicBezTo>
                <a:lnTo>
                  <a:pt x="4006225" y="4120772"/>
                </a:lnTo>
                <a:cubicBezTo>
                  <a:pt x="4001166" y="4090522"/>
                  <a:pt x="3998715" y="4059631"/>
                  <a:pt x="3998757" y="4028296"/>
                </a:cubicBezTo>
                <a:cubicBezTo>
                  <a:pt x="3997445" y="4022668"/>
                  <a:pt x="3997387" y="4017001"/>
                  <a:pt x="3997387" y="4011320"/>
                </a:cubicBezTo>
                <a:lnTo>
                  <a:pt x="3997981" y="3999880"/>
                </a:lnTo>
                <a:lnTo>
                  <a:pt x="3998479" y="3999913"/>
                </a:lnTo>
                <a:close/>
                <a:moveTo>
                  <a:pt x="3975754" y="3999419"/>
                </a:moveTo>
                <a:lnTo>
                  <a:pt x="3975780" y="3999913"/>
                </a:lnTo>
                <a:lnTo>
                  <a:pt x="3976278" y="3999880"/>
                </a:lnTo>
                <a:lnTo>
                  <a:pt x="3976872" y="4011320"/>
                </a:lnTo>
                <a:cubicBezTo>
                  <a:pt x="3976872" y="4017001"/>
                  <a:pt x="3976813" y="4022668"/>
                  <a:pt x="3975501" y="4028296"/>
                </a:cubicBezTo>
                <a:cubicBezTo>
                  <a:pt x="3975543" y="4059631"/>
                  <a:pt x="3973093" y="4090522"/>
                  <a:pt x="3968034" y="4120772"/>
                </a:cubicBezTo>
                <a:lnTo>
                  <a:pt x="3967496" y="4127448"/>
                </a:lnTo>
                <a:cubicBezTo>
                  <a:pt x="3967326" y="4127453"/>
                  <a:pt x="3967158" y="4127458"/>
                  <a:pt x="3966990" y="4127511"/>
                </a:cubicBezTo>
                <a:cubicBezTo>
                  <a:pt x="3942625" y="4298519"/>
                  <a:pt x="3864063" y="4452596"/>
                  <a:pt x="3747931" y="4572001"/>
                </a:cubicBezTo>
                <a:lnTo>
                  <a:pt x="3553690" y="4572001"/>
                </a:lnTo>
                <a:cubicBezTo>
                  <a:pt x="3696788" y="4471530"/>
                  <a:pt x="3799011" y="4319651"/>
                  <a:pt x="3833505" y="4144250"/>
                </a:cubicBezTo>
                <a:cubicBezTo>
                  <a:pt x="3599503" y="4194541"/>
                  <a:pt x="3409134" y="4357380"/>
                  <a:pt x="3325751" y="4572001"/>
                </a:cubicBezTo>
                <a:lnTo>
                  <a:pt x="3188203" y="4572001"/>
                </a:lnTo>
                <a:cubicBezTo>
                  <a:pt x="3281566" y="4283539"/>
                  <a:pt x="3534796" y="4064450"/>
                  <a:pt x="3846875" y="4012794"/>
                </a:cubicBezTo>
                <a:lnTo>
                  <a:pt x="3846992" y="4011646"/>
                </a:lnTo>
                <a:cubicBezTo>
                  <a:pt x="3852301" y="4010636"/>
                  <a:pt x="3857629" y="4009688"/>
                  <a:pt x="3863205" y="4010107"/>
                </a:cubicBezTo>
                <a:cubicBezTo>
                  <a:pt x="3894388" y="4004550"/>
                  <a:pt x="3926281" y="4001569"/>
                  <a:pt x="3958666" y="4001042"/>
                </a:cubicBezTo>
                <a:close/>
                <a:moveTo>
                  <a:pt x="2306354" y="3999419"/>
                </a:moveTo>
                <a:lnTo>
                  <a:pt x="2323441" y="4001042"/>
                </a:lnTo>
                <a:cubicBezTo>
                  <a:pt x="2355827" y="4001569"/>
                  <a:pt x="2387719" y="4004550"/>
                  <a:pt x="2418903" y="4010107"/>
                </a:cubicBezTo>
                <a:cubicBezTo>
                  <a:pt x="2424479" y="4009688"/>
                  <a:pt x="2429807" y="4010636"/>
                  <a:pt x="2435115" y="4011646"/>
                </a:cubicBezTo>
                <a:lnTo>
                  <a:pt x="2435233" y="4012794"/>
                </a:lnTo>
                <a:cubicBezTo>
                  <a:pt x="2747312" y="4064450"/>
                  <a:pt x="3000542" y="4283539"/>
                  <a:pt x="3093904" y="4572001"/>
                </a:cubicBezTo>
                <a:lnTo>
                  <a:pt x="2956357" y="4572001"/>
                </a:lnTo>
                <a:cubicBezTo>
                  <a:pt x="2872974" y="4357380"/>
                  <a:pt x="2682605" y="4194541"/>
                  <a:pt x="2448603" y="4144250"/>
                </a:cubicBezTo>
                <a:cubicBezTo>
                  <a:pt x="2483097" y="4319651"/>
                  <a:pt x="2585320" y="4471530"/>
                  <a:pt x="2728418" y="4572001"/>
                </a:cubicBezTo>
                <a:lnTo>
                  <a:pt x="2534177" y="4572001"/>
                </a:lnTo>
                <a:cubicBezTo>
                  <a:pt x="2418045" y="4452596"/>
                  <a:pt x="2339482" y="4298519"/>
                  <a:pt x="2315117" y="4127511"/>
                </a:cubicBezTo>
                <a:cubicBezTo>
                  <a:pt x="2314950" y="4127458"/>
                  <a:pt x="2314781" y="4127453"/>
                  <a:pt x="2314612" y="4127448"/>
                </a:cubicBezTo>
                <a:lnTo>
                  <a:pt x="2314074" y="4120772"/>
                </a:lnTo>
                <a:cubicBezTo>
                  <a:pt x="2309015" y="4090522"/>
                  <a:pt x="2306564" y="4059631"/>
                  <a:pt x="2306606" y="4028296"/>
                </a:cubicBezTo>
                <a:cubicBezTo>
                  <a:pt x="2305294" y="4022668"/>
                  <a:pt x="2305236" y="4017001"/>
                  <a:pt x="2305236" y="4011320"/>
                </a:cubicBezTo>
                <a:lnTo>
                  <a:pt x="2305830" y="3999880"/>
                </a:lnTo>
                <a:lnTo>
                  <a:pt x="2306328" y="3999913"/>
                </a:lnTo>
                <a:close/>
                <a:moveTo>
                  <a:pt x="2283603" y="3999419"/>
                </a:moveTo>
                <a:lnTo>
                  <a:pt x="2283629" y="3999913"/>
                </a:lnTo>
                <a:lnTo>
                  <a:pt x="2284127" y="3999880"/>
                </a:lnTo>
                <a:lnTo>
                  <a:pt x="2284721" y="4011320"/>
                </a:lnTo>
                <a:cubicBezTo>
                  <a:pt x="2284721" y="4017001"/>
                  <a:pt x="2284662" y="4022668"/>
                  <a:pt x="2283350" y="4028296"/>
                </a:cubicBezTo>
                <a:cubicBezTo>
                  <a:pt x="2283392" y="4059631"/>
                  <a:pt x="2280942" y="4090522"/>
                  <a:pt x="2275883" y="4120772"/>
                </a:cubicBezTo>
                <a:lnTo>
                  <a:pt x="2275345" y="4127448"/>
                </a:lnTo>
                <a:cubicBezTo>
                  <a:pt x="2275175" y="4127453"/>
                  <a:pt x="2275007" y="4127458"/>
                  <a:pt x="2274839" y="4127511"/>
                </a:cubicBezTo>
                <a:cubicBezTo>
                  <a:pt x="2250474" y="4298519"/>
                  <a:pt x="2171912" y="4452596"/>
                  <a:pt x="2055780" y="4572001"/>
                </a:cubicBezTo>
                <a:lnTo>
                  <a:pt x="1861539" y="4572001"/>
                </a:lnTo>
                <a:cubicBezTo>
                  <a:pt x="2004637" y="4471530"/>
                  <a:pt x="2106860" y="4319650"/>
                  <a:pt x="2141354" y="4144250"/>
                </a:cubicBezTo>
                <a:cubicBezTo>
                  <a:pt x="1907352" y="4194541"/>
                  <a:pt x="1716983" y="4357380"/>
                  <a:pt x="1633600" y="4572001"/>
                </a:cubicBezTo>
                <a:lnTo>
                  <a:pt x="1496052" y="4572001"/>
                </a:lnTo>
                <a:cubicBezTo>
                  <a:pt x="1589416" y="4283539"/>
                  <a:pt x="1842645" y="4064450"/>
                  <a:pt x="2154724" y="4012794"/>
                </a:cubicBezTo>
                <a:lnTo>
                  <a:pt x="2154841" y="4011646"/>
                </a:lnTo>
                <a:cubicBezTo>
                  <a:pt x="2160150" y="4010636"/>
                  <a:pt x="2165478" y="4009688"/>
                  <a:pt x="2171054" y="4010107"/>
                </a:cubicBezTo>
                <a:cubicBezTo>
                  <a:pt x="2202237" y="4004550"/>
                  <a:pt x="2234130" y="4001569"/>
                  <a:pt x="2266515" y="4001042"/>
                </a:cubicBezTo>
                <a:close/>
                <a:moveTo>
                  <a:pt x="614203" y="3999419"/>
                </a:moveTo>
                <a:lnTo>
                  <a:pt x="631290" y="4001042"/>
                </a:lnTo>
                <a:cubicBezTo>
                  <a:pt x="663676" y="4001569"/>
                  <a:pt x="695568" y="4004550"/>
                  <a:pt x="726752" y="4010107"/>
                </a:cubicBezTo>
                <a:cubicBezTo>
                  <a:pt x="732328" y="4009688"/>
                  <a:pt x="737656" y="4010636"/>
                  <a:pt x="742964" y="4011646"/>
                </a:cubicBezTo>
                <a:lnTo>
                  <a:pt x="743081" y="4012794"/>
                </a:lnTo>
                <a:cubicBezTo>
                  <a:pt x="1055161" y="4064450"/>
                  <a:pt x="1308390" y="4283539"/>
                  <a:pt x="1401754" y="4572001"/>
                </a:cubicBezTo>
                <a:lnTo>
                  <a:pt x="1264205" y="4572001"/>
                </a:lnTo>
                <a:cubicBezTo>
                  <a:pt x="1180823" y="4357380"/>
                  <a:pt x="990454" y="4194541"/>
                  <a:pt x="756452" y="4144250"/>
                </a:cubicBezTo>
                <a:cubicBezTo>
                  <a:pt x="790946" y="4319651"/>
                  <a:pt x="893169" y="4471530"/>
                  <a:pt x="1036266" y="4572001"/>
                </a:cubicBezTo>
                <a:lnTo>
                  <a:pt x="842026" y="4572001"/>
                </a:lnTo>
                <a:cubicBezTo>
                  <a:pt x="725894" y="4452596"/>
                  <a:pt x="647331" y="4298519"/>
                  <a:pt x="622966" y="4127511"/>
                </a:cubicBezTo>
                <a:cubicBezTo>
                  <a:pt x="622799" y="4127458"/>
                  <a:pt x="622630" y="4127453"/>
                  <a:pt x="622461" y="4127448"/>
                </a:cubicBezTo>
                <a:lnTo>
                  <a:pt x="621923" y="4120772"/>
                </a:lnTo>
                <a:cubicBezTo>
                  <a:pt x="616864" y="4090522"/>
                  <a:pt x="614413" y="4059631"/>
                  <a:pt x="614455" y="4028296"/>
                </a:cubicBezTo>
                <a:cubicBezTo>
                  <a:pt x="613143" y="4022668"/>
                  <a:pt x="613085" y="4017001"/>
                  <a:pt x="613085" y="4011320"/>
                </a:cubicBezTo>
                <a:lnTo>
                  <a:pt x="613679" y="3999880"/>
                </a:lnTo>
                <a:lnTo>
                  <a:pt x="614177" y="3999913"/>
                </a:lnTo>
                <a:close/>
                <a:moveTo>
                  <a:pt x="591452" y="3999419"/>
                </a:moveTo>
                <a:lnTo>
                  <a:pt x="591478" y="3999913"/>
                </a:lnTo>
                <a:lnTo>
                  <a:pt x="591976" y="3999880"/>
                </a:lnTo>
                <a:lnTo>
                  <a:pt x="592570" y="4011320"/>
                </a:lnTo>
                <a:cubicBezTo>
                  <a:pt x="592570" y="4017001"/>
                  <a:pt x="592511" y="4022668"/>
                  <a:pt x="591199" y="4028296"/>
                </a:cubicBezTo>
                <a:cubicBezTo>
                  <a:pt x="591242" y="4059631"/>
                  <a:pt x="588791" y="4090522"/>
                  <a:pt x="583732" y="4120772"/>
                </a:cubicBezTo>
                <a:lnTo>
                  <a:pt x="583194" y="4127448"/>
                </a:lnTo>
                <a:cubicBezTo>
                  <a:pt x="583024" y="4127453"/>
                  <a:pt x="582856" y="4127458"/>
                  <a:pt x="582689" y="4127511"/>
                </a:cubicBezTo>
                <a:cubicBezTo>
                  <a:pt x="558275" y="4298863"/>
                  <a:pt x="479445" y="4453216"/>
                  <a:pt x="362360" y="4572001"/>
                </a:cubicBezTo>
                <a:lnTo>
                  <a:pt x="169811" y="4572001"/>
                </a:lnTo>
                <a:cubicBezTo>
                  <a:pt x="312603" y="4471357"/>
                  <a:pt x="414729" y="4319551"/>
                  <a:pt x="449203" y="4144250"/>
                </a:cubicBezTo>
                <a:cubicBezTo>
                  <a:pt x="258971" y="4185134"/>
                  <a:pt x="97576" y="4300399"/>
                  <a:pt x="0" y="4458139"/>
                </a:cubicBezTo>
                <a:lnTo>
                  <a:pt x="0" y="4251345"/>
                </a:lnTo>
                <a:cubicBezTo>
                  <a:pt x="121484" y="4128438"/>
                  <a:pt x="282199" y="4042650"/>
                  <a:pt x="462573" y="4012794"/>
                </a:cubicBezTo>
                <a:lnTo>
                  <a:pt x="462690" y="4011646"/>
                </a:lnTo>
                <a:cubicBezTo>
                  <a:pt x="467999" y="4010636"/>
                  <a:pt x="473327" y="4009688"/>
                  <a:pt x="478903" y="4010107"/>
                </a:cubicBezTo>
                <a:cubicBezTo>
                  <a:pt x="510086" y="4004550"/>
                  <a:pt x="541979" y="4001569"/>
                  <a:pt x="574365" y="4001042"/>
                </a:cubicBezTo>
                <a:close/>
                <a:moveTo>
                  <a:pt x="11452667" y="3304913"/>
                </a:moveTo>
                <a:cubicBezTo>
                  <a:pt x="11177477" y="3363591"/>
                  <a:pt x="10962633" y="3576701"/>
                  <a:pt x="10909358" y="3845480"/>
                </a:cubicBezTo>
                <a:cubicBezTo>
                  <a:pt x="11184548" y="3786801"/>
                  <a:pt x="11399391" y="3573691"/>
                  <a:pt x="11452667" y="3304913"/>
                </a:cubicBezTo>
                <a:close/>
                <a:moveTo>
                  <a:pt x="10058800" y="3304913"/>
                </a:moveTo>
                <a:cubicBezTo>
                  <a:pt x="10112076" y="3573691"/>
                  <a:pt x="10326919" y="3786801"/>
                  <a:pt x="10602109" y="3845480"/>
                </a:cubicBezTo>
                <a:cubicBezTo>
                  <a:pt x="10548834" y="3576701"/>
                  <a:pt x="10333990" y="3363591"/>
                  <a:pt x="10058800" y="3304913"/>
                </a:cubicBezTo>
                <a:close/>
                <a:moveTo>
                  <a:pt x="9760514" y="3304913"/>
                </a:moveTo>
                <a:cubicBezTo>
                  <a:pt x="9485324" y="3363591"/>
                  <a:pt x="9270480" y="3576701"/>
                  <a:pt x="9217205" y="3845480"/>
                </a:cubicBezTo>
                <a:cubicBezTo>
                  <a:pt x="9492395" y="3786801"/>
                  <a:pt x="9707238" y="3573691"/>
                  <a:pt x="9760514" y="3304913"/>
                </a:cubicBezTo>
                <a:close/>
                <a:moveTo>
                  <a:pt x="8366649" y="3304913"/>
                </a:moveTo>
                <a:cubicBezTo>
                  <a:pt x="8419925" y="3573691"/>
                  <a:pt x="8634768" y="3786801"/>
                  <a:pt x="8909958" y="3845480"/>
                </a:cubicBezTo>
                <a:cubicBezTo>
                  <a:pt x="8856683" y="3576701"/>
                  <a:pt x="8641839" y="3363591"/>
                  <a:pt x="8366649" y="3304913"/>
                </a:cubicBezTo>
                <a:close/>
                <a:moveTo>
                  <a:pt x="8068363" y="3304913"/>
                </a:moveTo>
                <a:cubicBezTo>
                  <a:pt x="7793173" y="3363591"/>
                  <a:pt x="7578329" y="3576701"/>
                  <a:pt x="7525054" y="3845480"/>
                </a:cubicBezTo>
                <a:cubicBezTo>
                  <a:pt x="7800244" y="3786801"/>
                  <a:pt x="8015087" y="3573691"/>
                  <a:pt x="8068363" y="3304913"/>
                </a:cubicBezTo>
                <a:close/>
                <a:moveTo>
                  <a:pt x="6674498" y="3304913"/>
                </a:moveTo>
                <a:cubicBezTo>
                  <a:pt x="6727774" y="3573691"/>
                  <a:pt x="6942617" y="3786801"/>
                  <a:pt x="7217807" y="3845480"/>
                </a:cubicBezTo>
                <a:cubicBezTo>
                  <a:pt x="7164532" y="3576701"/>
                  <a:pt x="6949688" y="3363591"/>
                  <a:pt x="6674498" y="3304913"/>
                </a:cubicBezTo>
                <a:close/>
                <a:moveTo>
                  <a:pt x="6376212" y="3304913"/>
                </a:moveTo>
                <a:cubicBezTo>
                  <a:pt x="6101022" y="3363591"/>
                  <a:pt x="5886178" y="3576701"/>
                  <a:pt x="5832903" y="3845480"/>
                </a:cubicBezTo>
                <a:cubicBezTo>
                  <a:pt x="6108093" y="3786801"/>
                  <a:pt x="6322936" y="3573691"/>
                  <a:pt x="6376212" y="3304913"/>
                </a:cubicBezTo>
                <a:close/>
                <a:moveTo>
                  <a:pt x="4982347" y="3304913"/>
                </a:moveTo>
                <a:cubicBezTo>
                  <a:pt x="5035623" y="3573691"/>
                  <a:pt x="5250466" y="3786801"/>
                  <a:pt x="5525656" y="3845480"/>
                </a:cubicBezTo>
                <a:cubicBezTo>
                  <a:pt x="5472381" y="3576701"/>
                  <a:pt x="5257537" y="3363591"/>
                  <a:pt x="4982347" y="3304913"/>
                </a:cubicBezTo>
                <a:close/>
                <a:moveTo>
                  <a:pt x="4684061" y="3304913"/>
                </a:moveTo>
                <a:cubicBezTo>
                  <a:pt x="4408871" y="3363591"/>
                  <a:pt x="4194027" y="3576701"/>
                  <a:pt x="4140752" y="3845480"/>
                </a:cubicBezTo>
                <a:cubicBezTo>
                  <a:pt x="4415942" y="3786801"/>
                  <a:pt x="4630785" y="3573691"/>
                  <a:pt x="4684061" y="3304913"/>
                </a:cubicBezTo>
                <a:close/>
                <a:moveTo>
                  <a:pt x="3290196" y="3304913"/>
                </a:moveTo>
                <a:cubicBezTo>
                  <a:pt x="3343472" y="3573691"/>
                  <a:pt x="3558315" y="3786801"/>
                  <a:pt x="3833505" y="3845480"/>
                </a:cubicBezTo>
                <a:cubicBezTo>
                  <a:pt x="3780230" y="3576701"/>
                  <a:pt x="3565386" y="3363591"/>
                  <a:pt x="3290196" y="3304913"/>
                </a:cubicBezTo>
                <a:close/>
                <a:moveTo>
                  <a:pt x="2991910" y="3304913"/>
                </a:moveTo>
                <a:cubicBezTo>
                  <a:pt x="2716720" y="3363591"/>
                  <a:pt x="2501876" y="3576701"/>
                  <a:pt x="2448601" y="3845480"/>
                </a:cubicBezTo>
                <a:cubicBezTo>
                  <a:pt x="2723791" y="3786801"/>
                  <a:pt x="2938634" y="3573691"/>
                  <a:pt x="2991910" y="3304913"/>
                </a:cubicBezTo>
                <a:close/>
                <a:moveTo>
                  <a:pt x="1598045" y="3304913"/>
                </a:moveTo>
                <a:cubicBezTo>
                  <a:pt x="1651321" y="3573691"/>
                  <a:pt x="1866164" y="3786801"/>
                  <a:pt x="2141354" y="3845480"/>
                </a:cubicBezTo>
                <a:cubicBezTo>
                  <a:pt x="2088079" y="3576701"/>
                  <a:pt x="1873235" y="3363591"/>
                  <a:pt x="1598045" y="3304913"/>
                </a:cubicBezTo>
                <a:close/>
                <a:moveTo>
                  <a:pt x="1299759" y="3304913"/>
                </a:moveTo>
                <a:cubicBezTo>
                  <a:pt x="1024569" y="3363591"/>
                  <a:pt x="809725" y="3576701"/>
                  <a:pt x="756450" y="3845480"/>
                </a:cubicBezTo>
                <a:cubicBezTo>
                  <a:pt x="1031640" y="3786801"/>
                  <a:pt x="1246483" y="3573691"/>
                  <a:pt x="1299759" y="3304913"/>
                </a:cubicBezTo>
                <a:close/>
                <a:moveTo>
                  <a:pt x="0" y="3200906"/>
                </a:moveTo>
                <a:cubicBezTo>
                  <a:pt x="306658" y="3291386"/>
                  <a:pt x="537576" y="3547942"/>
                  <a:pt x="582690" y="3862087"/>
                </a:cubicBezTo>
                <a:cubicBezTo>
                  <a:pt x="582857" y="3862140"/>
                  <a:pt x="583026" y="3862145"/>
                  <a:pt x="583195" y="3862150"/>
                </a:cubicBezTo>
                <a:lnTo>
                  <a:pt x="583735" y="3868787"/>
                </a:lnTo>
                <a:cubicBezTo>
                  <a:pt x="588792" y="3898794"/>
                  <a:pt x="591242" y="3929436"/>
                  <a:pt x="591199" y="3960518"/>
                </a:cubicBezTo>
                <a:cubicBezTo>
                  <a:pt x="592511" y="3966104"/>
                  <a:pt x="592570" y="3971728"/>
                  <a:pt x="592570" y="3977366"/>
                </a:cubicBezTo>
                <a:cubicBezTo>
                  <a:pt x="592570" y="3981158"/>
                  <a:pt x="592543" y="3984944"/>
                  <a:pt x="591977" y="3988716"/>
                </a:cubicBezTo>
                <a:lnTo>
                  <a:pt x="591478" y="3988683"/>
                </a:lnTo>
                <a:lnTo>
                  <a:pt x="591452" y="3989174"/>
                </a:lnTo>
                <a:lnTo>
                  <a:pt x="574334" y="3987561"/>
                </a:lnTo>
                <a:cubicBezTo>
                  <a:pt x="541959" y="3987038"/>
                  <a:pt x="510079" y="3984080"/>
                  <a:pt x="478907" y="3978570"/>
                </a:cubicBezTo>
                <a:cubicBezTo>
                  <a:pt x="473330" y="3978986"/>
                  <a:pt x="468001" y="3978045"/>
                  <a:pt x="462690" y="3977042"/>
                </a:cubicBezTo>
                <a:lnTo>
                  <a:pt x="462574" y="3975903"/>
                </a:lnTo>
                <a:cubicBezTo>
                  <a:pt x="282200" y="3946281"/>
                  <a:pt x="121485" y="3861168"/>
                  <a:pt x="0" y="3739225"/>
                </a:cubicBezTo>
                <a:lnTo>
                  <a:pt x="0" y="3534056"/>
                </a:lnTo>
                <a:cubicBezTo>
                  <a:pt x="97584" y="3690562"/>
                  <a:pt x="258975" y="3804918"/>
                  <a:pt x="449203" y="3845480"/>
                </a:cubicBezTo>
                <a:cubicBezTo>
                  <a:pt x="402182" y="3608252"/>
                  <a:pt x="229297" y="3414390"/>
                  <a:pt x="0" y="3332205"/>
                </a:cubicBezTo>
                <a:close/>
                <a:moveTo>
                  <a:pt x="11608704" y="3161219"/>
                </a:moveTo>
                <a:lnTo>
                  <a:pt x="11625791" y="3162829"/>
                </a:lnTo>
                <a:cubicBezTo>
                  <a:pt x="11658177" y="3163352"/>
                  <a:pt x="11690070" y="3166310"/>
                  <a:pt x="11721253" y="3171823"/>
                </a:cubicBezTo>
                <a:cubicBezTo>
                  <a:pt x="11726829" y="3171407"/>
                  <a:pt x="11732157" y="3172348"/>
                  <a:pt x="11737466" y="3173350"/>
                </a:cubicBezTo>
                <a:lnTo>
                  <a:pt x="11737583" y="3174489"/>
                </a:lnTo>
                <a:cubicBezTo>
                  <a:pt x="11914088" y="3203476"/>
                  <a:pt x="12071767" y="3285599"/>
                  <a:pt x="12192000" y="3403667"/>
                </a:cubicBezTo>
                <a:lnTo>
                  <a:pt x="12192000" y="3603658"/>
                </a:lnTo>
                <a:cubicBezTo>
                  <a:pt x="12093732" y="3453636"/>
                  <a:pt x="11935983" y="3344367"/>
                  <a:pt x="11750953" y="3304913"/>
                </a:cubicBezTo>
                <a:cubicBezTo>
                  <a:pt x="11797422" y="3539349"/>
                  <a:pt x="11966808" y="3731433"/>
                  <a:pt x="12192000" y="3815480"/>
                </a:cubicBezTo>
                <a:lnTo>
                  <a:pt x="12192000" y="3947482"/>
                </a:lnTo>
                <a:cubicBezTo>
                  <a:pt x="11889465" y="3854506"/>
                  <a:pt x="11662185" y="3599697"/>
                  <a:pt x="11617468" y="3288305"/>
                </a:cubicBezTo>
                <a:cubicBezTo>
                  <a:pt x="11617300" y="3288253"/>
                  <a:pt x="11617132" y="3288248"/>
                  <a:pt x="11616962" y="3288243"/>
                </a:cubicBezTo>
                <a:lnTo>
                  <a:pt x="11616424" y="3281619"/>
                </a:lnTo>
                <a:cubicBezTo>
                  <a:pt x="11611365" y="3251607"/>
                  <a:pt x="11608914" y="3220958"/>
                  <a:pt x="11608957" y="3189869"/>
                </a:cubicBezTo>
                <a:cubicBezTo>
                  <a:pt x="11607645" y="3184286"/>
                  <a:pt x="11607586" y="3178663"/>
                  <a:pt x="11607586" y="3173027"/>
                </a:cubicBezTo>
                <a:lnTo>
                  <a:pt x="11608180" y="3161677"/>
                </a:lnTo>
                <a:lnTo>
                  <a:pt x="11608678" y="3161709"/>
                </a:lnTo>
                <a:close/>
                <a:moveTo>
                  <a:pt x="11594916" y="3161219"/>
                </a:moveTo>
                <a:lnTo>
                  <a:pt x="11594942" y="3161709"/>
                </a:lnTo>
                <a:lnTo>
                  <a:pt x="11595440" y="3161677"/>
                </a:lnTo>
                <a:lnTo>
                  <a:pt x="11596034" y="3173027"/>
                </a:lnTo>
                <a:cubicBezTo>
                  <a:pt x="11596034" y="3178663"/>
                  <a:pt x="11595975" y="3184286"/>
                  <a:pt x="11594663" y="3189869"/>
                </a:cubicBezTo>
                <a:cubicBezTo>
                  <a:pt x="11594706" y="3220958"/>
                  <a:pt x="11592255" y="3251607"/>
                  <a:pt x="11587196" y="3281619"/>
                </a:cubicBezTo>
                <a:lnTo>
                  <a:pt x="11586658" y="3288243"/>
                </a:lnTo>
                <a:cubicBezTo>
                  <a:pt x="11586488" y="3288248"/>
                  <a:pt x="11586320" y="3288253"/>
                  <a:pt x="11586152" y="3288305"/>
                </a:cubicBezTo>
                <a:cubicBezTo>
                  <a:pt x="11535877" y="3638399"/>
                  <a:pt x="11254838" y="3916971"/>
                  <a:pt x="10895987" y="3975903"/>
                </a:cubicBezTo>
                <a:lnTo>
                  <a:pt x="10895871" y="3977042"/>
                </a:lnTo>
                <a:cubicBezTo>
                  <a:pt x="10890560" y="3978045"/>
                  <a:pt x="10885231" y="3978986"/>
                  <a:pt x="10879654" y="3978570"/>
                </a:cubicBezTo>
                <a:cubicBezTo>
                  <a:pt x="10848482" y="3984080"/>
                  <a:pt x="10816602" y="3987038"/>
                  <a:pt x="10784227" y="3987561"/>
                </a:cubicBezTo>
                <a:lnTo>
                  <a:pt x="10767109" y="3989174"/>
                </a:lnTo>
                <a:lnTo>
                  <a:pt x="10767083" y="3988683"/>
                </a:lnTo>
                <a:lnTo>
                  <a:pt x="10766584" y="3988716"/>
                </a:lnTo>
                <a:cubicBezTo>
                  <a:pt x="10766018" y="3984944"/>
                  <a:pt x="10765991" y="3981158"/>
                  <a:pt x="10765991" y="3977366"/>
                </a:cubicBezTo>
                <a:cubicBezTo>
                  <a:pt x="10765991" y="3971728"/>
                  <a:pt x="10766050" y="3966104"/>
                  <a:pt x="10767362" y="3960518"/>
                </a:cubicBezTo>
                <a:cubicBezTo>
                  <a:pt x="10767319" y="3929436"/>
                  <a:pt x="10769769" y="3898794"/>
                  <a:pt x="10774826" y="3868787"/>
                </a:cubicBezTo>
                <a:lnTo>
                  <a:pt x="10775366" y="3862150"/>
                </a:lnTo>
                <a:cubicBezTo>
                  <a:pt x="10775535" y="3862145"/>
                  <a:pt x="10775704" y="3862140"/>
                  <a:pt x="10775872" y="3862087"/>
                </a:cubicBezTo>
                <a:cubicBezTo>
                  <a:pt x="10826148" y="3511992"/>
                  <a:pt x="11107187" y="3233421"/>
                  <a:pt x="11466037" y="3174489"/>
                </a:cubicBezTo>
                <a:lnTo>
                  <a:pt x="11466154" y="3173350"/>
                </a:lnTo>
                <a:cubicBezTo>
                  <a:pt x="11471463" y="3172348"/>
                  <a:pt x="11476791" y="3171407"/>
                  <a:pt x="11482367" y="3171823"/>
                </a:cubicBezTo>
                <a:cubicBezTo>
                  <a:pt x="11513550" y="3166310"/>
                  <a:pt x="11545443" y="3163352"/>
                  <a:pt x="11577829" y="3162829"/>
                </a:cubicBezTo>
                <a:close/>
                <a:moveTo>
                  <a:pt x="9916551" y="3161219"/>
                </a:moveTo>
                <a:lnTo>
                  <a:pt x="9933638" y="3162829"/>
                </a:lnTo>
                <a:cubicBezTo>
                  <a:pt x="9966024" y="3163352"/>
                  <a:pt x="9997917" y="3166310"/>
                  <a:pt x="10029100" y="3171823"/>
                </a:cubicBezTo>
                <a:cubicBezTo>
                  <a:pt x="10034676" y="3171407"/>
                  <a:pt x="10040004" y="3172348"/>
                  <a:pt x="10045313" y="3173350"/>
                </a:cubicBezTo>
                <a:lnTo>
                  <a:pt x="10045430" y="3174489"/>
                </a:lnTo>
                <a:cubicBezTo>
                  <a:pt x="10404280" y="3233421"/>
                  <a:pt x="10685319" y="3511992"/>
                  <a:pt x="10735596" y="3862087"/>
                </a:cubicBezTo>
                <a:cubicBezTo>
                  <a:pt x="10735763" y="3862140"/>
                  <a:pt x="10735932" y="3862145"/>
                  <a:pt x="10736101" y="3862150"/>
                </a:cubicBezTo>
                <a:lnTo>
                  <a:pt x="10736641" y="3868787"/>
                </a:lnTo>
                <a:cubicBezTo>
                  <a:pt x="10741698" y="3898794"/>
                  <a:pt x="10744148" y="3929436"/>
                  <a:pt x="10744105" y="3960518"/>
                </a:cubicBezTo>
                <a:cubicBezTo>
                  <a:pt x="10745417" y="3966104"/>
                  <a:pt x="10745476" y="3971728"/>
                  <a:pt x="10745476" y="3977366"/>
                </a:cubicBezTo>
                <a:cubicBezTo>
                  <a:pt x="10745476" y="3981158"/>
                  <a:pt x="10745449" y="3984944"/>
                  <a:pt x="10744883" y="3988716"/>
                </a:cubicBezTo>
                <a:lnTo>
                  <a:pt x="10744384" y="3988683"/>
                </a:lnTo>
                <a:lnTo>
                  <a:pt x="10744358" y="3989174"/>
                </a:lnTo>
                <a:lnTo>
                  <a:pt x="10727240" y="3987561"/>
                </a:lnTo>
                <a:cubicBezTo>
                  <a:pt x="10694865" y="3987038"/>
                  <a:pt x="10662985" y="3984080"/>
                  <a:pt x="10631813" y="3978570"/>
                </a:cubicBezTo>
                <a:cubicBezTo>
                  <a:pt x="10626236" y="3978986"/>
                  <a:pt x="10620907" y="3978045"/>
                  <a:pt x="10615596" y="3977042"/>
                </a:cubicBezTo>
                <a:lnTo>
                  <a:pt x="10615480" y="3975903"/>
                </a:lnTo>
                <a:cubicBezTo>
                  <a:pt x="10256629" y="3916971"/>
                  <a:pt x="9975590" y="3638399"/>
                  <a:pt x="9925315" y="3288305"/>
                </a:cubicBezTo>
                <a:cubicBezTo>
                  <a:pt x="9925147" y="3288253"/>
                  <a:pt x="9924979" y="3288248"/>
                  <a:pt x="9924809" y="3288243"/>
                </a:cubicBezTo>
                <a:lnTo>
                  <a:pt x="9924271" y="3281619"/>
                </a:lnTo>
                <a:cubicBezTo>
                  <a:pt x="9919212" y="3251607"/>
                  <a:pt x="9916761" y="3220958"/>
                  <a:pt x="9916804" y="3189869"/>
                </a:cubicBezTo>
                <a:cubicBezTo>
                  <a:pt x="9915492" y="3184286"/>
                  <a:pt x="9915433" y="3178663"/>
                  <a:pt x="9915433" y="3173027"/>
                </a:cubicBezTo>
                <a:lnTo>
                  <a:pt x="9916027" y="3161677"/>
                </a:lnTo>
                <a:lnTo>
                  <a:pt x="9916525" y="3161709"/>
                </a:lnTo>
                <a:close/>
                <a:moveTo>
                  <a:pt x="9902763" y="3161219"/>
                </a:moveTo>
                <a:lnTo>
                  <a:pt x="9902789" y="3161709"/>
                </a:lnTo>
                <a:lnTo>
                  <a:pt x="9903287" y="3161677"/>
                </a:lnTo>
                <a:lnTo>
                  <a:pt x="9903881" y="3173027"/>
                </a:lnTo>
                <a:cubicBezTo>
                  <a:pt x="9903881" y="3178663"/>
                  <a:pt x="9903822" y="3184286"/>
                  <a:pt x="9902510" y="3189869"/>
                </a:cubicBezTo>
                <a:cubicBezTo>
                  <a:pt x="9902553" y="3220958"/>
                  <a:pt x="9900102" y="3251607"/>
                  <a:pt x="9895043" y="3281619"/>
                </a:cubicBezTo>
                <a:lnTo>
                  <a:pt x="9894505" y="3288243"/>
                </a:lnTo>
                <a:cubicBezTo>
                  <a:pt x="9894335" y="3288248"/>
                  <a:pt x="9894167" y="3288253"/>
                  <a:pt x="9893999" y="3288305"/>
                </a:cubicBezTo>
                <a:cubicBezTo>
                  <a:pt x="9843724" y="3638399"/>
                  <a:pt x="9562685" y="3916971"/>
                  <a:pt x="9203834" y="3975903"/>
                </a:cubicBezTo>
                <a:lnTo>
                  <a:pt x="9203718" y="3977042"/>
                </a:lnTo>
                <a:cubicBezTo>
                  <a:pt x="9198407" y="3978045"/>
                  <a:pt x="9193078" y="3978986"/>
                  <a:pt x="9187501" y="3978570"/>
                </a:cubicBezTo>
                <a:cubicBezTo>
                  <a:pt x="9156329" y="3984080"/>
                  <a:pt x="9124449" y="3987038"/>
                  <a:pt x="9092074" y="3987561"/>
                </a:cubicBezTo>
                <a:lnTo>
                  <a:pt x="9074956" y="3989174"/>
                </a:lnTo>
                <a:lnTo>
                  <a:pt x="9074930" y="3988683"/>
                </a:lnTo>
                <a:lnTo>
                  <a:pt x="9074431" y="3988716"/>
                </a:lnTo>
                <a:cubicBezTo>
                  <a:pt x="9073865" y="3984944"/>
                  <a:pt x="9073838" y="3981158"/>
                  <a:pt x="9073838" y="3977366"/>
                </a:cubicBezTo>
                <a:cubicBezTo>
                  <a:pt x="9073838" y="3971728"/>
                  <a:pt x="9073897" y="3966104"/>
                  <a:pt x="9075209" y="3960518"/>
                </a:cubicBezTo>
                <a:cubicBezTo>
                  <a:pt x="9075166" y="3929436"/>
                  <a:pt x="9077616" y="3898794"/>
                  <a:pt x="9082673" y="3868787"/>
                </a:cubicBezTo>
                <a:lnTo>
                  <a:pt x="9083213" y="3862150"/>
                </a:lnTo>
                <a:cubicBezTo>
                  <a:pt x="9083382" y="3862145"/>
                  <a:pt x="9083551" y="3862140"/>
                  <a:pt x="9083718" y="3862087"/>
                </a:cubicBezTo>
                <a:cubicBezTo>
                  <a:pt x="9133995" y="3511992"/>
                  <a:pt x="9415034" y="3233421"/>
                  <a:pt x="9773884" y="3174489"/>
                </a:cubicBezTo>
                <a:lnTo>
                  <a:pt x="9774001" y="3173350"/>
                </a:lnTo>
                <a:cubicBezTo>
                  <a:pt x="9779310" y="3172348"/>
                  <a:pt x="9784638" y="3171407"/>
                  <a:pt x="9790214" y="3171823"/>
                </a:cubicBezTo>
                <a:cubicBezTo>
                  <a:pt x="9821397" y="3166310"/>
                  <a:pt x="9853290" y="3163352"/>
                  <a:pt x="9885676" y="3162829"/>
                </a:cubicBezTo>
                <a:close/>
                <a:moveTo>
                  <a:pt x="8224400" y="3161219"/>
                </a:moveTo>
                <a:lnTo>
                  <a:pt x="8241488" y="3162829"/>
                </a:lnTo>
                <a:cubicBezTo>
                  <a:pt x="8273873" y="3163352"/>
                  <a:pt x="8305766" y="3166310"/>
                  <a:pt x="8336949" y="3171823"/>
                </a:cubicBezTo>
                <a:cubicBezTo>
                  <a:pt x="8342525" y="3171407"/>
                  <a:pt x="8347853" y="3172348"/>
                  <a:pt x="8353162" y="3173350"/>
                </a:cubicBezTo>
                <a:lnTo>
                  <a:pt x="8353279" y="3174489"/>
                </a:lnTo>
                <a:cubicBezTo>
                  <a:pt x="8712129" y="3233421"/>
                  <a:pt x="8993168" y="3511992"/>
                  <a:pt x="9043444" y="3862087"/>
                </a:cubicBezTo>
                <a:cubicBezTo>
                  <a:pt x="9043612" y="3862140"/>
                  <a:pt x="9043781" y="3862145"/>
                  <a:pt x="9043950" y="3862150"/>
                </a:cubicBezTo>
                <a:lnTo>
                  <a:pt x="9044490" y="3868787"/>
                </a:lnTo>
                <a:cubicBezTo>
                  <a:pt x="9049547" y="3898794"/>
                  <a:pt x="9051997" y="3929436"/>
                  <a:pt x="9051954" y="3960518"/>
                </a:cubicBezTo>
                <a:cubicBezTo>
                  <a:pt x="9053266" y="3966104"/>
                  <a:pt x="9053325" y="3971728"/>
                  <a:pt x="9053325" y="3977366"/>
                </a:cubicBezTo>
                <a:cubicBezTo>
                  <a:pt x="9053325" y="3981158"/>
                  <a:pt x="9053298" y="3984944"/>
                  <a:pt x="9052732" y="3988716"/>
                </a:cubicBezTo>
                <a:lnTo>
                  <a:pt x="9052233" y="3988683"/>
                </a:lnTo>
                <a:lnTo>
                  <a:pt x="9052207" y="3989174"/>
                </a:lnTo>
                <a:lnTo>
                  <a:pt x="9035089" y="3987561"/>
                </a:lnTo>
                <a:cubicBezTo>
                  <a:pt x="9002714" y="3987038"/>
                  <a:pt x="8970834" y="3984080"/>
                  <a:pt x="8939662" y="3978570"/>
                </a:cubicBezTo>
                <a:cubicBezTo>
                  <a:pt x="8934085" y="3978986"/>
                  <a:pt x="8928756" y="3978045"/>
                  <a:pt x="8923445" y="3977042"/>
                </a:cubicBezTo>
                <a:lnTo>
                  <a:pt x="8923329" y="3975903"/>
                </a:lnTo>
                <a:cubicBezTo>
                  <a:pt x="8564478" y="3916971"/>
                  <a:pt x="8283439" y="3638399"/>
                  <a:pt x="8233164" y="3288305"/>
                </a:cubicBezTo>
                <a:cubicBezTo>
                  <a:pt x="8232996" y="3288253"/>
                  <a:pt x="8232828" y="3288248"/>
                  <a:pt x="8232658" y="3288243"/>
                </a:cubicBezTo>
                <a:lnTo>
                  <a:pt x="8232120" y="3281619"/>
                </a:lnTo>
                <a:cubicBezTo>
                  <a:pt x="8227061" y="3251607"/>
                  <a:pt x="8224611" y="3220958"/>
                  <a:pt x="8224653" y="3189869"/>
                </a:cubicBezTo>
                <a:cubicBezTo>
                  <a:pt x="8223341" y="3184286"/>
                  <a:pt x="8223282" y="3178663"/>
                  <a:pt x="8223282" y="3173027"/>
                </a:cubicBezTo>
                <a:lnTo>
                  <a:pt x="8223876" y="3161677"/>
                </a:lnTo>
                <a:lnTo>
                  <a:pt x="8224374" y="3161709"/>
                </a:lnTo>
                <a:close/>
                <a:moveTo>
                  <a:pt x="8210612" y="3161219"/>
                </a:moveTo>
                <a:lnTo>
                  <a:pt x="8210638" y="3161709"/>
                </a:lnTo>
                <a:lnTo>
                  <a:pt x="8211136" y="3161677"/>
                </a:lnTo>
                <a:lnTo>
                  <a:pt x="8211730" y="3173027"/>
                </a:lnTo>
                <a:cubicBezTo>
                  <a:pt x="8211730" y="3178663"/>
                  <a:pt x="8211672" y="3184286"/>
                  <a:pt x="8210360" y="3189869"/>
                </a:cubicBezTo>
                <a:cubicBezTo>
                  <a:pt x="8210402" y="3220958"/>
                  <a:pt x="8207951" y="3251607"/>
                  <a:pt x="8202893" y="3281619"/>
                </a:cubicBezTo>
                <a:lnTo>
                  <a:pt x="8202354" y="3288243"/>
                </a:lnTo>
                <a:cubicBezTo>
                  <a:pt x="8202185" y="3288248"/>
                  <a:pt x="8202016" y="3288253"/>
                  <a:pt x="8201849" y="3288305"/>
                </a:cubicBezTo>
                <a:cubicBezTo>
                  <a:pt x="8151573" y="3638399"/>
                  <a:pt x="7870534" y="3916971"/>
                  <a:pt x="7511683" y="3975903"/>
                </a:cubicBezTo>
                <a:lnTo>
                  <a:pt x="7511567" y="3977042"/>
                </a:lnTo>
                <a:cubicBezTo>
                  <a:pt x="7506256" y="3978045"/>
                  <a:pt x="7500927" y="3978986"/>
                  <a:pt x="7495350" y="3978570"/>
                </a:cubicBezTo>
                <a:cubicBezTo>
                  <a:pt x="7464178" y="3984080"/>
                  <a:pt x="7432298" y="3987038"/>
                  <a:pt x="7399924" y="3987561"/>
                </a:cubicBezTo>
                <a:lnTo>
                  <a:pt x="7382805" y="3989174"/>
                </a:lnTo>
                <a:lnTo>
                  <a:pt x="7382779" y="3988683"/>
                </a:lnTo>
                <a:lnTo>
                  <a:pt x="7382280" y="3988716"/>
                </a:lnTo>
                <a:cubicBezTo>
                  <a:pt x="7381714" y="3984944"/>
                  <a:pt x="7381687" y="3981158"/>
                  <a:pt x="7381687" y="3977366"/>
                </a:cubicBezTo>
                <a:cubicBezTo>
                  <a:pt x="7381687" y="3971728"/>
                  <a:pt x="7381746" y="3966104"/>
                  <a:pt x="7383058" y="3960518"/>
                </a:cubicBezTo>
                <a:cubicBezTo>
                  <a:pt x="7383016" y="3929436"/>
                  <a:pt x="7385465" y="3898794"/>
                  <a:pt x="7390522" y="3868787"/>
                </a:cubicBezTo>
                <a:lnTo>
                  <a:pt x="7391062" y="3862150"/>
                </a:lnTo>
                <a:cubicBezTo>
                  <a:pt x="7391231" y="3862145"/>
                  <a:pt x="7391400" y="3862140"/>
                  <a:pt x="7391568" y="3862087"/>
                </a:cubicBezTo>
                <a:cubicBezTo>
                  <a:pt x="7441844" y="3511992"/>
                  <a:pt x="7722883" y="3233421"/>
                  <a:pt x="8081734" y="3174489"/>
                </a:cubicBezTo>
                <a:lnTo>
                  <a:pt x="8081851" y="3173350"/>
                </a:lnTo>
                <a:cubicBezTo>
                  <a:pt x="8087159" y="3172348"/>
                  <a:pt x="8092487" y="3171407"/>
                  <a:pt x="8098063" y="3171823"/>
                </a:cubicBezTo>
                <a:cubicBezTo>
                  <a:pt x="8129247" y="3166310"/>
                  <a:pt x="8161139" y="3163352"/>
                  <a:pt x="8193525" y="3162829"/>
                </a:cubicBezTo>
                <a:close/>
                <a:moveTo>
                  <a:pt x="6532249" y="3161219"/>
                </a:moveTo>
                <a:lnTo>
                  <a:pt x="6549337" y="3162829"/>
                </a:lnTo>
                <a:cubicBezTo>
                  <a:pt x="6581722" y="3163352"/>
                  <a:pt x="6613615" y="3166310"/>
                  <a:pt x="6644798" y="3171823"/>
                </a:cubicBezTo>
                <a:cubicBezTo>
                  <a:pt x="6650374" y="3171407"/>
                  <a:pt x="6655702" y="3172348"/>
                  <a:pt x="6661011" y="3173350"/>
                </a:cubicBezTo>
                <a:lnTo>
                  <a:pt x="6661128" y="3174489"/>
                </a:lnTo>
                <a:cubicBezTo>
                  <a:pt x="7019978" y="3233421"/>
                  <a:pt x="7301017" y="3511992"/>
                  <a:pt x="7351294" y="3862087"/>
                </a:cubicBezTo>
                <a:cubicBezTo>
                  <a:pt x="7351461" y="3862140"/>
                  <a:pt x="7351631" y="3862145"/>
                  <a:pt x="7351799" y="3862150"/>
                </a:cubicBezTo>
                <a:lnTo>
                  <a:pt x="7352340" y="3868787"/>
                </a:lnTo>
                <a:cubicBezTo>
                  <a:pt x="7357396" y="3898794"/>
                  <a:pt x="7359846" y="3929436"/>
                  <a:pt x="7359804" y="3960518"/>
                </a:cubicBezTo>
                <a:cubicBezTo>
                  <a:pt x="7361116" y="3966104"/>
                  <a:pt x="7361174" y="3971728"/>
                  <a:pt x="7361174" y="3977366"/>
                </a:cubicBezTo>
                <a:cubicBezTo>
                  <a:pt x="7361174" y="3981158"/>
                  <a:pt x="7361147" y="3984944"/>
                  <a:pt x="7360581" y="3988716"/>
                </a:cubicBezTo>
                <a:lnTo>
                  <a:pt x="7360082" y="3988683"/>
                </a:lnTo>
                <a:lnTo>
                  <a:pt x="7360056" y="3989174"/>
                </a:lnTo>
                <a:lnTo>
                  <a:pt x="7342938" y="3987561"/>
                </a:lnTo>
                <a:cubicBezTo>
                  <a:pt x="7310564" y="3987038"/>
                  <a:pt x="7278683" y="3984080"/>
                  <a:pt x="7247511" y="3978570"/>
                </a:cubicBezTo>
                <a:cubicBezTo>
                  <a:pt x="7241934" y="3978986"/>
                  <a:pt x="7236605" y="3978045"/>
                  <a:pt x="7231295" y="3977042"/>
                </a:cubicBezTo>
                <a:lnTo>
                  <a:pt x="7231179" y="3975903"/>
                </a:lnTo>
                <a:cubicBezTo>
                  <a:pt x="6872327" y="3916971"/>
                  <a:pt x="6591288" y="3638399"/>
                  <a:pt x="6541013" y="3288305"/>
                </a:cubicBezTo>
                <a:cubicBezTo>
                  <a:pt x="6540845" y="3288253"/>
                  <a:pt x="6540677" y="3288248"/>
                  <a:pt x="6540507" y="3288243"/>
                </a:cubicBezTo>
                <a:lnTo>
                  <a:pt x="6539969" y="3281619"/>
                </a:lnTo>
                <a:cubicBezTo>
                  <a:pt x="6534910" y="3251607"/>
                  <a:pt x="6532460" y="3220958"/>
                  <a:pt x="6532502" y="3189869"/>
                </a:cubicBezTo>
                <a:cubicBezTo>
                  <a:pt x="6531190" y="3184286"/>
                  <a:pt x="6531131" y="3178663"/>
                  <a:pt x="6531131" y="3173027"/>
                </a:cubicBezTo>
                <a:lnTo>
                  <a:pt x="6531725" y="3161677"/>
                </a:lnTo>
                <a:lnTo>
                  <a:pt x="6532223" y="3161709"/>
                </a:lnTo>
                <a:close/>
                <a:moveTo>
                  <a:pt x="6518461" y="3161219"/>
                </a:moveTo>
                <a:lnTo>
                  <a:pt x="6518487" y="3161709"/>
                </a:lnTo>
                <a:lnTo>
                  <a:pt x="6518985" y="3161677"/>
                </a:lnTo>
                <a:lnTo>
                  <a:pt x="6519579" y="3173027"/>
                </a:lnTo>
                <a:cubicBezTo>
                  <a:pt x="6519579" y="3178663"/>
                  <a:pt x="6519520" y="3184286"/>
                  <a:pt x="6518208" y="3189869"/>
                </a:cubicBezTo>
                <a:cubicBezTo>
                  <a:pt x="6518250" y="3220958"/>
                  <a:pt x="6515800" y="3251607"/>
                  <a:pt x="6510741" y="3281619"/>
                </a:cubicBezTo>
                <a:lnTo>
                  <a:pt x="6510203" y="3288243"/>
                </a:lnTo>
                <a:cubicBezTo>
                  <a:pt x="6510033" y="3288248"/>
                  <a:pt x="6509865" y="3288253"/>
                  <a:pt x="6509697" y="3288305"/>
                </a:cubicBezTo>
                <a:cubicBezTo>
                  <a:pt x="6459422" y="3638399"/>
                  <a:pt x="6178383" y="3916971"/>
                  <a:pt x="5819531" y="3975903"/>
                </a:cubicBezTo>
                <a:lnTo>
                  <a:pt x="5819415" y="3977042"/>
                </a:lnTo>
                <a:cubicBezTo>
                  <a:pt x="5814105" y="3978045"/>
                  <a:pt x="5808776" y="3978986"/>
                  <a:pt x="5803199" y="3978570"/>
                </a:cubicBezTo>
                <a:cubicBezTo>
                  <a:pt x="5772027" y="3984080"/>
                  <a:pt x="5740146" y="3987038"/>
                  <a:pt x="5707772" y="3987561"/>
                </a:cubicBezTo>
                <a:lnTo>
                  <a:pt x="5690654" y="3989174"/>
                </a:lnTo>
                <a:lnTo>
                  <a:pt x="5690628" y="3988683"/>
                </a:lnTo>
                <a:lnTo>
                  <a:pt x="5690129" y="3988716"/>
                </a:lnTo>
                <a:cubicBezTo>
                  <a:pt x="5689563" y="3984944"/>
                  <a:pt x="5689536" y="3981158"/>
                  <a:pt x="5689536" y="3977366"/>
                </a:cubicBezTo>
                <a:cubicBezTo>
                  <a:pt x="5689536" y="3971728"/>
                  <a:pt x="5689594" y="3966104"/>
                  <a:pt x="5690906" y="3960518"/>
                </a:cubicBezTo>
                <a:cubicBezTo>
                  <a:pt x="5690864" y="3929436"/>
                  <a:pt x="5693314" y="3898794"/>
                  <a:pt x="5698370" y="3868787"/>
                </a:cubicBezTo>
                <a:lnTo>
                  <a:pt x="5698911" y="3862150"/>
                </a:lnTo>
                <a:cubicBezTo>
                  <a:pt x="5699079" y="3862145"/>
                  <a:pt x="5699249" y="3862140"/>
                  <a:pt x="5699416" y="3862087"/>
                </a:cubicBezTo>
                <a:cubicBezTo>
                  <a:pt x="5749693" y="3511992"/>
                  <a:pt x="6030732" y="3233421"/>
                  <a:pt x="6389582" y="3174489"/>
                </a:cubicBezTo>
                <a:lnTo>
                  <a:pt x="6389699" y="3173350"/>
                </a:lnTo>
                <a:cubicBezTo>
                  <a:pt x="6395008" y="3172348"/>
                  <a:pt x="6400336" y="3171407"/>
                  <a:pt x="6405912" y="3171823"/>
                </a:cubicBezTo>
                <a:cubicBezTo>
                  <a:pt x="6437095" y="3166310"/>
                  <a:pt x="6468988" y="3163352"/>
                  <a:pt x="6501373" y="3162829"/>
                </a:cubicBezTo>
                <a:close/>
                <a:moveTo>
                  <a:pt x="4840098" y="3161219"/>
                </a:moveTo>
                <a:lnTo>
                  <a:pt x="4857185" y="3162829"/>
                </a:lnTo>
                <a:cubicBezTo>
                  <a:pt x="4889571" y="3163352"/>
                  <a:pt x="4921463" y="3166310"/>
                  <a:pt x="4952647" y="3171823"/>
                </a:cubicBezTo>
                <a:cubicBezTo>
                  <a:pt x="4958223" y="3171407"/>
                  <a:pt x="4963551" y="3172348"/>
                  <a:pt x="4968859" y="3173350"/>
                </a:cubicBezTo>
                <a:lnTo>
                  <a:pt x="4968976" y="3174489"/>
                </a:lnTo>
                <a:cubicBezTo>
                  <a:pt x="5327827" y="3233421"/>
                  <a:pt x="5608866" y="3511992"/>
                  <a:pt x="5659142" y="3862087"/>
                </a:cubicBezTo>
                <a:cubicBezTo>
                  <a:pt x="5659310" y="3862140"/>
                  <a:pt x="5659479" y="3862145"/>
                  <a:pt x="5659648" y="3862150"/>
                </a:cubicBezTo>
                <a:lnTo>
                  <a:pt x="5660188" y="3868787"/>
                </a:lnTo>
                <a:cubicBezTo>
                  <a:pt x="5665245" y="3898794"/>
                  <a:pt x="5667694" y="3929436"/>
                  <a:pt x="5667652" y="3960518"/>
                </a:cubicBezTo>
                <a:cubicBezTo>
                  <a:pt x="5668964" y="3966104"/>
                  <a:pt x="5669023" y="3971728"/>
                  <a:pt x="5669023" y="3977366"/>
                </a:cubicBezTo>
                <a:cubicBezTo>
                  <a:pt x="5669023" y="3981158"/>
                  <a:pt x="5668996" y="3984944"/>
                  <a:pt x="5668430" y="3988716"/>
                </a:cubicBezTo>
                <a:lnTo>
                  <a:pt x="5667931" y="3988683"/>
                </a:lnTo>
                <a:lnTo>
                  <a:pt x="5667905" y="3989174"/>
                </a:lnTo>
                <a:lnTo>
                  <a:pt x="5650786" y="3987561"/>
                </a:lnTo>
                <a:cubicBezTo>
                  <a:pt x="5618412" y="3987038"/>
                  <a:pt x="5586532" y="3984080"/>
                  <a:pt x="5555360" y="3978570"/>
                </a:cubicBezTo>
                <a:cubicBezTo>
                  <a:pt x="5549783" y="3978986"/>
                  <a:pt x="5544454" y="3978045"/>
                  <a:pt x="5539143" y="3977042"/>
                </a:cubicBezTo>
                <a:lnTo>
                  <a:pt x="5539027" y="3975903"/>
                </a:lnTo>
                <a:cubicBezTo>
                  <a:pt x="5180176" y="3916971"/>
                  <a:pt x="4899137" y="3638399"/>
                  <a:pt x="4848861" y="3288305"/>
                </a:cubicBezTo>
                <a:cubicBezTo>
                  <a:pt x="4848694" y="3288253"/>
                  <a:pt x="4848525" y="3288248"/>
                  <a:pt x="4848356" y="3288243"/>
                </a:cubicBezTo>
                <a:lnTo>
                  <a:pt x="4847817" y="3281619"/>
                </a:lnTo>
                <a:cubicBezTo>
                  <a:pt x="4842759" y="3251607"/>
                  <a:pt x="4840308" y="3220958"/>
                  <a:pt x="4840350" y="3189869"/>
                </a:cubicBezTo>
                <a:cubicBezTo>
                  <a:pt x="4839038" y="3184286"/>
                  <a:pt x="4838980" y="3178663"/>
                  <a:pt x="4838980" y="3173027"/>
                </a:cubicBezTo>
                <a:lnTo>
                  <a:pt x="4839574" y="3161677"/>
                </a:lnTo>
                <a:lnTo>
                  <a:pt x="4840072" y="3161709"/>
                </a:lnTo>
                <a:close/>
                <a:moveTo>
                  <a:pt x="4826310" y="3161219"/>
                </a:moveTo>
                <a:lnTo>
                  <a:pt x="4826336" y="3161709"/>
                </a:lnTo>
                <a:lnTo>
                  <a:pt x="4826834" y="3161677"/>
                </a:lnTo>
                <a:lnTo>
                  <a:pt x="4827428" y="3173027"/>
                </a:lnTo>
                <a:cubicBezTo>
                  <a:pt x="4827428" y="3178663"/>
                  <a:pt x="4827369" y="3184286"/>
                  <a:pt x="4826057" y="3189869"/>
                </a:cubicBezTo>
                <a:cubicBezTo>
                  <a:pt x="4826099" y="3220958"/>
                  <a:pt x="4823649" y="3251607"/>
                  <a:pt x="4818590" y="3281619"/>
                </a:cubicBezTo>
                <a:lnTo>
                  <a:pt x="4818052" y="3288243"/>
                </a:lnTo>
                <a:cubicBezTo>
                  <a:pt x="4817882" y="3288248"/>
                  <a:pt x="4817714" y="3288253"/>
                  <a:pt x="4817546" y="3288305"/>
                </a:cubicBezTo>
                <a:cubicBezTo>
                  <a:pt x="4767271" y="3638399"/>
                  <a:pt x="4486232" y="3916971"/>
                  <a:pt x="4127381" y="3975903"/>
                </a:cubicBezTo>
                <a:lnTo>
                  <a:pt x="4127264" y="3977042"/>
                </a:lnTo>
                <a:cubicBezTo>
                  <a:pt x="4121954" y="3978045"/>
                  <a:pt x="4116625" y="3978986"/>
                  <a:pt x="4111048" y="3978570"/>
                </a:cubicBezTo>
                <a:cubicBezTo>
                  <a:pt x="4079876" y="3984080"/>
                  <a:pt x="4047996" y="3987038"/>
                  <a:pt x="4015621" y="3987561"/>
                </a:cubicBezTo>
                <a:lnTo>
                  <a:pt x="3998503" y="3989174"/>
                </a:lnTo>
                <a:lnTo>
                  <a:pt x="3998477" y="3988683"/>
                </a:lnTo>
                <a:lnTo>
                  <a:pt x="3997978" y="3988716"/>
                </a:lnTo>
                <a:cubicBezTo>
                  <a:pt x="3997412" y="3984944"/>
                  <a:pt x="3997385" y="3981158"/>
                  <a:pt x="3997385" y="3977366"/>
                </a:cubicBezTo>
                <a:cubicBezTo>
                  <a:pt x="3997385" y="3971728"/>
                  <a:pt x="3997443" y="3966104"/>
                  <a:pt x="3998755" y="3960518"/>
                </a:cubicBezTo>
                <a:cubicBezTo>
                  <a:pt x="3998713" y="3929436"/>
                  <a:pt x="4001163" y="3898794"/>
                  <a:pt x="4006219" y="3868787"/>
                </a:cubicBezTo>
                <a:lnTo>
                  <a:pt x="4006760" y="3862150"/>
                </a:lnTo>
                <a:cubicBezTo>
                  <a:pt x="4006928" y="3862145"/>
                  <a:pt x="4007098" y="3862140"/>
                  <a:pt x="4007265" y="3862087"/>
                </a:cubicBezTo>
                <a:cubicBezTo>
                  <a:pt x="4057542" y="3511992"/>
                  <a:pt x="4338581" y="3233421"/>
                  <a:pt x="4697431" y="3174489"/>
                </a:cubicBezTo>
                <a:lnTo>
                  <a:pt x="4697548" y="3173350"/>
                </a:lnTo>
                <a:cubicBezTo>
                  <a:pt x="4702857" y="3172348"/>
                  <a:pt x="4708185" y="3171407"/>
                  <a:pt x="4713761" y="3171823"/>
                </a:cubicBezTo>
                <a:cubicBezTo>
                  <a:pt x="4744944" y="3166310"/>
                  <a:pt x="4776837" y="3163352"/>
                  <a:pt x="4809222" y="3162829"/>
                </a:cubicBezTo>
                <a:close/>
                <a:moveTo>
                  <a:pt x="3147947" y="3161219"/>
                </a:moveTo>
                <a:lnTo>
                  <a:pt x="3165034" y="3162829"/>
                </a:lnTo>
                <a:cubicBezTo>
                  <a:pt x="3197420" y="3163352"/>
                  <a:pt x="3229312" y="3166310"/>
                  <a:pt x="3260496" y="3171823"/>
                </a:cubicBezTo>
                <a:cubicBezTo>
                  <a:pt x="3266072" y="3171407"/>
                  <a:pt x="3271400" y="3172348"/>
                  <a:pt x="3276708" y="3173350"/>
                </a:cubicBezTo>
                <a:lnTo>
                  <a:pt x="3276826" y="3174489"/>
                </a:lnTo>
                <a:cubicBezTo>
                  <a:pt x="3635676" y="3233421"/>
                  <a:pt x="3916715" y="3511992"/>
                  <a:pt x="3966991" y="3862087"/>
                </a:cubicBezTo>
                <a:cubicBezTo>
                  <a:pt x="3967159" y="3862140"/>
                  <a:pt x="3967328" y="3862145"/>
                  <a:pt x="3967497" y="3862150"/>
                </a:cubicBezTo>
                <a:lnTo>
                  <a:pt x="3968037" y="3868787"/>
                </a:lnTo>
                <a:cubicBezTo>
                  <a:pt x="3973094" y="3898794"/>
                  <a:pt x="3975543" y="3929436"/>
                  <a:pt x="3975501" y="3960518"/>
                </a:cubicBezTo>
                <a:cubicBezTo>
                  <a:pt x="3976813" y="3966104"/>
                  <a:pt x="3976872" y="3971728"/>
                  <a:pt x="3976872" y="3977366"/>
                </a:cubicBezTo>
                <a:cubicBezTo>
                  <a:pt x="3976872" y="3981158"/>
                  <a:pt x="3976845" y="3984944"/>
                  <a:pt x="3976279" y="3988716"/>
                </a:cubicBezTo>
                <a:lnTo>
                  <a:pt x="3975780" y="3988683"/>
                </a:lnTo>
                <a:lnTo>
                  <a:pt x="3975754" y="3989174"/>
                </a:lnTo>
                <a:lnTo>
                  <a:pt x="3958635" y="3987561"/>
                </a:lnTo>
                <a:cubicBezTo>
                  <a:pt x="3926261" y="3987038"/>
                  <a:pt x="3894381" y="3984080"/>
                  <a:pt x="3863209" y="3978570"/>
                </a:cubicBezTo>
                <a:cubicBezTo>
                  <a:pt x="3857632" y="3978986"/>
                  <a:pt x="3852303" y="3978045"/>
                  <a:pt x="3846992" y="3977042"/>
                </a:cubicBezTo>
                <a:lnTo>
                  <a:pt x="3846876" y="3975903"/>
                </a:lnTo>
                <a:cubicBezTo>
                  <a:pt x="3488025" y="3916971"/>
                  <a:pt x="3206986" y="3638399"/>
                  <a:pt x="3156710" y="3288305"/>
                </a:cubicBezTo>
                <a:cubicBezTo>
                  <a:pt x="3156543" y="3288253"/>
                  <a:pt x="3156374" y="3288248"/>
                  <a:pt x="3156205" y="3288243"/>
                </a:cubicBezTo>
                <a:lnTo>
                  <a:pt x="3155667" y="3281619"/>
                </a:lnTo>
                <a:cubicBezTo>
                  <a:pt x="3150608" y="3251607"/>
                  <a:pt x="3148157" y="3220958"/>
                  <a:pt x="3148199" y="3189869"/>
                </a:cubicBezTo>
                <a:cubicBezTo>
                  <a:pt x="3146887" y="3184286"/>
                  <a:pt x="3146829" y="3178663"/>
                  <a:pt x="3146829" y="3173027"/>
                </a:cubicBezTo>
                <a:lnTo>
                  <a:pt x="3147423" y="3161677"/>
                </a:lnTo>
                <a:lnTo>
                  <a:pt x="3147921" y="3161709"/>
                </a:lnTo>
                <a:close/>
                <a:moveTo>
                  <a:pt x="3134159" y="3161219"/>
                </a:moveTo>
                <a:lnTo>
                  <a:pt x="3134185" y="3161709"/>
                </a:lnTo>
                <a:lnTo>
                  <a:pt x="3134683" y="3161677"/>
                </a:lnTo>
                <a:lnTo>
                  <a:pt x="3135277" y="3173027"/>
                </a:lnTo>
                <a:cubicBezTo>
                  <a:pt x="3135277" y="3178663"/>
                  <a:pt x="3135218" y="3184286"/>
                  <a:pt x="3133906" y="3189869"/>
                </a:cubicBezTo>
                <a:cubicBezTo>
                  <a:pt x="3133948" y="3220958"/>
                  <a:pt x="3131498" y="3251607"/>
                  <a:pt x="3126439" y="3281619"/>
                </a:cubicBezTo>
                <a:lnTo>
                  <a:pt x="3125901" y="3288243"/>
                </a:lnTo>
                <a:cubicBezTo>
                  <a:pt x="3125731" y="3288248"/>
                  <a:pt x="3125563" y="3288253"/>
                  <a:pt x="3125395" y="3288305"/>
                </a:cubicBezTo>
                <a:cubicBezTo>
                  <a:pt x="3075120" y="3638399"/>
                  <a:pt x="2794081" y="3916971"/>
                  <a:pt x="2435230" y="3975903"/>
                </a:cubicBezTo>
                <a:lnTo>
                  <a:pt x="2435113" y="3977042"/>
                </a:lnTo>
                <a:cubicBezTo>
                  <a:pt x="2429803" y="3978045"/>
                  <a:pt x="2424474" y="3978986"/>
                  <a:pt x="2418897" y="3978570"/>
                </a:cubicBezTo>
                <a:cubicBezTo>
                  <a:pt x="2387725" y="3984080"/>
                  <a:pt x="2355845" y="3987038"/>
                  <a:pt x="2323470" y="3987561"/>
                </a:cubicBezTo>
                <a:lnTo>
                  <a:pt x="2306352" y="3989174"/>
                </a:lnTo>
                <a:lnTo>
                  <a:pt x="2306326" y="3988683"/>
                </a:lnTo>
                <a:lnTo>
                  <a:pt x="2305827" y="3988716"/>
                </a:lnTo>
                <a:cubicBezTo>
                  <a:pt x="2305261" y="3984944"/>
                  <a:pt x="2305234" y="3981158"/>
                  <a:pt x="2305234" y="3977366"/>
                </a:cubicBezTo>
                <a:cubicBezTo>
                  <a:pt x="2305234" y="3971728"/>
                  <a:pt x="2305292" y="3966104"/>
                  <a:pt x="2306604" y="3960518"/>
                </a:cubicBezTo>
                <a:cubicBezTo>
                  <a:pt x="2306562" y="3929436"/>
                  <a:pt x="2309012" y="3898794"/>
                  <a:pt x="2314068" y="3868787"/>
                </a:cubicBezTo>
                <a:lnTo>
                  <a:pt x="2314609" y="3862150"/>
                </a:lnTo>
                <a:cubicBezTo>
                  <a:pt x="2314777" y="3862145"/>
                  <a:pt x="2314947" y="3862140"/>
                  <a:pt x="2315114" y="3862087"/>
                </a:cubicBezTo>
                <a:cubicBezTo>
                  <a:pt x="2365391" y="3511992"/>
                  <a:pt x="2646430" y="3233421"/>
                  <a:pt x="3005280" y="3174489"/>
                </a:cubicBezTo>
                <a:lnTo>
                  <a:pt x="3005397" y="3173350"/>
                </a:lnTo>
                <a:cubicBezTo>
                  <a:pt x="3010706" y="3172348"/>
                  <a:pt x="3016034" y="3171407"/>
                  <a:pt x="3021610" y="3171823"/>
                </a:cubicBezTo>
                <a:cubicBezTo>
                  <a:pt x="3052793" y="3166310"/>
                  <a:pt x="3084686" y="3163352"/>
                  <a:pt x="3117071" y="3162829"/>
                </a:cubicBezTo>
                <a:close/>
                <a:moveTo>
                  <a:pt x="1455796" y="3161219"/>
                </a:moveTo>
                <a:lnTo>
                  <a:pt x="1472883" y="3162829"/>
                </a:lnTo>
                <a:cubicBezTo>
                  <a:pt x="1505269" y="3163352"/>
                  <a:pt x="1537161" y="3166310"/>
                  <a:pt x="1568345" y="3171823"/>
                </a:cubicBezTo>
                <a:cubicBezTo>
                  <a:pt x="1573921" y="3171407"/>
                  <a:pt x="1579249" y="3172348"/>
                  <a:pt x="1584557" y="3173350"/>
                </a:cubicBezTo>
                <a:lnTo>
                  <a:pt x="1584675" y="3174489"/>
                </a:lnTo>
                <a:cubicBezTo>
                  <a:pt x="1943525" y="3233421"/>
                  <a:pt x="2224564" y="3511992"/>
                  <a:pt x="2274840" y="3862087"/>
                </a:cubicBezTo>
                <a:cubicBezTo>
                  <a:pt x="2275008" y="3862140"/>
                  <a:pt x="2275177" y="3862145"/>
                  <a:pt x="2275346" y="3862150"/>
                </a:cubicBezTo>
                <a:lnTo>
                  <a:pt x="2275886" y="3868787"/>
                </a:lnTo>
                <a:cubicBezTo>
                  <a:pt x="2280943" y="3898794"/>
                  <a:pt x="2283392" y="3929436"/>
                  <a:pt x="2283350" y="3960518"/>
                </a:cubicBezTo>
                <a:cubicBezTo>
                  <a:pt x="2284662" y="3966104"/>
                  <a:pt x="2284721" y="3971728"/>
                  <a:pt x="2284721" y="3977366"/>
                </a:cubicBezTo>
                <a:cubicBezTo>
                  <a:pt x="2284721" y="3981158"/>
                  <a:pt x="2284694" y="3984944"/>
                  <a:pt x="2284128" y="3988716"/>
                </a:cubicBezTo>
                <a:lnTo>
                  <a:pt x="2283629" y="3988683"/>
                </a:lnTo>
                <a:lnTo>
                  <a:pt x="2283603" y="3989174"/>
                </a:lnTo>
                <a:lnTo>
                  <a:pt x="2266484" y="3987561"/>
                </a:lnTo>
                <a:cubicBezTo>
                  <a:pt x="2234110" y="3987038"/>
                  <a:pt x="2202230" y="3984080"/>
                  <a:pt x="2171058" y="3978570"/>
                </a:cubicBezTo>
                <a:cubicBezTo>
                  <a:pt x="2165481" y="3978986"/>
                  <a:pt x="2160152" y="3978045"/>
                  <a:pt x="2154841" y="3977042"/>
                </a:cubicBezTo>
                <a:lnTo>
                  <a:pt x="2154725" y="3975903"/>
                </a:lnTo>
                <a:cubicBezTo>
                  <a:pt x="1795874" y="3916971"/>
                  <a:pt x="1514835" y="3638399"/>
                  <a:pt x="1464559" y="3288305"/>
                </a:cubicBezTo>
                <a:cubicBezTo>
                  <a:pt x="1464392" y="3288253"/>
                  <a:pt x="1464223" y="3288248"/>
                  <a:pt x="1464054" y="3288243"/>
                </a:cubicBezTo>
                <a:lnTo>
                  <a:pt x="1463515" y="3281619"/>
                </a:lnTo>
                <a:cubicBezTo>
                  <a:pt x="1458457" y="3251607"/>
                  <a:pt x="1456006" y="3220958"/>
                  <a:pt x="1456048" y="3189869"/>
                </a:cubicBezTo>
                <a:cubicBezTo>
                  <a:pt x="1454736" y="3184286"/>
                  <a:pt x="1454678" y="3178663"/>
                  <a:pt x="1454678" y="3173027"/>
                </a:cubicBezTo>
                <a:lnTo>
                  <a:pt x="1455272" y="3161677"/>
                </a:lnTo>
                <a:lnTo>
                  <a:pt x="1455770" y="3161709"/>
                </a:lnTo>
                <a:close/>
                <a:moveTo>
                  <a:pt x="1442008" y="3161219"/>
                </a:moveTo>
                <a:lnTo>
                  <a:pt x="1442034" y="3161709"/>
                </a:lnTo>
                <a:lnTo>
                  <a:pt x="1442532" y="3161677"/>
                </a:lnTo>
                <a:lnTo>
                  <a:pt x="1443126" y="3173027"/>
                </a:lnTo>
                <a:cubicBezTo>
                  <a:pt x="1443126" y="3178663"/>
                  <a:pt x="1443067" y="3184286"/>
                  <a:pt x="1441755" y="3189869"/>
                </a:cubicBezTo>
                <a:cubicBezTo>
                  <a:pt x="1441797" y="3220958"/>
                  <a:pt x="1439347" y="3251607"/>
                  <a:pt x="1434288" y="3281619"/>
                </a:cubicBezTo>
                <a:lnTo>
                  <a:pt x="1433750" y="3288243"/>
                </a:lnTo>
                <a:cubicBezTo>
                  <a:pt x="1433580" y="3288248"/>
                  <a:pt x="1433412" y="3288253"/>
                  <a:pt x="1433244" y="3288305"/>
                </a:cubicBezTo>
                <a:cubicBezTo>
                  <a:pt x="1382969" y="3638399"/>
                  <a:pt x="1101930" y="3916971"/>
                  <a:pt x="743079" y="3975903"/>
                </a:cubicBezTo>
                <a:lnTo>
                  <a:pt x="742962" y="3977042"/>
                </a:lnTo>
                <a:cubicBezTo>
                  <a:pt x="737652" y="3978045"/>
                  <a:pt x="732323" y="3978986"/>
                  <a:pt x="726746" y="3978570"/>
                </a:cubicBezTo>
                <a:cubicBezTo>
                  <a:pt x="695574" y="3984080"/>
                  <a:pt x="663693" y="3987038"/>
                  <a:pt x="631319" y="3987561"/>
                </a:cubicBezTo>
                <a:lnTo>
                  <a:pt x="614201" y="3989174"/>
                </a:lnTo>
                <a:lnTo>
                  <a:pt x="614175" y="3988683"/>
                </a:lnTo>
                <a:lnTo>
                  <a:pt x="613676" y="3988716"/>
                </a:lnTo>
                <a:cubicBezTo>
                  <a:pt x="613110" y="3984944"/>
                  <a:pt x="613083" y="3981158"/>
                  <a:pt x="613083" y="3977366"/>
                </a:cubicBezTo>
                <a:cubicBezTo>
                  <a:pt x="613083" y="3971728"/>
                  <a:pt x="613141" y="3966104"/>
                  <a:pt x="614453" y="3960518"/>
                </a:cubicBezTo>
                <a:cubicBezTo>
                  <a:pt x="614411" y="3929436"/>
                  <a:pt x="616861" y="3898794"/>
                  <a:pt x="621917" y="3868787"/>
                </a:cubicBezTo>
                <a:lnTo>
                  <a:pt x="622458" y="3862150"/>
                </a:lnTo>
                <a:cubicBezTo>
                  <a:pt x="622626" y="3862145"/>
                  <a:pt x="622796" y="3862140"/>
                  <a:pt x="622963" y="3862087"/>
                </a:cubicBezTo>
                <a:cubicBezTo>
                  <a:pt x="673240" y="3511992"/>
                  <a:pt x="954279" y="3233421"/>
                  <a:pt x="1313129" y="3174489"/>
                </a:cubicBezTo>
                <a:lnTo>
                  <a:pt x="1313246" y="3173350"/>
                </a:lnTo>
                <a:cubicBezTo>
                  <a:pt x="1318555" y="3172348"/>
                  <a:pt x="1323883" y="3171407"/>
                  <a:pt x="1329459" y="3171823"/>
                </a:cubicBezTo>
                <a:cubicBezTo>
                  <a:pt x="1360642" y="3166310"/>
                  <a:pt x="1392535" y="3163352"/>
                  <a:pt x="1424920" y="3162829"/>
                </a:cubicBezTo>
                <a:close/>
                <a:moveTo>
                  <a:pt x="10909360" y="2447425"/>
                </a:moveTo>
                <a:cubicBezTo>
                  <a:pt x="10962636" y="2718331"/>
                  <a:pt x="11177479" y="2933128"/>
                  <a:pt x="11452669" y="2992271"/>
                </a:cubicBezTo>
                <a:cubicBezTo>
                  <a:pt x="11399394" y="2721365"/>
                  <a:pt x="11184550" y="2506568"/>
                  <a:pt x="10909360" y="2447425"/>
                </a:cubicBezTo>
                <a:close/>
                <a:moveTo>
                  <a:pt x="10602109" y="2447425"/>
                </a:moveTo>
                <a:cubicBezTo>
                  <a:pt x="10326919" y="2506568"/>
                  <a:pt x="10112075" y="2721365"/>
                  <a:pt x="10058800" y="2992271"/>
                </a:cubicBezTo>
                <a:cubicBezTo>
                  <a:pt x="10333990" y="2933128"/>
                  <a:pt x="10548833" y="2718331"/>
                  <a:pt x="10602109" y="2447425"/>
                </a:cubicBezTo>
                <a:close/>
                <a:moveTo>
                  <a:pt x="9217207" y="2447425"/>
                </a:moveTo>
                <a:cubicBezTo>
                  <a:pt x="9270483" y="2718331"/>
                  <a:pt x="9485326" y="2933128"/>
                  <a:pt x="9760516" y="2992271"/>
                </a:cubicBezTo>
                <a:cubicBezTo>
                  <a:pt x="9707241" y="2721365"/>
                  <a:pt x="9492397" y="2506568"/>
                  <a:pt x="9217207" y="2447425"/>
                </a:cubicBezTo>
                <a:close/>
                <a:moveTo>
                  <a:pt x="8909958" y="2447425"/>
                </a:moveTo>
                <a:cubicBezTo>
                  <a:pt x="8634768" y="2506568"/>
                  <a:pt x="8419924" y="2721365"/>
                  <a:pt x="8366649" y="2992271"/>
                </a:cubicBezTo>
                <a:cubicBezTo>
                  <a:pt x="8641839" y="2933128"/>
                  <a:pt x="8856682" y="2718331"/>
                  <a:pt x="8909958" y="2447425"/>
                </a:cubicBezTo>
                <a:close/>
                <a:moveTo>
                  <a:pt x="7525056" y="2447425"/>
                </a:moveTo>
                <a:cubicBezTo>
                  <a:pt x="7578332" y="2718331"/>
                  <a:pt x="7793175" y="2933128"/>
                  <a:pt x="8068365" y="2992271"/>
                </a:cubicBezTo>
                <a:cubicBezTo>
                  <a:pt x="8015090" y="2721365"/>
                  <a:pt x="7800246" y="2506568"/>
                  <a:pt x="7525056" y="2447425"/>
                </a:cubicBezTo>
                <a:close/>
                <a:moveTo>
                  <a:pt x="7217807" y="2447425"/>
                </a:moveTo>
                <a:cubicBezTo>
                  <a:pt x="6942617" y="2506568"/>
                  <a:pt x="6727773" y="2721365"/>
                  <a:pt x="6674498" y="2992271"/>
                </a:cubicBezTo>
                <a:cubicBezTo>
                  <a:pt x="6949688" y="2933128"/>
                  <a:pt x="7164531" y="2718331"/>
                  <a:pt x="7217807" y="2447425"/>
                </a:cubicBezTo>
                <a:close/>
                <a:moveTo>
                  <a:pt x="5832905" y="2447425"/>
                </a:moveTo>
                <a:cubicBezTo>
                  <a:pt x="5886181" y="2718331"/>
                  <a:pt x="6101024" y="2933128"/>
                  <a:pt x="6376214" y="2992271"/>
                </a:cubicBezTo>
                <a:cubicBezTo>
                  <a:pt x="6322939" y="2721365"/>
                  <a:pt x="6108095" y="2506568"/>
                  <a:pt x="5832905" y="2447425"/>
                </a:cubicBezTo>
                <a:close/>
                <a:moveTo>
                  <a:pt x="5525656" y="2447425"/>
                </a:moveTo>
                <a:cubicBezTo>
                  <a:pt x="5250466" y="2506568"/>
                  <a:pt x="5035622" y="2721365"/>
                  <a:pt x="4982347" y="2992271"/>
                </a:cubicBezTo>
                <a:cubicBezTo>
                  <a:pt x="5257537" y="2933128"/>
                  <a:pt x="5472380" y="2718331"/>
                  <a:pt x="5525656" y="2447425"/>
                </a:cubicBezTo>
                <a:close/>
                <a:moveTo>
                  <a:pt x="4140754" y="2447425"/>
                </a:moveTo>
                <a:cubicBezTo>
                  <a:pt x="4194030" y="2718331"/>
                  <a:pt x="4408873" y="2933128"/>
                  <a:pt x="4684063" y="2992271"/>
                </a:cubicBezTo>
                <a:cubicBezTo>
                  <a:pt x="4630788" y="2721365"/>
                  <a:pt x="4415944" y="2506568"/>
                  <a:pt x="4140754" y="2447425"/>
                </a:cubicBezTo>
                <a:close/>
                <a:moveTo>
                  <a:pt x="3833505" y="2447425"/>
                </a:moveTo>
                <a:cubicBezTo>
                  <a:pt x="3558315" y="2506568"/>
                  <a:pt x="3343471" y="2721365"/>
                  <a:pt x="3290196" y="2992271"/>
                </a:cubicBezTo>
                <a:cubicBezTo>
                  <a:pt x="3565386" y="2933128"/>
                  <a:pt x="3780229" y="2718331"/>
                  <a:pt x="3833505" y="2447425"/>
                </a:cubicBezTo>
                <a:close/>
                <a:moveTo>
                  <a:pt x="2448603" y="2447425"/>
                </a:moveTo>
                <a:cubicBezTo>
                  <a:pt x="2501879" y="2718331"/>
                  <a:pt x="2716722" y="2933128"/>
                  <a:pt x="2991912" y="2992271"/>
                </a:cubicBezTo>
                <a:cubicBezTo>
                  <a:pt x="2938637" y="2721365"/>
                  <a:pt x="2723793" y="2506568"/>
                  <a:pt x="2448603" y="2447425"/>
                </a:cubicBezTo>
                <a:close/>
                <a:moveTo>
                  <a:pt x="2141354" y="2447425"/>
                </a:moveTo>
                <a:cubicBezTo>
                  <a:pt x="1866164" y="2506568"/>
                  <a:pt x="1651320" y="2721365"/>
                  <a:pt x="1598045" y="2992271"/>
                </a:cubicBezTo>
                <a:cubicBezTo>
                  <a:pt x="1873235" y="2933128"/>
                  <a:pt x="2088078" y="2718331"/>
                  <a:pt x="2141354" y="2447425"/>
                </a:cubicBezTo>
                <a:close/>
                <a:moveTo>
                  <a:pt x="756452" y="2447425"/>
                </a:moveTo>
                <a:cubicBezTo>
                  <a:pt x="809728" y="2718331"/>
                  <a:pt x="1024571" y="2933128"/>
                  <a:pt x="1299761" y="2992271"/>
                </a:cubicBezTo>
                <a:cubicBezTo>
                  <a:pt x="1246486" y="2721365"/>
                  <a:pt x="1031642" y="2506568"/>
                  <a:pt x="756452" y="2447425"/>
                </a:cubicBezTo>
                <a:close/>
                <a:moveTo>
                  <a:pt x="12192000" y="2344615"/>
                </a:moveTo>
                <a:lnTo>
                  <a:pt x="12192000" y="2477663"/>
                </a:lnTo>
                <a:cubicBezTo>
                  <a:pt x="11966807" y="2562375"/>
                  <a:pt x="11797421" y="2755980"/>
                  <a:pt x="11750953" y="2992271"/>
                </a:cubicBezTo>
                <a:cubicBezTo>
                  <a:pt x="11935988" y="2952504"/>
                  <a:pt x="12093739" y="2842365"/>
                  <a:pt x="12192000" y="2691161"/>
                </a:cubicBezTo>
                <a:lnTo>
                  <a:pt x="12192000" y="2892735"/>
                </a:lnTo>
                <a:cubicBezTo>
                  <a:pt x="12071770" y="3011736"/>
                  <a:pt x="11914089" y="3094511"/>
                  <a:pt x="11737582" y="3123727"/>
                </a:cubicBezTo>
                <a:lnTo>
                  <a:pt x="11737466" y="3124875"/>
                </a:lnTo>
                <a:cubicBezTo>
                  <a:pt x="11732155" y="3125886"/>
                  <a:pt x="11726826" y="3126834"/>
                  <a:pt x="11721249" y="3126415"/>
                </a:cubicBezTo>
                <a:cubicBezTo>
                  <a:pt x="11690077" y="3131969"/>
                  <a:pt x="11658197" y="3134950"/>
                  <a:pt x="11625822" y="3135477"/>
                </a:cubicBezTo>
                <a:lnTo>
                  <a:pt x="11608704" y="3137103"/>
                </a:lnTo>
                <a:lnTo>
                  <a:pt x="11608678" y="3136608"/>
                </a:lnTo>
                <a:lnTo>
                  <a:pt x="11608179" y="3136641"/>
                </a:lnTo>
                <a:cubicBezTo>
                  <a:pt x="11607613" y="3132839"/>
                  <a:pt x="11607586" y="3129023"/>
                  <a:pt x="11607586" y="3125201"/>
                </a:cubicBezTo>
                <a:cubicBezTo>
                  <a:pt x="11607586" y="3119519"/>
                  <a:pt x="11607645" y="3113850"/>
                  <a:pt x="11608957" y="3108220"/>
                </a:cubicBezTo>
                <a:cubicBezTo>
                  <a:pt x="11608914" y="3076892"/>
                  <a:pt x="11611364" y="3046007"/>
                  <a:pt x="11616421" y="3015763"/>
                </a:cubicBezTo>
                <a:lnTo>
                  <a:pt x="11616961" y="3009073"/>
                </a:lnTo>
                <a:cubicBezTo>
                  <a:pt x="11617130" y="3009068"/>
                  <a:pt x="11617299" y="3009063"/>
                  <a:pt x="11617466" y="3009010"/>
                </a:cubicBezTo>
                <a:cubicBezTo>
                  <a:pt x="11662185" y="2695154"/>
                  <a:pt x="11889463" y="2438329"/>
                  <a:pt x="12192000" y="2344615"/>
                </a:cubicBezTo>
                <a:close/>
                <a:moveTo>
                  <a:pt x="10767111" y="2302594"/>
                </a:moveTo>
                <a:lnTo>
                  <a:pt x="10784198" y="2304217"/>
                </a:lnTo>
                <a:cubicBezTo>
                  <a:pt x="10816584" y="2304744"/>
                  <a:pt x="10848477" y="2307725"/>
                  <a:pt x="10879660" y="2313282"/>
                </a:cubicBezTo>
                <a:cubicBezTo>
                  <a:pt x="10885236" y="2312863"/>
                  <a:pt x="10890564" y="2313811"/>
                  <a:pt x="10895873" y="2314821"/>
                </a:cubicBezTo>
                <a:lnTo>
                  <a:pt x="10895990" y="2315969"/>
                </a:lnTo>
                <a:cubicBezTo>
                  <a:pt x="11254840" y="2375367"/>
                  <a:pt x="11535879" y="2656144"/>
                  <a:pt x="11586156" y="3009010"/>
                </a:cubicBezTo>
                <a:cubicBezTo>
                  <a:pt x="11586323" y="3009063"/>
                  <a:pt x="11586492" y="3009068"/>
                  <a:pt x="11586661" y="3009073"/>
                </a:cubicBezTo>
                <a:lnTo>
                  <a:pt x="11587201" y="3015763"/>
                </a:lnTo>
                <a:cubicBezTo>
                  <a:pt x="11592258" y="3046007"/>
                  <a:pt x="11594708" y="3076892"/>
                  <a:pt x="11594665" y="3108220"/>
                </a:cubicBezTo>
                <a:cubicBezTo>
                  <a:pt x="11595977" y="3113850"/>
                  <a:pt x="11596036" y="3119519"/>
                  <a:pt x="11596036" y="3125201"/>
                </a:cubicBezTo>
                <a:cubicBezTo>
                  <a:pt x="11596036" y="3129023"/>
                  <a:pt x="11596009" y="3132839"/>
                  <a:pt x="11595443" y="3136641"/>
                </a:cubicBezTo>
                <a:lnTo>
                  <a:pt x="11594944" y="3136608"/>
                </a:lnTo>
                <a:lnTo>
                  <a:pt x="11594918" y="3137103"/>
                </a:lnTo>
                <a:lnTo>
                  <a:pt x="11577800" y="3135477"/>
                </a:lnTo>
                <a:cubicBezTo>
                  <a:pt x="11545425" y="3134950"/>
                  <a:pt x="11513545" y="3131969"/>
                  <a:pt x="11482373" y="3126415"/>
                </a:cubicBezTo>
                <a:cubicBezTo>
                  <a:pt x="11476796" y="3126834"/>
                  <a:pt x="11471467" y="3125886"/>
                  <a:pt x="11466156" y="3124875"/>
                </a:cubicBezTo>
                <a:lnTo>
                  <a:pt x="11466040" y="3123727"/>
                </a:lnTo>
                <a:cubicBezTo>
                  <a:pt x="11107189" y="3064328"/>
                  <a:pt x="10826150" y="2783551"/>
                  <a:pt x="10775875" y="2430686"/>
                </a:cubicBezTo>
                <a:cubicBezTo>
                  <a:pt x="10775707" y="2430633"/>
                  <a:pt x="10775539" y="2430628"/>
                  <a:pt x="10775369" y="2430623"/>
                </a:cubicBezTo>
                <a:lnTo>
                  <a:pt x="10774831" y="2423947"/>
                </a:lnTo>
                <a:cubicBezTo>
                  <a:pt x="10769772" y="2393697"/>
                  <a:pt x="10767321" y="2362806"/>
                  <a:pt x="10767364" y="2331471"/>
                </a:cubicBezTo>
                <a:cubicBezTo>
                  <a:pt x="10766052" y="2325843"/>
                  <a:pt x="10765993" y="2320176"/>
                  <a:pt x="10765993" y="2314495"/>
                </a:cubicBezTo>
                <a:lnTo>
                  <a:pt x="10766587" y="2303055"/>
                </a:lnTo>
                <a:lnTo>
                  <a:pt x="10767085" y="2303088"/>
                </a:lnTo>
                <a:close/>
                <a:moveTo>
                  <a:pt x="10744358" y="2302594"/>
                </a:moveTo>
                <a:lnTo>
                  <a:pt x="10744384" y="2303088"/>
                </a:lnTo>
                <a:lnTo>
                  <a:pt x="10744882" y="2303055"/>
                </a:lnTo>
                <a:lnTo>
                  <a:pt x="10745476" y="2314495"/>
                </a:lnTo>
                <a:cubicBezTo>
                  <a:pt x="10745476" y="2320176"/>
                  <a:pt x="10745417" y="2325843"/>
                  <a:pt x="10744105" y="2331471"/>
                </a:cubicBezTo>
                <a:cubicBezTo>
                  <a:pt x="10744148" y="2362806"/>
                  <a:pt x="10741697" y="2393697"/>
                  <a:pt x="10736638" y="2423947"/>
                </a:cubicBezTo>
                <a:lnTo>
                  <a:pt x="10736100" y="2430623"/>
                </a:lnTo>
                <a:cubicBezTo>
                  <a:pt x="10735930" y="2430628"/>
                  <a:pt x="10735762" y="2430633"/>
                  <a:pt x="10735594" y="2430686"/>
                </a:cubicBezTo>
                <a:cubicBezTo>
                  <a:pt x="10685319" y="2783551"/>
                  <a:pt x="10404280" y="3064328"/>
                  <a:pt x="10045429" y="3123727"/>
                </a:cubicBezTo>
                <a:lnTo>
                  <a:pt x="10045313" y="3124875"/>
                </a:lnTo>
                <a:cubicBezTo>
                  <a:pt x="10040002" y="3125886"/>
                  <a:pt x="10034673" y="3126834"/>
                  <a:pt x="10029096" y="3126415"/>
                </a:cubicBezTo>
                <a:cubicBezTo>
                  <a:pt x="9997924" y="3131969"/>
                  <a:pt x="9966044" y="3134950"/>
                  <a:pt x="9933669" y="3135477"/>
                </a:cubicBezTo>
                <a:lnTo>
                  <a:pt x="9916551" y="3137103"/>
                </a:lnTo>
                <a:lnTo>
                  <a:pt x="9916525" y="3136608"/>
                </a:lnTo>
                <a:lnTo>
                  <a:pt x="9916026" y="3136641"/>
                </a:lnTo>
                <a:cubicBezTo>
                  <a:pt x="9915460" y="3132839"/>
                  <a:pt x="9915433" y="3129023"/>
                  <a:pt x="9915433" y="3125201"/>
                </a:cubicBezTo>
                <a:cubicBezTo>
                  <a:pt x="9915433" y="3119519"/>
                  <a:pt x="9915492" y="3113850"/>
                  <a:pt x="9916804" y="3108220"/>
                </a:cubicBezTo>
                <a:cubicBezTo>
                  <a:pt x="9916761" y="3076892"/>
                  <a:pt x="9919211" y="3046007"/>
                  <a:pt x="9924268" y="3015763"/>
                </a:cubicBezTo>
                <a:lnTo>
                  <a:pt x="9924808" y="3009073"/>
                </a:lnTo>
                <a:cubicBezTo>
                  <a:pt x="9924977" y="3009068"/>
                  <a:pt x="9925146" y="3009063"/>
                  <a:pt x="9925314" y="3009010"/>
                </a:cubicBezTo>
                <a:cubicBezTo>
                  <a:pt x="9975590" y="2656144"/>
                  <a:pt x="10256629" y="2375367"/>
                  <a:pt x="10615479" y="2315969"/>
                </a:cubicBezTo>
                <a:lnTo>
                  <a:pt x="10615596" y="2314821"/>
                </a:lnTo>
                <a:cubicBezTo>
                  <a:pt x="10620905" y="2313811"/>
                  <a:pt x="10626233" y="2312863"/>
                  <a:pt x="10631809" y="2313282"/>
                </a:cubicBezTo>
                <a:cubicBezTo>
                  <a:pt x="10662992" y="2307725"/>
                  <a:pt x="10694885" y="2304744"/>
                  <a:pt x="10727271" y="2304217"/>
                </a:cubicBezTo>
                <a:close/>
                <a:moveTo>
                  <a:pt x="9074958" y="2302594"/>
                </a:moveTo>
                <a:lnTo>
                  <a:pt x="9092045" y="2304217"/>
                </a:lnTo>
                <a:cubicBezTo>
                  <a:pt x="9124431" y="2304744"/>
                  <a:pt x="9156324" y="2307725"/>
                  <a:pt x="9187507" y="2313282"/>
                </a:cubicBezTo>
                <a:cubicBezTo>
                  <a:pt x="9193083" y="2312863"/>
                  <a:pt x="9198411" y="2313811"/>
                  <a:pt x="9203720" y="2314821"/>
                </a:cubicBezTo>
                <a:lnTo>
                  <a:pt x="9203837" y="2315969"/>
                </a:lnTo>
                <a:cubicBezTo>
                  <a:pt x="9562687" y="2375367"/>
                  <a:pt x="9843726" y="2656144"/>
                  <a:pt x="9894002" y="3009010"/>
                </a:cubicBezTo>
                <a:cubicBezTo>
                  <a:pt x="9894170" y="3009063"/>
                  <a:pt x="9894339" y="3009068"/>
                  <a:pt x="9894508" y="3009073"/>
                </a:cubicBezTo>
                <a:lnTo>
                  <a:pt x="9895048" y="3015763"/>
                </a:lnTo>
                <a:cubicBezTo>
                  <a:pt x="9900105" y="3046007"/>
                  <a:pt x="9902555" y="3076892"/>
                  <a:pt x="9902512" y="3108220"/>
                </a:cubicBezTo>
                <a:cubicBezTo>
                  <a:pt x="9903824" y="3113850"/>
                  <a:pt x="9903883" y="3119519"/>
                  <a:pt x="9903883" y="3125201"/>
                </a:cubicBezTo>
                <a:cubicBezTo>
                  <a:pt x="9903883" y="3129023"/>
                  <a:pt x="9903856" y="3132839"/>
                  <a:pt x="9903290" y="3136641"/>
                </a:cubicBezTo>
                <a:lnTo>
                  <a:pt x="9902791" y="3136608"/>
                </a:lnTo>
                <a:lnTo>
                  <a:pt x="9902765" y="3137103"/>
                </a:lnTo>
                <a:lnTo>
                  <a:pt x="9885647" y="3135477"/>
                </a:lnTo>
                <a:cubicBezTo>
                  <a:pt x="9853272" y="3134950"/>
                  <a:pt x="9821392" y="3131969"/>
                  <a:pt x="9790220" y="3126415"/>
                </a:cubicBezTo>
                <a:cubicBezTo>
                  <a:pt x="9784643" y="3126834"/>
                  <a:pt x="9779314" y="3125886"/>
                  <a:pt x="9774003" y="3124875"/>
                </a:cubicBezTo>
                <a:lnTo>
                  <a:pt x="9773887" y="3123727"/>
                </a:lnTo>
                <a:cubicBezTo>
                  <a:pt x="9415036" y="3064328"/>
                  <a:pt x="9133997" y="2783551"/>
                  <a:pt x="9083722" y="2430686"/>
                </a:cubicBezTo>
                <a:cubicBezTo>
                  <a:pt x="9083554" y="2430633"/>
                  <a:pt x="9083386" y="2430628"/>
                  <a:pt x="9083216" y="2430623"/>
                </a:cubicBezTo>
                <a:lnTo>
                  <a:pt x="9082678" y="2423947"/>
                </a:lnTo>
                <a:cubicBezTo>
                  <a:pt x="9077619" y="2393697"/>
                  <a:pt x="9075168" y="2362806"/>
                  <a:pt x="9075211" y="2331471"/>
                </a:cubicBezTo>
                <a:cubicBezTo>
                  <a:pt x="9073899" y="2325843"/>
                  <a:pt x="9073840" y="2320176"/>
                  <a:pt x="9073840" y="2314495"/>
                </a:cubicBezTo>
                <a:lnTo>
                  <a:pt x="9074434" y="2303055"/>
                </a:lnTo>
                <a:lnTo>
                  <a:pt x="9074932" y="2303088"/>
                </a:lnTo>
                <a:close/>
                <a:moveTo>
                  <a:pt x="9052207" y="2302594"/>
                </a:moveTo>
                <a:lnTo>
                  <a:pt x="9052233" y="2303088"/>
                </a:lnTo>
                <a:lnTo>
                  <a:pt x="9052731" y="2303055"/>
                </a:lnTo>
                <a:lnTo>
                  <a:pt x="9053325" y="2314495"/>
                </a:lnTo>
                <a:cubicBezTo>
                  <a:pt x="9053325" y="2320176"/>
                  <a:pt x="9053266" y="2325843"/>
                  <a:pt x="9051954" y="2331471"/>
                </a:cubicBezTo>
                <a:cubicBezTo>
                  <a:pt x="9051997" y="2362806"/>
                  <a:pt x="9049546" y="2393697"/>
                  <a:pt x="9044487" y="2423947"/>
                </a:cubicBezTo>
                <a:lnTo>
                  <a:pt x="9043949" y="2430623"/>
                </a:lnTo>
                <a:cubicBezTo>
                  <a:pt x="9043779" y="2430628"/>
                  <a:pt x="9043611" y="2430633"/>
                  <a:pt x="9043443" y="2430686"/>
                </a:cubicBezTo>
                <a:cubicBezTo>
                  <a:pt x="8993168" y="2783551"/>
                  <a:pt x="8712129" y="3064328"/>
                  <a:pt x="8353278" y="3123727"/>
                </a:cubicBezTo>
                <a:lnTo>
                  <a:pt x="8353162" y="3124875"/>
                </a:lnTo>
                <a:cubicBezTo>
                  <a:pt x="8347851" y="3125886"/>
                  <a:pt x="8342522" y="3126834"/>
                  <a:pt x="8336945" y="3126415"/>
                </a:cubicBezTo>
                <a:cubicBezTo>
                  <a:pt x="8305773" y="3131969"/>
                  <a:pt x="8273893" y="3134950"/>
                  <a:pt x="8241519" y="3135477"/>
                </a:cubicBezTo>
                <a:lnTo>
                  <a:pt x="8224400" y="3137103"/>
                </a:lnTo>
                <a:lnTo>
                  <a:pt x="8224374" y="3136608"/>
                </a:lnTo>
                <a:lnTo>
                  <a:pt x="8223875" y="3136641"/>
                </a:lnTo>
                <a:cubicBezTo>
                  <a:pt x="8223309" y="3132839"/>
                  <a:pt x="8223282" y="3129023"/>
                  <a:pt x="8223282" y="3125201"/>
                </a:cubicBezTo>
                <a:cubicBezTo>
                  <a:pt x="8223282" y="3119519"/>
                  <a:pt x="8223341" y="3113850"/>
                  <a:pt x="8224653" y="3108220"/>
                </a:cubicBezTo>
                <a:cubicBezTo>
                  <a:pt x="8224611" y="3076892"/>
                  <a:pt x="8227060" y="3046007"/>
                  <a:pt x="8232117" y="3015763"/>
                </a:cubicBezTo>
                <a:lnTo>
                  <a:pt x="8232657" y="3009073"/>
                </a:lnTo>
                <a:cubicBezTo>
                  <a:pt x="8232826" y="3009068"/>
                  <a:pt x="8232995" y="3009063"/>
                  <a:pt x="8233163" y="3009010"/>
                </a:cubicBezTo>
                <a:cubicBezTo>
                  <a:pt x="8283439" y="2656144"/>
                  <a:pt x="8564478" y="2375367"/>
                  <a:pt x="8923328" y="2315969"/>
                </a:cubicBezTo>
                <a:lnTo>
                  <a:pt x="8923445" y="2314821"/>
                </a:lnTo>
                <a:cubicBezTo>
                  <a:pt x="8928754" y="2313811"/>
                  <a:pt x="8934082" y="2312863"/>
                  <a:pt x="8939658" y="2313282"/>
                </a:cubicBezTo>
                <a:cubicBezTo>
                  <a:pt x="8970841" y="2307725"/>
                  <a:pt x="9002734" y="2304744"/>
                  <a:pt x="9035120" y="2304217"/>
                </a:cubicBezTo>
                <a:close/>
                <a:moveTo>
                  <a:pt x="7382807" y="2302594"/>
                </a:moveTo>
                <a:lnTo>
                  <a:pt x="7399895" y="2304217"/>
                </a:lnTo>
                <a:cubicBezTo>
                  <a:pt x="7432280" y="2304744"/>
                  <a:pt x="7464173" y="2307725"/>
                  <a:pt x="7495356" y="2313282"/>
                </a:cubicBezTo>
                <a:cubicBezTo>
                  <a:pt x="7500932" y="2312863"/>
                  <a:pt x="7506260" y="2313811"/>
                  <a:pt x="7511569" y="2314821"/>
                </a:cubicBezTo>
                <a:lnTo>
                  <a:pt x="7511686" y="2315969"/>
                </a:lnTo>
                <a:cubicBezTo>
                  <a:pt x="7870536" y="2375367"/>
                  <a:pt x="8151575" y="2656144"/>
                  <a:pt x="8201852" y="3009010"/>
                </a:cubicBezTo>
                <a:cubicBezTo>
                  <a:pt x="8202019" y="3009063"/>
                  <a:pt x="8202189" y="3009068"/>
                  <a:pt x="8202357" y="3009073"/>
                </a:cubicBezTo>
                <a:lnTo>
                  <a:pt x="8202898" y="3015763"/>
                </a:lnTo>
                <a:cubicBezTo>
                  <a:pt x="8207954" y="3046007"/>
                  <a:pt x="8210404" y="3076892"/>
                  <a:pt x="8210362" y="3108220"/>
                </a:cubicBezTo>
                <a:cubicBezTo>
                  <a:pt x="8211674" y="3113850"/>
                  <a:pt x="8211732" y="3119519"/>
                  <a:pt x="8211732" y="3125201"/>
                </a:cubicBezTo>
                <a:cubicBezTo>
                  <a:pt x="8211732" y="3129023"/>
                  <a:pt x="8211705" y="3132839"/>
                  <a:pt x="8211139" y="3136641"/>
                </a:cubicBezTo>
                <a:lnTo>
                  <a:pt x="8210640" y="3136608"/>
                </a:lnTo>
                <a:lnTo>
                  <a:pt x="8210614" y="3137103"/>
                </a:lnTo>
                <a:lnTo>
                  <a:pt x="8193496" y="3135477"/>
                </a:lnTo>
                <a:cubicBezTo>
                  <a:pt x="8161122" y="3134950"/>
                  <a:pt x="8129241" y="3131969"/>
                  <a:pt x="8098069" y="3126415"/>
                </a:cubicBezTo>
                <a:cubicBezTo>
                  <a:pt x="8092492" y="3126834"/>
                  <a:pt x="8087163" y="3125886"/>
                  <a:pt x="8081853" y="3124875"/>
                </a:cubicBezTo>
                <a:lnTo>
                  <a:pt x="8081737" y="3123727"/>
                </a:lnTo>
                <a:cubicBezTo>
                  <a:pt x="7722885" y="3064328"/>
                  <a:pt x="7441846" y="2783551"/>
                  <a:pt x="7391571" y="2430686"/>
                </a:cubicBezTo>
                <a:cubicBezTo>
                  <a:pt x="7391403" y="2430633"/>
                  <a:pt x="7391235" y="2430628"/>
                  <a:pt x="7391065" y="2430623"/>
                </a:cubicBezTo>
                <a:lnTo>
                  <a:pt x="7390527" y="2423947"/>
                </a:lnTo>
                <a:cubicBezTo>
                  <a:pt x="7385468" y="2393697"/>
                  <a:pt x="7383018" y="2362806"/>
                  <a:pt x="7383060" y="2331471"/>
                </a:cubicBezTo>
                <a:cubicBezTo>
                  <a:pt x="7381748" y="2325843"/>
                  <a:pt x="7381689" y="2320176"/>
                  <a:pt x="7381689" y="2314495"/>
                </a:cubicBezTo>
                <a:lnTo>
                  <a:pt x="7382283" y="2303055"/>
                </a:lnTo>
                <a:lnTo>
                  <a:pt x="7382781" y="2303088"/>
                </a:lnTo>
                <a:close/>
                <a:moveTo>
                  <a:pt x="7360056" y="2302594"/>
                </a:moveTo>
                <a:lnTo>
                  <a:pt x="7360082" y="2303088"/>
                </a:lnTo>
                <a:lnTo>
                  <a:pt x="7360580" y="2303055"/>
                </a:lnTo>
                <a:lnTo>
                  <a:pt x="7361174" y="2314495"/>
                </a:lnTo>
                <a:cubicBezTo>
                  <a:pt x="7361174" y="2320176"/>
                  <a:pt x="7361116" y="2325843"/>
                  <a:pt x="7359804" y="2331471"/>
                </a:cubicBezTo>
                <a:cubicBezTo>
                  <a:pt x="7359846" y="2362806"/>
                  <a:pt x="7357395" y="2393697"/>
                  <a:pt x="7352337" y="2423947"/>
                </a:cubicBezTo>
                <a:lnTo>
                  <a:pt x="7351798" y="2430623"/>
                </a:lnTo>
                <a:cubicBezTo>
                  <a:pt x="7351629" y="2430628"/>
                  <a:pt x="7351460" y="2430633"/>
                  <a:pt x="7351293" y="2430686"/>
                </a:cubicBezTo>
                <a:cubicBezTo>
                  <a:pt x="7301017" y="2783551"/>
                  <a:pt x="7019978" y="3064328"/>
                  <a:pt x="6661127" y="3123727"/>
                </a:cubicBezTo>
                <a:lnTo>
                  <a:pt x="6661011" y="3124875"/>
                </a:lnTo>
                <a:cubicBezTo>
                  <a:pt x="6655700" y="3125886"/>
                  <a:pt x="6650371" y="3126834"/>
                  <a:pt x="6644794" y="3126415"/>
                </a:cubicBezTo>
                <a:cubicBezTo>
                  <a:pt x="6613622" y="3131969"/>
                  <a:pt x="6581742" y="3134950"/>
                  <a:pt x="6549368" y="3135477"/>
                </a:cubicBezTo>
                <a:lnTo>
                  <a:pt x="6532249" y="3137103"/>
                </a:lnTo>
                <a:lnTo>
                  <a:pt x="6532223" y="3136608"/>
                </a:lnTo>
                <a:lnTo>
                  <a:pt x="6531724" y="3136641"/>
                </a:lnTo>
                <a:cubicBezTo>
                  <a:pt x="6531158" y="3132839"/>
                  <a:pt x="6531131" y="3129023"/>
                  <a:pt x="6531131" y="3125201"/>
                </a:cubicBezTo>
                <a:cubicBezTo>
                  <a:pt x="6531131" y="3119519"/>
                  <a:pt x="6531190" y="3113850"/>
                  <a:pt x="6532502" y="3108220"/>
                </a:cubicBezTo>
                <a:cubicBezTo>
                  <a:pt x="6532460" y="3076892"/>
                  <a:pt x="6534909" y="3046007"/>
                  <a:pt x="6539966" y="3015763"/>
                </a:cubicBezTo>
                <a:lnTo>
                  <a:pt x="6540506" y="3009073"/>
                </a:lnTo>
                <a:cubicBezTo>
                  <a:pt x="6540675" y="3009068"/>
                  <a:pt x="6540844" y="3009063"/>
                  <a:pt x="6541012" y="3009010"/>
                </a:cubicBezTo>
                <a:cubicBezTo>
                  <a:pt x="6591288" y="2656144"/>
                  <a:pt x="6872327" y="2375367"/>
                  <a:pt x="7231178" y="2315969"/>
                </a:cubicBezTo>
                <a:lnTo>
                  <a:pt x="7231295" y="2314821"/>
                </a:lnTo>
                <a:cubicBezTo>
                  <a:pt x="7236603" y="2313811"/>
                  <a:pt x="7241931" y="2312863"/>
                  <a:pt x="7247507" y="2313282"/>
                </a:cubicBezTo>
                <a:cubicBezTo>
                  <a:pt x="7278691" y="2307725"/>
                  <a:pt x="7310583" y="2304744"/>
                  <a:pt x="7342969" y="2304217"/>
                </a:cubicBezTo>
                <a:close/>
                <a:moveTo>
                  <a:pt x="5690656" y="2302594"/>
                </a:moveTo>
                <a:lnTo>
                  <a:pt x="5707743" y="2304217"/>
                </a:lnTo>
                <a:cubicBezTo>
                  <a:pt x="5740129" y="2304744"/>
                  <a:pt x="5772021" y="2307725"/>
                  <a:pt x="5803205" y="2313282"/>
                </a:cubicBezTo>
                <a:cubicBezTo>
                  <a:pt x="5808781" y="2312863"/>
                  <a:pt x="5814109" y="2313811"/>
                  <a:pt x="5819417" y="2314821"/>
                </a:cubicBezTo>
                <a:lnTo>
                  <a:pt x="5819534" y="2315969"/>
                </a:lnTo>
                <a:cubicBezTo>
                  <a:pt x="6178385" y="2375367"/>
                  <a:pt x="6459424" y="2656144"/>
                  <a:pt x="6509700" y="3009010"/>
                </a:cubicBezTo>
                <a:cubicBezTo>
                  <a:pt x="6509868" y="3009063"/>
                  <a:pt x="6510037" y="3009068"/>
                  <a:pt x="6510206" y="3009073"/>
                </a:cubicBezTo>
                <a:lnTo>
                  <a:pt x="6510746" y="3015763"/>
                </a:lnTo>
                <a:cubicBezTo>
                  <a:pt x="6515803" y="3046007"/>
                  <a:pt x="6518252" y="3076892"/>
                  <a:pt x="6518210" y="3108220"/>
                </a:cubicBezTo>
                <a:cubicBezTo>
                  <a:pt x="6519522" y="3113850"/>
                  <a:pt x="6519581" y="3119519"/>
                  <a:pt x="6519581" y="3125201"/>
                </a:cubicBezTo>
                <a:cubicBezTo>
                  <a:pt x="6519581" y="3129023"/>
                  <a:pt x="6519554" y="3132839"/>
                  <a:pt x="6518988" y="3136641"/>
                </a:cubicBezTo>
                <a:lnTo>
                  <a:pt x="6518489" y="3136608"/>
                </a:lnTo>
                <a:lnTo>
                  <a:pt x="6518463" y="3137103"/>
                </a:lnTo>
                <a:lnTo>
                  <a:pt x="6501344" y="3135477"/>
                </a:lnTo>
                <a:cubicBezTo>
                  <a:pt x="6468970" y="3134950"/>
                  <a:pt x="6437090" y="3131969"/>
                  <a:pt x="6405918" y="3126415"/>
                </a:cubicBezTo>
                <a:cubicBezTo>
                  <a:pt x="6400341" y="3126834"/>
                  <a:pt x="6395012" y="3125886"/>
                  <a:pt x="6389701" y="3124875"/>
                </a:cubicBezTo>
                <a:lnTo>
                  <a:pt x="6389585" y="3123727"/>
                </a:lnTo>
                <a:cubicBezTo>
                  <a:pt x="6030734" y="3064328"/>
                  <a:pt x="5749695" y="2783551"/>
                  <a:pt x="5699419" y="2430686"/>
                </a:cubicBezTo>
                <a:cubicBezTo>
                  <a:pt x="5699252" y="2430633"/>
                  <a:pt x="5699083" y="2430628"/>
                  <a:pt x="5698914" y="2430623"/>
                </a:cubicBezTo>
                <a:lnTo>
                  <a:pt x="5698375" y="2423947"/>
                </a:lnTo>
                <a:cubicBezTo>
                  <a:pt x="5693317" y="2393697"/>
                  <a:pt x="5690866" y="2362806"/>
                  <a:pt x="5690908" y="2331471"/>
                </a:cubicBezTo>
                <a:cubicBezTo>
                  <a:pt x="5689596" y="2325843"/>
                  <a:pt x="5689538" y="2320176"/>
                  <a:pt x="5689538" y="2314495"/>
                </a:cubicBezTo>
                <a:lnTo>
                  <a:pt x="5690132" y="2303055"/>
                </a:lnTo>
                <a:lnTo>
                  <a:pt x="5690630" y="2303088"/>
                </a:lnTo>
                <a:close/>
                <a:moveTo>
                  <a:pt x="5667905" y="2302594"/>
                </a:moveTo>
                <a:lnTo>
                  <a:pt x="5667931" y="2303088"/>
                </a:lnTo>
                <a:lnTo>
                  <a:pt x="5668429" y="2303055"/>
                </a:lnTo>
                <a:lnTo>
                  <a:pt x="5669023" y="2314495"/>
                </a:lnTo>
                <a:cubicBezTo>
                  <a:pt x="5669023" y="2320176"/>
                  <a:pt x="5668964" y="2325843"/>
                  <a:pt x="5667652" y="2331471"/>
                </a:cubicBezTo>
                <a:cubicBezTo>
                  <a:pt x="5667694" y="2362806"/>
                  <a:pt x="5665244" y="2393697"/>
                  <a:pt x="5660185" y="2423947"/>
                </a:cubicBezTo>
                <a:lnTo>
                  <a:pt x="5659647" y="2430623"/>
                </a:lnTo>
                <a:cubicBezTo>
                  <a:pt x="5659477" y="2430628"/>
                  <a:pt x="5659309" y="2430633"/>
                  <a:pt x="5659141" y="2430686"/>
                </a:cubicBezTo>
                <a:cubicBezTo>
                  <a:pt x="5608866" y="2783551"/>
                  <a:pt x="5327827" y="3064328"/>
                  <a:pt x="4968975" y="3123727"/>
                </a:cubicBezTo>
                <a:lnTo>
                  <a:pt x="4968859" y="3124875"/>
                </a:lnTo>
                <a:cubicBezTo>
                  <a:pt x="4963549" y="3125886"/>
                  <a:pt x="4958220" y="3126834"/>
                  <a:pt x="4952643" y="3126415"/>
                </a:cubicBezTo>
                <a:cubicBezTo>
                  <a:pt x="4921471" y="3131969"/>
                  <a:pt x="4889590" y="3134950"/>
                  <a:pt x="4857216" y="3135477"/>
                </a:cubicBezTo>
                <a:lnTo>
                  <a:pt x="4840098" y="3137103"/>
                </a:lnTo>
                <a:lnTo>
                  <a:pt x="4840072" y="3136608"/>
                </a:lnTo>
                <a:lnTo>
                  <a:pt x="4839573" y="3136641"/>
                </a:lnTo>
                <a:cubicBezTo>
                  <a:pt x="4839007" y="3132839"/>
                  <a:pt x="4838980" y="3129023"/>
                  <a:pt x="4838980" y="3125201"/>
                </a:cubicBezTo>
                <a:cubicBezTo>
                  <a:pt x="4838980" y="3119519"/>
                  <a:pt x="4839038" y="3113850"/>
                  <a:pt x="4840350" y="3108220"/>
                </a:cubicBezTo>
                <a:cubicBezTo>
                  <a:pt x="4840308" y="3076892"/>
                  <a:pt x="4842758" y="3046007"/>
                  <a:pt x="4847814" y="3015763"/>
                </a:cubicBezTo>
                <a:lnTo>
                  <a:pt x="4848355" y="3009073"/>
                </a:lnTo>
                <a:cubicBezTo>
                  <a:pt x="4848523" y="3009068"/>
                  <a:pt x="4848693" y="3009063"/>
                  <a:pt x="4848860" y="3009010"/>
                </a:cubicBezTo>
                <a:cubicBezTo>
                  <a:pt x="4899137" y="2656144"/>
                  <a:pt x="5180176" y="2375367"/>
                  <a:pt x="5539026" y="2315969"/>
                </a:cubicBezTo>
                <a:lnTo>
                  <a:pt x="5539143" y="2314821"/>
                </a:lnTo>
                <a:cubicBezTo>
                  <a:pt x="5544452" y="2313811"/>
                  <a:pt x="5549780" y="2312863"/>
                  <a:pt x="5555356" y="2313282"/>
                </a:cubicBezTo>
                <a:cubicBezTo>
                  <a:pt x="5586539" y="2307725"/>
                  <a:pt x="5618432" y="2304744"/>
                  <a:pt x="5650817" y="2304217"/>
                </a:cubicBezTo>
                <a:close/>
                <a:moveTo>
                  <a:pt x="3998505" y="2302594"/>
                </a:moveTo>
                <a:lnTo>
                  <a:pt x="4015592" y="2304217"/>
                </a:lnTo>
                <a:cubicBezTo>
                  <a:pt x="4047978" y="2304744"/>
                  <a:pt x="4079870" y="2307725"/>
                  <a:pt x="4111054" y="2313282"/>
                </a:cubicBezTo>
                <a:cubicBezTo>
                  <a:pt x="4116630" y="2312863"/>
                  <a:pt x="4121958" y="2313811"/>
                  <a:pt x="4127266" y="2314821"/>
                </a:cubicBezTo>
                <a:lnTo>
                  <a:pt x="4127384" y="2315969"/>
                </a:lnTo>
                <a:cubicBezTo>
                  <a:pt x="4486234" y="2375367"/>
                  <a:pt x="4767273" y="2656144"/>
                  <a:pt x="4817549" y="3009010"/>
                </a:cubicBezTo>
                <a:cubicBezTo>
                  <a:pt x="4817717" y="3009063"/>
                  <a:pt x="4817886" y="3009068"/>
                  <a:pt x="4818055" y="3009073"/>
                </a:cubicBezTo>
                <a:lnTo>
                  <a:pt x="4818595" y="3015763"/>
                </a:lnTo>
                <a:cubicBezTo>
                  <a:pt x="4823652" y="3046007"/>
                  <a:pt x="4826101" y="3076892"/>
                  <a:pt x="4826059" y="3108220"/>
                </a:cubicBezTo>
                <a:cubicBezTo>
                  <a:pt x="4827371" y="3113850"/>
                  <a:pt x="4827430" y="3119519"/>
                  <a:pt x="4827430" y="3125201"/>
                </a:cubicBezTo>
                <a:cubicBezTo>
                  <a:pt x="4827430" y="3129023"/>
                  <a:pt x="4827403" y="3132839"/>
                  <a:pt x="4826837" y="3136641"/>
                </a:cubicBezTo>
                <a:lnTo>
                  <a:pt x="4826338" y="3136608"/>
                </a:lnTo>
                <a:lnTo>
                  <a:pt x="4826312" y="3137103"/>
                </a:lnTo>
                <a:lnTo>
                  <a:pt x="4809193" y="3135477"/>
                </a:lnTo>
                <a:cubicBezTo>
                  <a:pt x="4776819" y="3134950"/>
                  <a:pt x="4744939" y="3131969"/>
                  <a:pt x="4713767" y="3126415"/>
                </a:cubicBezTo>
                <a:cubicBezTo>
                  <a:pt x="4708190" y="3126834"/>
                  <a:pt x="4702861" y="3125886"/>
                  <a:pt x="4697550" y="3124875"/>
                </a:cubicBezTo>
                <a:lnTo>
                  <a:pt x="4697434" y="3123727"/>
                </a:lnTo>
                <a:cubicBezTo>
                  <a:pt x="4338583" y="3064328"/>
                  <a:pt x="4057544" y="2783551"/>
                  <a:pt x="4007268" y="2430686"/>
                </a:cubicBezTo>
                <a:cubicBezTo>
                  <a:pt x="4007101" y="2430633"/>
                  <a:pt x="4006932" y="2430628"/>
                  <a:pt x="4006763" y="2430623"/>
                </a:cubicBezTo>
                <a:lnTo>
                  <a:pt x="4006225" y="2423947"/>
                </a:lnTo>
                <a:cubicBezTo>
                  <a:pt x="4001166" y="2393697"/>
                  <a:pt x="3998715" y="2362806"/>
                  <a:pt x="3998757" y="2331471"/>
                </a:cubicBezTo>
                <a:cubicBezTo>
                  <a:pt x="3997445" y="2325843"/>
                  <a:pt x="3997387" y="2320176"/>
                  <a:pt x="3997387" y="2314495"/>
                </a:cubicBezTo>
                <a:lnTo>
                  <a:pt x="3997981" y="2303055"/>
                </a:lnTo>
                <a:lnTo>
                  <a:pt x="3998479" y="2303088"/>
                </a:lnTo>
                <a:close/>
                <a:moveTo>
                  <a:pt x="3975754" y="2302594"/>
                </a:moveTo>
                <a:lnTo>
                  <a:pt x="3975780" y="2303088"/>
                </a:lnTo>
                <a:lnTo>
                  <a:pt x="3976278" y="2303055"/>
                </a:lnTo>
                <a:lnTo>
                  <a:pt x="3976872" y="2314495"/>
                </a:lnTo>
                <a:cubicBezTo>
                  <a:pt x="3976872" y="2320176"/>
                  <a:pt x="3976813" y="2325843"/>
                  <a:pt x="3975501" y="2331471"/>
                </a:cubicBezTo>
                <a:cubicBezTo>
                  <a:pt x="3975543" y="2362806"/>
                  <a:pt x="3973093" y="2393697"/>
                  <a:pt x="3968034" y="2423947"/>
                </a:cubicBezTo>
                <a:lnTo>
                  <a:pt x="3967496" y="2430623"/>
                </a:lnTo>
                <a:cubicBezTo>
                  <a:pt x="3967326" y="2430628"/>
                  <a:pt x="3967158" y="2430633"/>
                  <a:pt x="3966990" y="2430686"/>
                </a:cubicBezTo>
                <a:cubicBezTo>
                  <a:pt x="3916715" y="2783551"/>
                  <a:pt x="3635676" y="3064328"/>
                  <a:pt x="3276825" y="3123727"/>
                </a:cubicBezTo>
                <a:lnTo>
                  <a:pt x="3276708" y="3124875"/>
                </a:lnTo>
                <a:cubicBezTo>
                  <a:pt x="3271398" y="3125886"/>
                  <a:pt x="3266069" y="3126834"/>
                  <a:pt x="3260492" y="3126415"/>
                </a:cubicBezTo>
                <a:cubicBezTo>
                  <a:pt x="3229320" y="3131969"/>
                  <a:pt x="3197440" y="3134950"/>
                  <a:pt x="3165065" y="3135477"/>
                </a:cubicBezTo>
                <a:lnTo>
                  <a:pt x="3147947" y="3137103"/>
                </a:lnTo>
                <a:lnTo>
                  <a:pt x="3147921" y="3136608"/>
                </a:lnTo>
                <a:lnTo>
                  <a:pt x="3147422" y="3136641"/>
                </a:lnTo>
                <a:cubicBezTo>
                  <a:pt x="3146856" y="3132839"/>
                  <a:pt x="3146829" y="3129023"/>
                  <a:pt x="3146829" y="3125201"/>
                </a:cubicBezTo>
                <a:cubicBezTo>
                  <a:pt x="3146829" y="3119519"/>
                  <a:pt x="3146887" y="3113850"/>
                  <a:pt x="3148199" y="3108220"/>
                </a:cubicBezTo>
                <a:cubicBezTo>
                  <a:pt x="3148157" y="3076892"/>
                  <a:pt x="3150607" y="3046007"/>
                  <a:pt x="3155663" y="3015763"/>
                </a:cubicBezTo>
                <a:lnTo>
                  <a:pt x="3156204" y="3009073"/>
                </a:lnTo>
                <a:cubicBezTo>
                  <a:pt x="3156372" y="3009068"/>
                  <a:pt x="3156542" y="3009063"/>
                  <a:pt x="3156709" y="3009010"/>
                </a:cubicBezTo>
                <a:cubicBezTo>
                  <a:pt x="3206986" y="2656144"/>
                  <a:pt x="3488025" y="2375367"/>
                  <a:pt x="3846875" y="2315969"/>
                </a:cubicBezTo>
                <a:lnTo>
                  <a:pt x="3846992" y="2314821"/>
                </a:lnTo>
                <a:cubicBezTo>
                  <a:pt x="3852301" y="2313811"/>
                  <a:pt x="3857629" y="2312863"/>
                  <a:pt x="3863205" y="2313282"/>
                </a:cubicBezTo>
                <a:cubicBezTo>
                  <a:pt x="3894388" y="2307725"/>
                  <a:pt x="3926281" y="2304744"/>
                  <a:pt x="3958666" y="2304217"/>
                </a:cubicBezTo>
                <a:close/>
                <a:moveTo>
                  <a:pt x="2306354" y="2302594"/>
                </a:moveTo>
                <a:lnTo>
                  <a:pt x="2323441" y="2304217"/>
                </a:lnTo>
                <a:cubicBezTo>
                  <a:pt x="2355827" y="2304744"/>
                  <a:pt x="2387719" y="2307725"/>
                  <a:pt x="2418903" y="2313282"/>
                </a:cubicBezTo>
                <a:cubicBezTo>
                  <a:pt x="2424479" y="2312863"/>
                  <a:pt x="2429807" y="2313811"/>
                  <a:pt x="2435115" y="2314821"/>
                </a:cubicBezTo>
                <a:lnTo>
                  <a:pt x="2435233" y="2315969"/>
                </a:lnTo>
                <a:cubicBezTo>
                  <a:pt x="2794083" y="2375367"/>
                  <a:pt x="3075122" y="2656144"/>
                  <a:pt x="3125398" y="3009010"/>
                </a:cubicBezTo>
                <a:cubicBezTo>
                  <a:pt x="3125566" y="3009063"/>
                  <a:pt x="3125735" y="3009068"/>
                  <a:pt x="3125904" y="3009073"/>
                </a:cubicBezTo>
                <a:lnTo>
                  <a:pt x="3126444" y="3015763"/>
                </a:lnTo>
                <a:cubicBezTo>
                  <a:pt x="3131501" y="3046007"/>
                  <a:pt x="3133950" y="3076892"/>
                  <a:pt x="3133908" y="3108220"/>
                </a:cubicBezTo>
                <a:cubicBezTo>
                  <a:pt x="3135220" y="3113850"/>
                  <a:pt x="3135279" y="3119519"/>
                  <a:pt x="3135279" y="3125201"/>
                </a:cubicBezTo>
                <a:cubicBezTo>
                  <a:pt x="3135279" y="3129023"/>
                  <a:pt x="3135252" y="3132839"/>
                  <a:pt x="3134686" y="3136641"/>
                </a:cubicBezTo>
                <a:lnTo>
                  <a:pt x="3134187" y="3136608"/>
                </a:lnTo>
                <a:lnTo>
                  <a:pt x="3134161" y="3137103"/>
                </a:lnTo>
                <a:lnTo>
                  <a:pt x="3117042" y="3135477"/>
                </a:lnTo>
                <a:cubicBezTo>
                  <a:pt x="3084668" y="3134950"/>
                  <a:pt x="3052788" y="3131969"/>
                  <a:pt x="3021616" y="3126415"/>
                </a:cubicBezTo>
                <a:cubicBezTo>
                  <a:pt x="3016039" y="3126834"/>
                  <a:pt x="3010710" y="3125886"/>
                  <a:pt x="3005399" y="3124875"/>
                </a:cubicBezTo>
                <a:lnTo>
                  <a:pt x="3005283" y="3123727"/>
                </a:lnTo>
                <a:cubicBezTo>
                  <a:pt x="2646432" y="3064328"/>
                  <a:pt x="2365393" y="2783551"/>
                  <a:pt x="2315117" y="2430686"/>
                </a:cubicBezTo>
                <a:cubicBezTo>
                  <a:pt x="2314950" y="2430633"/>
                  <a:pt x="2314781" y="2430628"/>
                  <a:pt x="2314612" y="2430623"/>
                </a:cubicBezTo>
                <a:lnTo>
                  <a:pt x="2314074" y="2423947"/>
                </a:lnTo>
                <a:cubicBezTo>
                  <a:pt x="2309015" y="2393697"/>
                  <a:pt x="2306564" y="2362806"/>
                  <a:pt x="2306606" y="2331471"/>
                </a:cubicBezTo>
                <a:cubicBezTo>
                  <a:pt x="2305294" y="2325843"/>
                  <a:pt x="2305236" y="2320176"/>
                  <a:pt x="2305236" y="2314495"/>
                </a:cubicBezTo>
                <a:lnTo>
                  <a:pt x="2305830" y="2303055"/>
                </a:lnTo>
                <a:lnTo>
                  <a:pt x="2306328" y="2303088"/>
                </a:lnTo>
                <a:close/>
                <a:moveTo>
                  <a:pt x="2283603" y="2302594"/>
                </a:moveTo>
                <a:lnTo>
                  <a:pt x="2283629" y="2303088"/>
                </a:lnTo>
                <a:lnTo>
                  <a:pt x="2284127" y="2303055"/>
                </a:lnTo>
                <a:lnTo>
                  <a:pt x="2284721" y="2314495"/>
                </a:lnTo>
                <a:cubicBezTo>
                  <a:pt x="2284721" y="2320176"/>
                  <a:pt x="2284662" y="2325843"/>
                  <a:pt x="2283350" y="2331471"/>
                </a:cubicBezTo>
                <a:cubicBezTo>
                  <a:pt x="2283392" y="2362806"/>
                  <a:pt x="2280942" y="2393697"/>
                  <a:pt x="2275883" y="2423947"/>
                </a:cubicBezTo>
                <a:lnTo>
                  <a:pt x="2275345" y="2430623"/>
                </a:lnTo>
                <a:cubicBezTo>
                  <a:pt x="2275175" y="2430628"/>
                  <a:pt x="2275007" y="2430633"/>
                  <a:pt x="2274839" y="2430686"/>
                </a:cubicBezTo>
                <a:cubicBezTo>
                  <a:pt x="2224564" y="2783551"/>
                  <a:pt x="1943525" y="3064328"/>
                  <a:pt x="1584673" y="3123727"/>
                </a:cubicBezTo>
                <a:lnTo>
                  <a:pt x="1584557" y="3124875"/>
                </a:lnTo>
                <a:cubicBezTo>
                  <a:pt x="1579247" y="3125886"/>
                  <a:pt x="1573918" y="3126834"/>
                  <a:pt x="1568341" y="3126415"/>
                </a:cubicBezTo>
                <a:cubicBezTo>
                  <a:pt x="1537169" y="3131969"/>
                  <a:pt x="1505289" y="3134950"/>
                  <a:pt x="1472914" y="3135477"/>
                </a:cubicBezTo>
                <a:lnTo>
                  <a:pt x="1455796" y="3137103"/>
                </a:lnTo>
                <a:lnTo>
                  <a:pt x="1455770" y="3136608"/>
                </a:lnTo>
                <a:lnTo>
                  <a:pt x="1455271" y="3136641"/>
                </a:lnTo>
                <a:cubicBezTo>
                  <a:pt x="1454705" y="3132839"/>
                  <a:pt x="1454678" y="3129023"/>
                  <a:pt x="1454678" y="3125201"/>
                </a:cubicBezTo>
                <a:cubicBezTo>
                  <a:pt x="1454678" y="3119519"/>
                  <a:pt x="1454736" y="3113850"/>
                  <a:pt x="1456048" y="3108220"/>
                </a:cubicBezTo>
                <a:cubicBezTo>
                  <a:pt x="1456006" y="3076892"/>
                  <a:pt x="1458456" y="3046007"/>
                  <a:pt x="1463513" y="3015763"/>
                </a:cubicBezTo>
                <a:lnTo>
                  <a:pt x="1464053" y="3009073"/>
                </a:lnTo>
                <a:cubicBezTo>
                  <a:pt x="1464221" y="3009068"/>
                  <a:pt x="1464391" y="3009063"/>
                  <a:pt x="1464558" y="3009010"/>
                </a:cubicBezTo>
                <a:cubicBezTo>
                  <a:pt x="1514835" y="2656144"/>
                  <a:pt x="1795874" y="2375367"/>
                  <a:pt x="2154724" y="2315969"/>
                </a:cubicBezTo>
                <a:lnTo>
                  <a:pt x="2154841" y="2314821"/>
                </a:lnTo>
                <a:cubicBezTo>
                  <a:pt x="2160150" y="2313811"/>
                  <a:pt x="2165478" y="2312863"/>
                  <a:pt x="2171054" y="2313282"/>
                </a:cubicBezTo>
                <a:cubicBezTo>
                  <a:pt x="2202237" y="2307725"/>
                  <a:pt x="2234130" y="2304744"/>
                  <a:pt x="2266515" y="2304217"/>
                </a:cubicBezTo>
                <a:close/>
                <a:moveTo>
                  <a:pt x="614203" y="2302594"/>
                </a:moveTo>
                <a:lnTo>
                  <a:pt x="631290" y="2304217"/>
                </a:lnTo>
                <a:cubicBezTo>
                  <a:pt x="663676" y="2304744"/>
                  <a:pt x="695568" y="2307725"/>
                  <a:pt x="726752" y="2313282"/>
                </a:cubicBezTo>
                <a:cubicBezTo>
                  <a:pt x="732328" y="2312863"/>
                  <a:pt x="737656" y="2313811"/>
                  <a:pt x="742964" y="2314821"/>
                </a:cubicBezTo>
                <a:lnTo>
                  <a:pt x="743081" y="2315969"/>
                </a:lnTo>
                <a:cubicBezTo>
                  <a:pt x="1101932" y="2375367"/>
                  <a:pt x="1382971" y="2656144"/>
                  <a:pt x="1433247" y="3009010"/>
                </a:cubicBezTo>
                <a:cubicBezTo>
                  <a:pt x="1433415" y="3009063"/>
                  <a:pt x="1433584" y="3009068"/>
                  <a:pt x="1433753" y="3009073"/>
                </a:cubicBezTo>
                <a:lnTo>
                  <a:pt x="1434293" y="3015763"/>
                </a:lnTo>
                <a:cubicBezTo>
                  <a:pt x="1439350" y="3046007"/>
                  <a:pt x="1441799" y="3076892"/>
                  <a:pt x="1441757" y="3108220"/>
                </a:cubicBezTo>
                <a:cubicBezTo>
                  <a:pt x="1443069" y="3113850"/>
                  <a:pt x="1443128" y="3119519"/>
                  <a:pt x="1443128" y="3125201"/>
                </a:cubicBezTo>
                <a:cubicBezTo>
                  <a:pt x="1443128" y="3129023"/>
                  <a:pt x="1443101" y="3132839"/>
                  <a:pt x="1442535" y="3136641"/>
                </a:cubicBezTo>
                <a:lnTo>
                  <a:pt x="1442036" y="3136608"/>
                </a:lnTo>
                <a:lnTo>
                  <a:pt x="1442010" y="3137103"/>
                </a:lnTo>
                <a:lnTo>
                  <a:pt x="1424891" y="3135477"/>
                </a:lnTo>
                <a:cubicBezTo>
                  <a:pt x="1392517" y="3134950"/>
                  <a:pt x="1360637" y="3131969"/>
                  <a:pt x="1329465" y="3126415"/>
                </a:cubicBezTo>
                <a:cubicBezTo>
                  <a:pt x="1323888" y="3126834"/>
                  <a:pt x="1318559" y="3125886"/>
                  <a:pt x="1313248" y="3124875"/>
                </a:cubicBezTo>
                <a:lnTo>
                  <a:pt x="1313132" y="3123727"/>
                </a:lnTo>
                <a:cubicBezTo>
                  <a:pt x="954281" y="3064328"/>
                  <a:pt x="673242" y="2783551"/>
                  <a:pt x="622966" y="2430686"/>
                </a:cubicBezTo>
                <a:cubicBezTo>
                  <a:pt x="622799" y="2430633"/>
                  <a:pt x="622630" y="2430628"/>
                  <a:pt x="622461" y="2430623"/>
                </a:cubicBezTo>
                <a:lnTo>
                  <a:pt x="621923" y="2423947"/>
                </a:lnTo>
                <a:cubicBezTo>
                  <a:pt x="616864" y="2393697"/>
                  <a:pt x="614413" y="2362806"/>
                  <a:pt x="614455" y="2331471"/>
                </a:cubicBezTo>
                <a:cubicBezTo>
                  <a:pt x="613143" y="2325843"/>
                  <a:pt x="613085" y="2320176"/>
                  <a:pt x="613085" y="2314495"/>
                </a:cubicBezTo>
                <a:lnTo>
                  <a:pt x="613679" y="2303055"/>
                </a:lnTo>
                <a:lnTo>
                  <a:pt x="614177" y="2303088"/>
                </a:lnTo>
                <a:close/>
                <a:moveTo>
                  <a:pt x="591452" y="2302594"/>
                </a:moveTo>
                <a:lnTo>
                  <a:pt x="591478" y="2303088"/>
                </a:lnTo>
                <a:lnTo>
                  <a:pt x="591976" y="2303055"/>
                </a:lnTo>
                <a:lnTo>
                  <a:pt x="592570" y="2314495"/>
                </a:lnTo>
                <a:cubicBezTo>
                  <a:pt x="592570" y="2320176"/>
                  <a:pt x="592511" y="2325843"/>
                  <a:pt x="591199" y="2331471"/>
                </a:cubicBezTo>
                <a:cubicBezTo>
                  <a:pt x="591242" y="2362806"/>
                  <a:pt x="588791" y="2393697"/>
                  <a:pt x="583732" y="2423947"/>
                </a:cubicBezTo>
                <a:lnTo>
                  <a:pt x="583194" y="2430623"/>
                </a:lnTo>
                <a:cubicBezTo>
                  <a:pt x="583024" y="2430628"/>
                  <a:pt x="582856" y="2430633"/>
                  <a:pt x="582689" y="2430686"/>
                </a:cubicBezTo>
                <a:cubicBezTo>
                  <a:pt x="537576" y="2747315"/>
                  <a:pt x="306662" y="3005901"/>
                  <a:pt x="0" y="3097101"/>
                </a:cubicBezTo>
                <a:lnTo>
                  <a:pt x="0" y="2964763"/>
                </a:lnTo>
                <a:cubicBezTo>
                  <a:pt x="229298" y="2881926"/>
                  <a:pt x="402181" y="2686530"/>
                  <a:pt x="449203" y="2447425"/>
                </a:cubicBezTo>
                <a:cubicBezTo>
                  <a:pt x="258971" y="2488309"/>
                  <a:pt x="97576" y="2603574"/>
                  <a:pt x="0" y="2761314"/>
                </a:cubicBezTo>
                <a:lnTo>
                  <a:pt x="0" y="2554520"/>
                </a:lnTo>
                <a:cubicBezTo>
                  <a:pt x="121484" y="2431613"/>
                  <a:pt x="282199" y="2345825"/>
                  <a:pt x="462573" y="2315969"/>
                </a:cubicBezTo>
                <a:lnTo>
                  <a:pt x="462690" y="2314821"/>
                </a:lnTo>
                <a:cubicBezTo>
                  <a:pt x="467999" y="2313811"/>
                  <a:pt x="473327" y="2312863"/>
                  <a:pt x="478903" y="2313282"/>
                </a:cubicBezTo>
                <a:cubicBezTo>
                  <a:pt x="510086" y="2307725"/>
                  <a:pt x="541979" y="2304744"/>
                  <a:pt x="574365" y="2304217"/>
                </a:cubicBezTo>
                <a:close/>
                <a:moveTo>
                  <a:pt x="11452667" y="1608087"/>
                </a:moveTo>
                <a:cubicBezTo>
                  <a:pt x="11177477" y="1666766"/>
                  <a:pt x="10962633" y="1879876"/>
                  <a:pt x="10909358" y="2148655"/>
                </a:cubicBezTo>
                <a:cubicBezTo>
                  <a:pt x="11184548" y="2089976"/>
                  <a:pt x="11399391" y="1876866"/>
                  <a:pt x="11452667" y="1608087"/>
                </a:cubicBezTo>
                <a:close/>
                <a:moveTo>
                  <a:pt x="10058800" y="1608087"/>
                </a:moveTo>
                <a:cubicBezTo>
                  <a:pt x="10112076" y="1876866"/>
                  <a:pt x="10326919" y="2089976"/>
                  <a:pt x="10602109" y="2148655"/>
                </a:cubicBezTo>
                <a:cubicBezTo>
                  <a:pt x="10548834" y="1879876"/>
                  <a:pt x="10333990" y="1666766"/>
                  <a:pt x="10058800" y="1608087"/>
                </a:cubicBezTo>
                <a:close/>
                <a:moveTo>
                  <a:pt x="9760514" y="1608087"/>
                </a:moveTo>
                <a:cubicBezTo>
                  <a:pt x="9485324" y="1666766"/>
                  <a:pt x="9270480" y="1879876"/>
                  <a:pt x="9217205" y="2148655"/>
                </a:cubicBezTo>
                <a:cubicBezTo>
                  <a:pt x="9492395" y="2089976"/>
                  <a:pt x="9707238" y="1876866"/>
                  <a:pt x="9760514" y="1608087"/>
                </a:cubicBezTo>
                <a:close/>
                <a:moveTo>
                  <a:pt x="8366649" y="1608087"/>
                </a:moveTo>
                <a:cubicBezTo>
                  <a:pt x="8419925" y="1876866"/>
                  <a:pt x="8634768" y="2089976"/>
                  <a:pt x="8909958" y="2148655"/>
                </a:cubicBezTo>
                <a:cubicBezTo>
                  <a:pt x="8856683" y="1879876"/>
                  <a:pt x="8641839" y="1666766"/>
                  <a:pt x="8366649" y="1608087"/>
                </a:cubicBezTo>
                <a:close/>
                <a:moveTo>
                  <a:pt x="8068363" y="1608087"/>
                </a:moveTo>
                <a:cubicBezTo>
                  <a:pt x="7793173" y="1666766"/>
                  <a:pt x="7578329" y="1879876"/>
                  <a:pt x="7525054" y="2148655"/>
                </a:cubicBezTo>
                <a:cubicBezTo>
                  <a:pt x="7800244" y="2089976"/>
                  <a:pt x="8015087" y="1876866"/>
                  <a:pt x="8068363" y="1608087"/>
                </a:cubicBezTo>
                <a:close/>
                <a:moveTo>
                  <a:pt x="6674498" y="1608087"/>
                </a:moveTo>
                <a:cubicBezTo>
                  <a:pt x="6727774" y="1876866"/>
                  <a:pt x="6942617" y="2089976"/>
                  <a:pt x="7217807" y="2148655"/>
                </a:cubicBezTo>
                <a:cubicBezTo>
                  <a:pt x="7164532" y="1879876"/>
                  <a:pt x="6949688" y="1666766"/>
                  <a:pt x="6674498" y="1608087"/>
                </a:cubicBezTo>
                <a:close/>
                <a:moveTo>
                  <a:pt x="6376212" y="1608087"/>
                </a:moveTo>
                <a:cubicBezTo>
                  <a:pt x="6101022" y="1666766"/>
                  <a:pt x="5886178" y="1879876"/>
                  <a:pt x="5832903" y="2148655"/>
                </a:cubicBezTo>
                <a:cubicBezTo>
                  <a:pt x="6108093" y="2089976"/>
                  <a:pt x="6322936" y="1876866"/>
                  <a:pt x="6376212" y="1608087"/>
                </a:cubicBezTo>
                <a:close/>
                <a:moveTo>
                  <a:pt x="4982347" y="1608087"/>
                </a:moveTo>
                <a:cubicBezTo>
                  <a:pt x="5035623" y="1876866"/>
                  <a:pt x="5250466" y="2089976"/>
                  <a:pt x="5525656" y="2148655"/>
                </a:cubicBezTo>
                <a:cubicBezTo>
                  <a:pt x="5472381" y="1879876"/>
                  <a:pt x="5257537" y="1666766"/>
                  <a:pt x="4982347" y="1608087"/>
                </a:cubicBezTo>
                <a:close/>
                <a:moveTo>
                  <a:pt x="4684061" y="1608087"/>
                </a:moveTo>
                <a:cubicBezTo>
                  <a:pt x="4408871" y="1666766"/>
                  <a:pt x="4194027" y="1879876"/>
                  <a:pt x="4140752" y="2148655"/>
                </a:cubicBezTo>
                <a:cubicBezTo>
                  <a:pt x="4415942" y="2089976"/>
                  <a:pt x="4630785" y="1876866"/>
                  <a:pt x="4684061" y="1608087"/>
                </a:cubicBezTo>
                <a:close/>
                <a:moveTo>
                  <a:pt x="3290196" y="1608087"/>
                </a:moveTo>
                <a:cubicBezTo>
                  <a:pt x="3343472" y="1876866"/>
                  <a:pt x="3558315" y="2089976"/>
                  <a:pt x="3833505" y="2148655"/>
                </a:cubicBezTo>
                <a:cubicBezTo>
                  <a:pt x="3780230" y="1879876"/>
                  <a:pt x="3565386" y="1666766"/>
                  <a:pt x="3290196" y="1608087"/>
                </a:cubicBezTo>
                <a:close/>
                <a:moveTo>
                  <a:pt x="2991910" y="1608087"/>
                </a:moveTo>
                <a:cubicBezTo>
                  <a:pt x="2716720" y="1666766"/>
                  <a:pt x="2501876" y="1879876"/>
                  <a:pt x="2448601" y="2148655"/>
                </a:cubicBezTo>
                <a:cubicBezTo>
                  <a:pt x="2723791" y="2089976"/>
                  <a:pt x="2938634" y="1876866"/>
                  <a:pt x="2991910" y="1608087"/>
                </a:cubicBezTo>
                <a:close/>
                <a:moveTo>
                  <a:pt x="1598045" y="1608087"/>
                </a:moveTo>
                <a:cubicBezTo>
                  <a:pt x="1651321" y="1876866"/>
                  <a:pt x="1866164" y="2089976"/>
                  <a:pt x="2141354" y="2148655"/>
                </a:cubicBezTo>
                <a:cubicBezTo>
                  <a:pt x="2088079" y="1879876"/>
                  <a:pt x="1873235" y="1666766"/>
                  <a:pt x="1598045" y="1608087"/>
                </a:cubicBezTo>
                <a:close/>
                <a:moveTo>
                  <a:pt x="1299759" y="1608087"/>
                </a:moveTo>
                <a:cubicBezTo>
                  <a:pt x="1024569" y="1666766"/>
                  <a:pt x="809725" y="1879876"/>
                  <a:pt x="756450" y="2148655"/>
                </a:cubicBezTo>
                <a:cubicBezTo>
                  <a:pt x="1031640" y="2089976"/>
                  <a:pt x="1246483" y="1876866"/>
                  <a:pt x="1299759" y="1608087"/>
                </a:cubicBezTo>
                <a:close/>
                <a:moveTo>
                  <a:pt x="0" y="1504081"/>
                </a:moveTo>
                <a:cubicBezTo>
                  <a:pt x="306658" y="1594561"/>
                  <a:pt x="537576" y="1851117"/>
                  <a:pt x="582690" y="2165262"/>
                </a:cubicBezTo>
                <a:cubicBezTo>
                  <a:pt x="582857" y="2165315"/>
                  <a:pt x="583026" y="2165320"/>
                  <a:pt x="583195" y="2165325"/>
                </a:cubicBezTo>
                <a:lnTo>
                  <a:pt x="583735" y="2171962"/>
                </a:lnTo>
                <a:cubicBezTo>
                  <a:pt x="588792" y="2201969"/>
                  <a:pt x="591242" y="2232611"/>
                  <a:pt x="591199" y="2263693"/>
                </a:cubicBezTo>
                <a:cubicBezTo>
                  <a:pt x="592511" y="2269279"/>
                  <a:pt x="592570" y="2274903"/>
                  <a:pt x="592570" y="2280541"/>
                </a:cubicBezTo>
                <a:cubicBezTo>
                  <a:pt x="592570" y="2284333"/>
                  <a:pt x="592543" y="2288119"/>
                  <a:pt x="591977" y="2291891"/>
                </a:cubicBezTo>
                <a:lnTo>
                  <a:pt x="591478" y="2291858"/>
                </a:lnTo>
                <a:lnTo>
                  <a:pt x="591452" y="2292349"/>
                </a:lnTo>
                <a:lnTo>
                  <a:pt x="574334" y="2290736"/>
                </a:lnTo>
                <a:cubicBezTo>
                  <a:pt x="541959" y="2290213"/>
                  <a:pt x="510079" y="2287255"/>
                  <a:pt x="478907" y="2281745"/>
                </a:cubicBezTo>
                <a:cubicBezTo>
                  <a:pt x="473330" y="2282161"/>
                  <a:pt x="468001" y="2281220"/>
                  <a:pt x="462690" y="2280217"/>
                </a:cubicBezTo>
                <a:lnTo>
                  <a:pt x="462574" y="2279078"/>
                </a:lnTo>
                <a:cubicBezTo>
                  <a:pt x="282200" y="2249456"/>
                  <a:pt x="121485" y="2164343"/>
                  <a:pt x="0" y="2042401"/>
                </a:cubicBezTo>
                <a:lnTo>
                  <a:pt x="0" y="1837231"/>
                </a:lnTo>
                <a:cubicBezTo>
                  <a:pt x="97584" y="1993737"/>
                  <a:pt x="258975" y="2108093"/>
                  <a:pt x="449203" y="2148655"/>
                </a:cubicBezTo>
                <a:cubicBezTo>
                  <a:pt x="402182" y="1911427"/>
                  <a:pt x="229297" y="1717565"/>
                  <a:pt x="0" y="1635380"/>
                </a:cubicBezTo>
                <a:close/>
                <a:moveTo>
                  <a:pt x="11608704" y="1464394"/>
                </a:moveTo>
                <a:lnTo>
                  <a:pt x="11625791" y="1466004"/>
                </a:lnTo>
                <a:cubicBezTo>
                  <a:pt x="11658177" y="1466527"/>
                  <a:pt x="11690070" y="1469485"/>
                  <a:pt x="11721253" y="1474998"/>
                </a:cubicBezTo>
                <a:cubicBezTo>
                  <a:pt x="11726829" y="1474582"/>
                  <a:pt x="11732157" y="1475523"/>
                  <a:pt x="11737466" y="1476525"/>
                </a:cubicBezTo>
                <a:lnTo>
                  <a:pt x="11737583" y="1477664"/>
                </a:lnTo>
                <a:cubicBezTo>
                  <a:pt x="11914088" y="1506650"/>
                  <a:pt x="12071767" y="1588774"/>
                  <a:pt x="12192000" y="1706842"/>
                </a:cubicBezTo>
                <a:lnTo>
                  <a:pt x="12192000" y="1906833"/>
                </a:lnTo>
                <a:cubicBezTo>
                  <a:pt x="12093732" y="1756811"/>
                  <a:pt x="11935983" y="1647542"/>
                  <a:pt x="11750953" y="1608088"/>
                </a:cubicBezTo>
                <a:cubicBezTo>
                  <a:pt x="11797422" y="1842524"/>
                  <a:pt x="11966808" y="2034608"/>
                  <a:pt x="12192000" y="2118654"/>
                </a:cubicBezTo>
                <a:lnTo>
                  <a:pt x="12192000" y="2250657"/>
                </a:lnTo>
                <a:cubicBezTo>
                  <a:pt x="11889465" y="2157681"/>
                  <a:pt x="11662185" y="1902872"/>
                  <a:pt x="11617468" y="1591480"/>
                </a:cubicBezTo>
                <a:cubicBezTo>
                  <a:pt x="11617300" y="1591427"/>
                  <a:pt x="11617132" y="1591423"/>
                  <a:pt x="11616962" y="1591418"/>
                </a:cubicBezTo>
                <a:lnTo>
                  <a:pt x="11616424" y="1584794"/>
                </a:lnTo>
                <a:cubicBezTo>
                  <a:pt x="11611365" y="1554782"/>
                  <a:pt x="11608914" y="1524133"/>
                  <a:pt x="11608957" y="1493044"/>
                </a:cubicBezTo>
                <a:cubicBezTo>
                  <a:pt x="11607645" y="1487460"/>
                  <a:pt x="11607586" y="1481838"/>
                  <a:pt x="11607586" y="1476202"/>
                </a:cubicBezTo>
                <a:lnTo>
                  <a:pt x="11608180" y="1464851"/>
                </a:lnTo>
                <a:lnTo>
                  <a:pt x="11608678" y="1464884"/>
                </a:lnTo>
                <a:close/>
                <a:moveTo>
                  <a:pt x="11594916" y="1464394"/>
                </a:moveTo>
                <a:lnTo>
                  <a:pt x="11594942" y="1464884"/>
                </a:lnTo>
                <a:lnTo>
                  <a:pt x="11595440" y="1464852"/>
                </a:lnTo>
                <a:lnTo>
                  <a:pt x="11596034" y="1476202"/>
                </a:lnTo>
                <a:cubicBezTo>
                  <a:pt x="11596034" y="1481838"/>
                  <a:pt x="11595975" y="1487460"/>
                  <a:pt x="11594663" y="1493044"/>
                </a:cubicBezTo>
                <a:cubicBezTo>
                  <a:pt x="11594706" y="1524133"/>
                  <a:pt x="11592255" y="1554782"/>
                  <a:pt x="11587196" y="1584794"/>
                </a:cubicBezTo>
                <a:lnTo>
                  <a:pt x="11586658" y="1591418"/>
                </a:lnTo>
                <a:cubicBezTo>
                  <a:pt x="11586488" y="1591423"/>
                  <a:pt x="11586320" y="1591427"/>
                  <a:pt x="11586152" y="1591480"/>
                </a:cubicBezTo>
                <a:cubicBezTo>
                  <a:pt x="11535877" y="1941574"/>
                  <a:pt x="11254838" y="2220146"/>
                  <a:pt x="10895987" y="2279078"/>
                </a:cubicBezTo>
                <a:lnTo>
                  <a:pt x="10895871" y="2280217"/>
                </a:lnTo>
                <a:cubicBezTo>
                  <a:pt x="10890560" y="2281220"/>
                  <a:pt x="10885231" y="2282161"/>
                  <a:pt x="10879654" y="2281745"/>
                </a:cubicBezTo>
                <a:cubicBezTo>
                  <a:pt x="10848482" y="2287255"/>
                  <a:pt x="10816602" y="2290213"/>
                  <a:pt x="10784227" y="2290736"/>
                </a:cubicBezTo>
                <a:lnTo>
                  <a:pt x="10767109" y="2292349"/>
                </a:lnTo>
                <a:lnTo>
                  <a:pt x="10767083" y="2291858"/>
                </a:lnTo>
                <a:lnTo>
                  <a:pt x="10766584" y="2291891"/>
                </a:lnTo>
                <a:cubicBezTo>
                  <a:pt x="10766018" y="2288119"/>
                  <a:pt x="10765991" y="2284333"/>
                  <a:pt x="10765991" y="2280541"/>
                </a:cubicBezTo>
                <a:cubicBezTo>
                  <a:pt x="10765991" y="2274903"/>
                  <a:pt x="10766050" y="2269279"/>
                  <a:pt x="10767362" y="2263693"/>
                </a:cubicBezTo>
                <a:cubicBezTo>
                  <a:pt x="10767319" y="2232611"/>
                  <a:pt x="10769769" y="2201969"/>
                  <a:pt x="10774826" y="2171962"/>
                </a:cubicBezTo>
                <a:lnTo>
                  <a:pt x="10775366" y="2165325"/>
                </a:lnTo>
                <a:cubicBezTo>
                  <a:pt x="10775535" y="2165320"/>
                  <a:pt x="10775704" y="2165315"/>
                  <a:pt x="10775872" y="2165262"/>
                </a:cubicBezTo>
                <a:cubicBezTo>
                  <a:pt x="10826148" y="1815167"/>
                  <a:pt x="11107187" y="1536596"/>
                  <a:pt x="11466037" y="1477664"/>
                </a:cubicBezTo>
                <a:lnTo>
                  <a:pt x="11466154" y="1476525"/>
                </a:lnTo>
                <a:cubicBezTo>
                  <a:pt x="11471463" y="1475523"/>
                  <a:pt x="11476791" y="1474582"/>
                  <a:pt x="11482367" y="1474998"/>
                </a:cubicBezTo>
                <a:cubicBezTo>
                  <a:pt x="11513550" y="1469485"/>
                  <a:pt x="11545443" y="1466527"/>
                  <a:pt x="11577829" y="1466004"/>
                </a:cubicBezTo>
                <a:close/>
                <a:moveTo>
                  <a:pt x="9916551" y="1464394"/>
                </a:moveTo>
                <a:lnTo>
                  <a:pt x="9933638" y="1466004"/>
                </a:lnTo>
                <a:cubicBezTo>
                  <a:pt x="9966024" y="1466527"/>
                  <a:pt x="9997917" y="1469485"/>
                  <a:pt x="10029100" y="1474998"/>
                </a:cubicBezTo>
                <a:cubicBezTo>
                  <a:pt x="10034676" y="1474582"/>
                  <a:pt x="10040004" y="1475523"/>
                  <a:pt x="10045313" y="1476525"/>
                </a:cubicBezTo>
                <a:lnTo>
                  <a:pt x="10045430" y="1477664"/>
                </a:lnTo>
                <a:cubicBezTo>
                  <a:pt x="10404280" y="1536596"/>
                  <a:pt x="10685319" y="1815167"/>
                  <a:pt x="10735596" y="2165262"/>
                </a:cubicBezTo>
                <a:cubicBezTo>
                  <a:pt x="10735763" y="2165315"/>
                  <a:pt x="10735932" y="2165320"/>
                  <a:pt x="10736101" y="2165325"/>
                </a:cubicBezTo>
                <a:lnTo>
                  <a:pt x="10736641" y="2171962"/>
                </a:lnTo>
                <a:cubicBezTo>
                  <a:pt x="10741698" y="2201969"/>
                  <a:pt x="10744148" y="2232611"/>
                  <a:pt x="10744105" y="2263693"/>
                </a:cubicBezTo>
                <a:cubicBezTo>
                  <a:pt x="10745417" y="2269279"/>
                  <a:pt x="10745476" y="2274903"/>
                  <a:pt x="10745476" y="2280541"/>
                </a:cubicBezTo>
                <a:cubicBezTo>
                  <a:pt x="10745476" y="2284333"/>
                  <a:pt x="10745449" y="2288119"/>
                  <a:pt x="10744883" y="2291891"/>
                </a:cubicBezTo>
                <a:lnTo>
                  <a:pt x="10744384" y="2291858"/>
                </a:lnTo>
                <a:lnTo>
                  <a:pt x="10744358" y="2292349"/>
                </a:lnTo>
                <a:lnTo>
                  <a:pt x="10727240" y="2290736"/>
                </a:lnTo>
                <a:cubicBezTo>
                  <a:pt x="10694865" y="2290213"/>
                  <a:pt x="10662985" y="2287255"/>
                  <a:pt x="10631813" y="2281745"/>
                </a:cubicBezTo>
                <a:cubicBezTo>
                  <a:pt x="10626236" y="2282161"/>
                  <a:pt x="10620907" y="2281220"/>
                  <a:pt x="10615596" y="2280217"/>
                </a:cubicBezTo>
                <a:lnTo>
                  <a:pt x="10615480" y="2279078"/>
                </a:lnTo>
                <a:cubicBezTo>
                  <a:pt x="10256629" y="2220146"/>
                  <a:pt x="9975590" y="1941574"/>
                  <a:pt x="9925315" y="1591480"/>
                </a:cubicBezTo>
                <a:cubicBezTo>
                  <a:pt x="9925147" y="1591427"/>
                  <a:pt x="9924979" y="1591423"/>
                  <a:pt x="9924809" y="1591418"/>
                </a:cubicBezTo>
                <a:lnTo>
                  <a:pt x="9924271" y="1584794"/>
                </a:lnTo>
                <a:cubicBezTo>
                  <a:pt x="9919212" y="1554782"/>
                  <a:pt x="9916761" y="1524133"/>
                  <a:pt x="9916804" y="1493044"/>
                </a:cubicBezTo>
                <a:cubicBezTo>
                  <a:pt x="9915492" y="1487460"/>
                  <a:pt x="9915433" y="1481838"/>
                  <a:pt x="9915433" y="1476202"/>
                </a:cubicBezTo>
                <a:lnTo>
                  <a:pt x="9916027" y="1464852"/>
                </a:lnTo>
                <a:lnTo>
                  <a:pt x="9916525" y="1464884"/>
                </a:lnTo>
                <a:close/>
                <a:moveTo>
                  <a:pt x="9902763" y="1464394"/>
                </a:moveTo>
                <a:lnTo>
                  <a:pt x="9902789" y="1464884"/>
                </a:lnTo>
                <a:lnTo>
                  <a:pt x="9903287" y="1464852"/>
                </a:lnTo>
                <a:lnTo>
                  <a:pt x="9903881" y="1476202"/>
                </a:lnTo>
                <a:cubicBezTo>
                  <a:pt x="9903881" y="1481838"/>
                  <a:pt x="9903822" y="1487460"/>
                  <a:pt x="9902510" y="1493044"/>
                </a:cubicBezTo>
                <a:cubicBezTo>
                  <a:pt x="9902553" y="1524133"/>
                  <a:pt x="9900102" y="1554782"/>
                  <a:pt x="9895043" y="1584794"/>
                </a:cubicBezTo>
                <a:lnTo>
                  <a:pt x="9894505" y="1591418"/>
                </a:lnTo>
                <a:cubicBezTo>
                  <a:pt x="9894335" y="1591423"/>
                  <a:pt x="9894167" y="1591427"/>
                  <a:pt x="9893999" y="1591480"/>
                </a:cubicBezTo>
                <a:cubicBezTo>
                  <a:pt x="9843724" y="1941574"/>
                  <a:pt x="9562685" y="2220146"/>
                  <a:pt x="9203834" y="2279078"/>
                </a:cubicBezTo>
                <a:lnTo>
                  <a:pt x="9203718" y="2280217"/>
                </a:lnTo>
                <a:cubicBezTo>
                  <a:pt x="9198407" y="2281220"/>
                  <a:pt x="9193078" y="2282161"/>
                  <a:pt x="9187501" y="2281745"/>
                </a:cubicBezTo>
                <a:cubicBezTo>
                  <a:pt x="9156329" y="2287255"/>
                  <a:pt x="9124449" y="2290213"/>
                  <a:pt x="9092074" y="2290736"/>
                </a:cubicBezTo>
                <a:lnTo>
                  <a:pt x="9074956" y="2292349"/>
                </a:lnTo>
                <a:lnTo>
                  <a:pt x="9074930" y="2291858"/>
                </a:lnTo>
                <a:lnTo>
                  <a:pt x="9074431" y="2291891"/>
                </a:lnTo>
                <a:cubicBezTo>
                  <a:pt x="9073865" y="2288119"/>
                  <a:pt x="9073838" y="2284333"/>
                  <a:pt x="9073838" y="2280541"/>
                </a:cubicBezTo>
                <a:cubicBezTo>
                  <a:pt x="9073838" y="2274903"/>
                  <a:pt x="9073897" y="2269279"/>
                  <a:pt x="9075209" y="2263693"/>
                </a:cubicBezTo>
                <a:cubicBezTo>
                  <a:pt x="9075166" y="2232611"/>
                  <a:pt x="9077616" y="2201969"/>
                  <a:pt x="9082673" y="2171962"/>
                </a:cubicBezTo>
                <a:lnTo>
                  <a:pt x="9083213" y="2165325"/>
                </a:lnTo>
                <a:cubicBezTo>
                  <a:pt x="9083382" y="2165320"/>
                  <a:pt x="9083551" y="2165315"/>
                  <a:pt x="9083718" y="2165262"/>
                </a:cubicBezTo>
                <a:cubicBezTo>
                  <a:pt x="9133995" y="1815167"/>
                  <a:pt x="9415034" y="1536596"/>
                  <a:pt x="9773884" y="1477664"/>
                </a:cubicBezTo>
                <a:lnTo>
                  <a:pt x="9774001" y="1476525"/>
                </a:lnTo>
                <a:cubicBezTo>
                  <a:pt x="9779310" y="1475523"/>
                  <a:pt x="9784638" y="1474582"/>
                  <a:pt x="9790214" y="1474998"/>
                </a:cubicBezTo>
                <a:cubicBezTo>
                  <a:pt x="9821397" y="1469485"/>
                  <a:pt x="9853290" y="1466527"/>
                  <a:pt x="9885676" y="1466004"/>
                </a:cubicBezTo>
                <a:close/>
                <a:moveTo>
                  <a:pt x="8224400" y="1464394"/>
                </a:moveTo>
                <a:lnTo>
                  <a:pt x="8241488" y="1466004"/>
                </a:lnTo>
                <a:cubicBezTo>
                  <a:pt x="8273873" y="1466527"/>
                  <a:pt x="8305766" y="1469485"/>
                  <a:pt x="8336949" y="1474998"/>
                </a:cubicBezTo>
                <a:cubicBezTo>
                  <a:pt x="8342525" y="1474582"/>
                  <a:pt x="8347853" y="1475523"/>
                  <a:pt x="8353162" y="1476525"/>
                </a:cubicBezTo>
                <a:lnTo>
                  <a:pt x="8353279" y="1477664"/>
                </a:lnTo>
                <a:cubicBezTo>
                  <a:pt x="8712129" y="1536596"/>
                  <a:pt x="8993168" y="1815167"/>
                  <a:pt x="9043444" y="2165262"/>
                </a:cubicBezTo>
                <a:cubicBezTo>
                  <a:pt x="9043612" y="2165315"/>
                  <a:pt x="9043781" y="2165320"/>
                  <a:pt x="9043950" y="2165325"/>
                </a:cubicBezTo>
                <a:lnTo>
                  <a:pt x="9044490" y="2171962"/>
                </a:lnTo>
                <a:cubicBezTo>
                  <a:pt x="9049547" y="2201969"/>
                  <a:pt x="9051997" y="2232611"/>
                  <a:pt x="9051954" y="2263693"/>
                </a:cubicBezTo>
                <a:cubicBezTo>
                  <a:pt x="9053266" y="2269279"/>
                  <a:pt x="9053325" y="2274903"/>
                  <a:pt x="9053325" y="2280541"/>
                </a:cubicBezTo>
                <a:cubicBezTo>
                  <a:pt x="9053325" y="2284333"/>
                  <a:pt x="9053298" y="2288119"/>
                  <a:pt x="9052732" y="2291891"/>
                </a:cubicBezTo>
                <a:lnTo>
                  <a:pt x="9052233" y="2291858"/>
                </a:lnTo>
                <a:lnTo>
                  <a:pt x="9052207" y="2292349"/>
                </a:lnTo>
                <a:lnTo>
                  <a:pt x="9035089" y="2290736"/>
                </a:lnTo>
                <a:cubicBezTo>
                  <a:pt x="9002714" y="2290213"/>
                  <a:pt x="8970834" y="2287255"/>
                  <a:pt x="8939662" y="2281745"/>
                </a:cubicBezTo>
                <a:cubicBezTo>
                  <a:pt x="8934085" y="2282161"/>
                  <a:pt x="8928756" y="2281220"/>
                  <a:pt x="8923445" y="2280217"/>
                </a:cubicBezTo>
                <a:lnTo>
                  <a:pt x="8923329" y="2279078"/>
                </a:lnTo>
                <a:cubicBezTo>
                  <a:pt x="8564478" y="2220146"/>
                  <a:pt x="8283439" y="1941574"/>
                  <a:pt x="8233164" y="1591480"/>
                </a:cubicBezTo>
                <a:cubicBezTo>
                  <a:pt x="8232996" y="1591427"/>
                  <a:pt x="8232828" y="1591423"/>
                  <a:pt x="8232658" y="1591418"/>
                </a:cubicBezTo>
                <a:lnTo>
                  <a:pt x="8232120" y="1584794"/>
                </a:lnTo>
                <a:cubicBezTo>
                  <a:pt x="8227061" y="1554782"/>
                  <a:pt x="8224611" y="1524133"/>
                  <a:pt x="8224653" y="1493044"/>
                </a:cubicBezTo>
                <a:cubicBezTo>
                  <a:pt x="8223341" y="1487460"/>
                  <a:pt x="8223282" y="1481838"/>
                  <a:pt x="8223282" y="1476202"/>
                </a:cubicBezTo>
                <a:lnTo>
                  <a:pt x="8223876" y="1464852"/>
                </a:lnTo>
                <a:lnTo>
                  <a:pt x="8224374" y="1464884"/>
                </a:lnTo>
                <a:close/>
                <a:moveTo>
                  <a:pt x="8210612" y="1464394"/>
                </a:moveTo>
                <a:lnTo>
                  <a:pt x="8210638" y="1464884"/>
                </a:lnTo>
                <a:lnTo>
                  <a:pt x="8211136" y="1464852"/>
                </a:lnTo>
                <a:lnTo>
                  <a:pt x="8211730" y="1476202"/>
                </a:lnTo>
                <a:cubicBezTo>
                  <a:pt x="8211730" y="1481838"/>
                  <a:pt x="8211672" y="1487460"/>
                  <a:pt x="8210360" y="1493044"/>
                </a:cubicBezTo>
                <a:cubicBezTo>
                  <a:pt x="8210402" y="1524133"/>
                  <a:pt x="8207951" y="1554782"/>
                  <a:pt x="8202893" y="1584794"/>
                </a:cubicBezTo>
                <a:lnTo>
                  <a:pt x="8202354" y="1591418"/>
                </a:lnTo>
                <a:cubicBezTo>
                  <a:pt x="8202185" y="1591423"/>
                  <a:pt x="8202016" y="1591427"/>
                  <a:pt x="8201849" y="1591480"/>
                </a:cubicBezTo>
                <a:cubicBezTo>
                  <a:pt x="8151573" y="1941574"/>
                  <a:pt x="7870534" y="2220146"/>
                  <a:pt x="7511683" y="2279078"/>
                </a:cubicBezTo>
                <a:lnTo>
                  <a:pt x="7511567" y="2280217"/>
                </a:lnTo>
                <a:cubicBezTo>
                  <a:pt x="7506256" y="2281220"/>
                  <a:pt x="7500927" y="2282161"/>
                  <a:pt x="7495350" y="2281745"/>
                </a:cubicBezTo>
                <a:cubicBezTo>
                  <a:pt x="7464178" y="2287255"/>
                  <a:pt x="7432298" y="2290213"/>
                  <a:pt x="7399924" y="2290736"/>
                </a:cubicBezTo>
                <a:lnTo>
                  <a:pt x="7382805" y="2292349"/>
                </a:lnTo>
                <a:lnTo>
                  <a:pt x="7382779" y="2291858"/>
                </a:lnTo>
                <a:lnTo>
                  <a:pt x="7382280" y="2291891"/>
                </a:lnTo>
                <a:cubicBezTo>
                  <a:pt x="7381714" y="2288119"/>
                  <a:pt x="7381687" y="2284333"/>
                  <a:pt x="7381687" y="2280541"/>
                </a:cubicBezTo>
                <a:cubicBezTo>
                  <a:pt x="7381687" y="2274903"/>
                  <a:pt x="7381746" y="2269279"/>
                  <a:pt x="7383058" y="2263693"/>
                </a:cubicBezTo>
                <a:cubicBezTo>
                  <a:pt x="7383016" y="2232611"/>
                  <a:pt x="7385465" y="2201969"/>
                  <a:pt x="7390522" y="2171962"/>
                </a:cubicBezTo>
                <a:lnTo>
                  <a:pt x="7391062" y="2165325"/>
                </a:lnTo>
                <a:cubicBezTo>
                  <a:pt x="7391231" y="2165320"/>
                  <a:pt x="7391400" y="2165315"/>
                  <a:pt x="7391568" y="2165262"/>
                </a:cubicBezTo>
                <a:cubicBezTo>
                  <a:pt x="7441844" y="1815167"/>
                  <a:pt x="7722883" y="1536596"/>
                  <a:pt x="8081734" y="1477664"/>
                </a:cubicBezTo>
                <a:lnTo>
                  <a:pt x="8081851" y="1476525"/>
                </a:lnTo>
                <a:cubicBezTo>
                  <a:pt x="8087159" y="1475523"/>
                  <a:pt x="8092487" y="1474582"/>
                  <a:pt x="8098063" y="1474998"/>
                </a:cubicBezTo>
                <a:cubicBezTo>
                  <a:pt x="8129247" y="1469485"/>
                  <a:pt x="8161139" y="1466527"/>
                  <a:pt x="8193525" y="1466004"/>
                </a:cubicBezTo>
                <a:close/>
                <a:moveTo>
                  <a:pt x="6532249" y="1464394"/>
                </a:moveTo>
                <a:lnTo>
                  <a:pt x="6549337" y="1466004"/>
                </a:lnTo>
                <a:cubicBezTo>
                  <a:pt x="6581722" y="1466527"/>
                  <a:pt x="6613615" y="1469485"/>
                  <a:pt x="6644798" y="1474998"/>
                </a:cubicBezTo>
                <a:cubicBezTo>
                  <a:pt x="6650374" y="1474582"/>
                  <a:pt x="6655702" y="1475523"/>
                  <a:pt x="6661011" y="1476525"/>
                </a:cubicBezTo>
                <a:lnTo>
                  <a:pt x="6661128" y="1477664"/>
                </a:lnTo>
                <a:cubicBezTo>
                  <a:pt x="7019978" y="1536596"/>
                  <a:pt x="7301017" y="1815167"/>
                  <a:pt x="7351294" y="2165262"/>
                </a:cubicBezTo>
                <a:cubicBezTo>
                  <a:pt x="7351461" y="2165315"/>
                  <a:pt x="7351631" y="2165320"/>
                  <a:pt x="7351799" y="2165325"/>
                </a:cubicBezTo>
                <a:lnTo>
                  <a:pt x="7352340" y="2171962"/>
                </a:lnTo>
                <a:cubicBezTo>
                  <a:pt x="7357396" y="2201969"/>
                  <a:pt x="7359846" y="2232611"/>
                  <a:pt x="7359804" y="2263693"/>
                </a:cubicBezTo>
                <a:cubicBezTo>
                  <a:pt x="7361116" y="2269279"/>
                  <a:pt x="7361174" y="2274903"/>
                  <a:pt x="7361174" y="2280541"/>
                </a:cubicBezTo>
                <a:cubicBezTo>
                  <a:pt x="7361174" y="2284333"/>
                  <a:pt x="7361147" y="2288119"/>
                  <a:pt x="7360581" y="2291891"/>
                </a:cubicBezTo>
                <a:lnTo>
                  <a:pt x="7360082" y="2291858"/>
                </a:lnTo>
                <a:lnTo>
                  <a:pt x="7360056" y="2292349"/>
                </a:lnTo>
                <a:lnTo>
                  <a:pt x="7342938" y="2290736"/>
                </a:lnTo>
                <a:cubicBezTo>
                  <a:pt x="7310564" y="2290213"/>
                  <a:pt x="7278683" y="2287255"/>
                  <a:pt x="7247511" y="2281745"/>
                </a:cubicBezTo>
                <a:cubicBezTo>
                  <a:pt x="7241934" y="2282161"/>
                  <a:pt x="7236605" y="2281220"/>
                  <a:pt x="7231295" y="2280217"/>
                </a:cubicBezTo>
                <a:lnTo>
                  <a:pt x="7231179" y="2279078"/>
                </a:lnTo>
                <a:cubicBezTo>
                  <a:pt x="6872327" y="2220146"/>
                  <a:pt x="6591288" y="1941574"/>
                  <a:pt x="6541013" y="1591480"/>
                </a:cubicBezTo>
                <a:cubicBezTo>
                  <a:pt x="6540845" y="1591427"/>
                  <a:pt x="6540677" y="1591423"/>
                  <a:pt x="6540507" y="1591418"/>
                </a:cubicBezTo>
                <a:lnTo>
                  <a:pt x="6539969" y="1584794"/>
                </a:lnTo>
                <a:cubicBezTo>
                  <a:pt x="6534910" y="1554782"/>
                  <a:pt x="6532460" y="1524133"/>
                  <a:pt x="6532502" y="1493044"/>
                </a:cubicBezTo>
                <a:cubicBezTo>
                  <a:pt x="6531190" y="1487460"/>
                  <a:pt x="6531131" y="1481838"/>
                  <a:pt x="6531131" y="1476202"/>
                </a:cubicBezTo>
                <a:lnTo>
                  <a:pt x="6531725" y="1464852"/>
                </a:lnTo>
                <a:lnTo>
                  <a:pt x="6532223" y="1464884"/>
                </a:lnTo>
                <a:close/>
                <a:moveTo>
                  <a:pt x="6518461" y="1464394"/>
                </a:moveTo>
                <a:lnTo>
                  <a:pt x="6518487" y="1464884"/>
                </a:lnTo>
                <a:lnTo>
                  <a:pt x="6518985" y="1464852"/>
                </a:lnTo>
                <a:lnTo>
                  <a:pt x="6519579" y="1476202"/>
                </a:lnTo>
                <a:cubicBezTo>
                  <a:pt x="6519579" y="1481838"/>
                  <a:pt x="6519520" y="1487460"/>
                  <a:pt x="6518208" y="1493044"/>
                </a:cubicBezTo>
                <a:cubicBezTo>
                  <a:pt x="6518250" y="1524133"/>
                  <a:pt x="6515800" y="1554782"/>
                  <a:pt x="6510741" y="1584794"/>
                </a:cubicBezTo>
                <a:lnTo>
                  <a:pt x="6510203" y="1591418"/>
                </a:lnTo>
                <a:cubicBezTo>
                  <a:pt x="6510033" y="1591423"/>
                  <a:pt x="6509865" y="1591427"/>
                  <a:pt x="6509697" y="1591480"/>
                </a:cubicBezTo>
                <a:cubicBezTo>
                  <a:pt x="6459422" y="1941574"/>
                  <a:pt x="6178383" y="2220146"/>
                  <a:pt x="5819531" y="2279078"/>
                </a:cubicBezTo>
                <a:lnTo>
                  <a:pt x="5819415" y="2280217"/>
                </a:lnTo>
                <a:cubicBezTo>
                  <a:pt x="5814105" y="2281220"/>
                  <a:pt x="5808776" y="2282161"/>
                  <a:pt x="5803199" y="2281745"/>
                </a:cubicBezTo>
                <a:cubicBezTo>
                  <a:pt x="5772027" y="2287255"/>
                  <a:pt x="5740146" y="2290213"/>
                  <a:pt x="5707772" y="2290736"/>
                </a:cubicBezTo>
                <a:lnTo>
                  <a:pt x="5690654" y="2292349"/>
                </a:lnTo>
                <a:lnTo>
                  <a:pt x="5690628" y="2291858"/>
                </a:lnTo>
                <a:lnTo>
                  <a:pt x="5690129" y="2291891"/>
                </a:lnTo>
                <a:cubicBezTo>
                  <a:pt x="5689563" y="2288119"/>
                  <a:pt x="5689536" y="2284333"/>
                  <a:pt x="5689536" y="2280541"/>
                </a:cubicBezTo>
                <a:cubicBezTo>
                  <a:pt x="5689536" y="2274903"/>
                  <a:pt x="5689594" y="2269279"/>
                  <a:pt x="5690906" y="2263693"/>
                </a:cubicBezTo>
                <a:cubicBezTo>
                  <a:pt x="5690864" y="2232611"/>
                  <a:pt x="5693314" y="2201969"/>
                  <a:pt x="5698370" y="2171962"/>
                </a:cubicBezTo>
                <a:lnTo>
                  <a:pt x="5698911" y="2165325"/>
                </a:lnTo>
                <a:cubicBezTo>
                  <a:pt x="5699079" y="2165320"/>
                  <a:pt x="5699249" y="2165315"/>
                  <a:pt x="5699416" y="2165262"/>
                </a:cubicBezTo>
                <a:cubicBezTo>
                  <a:pt x="5749693" y="1815167"/>
                  <a:pt x="6030732" y="1536596"/>
                  <a:pt x="6389582" y="1477664"/>
                </a:cubicBezTo>
                <a:lnTo>
                  <a:pt x="6389699" y="1476525"/>
                </a:lnTo>
                <a:cubicBezTo>
                  <a:pt x="6395008" y="1475523"/>
                  <a:pt x="6400336" y="1474582"/>
                  <a:pt x="6405912" y="1474998"/>
                </a:cubicBezTo>
                <a:cubicBezTo>
                  <a:pt x="6437095" y="1469485"/>
                  <a:pt x="6468988" y="1466527"/>
                  <a:pt x="6501373" y="1466004"/>
                </a:cubicBezTo>
                <a:close/>
                <a:moveTo>
                  <a:pt x="4840098" y="1464394"/>
                </a:moveTo>
                <a:lnTo>
                  <a:pt x="4857185" y="1466004"/>
                </a:lnTo>
                <a:cubicBezTo>
                  <a:pt x="4889571" y="1466527"/>
                  <a:pt x="4921463" y="1469485"/>
                  <a:pt x="4952647" y="1474998"/>
                </a:cubicBezTo>
                <a:cubicBezTo>
                  <a:pt x="4958223" y="1474582"/>
                  <a:pt x="4963551" y="1475523"/>
                  <a:pt x="4968859" y="1476525"/>
                </a:cubicBezTo>
                <a:lnTo>
                  <a:pt x="4968976" y="1477664"/>
                </a:lnTo>
                <a:cubicBezTo>
                  <a:pt x="5327827" y="1536596"/>
                  <a:pt x="5608866" y="1815167"/>
                  <a:pt x="5659142" y="2165262"/>
                </a:cubicBezTo>
                <a:cubicBezTo>
                  <a:pt x="5659310" y="2165315"/>
                  <a:pt x="5659479" y="2165320"/>
                  <a:pt x="5659648" y="2165325"/>
                </a:cubicBezTo>
                <a:lnTo>
                  <a:pt x="5660188" y="2171962"/>
                </a:lnTo>
                <a:cubicBezTo>
                  <a:pt x="5665245" y="2201969"/>
                  <a:pt x="5667694" y="2232611"/>
                  <a:pt x="5667652" y="2263693"/>
                </a:cubicBezTo>
                <a:cubicBezTo>
                  <a:pt x="5668964" y="2269279"/>
                  <a:pt x="5669023" y="2274903"/>
                  <a:pt x="5669023" y="2280541"/>
                </a:cubicBezTo>
                <a:cubicBezTo>
                  <a:pt x="5669023" y="2284333"/>
                  <a:pt x="5668996" y="2288119"/>
                  <a:pt x="5668430" y="2291891"/>
                </a:cubicBezTo>
                <a:lnTo>
                  <a:pt x="5667931" y="2291858"/>
                </a:lnTo>
                <a:lnTo>
                  <a:pt x="5667905" y="2292349"/>
                </a:lnTo>
                <a:lnTo>
                  <a:pt x="5650786" y="2290736"/>
                </a:lnTo>
                <a:cubicBezTo>
                  <a:pt x="5618412" y="2290213"/>
                  <a:pt x="5586532" y="2287255"/>
                  <a:pt x="5555360" y="2281745"/>
                </a:cubicBezTo>
                <a:cubicBezTo>
                  <a:pt x="5549783" y="2282161"/>
                  <a:pt x="5544454" y="2281220"/>
                  <a:pt x="5539143" y="2280217"/>
                </a:cubicBezTo>
                <a:lnTo>
                  <a:pt x="5539027" y="2279078"/>
                </a:lnTo>
                <a:cubicBezTo>
                  <a:pt x="5180176" y="2220146"/>
                  <a:pt x="4899137" y="1941574"/>
                  <a:pt x="4848861" y="1591480"/>
                </a:cubicBezTo>
                <a:cubicBezTo>
                  <a:pt x="4848694" y="1591427"/>
                  <a:pt x="4848525" y="1591423"/>
                  <a:pt x="4848356" y="1591418"/>
                </a:cubicBezTo>
                <a:lnTo>
                  <a:pt x="4847817" y="1584794"/>
                </a:lnTo>
                <a:cubicBezTo>
                  <a:pt x="4842759" y="1554782"/>
                  <a:pt x="4840308" y="1524133"/>
                  <a:pt x="4840350" y="1493044"/>
                </a:cubicBezTo>
                <a:cubicBezTo>
                  <a:pt x="4839038" y="1487460"/>
                  <a:pt x="4838980" y="1481838"/>
                  <a:pt x="4838980" y="1476202"/>
                </a:cubicBezTo>
                <a:lnTo>
                  <a:pt x="4839574" y="1464852"/>
                </a:lnTo>
                <a:lnTo>
                  <a:pt x="4840072" y="1464884"/>
                </a:lnTo>
                <a:close/>
                <a:moveTo>
                  <a:pt x="4826310" y="1464394"/>
                </a:moveTo>
                <a:lnTo>
                  <a:pt x="4826336" y="1464884"/>
                </a:lnTo>
                <a:lnTo>
                  <a:pt x="4826834" y="1464852"/>
                </a:lnTo>
                <a:lnTo>
                  <a:pt x="4827428" y="1476202"/>
                </a:lnTo>
                <a:cubicBezTo>
                  <a:pt x="4827428" y="1481838"/>
                  <a:pt x="4827369" y="1487460"/>
                  <a:pt x="4826057" y="1493044"/>
                </a:cubicBezTo>
                <a:cubicBezTo>
                  <a:pt x="4826099" y="1524133"/>
                  <a:pt x="4823649" y="1554782"/>
                  <a:pt x="4818590" y="1584794"/>
                </a:cubicBezTo>
                <a:lnTo>
                  <a:pt x="4818052" y="1591418"/>
                </a:lnTo>
                <a:cubicBezTo>
                  <a:pt x="4817882" y="1591423"/>
                  <a:pt x="4817714" y="1591427"/>
                  <a:pt x="4817546" y="1591480"/>
                </a:cubicBezTo>
                <a:cubicBezTo>
                  <a:pt x="4767271" y="1941574"/>
                  <a:pt x="4486232" y="2220146"/>
                  <a:pt x="4127381" y="2279078"/>
                </a:cubicBezTo>
                <a:lnTo>
                  <a:pt x="4127264" y="2280217"/>
                </a:lnTo>
                <a:cubicBezTo>
                  <a:pt x="4121954" y="2281220"/>
                  <a:pt x="4116625" y="2282161"/>
                  <a:pt x="4111048" y="2281745"/>
                </a:cubicBezTo>
                <a:cubicBezTo>
                  <a:pt x="4079876" y="2287255"/>
                  <a:pt x="4047996" y="2290213"/>
                  <a:pt x="4015621" y="2290736"/>
                </a:cubicBezTo>
                <a:lnTo>
                  <a:pt x="3998503" y="2292349"/>
                </a:lnTo>
                <a:lnTo>
                  <a:pt x="3998477" y="2291858"/>
                </a:lnTo>
                <a:lnTo>
                  <a:pt x="3997978" y="2291891"/>
                </a:lnTo>
                <a:cubicBezTo>
                  <a:pt x="3997412" y="2288119"/>
                  <a:pt x="3997385" y="2284333"/>
                  <a:pt x="3997385" y="2280541"/>
                </a:cubicBezTo>
                <a:cubicBezTo>
                  <a:pt x="3997385" y="2274903"/>
                  <a:pt x="3997443" y="2269279"/>
                  <a:pt x="3998755" y="2263693"/>
                </a:cubicBezTo>
                <a:cubicBezTo>
                  <a:pt x="3998713" y="2232611"/>
                  <a:pt x="4001163" y="2201969"/>
                  <a:pt x="4006219" y="2171962"/>
                </a:cubicBezTo>
                <a:lnTo>
                  <a:pt x="4006760" y="2165325"/>
                </a:lnTo>
                <a:cubicBezTo>
                  <a:pt x="4006928" y="2165320"/>
                  <a:pt x="4007098" y="2165315"/>
                  <a:pt x="4007265" y="2165262"/>
                </a:cubicBezTo>
                <a:cubicBezTo>
                  <a:pt x="4057542" y="1815167"/>
                  <a:pt x="4338581" y="1536596"/>
                  <a:pt x="4697431" y="1477664"/>
                </a:cubicBezTo>
                <a:lnTo>
                  <a:pt x="4697548" y="1476525"/>
                </a:lnTo>
                <a:cubicBezTo>
                  <a:pt x="4702857" y="1475523"/>
                  <a:pt x="4708185" y="1474582"/>
                  <a:pt x="4713761" y="1474998"/>
                </a:cubicBezTo>
                <a:cubicBezTo>
                  <a:pt x="4744944" y="1469485"/>
                  <a:pt x="4776837" y="1466527"/>
                  <a:pt x="4809222" y="1466004"/>
                </a:cubicBezTo>
                <a:close/>
                <a:moveTo>
                  <a:pt x="3147947" y="1464394"/>
                </a:moveTo>
                <a:lnTo>
                  <a:pt x="3165034" y="1466004"/>
                </a:lnTo>
                <a:cubicBezTo>
                  <a:pt x="3197420" y="1466527"/>
                  <a:pt x="3229312" y="1469485"/>
                  <a:pt x="3260496" y="1474998"/>
                </a:cubicBezTo>
                <a:cubicBezTo>
                  <a:pt x="3266072" y="1474582"/>
                  <a:pt x="3271400" y="1475523"/>
                  <a:pt x="3276708" y="1476525"/>
                </a:cubicBezTo>
                <a:lnTo>
                  <a:pt x="3276826" y="1477664"/>
                </a:lnTo>
                <a:cubicBezTo>
                  <a:pt x="3635676" y="1536596"/>
                  <a:pt x="3916715" y="1815167"/>
                  <a:pt x="3966991" y="2165262"/>
                </a:cubicBezTo>
                <a:cubicBezTo>
                  <a:pt x="3967159" y="2165315"/>
                  <a:pt x="3967328" y="2165320"/>
                  <a:pt x="3967497" y="2165325"/>
                </a:cubicBezTo>
                <a:lnTo>
                  <a:pt x="3968037" y="2171962"/>
                </a:lnTo>
                <a:cubicBezTo>
                  <a:pt x="3973094" y="2201969"/>
                  <a:pt x="3975543" y="2232611"/>
                  <a:pt x="3975501" y="2263693"/>
                </a:cubicBezTo>
                <a:cubicBezTo>
                  <a:pt x="3976813" y="2269279"/>
                  <a:pt x="3976872" y="2274903"/>
                  <a:pt x="3976872" y="2280541"/>
                </a:cubicBezTo>
                <a:cubicBezTo>
                  <a:pt x="3976872" y="2284333"/>
                  <a:pt x="3976845" y="2288119"/>
                  <a:pt x="3976279" y="2291891"/>
                </a:cubicBezTo>
                <a:lnTo>
                  <a:pt x="3975780" y="2291858"/>
                </a:lnTo>
                <a:lnTo>
                  <a:pt x="3975754" y="2292349"/>
                </a:lnTo>
                <a:lnTo>
                  <a:pt x="3958635" y="2290736"/>
                </a:lnTo>
                <a:cubicBezTo>
                  <a:pt x="3926261" y="2290213"/>
                  <a:pt x="3894381" y="2287255"/>
                  <a:pt x="3863209" y="2281745"/>
                </a:cubicBezTo>
                <a:cubicBezTo>
                  <a:pt x="3857632" y="2282161"/>
                  <a:pt x="3852303" y="2281220"/>
                  <a:pt x="3846992" y="2280217"/>
                </a:cubicBezTo>
                <a:lnTo>
                  <a:pt x="3846876" y="2279078"/>
                </a:lnTo>
                <a:cubicBezTo>
                  <a:pt x="3488025" y="2220146"/>
                  <a:pt x="3206986" y="1941574"/>
                  <a:pt x="3156710" y="1591480"/>
                </a:cubicBezTo>
                <a:cubicBezTo>
                  <a:pt x="3156543" y="1591427"/>
                  <a:pt x="3156374" y="1591423"/>
                  <a:pt x="3156205" y="1591418"/>
                </a:cubicBezTo>
                <a:lnTo>
                  <a:pt x="3155667" y="1584794"/>
                </a:lnTo>
                <a:cubicBezTo>
                  <a:pt x="3150608" y="1554782"/>
                  <a:pt x="3148157" y="1524133"/>
                  <a:pt x="3148199" y="1493044"/>
                </a:cubicBezTo>
                <a:cubicBezTo>
                  <a:pt x="3146887" y="1487460"/>
                  <a:pt x="3146829" y="1481838"/>
                  <a:pt x="3146829" y="1476202"/>
                </a:cubicBezTo>
                <a:lnTo>
                  <a:pt x="3147423" y="1464852"/>
                </a:lnTo>
                <a:lnTo>
                  <a:pt x="3147921" y="1464884"/>
                </a:lnTo>
                <a:close/>
                <a:moveTo>
                  <a:pt x="3134159" y="1464394"/>
                </a:moveTo>
                <a:lnTo>
                  <a:pt x="3134185" y="1464884"/>
                </a:lnTo>
                <a:lnTo>
                  <a:pt x="3134683" y="1464852"/>
                </a:lnTo>
                <a:lnTo>
                  <a:pt x="3135277" y="1476202"/>
                </a:lnTo>
                <a:cubicBezTo>
                  <a:pt x="3135277" y="1481838"/>
                  <a:pt x="3135218" y="1487460"/>
                  <a:pt x="3133906" y="1493044"/>
                </a:cubicBezTo>
                <a:cubicBezTo>
                  <a:pt x="3133948" y="1524133"/>
                  <a:pt x="3131498" y="1554782"/>
                  <a:pt x="3126439" y="1584794"/>
                </a:cubicBezTo>
                <a:lnTo>
                  <a:pt x="3125901" y="1591418"/>
                </a:lnTo>
                <a:cubicBezTo>
                  <a:pt x="3125731" y="1591423"/>
                  <a:pt x="3125563" y="1591427"/>
                  <a:pt x="3125395" y="1591480"/>
                </a:cubicBezTo>
                <a:cubicBezTo>
                  <a:pt x="3075120" y="1941574"/>
                  <a:pt x="2794081" y="2220146"/>
                  <a:pt x="2435230" y="2279078"/>
                </a:cubicBezTo>
                <a:lnTo>
                  <a:pt x="2435113" y="2280217"/>
                </a:lnTo>
                <a:cubicBezTo>
                  <a:pt x="2429803" y="2281220"/>
                  <a:pt x="2424474" y="2282161"/>
                  <a:pt x="2418897" y="2281745"/>
                </a:cubicBezTo>
                <a:cubicBezTo>
                  <a:pt x="2387725" y="2287255"/>
                  <a:pt x="2355845" y="2290213"/>
                  <a:pt x="2323470" y="2290736"/>
                </a:cubicBezTo>
                <a:lnTo>
                  <a:pt x="2306352" y="2292349"/>
                </a:lnTo>
                <a:lnTo>
                  <a:pt x="2306326" y="2291858"/>
                </a:lnTo>
                <a:lnTo>
                  <a:pt x="2305827" y="2291891"/>
                </a:lnTo>
                <a:cubicBezTo>
                  <a:pt x="2305261" y="2288119"/>
                  <a:pt x="2305234" y="2284333"/>
                  <a:pt x="2305234" y="2280541"/>
                </a:cubicBezTo>
                <a:cubicBezTo>
                  <a:pt x="2305234" y="2274903"/>
                  <a:pt x="2305292" y="2269279"/>
                  <a:pt x="2306604" y="2263693"/>
                </a:cubicBezTo>
                <a:cubicBezTo>
                  <a:pt x="2306562" y="2232611"/>
                  <a:pt x="2309012" y="2201969"/>
                  <a:pt x="2314068" y="2171962"/>
                </a:cubicBezTo>
                <a:lnTo>
                  <a:pt x="2314609" y="2165325"/>
                </a:lnTo>
                <a:cubicBezTo>
                  <a:pt x="2314777" y="2165320"/>
                  <a:pt x="2314947" y="2165315"/>
                  <a:pt x="2315114" y="2165262"/>
                </a:cubicBezTo>
                <a:cubicBezTo>
                  <a:pt x="2365391" y="1815167"/>
                  <a:pt x="2646430" y="1536596"/>
                  <a:pt x="3005280" y="1477664"/>
                </a:cubicBezTo>
                <a:lnTo>
                  <a:pt x="3005397" y="1476525"/>
                </a:lnTo>
                <a:cubicBezTo>
                  <a:pt x="3010706" y="1475523"/>
                  <a:pt x="3016034" y="1474582"/>
                  <a:pt x="3021610" y="1474998"/>
                </a:cubicBezTo>
                <a:cubicBezTo>
                  <a:pt x="3052793" y="1469485"/>
                  <a:pt x="3084686" y="1466527"/>
                  <a:pt x="3117071" y="1466004"/>
                </a:cubicBezTo>
                <a:close/>
                <a:moveTo>
                  <a:pt x="1455796" y="1464394"/>
                </a:moveTo>
                <a:lnTo>
                  <a:pt x="1472883" y="1466004"/>
                </a:lnTo>
                <a:cubicBezTo>
                  <a:pt x="1505269" y="1466527"/>
                  <a:pt x="1537161" y="1469485"/>
                  <a:pt x="1568345" y="1474998"/>
                </a:cubicBezTo>
                <a:cubicBezTo>
                  <a:pt x="1573921" y="1474582"/>
                  <a:pt x="1579249" y="1475523"/>
                  <a:pt x="1584557" y="1476525"/>
                </a:cubicBezTo>
                <a:lnTo>
                  <a:pt x="1584675" y="1477664"/>
                </a:lnTo>
                <a:cubicBezTo>
                  <a:pt x="1943525" y="1536596"/>
                  <a:pt x="2224564" y="1815167"/>
                  <a:pt x="2274840" y="2165262"/>
                </a:cubicBezTo>
                <a:cubicBezTo>
                  <a:pt x="2275008" y="2165315"/>
                  <a:pt x="2275177" y="2165320"/>
                  <a:pt x="2275346" y="2165325"/>
                </a:cubicBezTo>
                <a:lnTo>
                  <a:pt x="2275886" y="2171962"/>
                </a:lnTo>
                <a:cubicBezTo>
                  <a:pt x="2280943" y="2201969"/>
                  <a:pt x="2283392" y="2232611"/>
                  <a:pt x="2283350" y="2263693"/>
                </a:cubicBezTo>
                <a:cubicBezTo>
                  <a:pt x="2284662" y="2269279"/>
                  <a:pt x="2284721" y="2274903"/>
                  <a:pt x="2284721" y="2280541"/>
                </a:cubicBezTo>
                <a:cubicBezTo>
                  <a:pt x="2284721" y="2284333"/>
                  <a:pt x="2284694" y="2288119"/>
                  <a:pt x="2284128" y="2291891"/>
                </a:cubicBezTo>
                <a:lnTo>
                  <a:pt x="2283629" y="2291858"/>
                </a:lnTo>
                <a:lnTo>
                  <a:pt x="2283603" y="2292349"/>
                </a:lnTo>
                <a:lnTo>
                  <a:pt x="2266484" y="2290736"/>
                </a:lnTo>
                <a:cubicBezTo>
                  <a:pt x="2234110" y="2290213"/>
                  <a:pt x="2202230" y="2287255"/>
                  <a:pt x="2171058" y="2281745"/>
                </a:cubicBezTo>
                <a:cubicBezTo>
                  <a:pt x="2165481" y="2282161"/>
                  <a:pt x="2160152" y="2281220"/>
                  <a:pt x="2154841" y="2280217"/>
                </a:cubicBezTo>
                <a:lnTo>
                  <a:pt x="2154725" y="2279078"/>
                </a:lnTo>
                <a:cubicBezTo>
                  <a:pt x="1795874" y="2220146"/>
                  <a:pt x="1514835" y="1941574"/>
                  <a:pt x="1464559" y="1591480"/>
                </a:cubicBezTo>
                <a:cubicBezTo>
                  <a:pt x="1464392" y="1591427"/>
                  <a:pt x="1464223" y="1591423"/>
                  <a:pt x="1464054" y="1591418"/>
                </a:cubicBezTo>
                <a:lnTo>
                  <a:pt x="1463515" y="1584794"/>
                </a:lnTo>
                <a:cubicBezTo>
                  <a:pt x="1458457" y="1554782"/>
                  <a:pt x="1456006" y="1524133"/>
                  <a:pt x="1456048" y="1493044"/>
                </a:cubicBezTo>
                <a:cubicBezTo>
                  <a:pt x="1454736" y="1487460"/>
                  <a:pt x="1454678" y="1481838"/>
                  <a:pt x="1454678" y="1476202"/>
                </a:cubicBezTo>
                <a:lnTo>
                  <a:pt x="1455272" y="1464852"/>
                </a:lnTo>
                <a:lnTo>
                  <a:pt x="1455770" y="1464884"/>
                </a:lnTo>
                <a:close/>
                <a:moveTo>
                  <a:pt x="1442008" y="1464394"/>
                </a:moveTo>
                <a:lnTo>
                  <a:pt x="1442034" y="1464884"/>
                </a:lnTo>
                <a:lnTo>
                  <a:pt x="1442532" y="1464852"/>
                </a:lnTo>
                <a:lnTo>
                  <a:pt x="1443126" y="1476202"/>
                </a:lnTo>
                <a:cubicBezTo>
                  <a:pt x="1443126" y="1481838"/>
                  <a:pt x="1443067" y="1487460"/>
                  <a:pt x="1441755" y="1493044"/>
                </a:cubicBezTo>
                <a:cubicBezTo>
                  <a:pt x="1441797" y="1524133"/>
                  <a:pt x="1439347" y="1554782"/>
                  <a:pt x="1434288" y="1584794"/>
                </a:cubicBezTo>
                <a:lnTo>
                  <a:pt x="1433750" y="1591418"/>
                </a:lnTo>
                <a:cubicBezTo>
                  <a:pt x="1433580" y="1591423"/>
                  <a:pt x="1433412" y="1591427"/>
                  <a:pt x="1433244" y="1591480"/>
                </a:cubicBezTo>
                <a:cubicBezTo>
                  <a:pt x="1382969" y="1941574"/>
                  <a:pt x="1101930" y="2220146"/>
                  <a:pt x="743079" y="2279078"/>
                </a:cubicBezTo>
                <a:lnTo>
                  <a:pt x="742962" y="2280217"/>
                </a:lnTo>
                <a:cubicBezTo>
                  <a:pt x="737652" y="2281220"/>
                  <a:pt x="732323" y="2282161"/>
                  <a:pt x="726746" y="2281745"/>
                </a:cubicBezTo>
                <a:cubicBezTo>
                  <a:pt x="695574" y="2287255"/>
                  <a:pt x="663693" y="2290213"/>
                  <a:pt x="631319" y="2290736"/>
                </a:cubicBezTo>
                <a:lnTo>
                  <a:pt x="614201" y="2292349"/>
                </a:lnTo>
                <a:lnTo>
                  <a:pt x="614175" y="2291858"/>
                </a:lnTo>
                <a:lnTo>
                  <a:pt x="613676" y="2291891"/>
                </a:lnTo>
                <a:cubicBezTo>
                  <a:pt x="613110" y="2288119"/>
                  <a:pt x="613083" y="2284333"/>
                  <a:pt x="613083" y="2280541"/>
                </a:cubicBezTo>
                <a:cubicBezTo>
                  <a:pt x="613083" y="2274903"/>
                  <a:pt x="613141" y="2269279"/>
                  <a:pt x="614453" y="2263693"/>
                </a:cubicBezTo>
                <a:cubicBezTo>
                  <a:pt x="614411" y="2232611"/>
                  <a:pt x="616861" y="2201969"/>
                  <a:pt x="621917" y="2171962"/>
                </a:cubicBezTo>
                <a:lnTo>
                  <a:pt x="622458" y="2165325"/>
                </a:lnTo>
                <a:cubicBezTo>
                  <a:pt x="622626" y="2165320"/>
                  <a:pt x="622796" y="2165315"/>
                  <a:pt x="622963" y="2165262"/>
                </a:cubicBezTo>
                <a:cubicBezTo>
                  <a:pt x="673240" y="1815167"/>
                  <a:pt x="954279" y="1536596"/>
                  <a:pt x="1313129" y="1477664"/>
                </a:cubicBezTo>
                <a:lnTo>
                  <a:pt x="1313246" y="1476525"/>
                </a:lnTo>
                <a:cubicBezTo>
                  <a:pt x="1318555" y="1475523"/>
                  <a:pt x="1323883" y="1474582"/>
                  <a:pt x="1329459" y="1474998"/>
                </a:cubicBezTo>
                <a:cubicBezTo>
                  <a:pt x="1360642" y="1469485"/>
                  <a:pt x="1392535" y="1466527"/>
                  <a:pt x="1424920" y="1466004"/>
                </a:cubicBezTo>
                <a:close/>
                <a:moveTo>
                  <a:pt x="10909360" y="750600"/>
                </a:moveTo>
                <a:cubicBezTo>
                  <a:pt x="10962636" y="1021506"/>
                  <a:pt x="11177479" y="1236303"/>
                  <a:pt x="11452669" y="1295446"/>
                </a:cubicBezTo>
                <a:cubicBezTo>
                  <a:pt x="11399394" y="1024540"/>
                  <a:pt x="11184550" y="809743"/>
                  <a:pt x="10909360" y="750600"/>
                </a:cubicBezTo>
                <a:close/>
                <a:moveTo>
                  <a:pt x="10602109" y="750600"/>
                </a:moveTo>
                <a:cubicBezTo>
                  <a:pt x="10326919" y="809743"/>
                  <a:pt x="10112075" y="1024540"/>
                  <a:pt x="10058800" y="1295446"/>
                </a:cubicBezTo>
                <a:cubicBezTo>
                  <a:pt x="10333990" y="1236303"/>
                  <a:pt x="10548833" y="1021506"/>
                  <a:pt x="10602109" y="750600"/>
                </a:cubicBezTo>
                <a:close/>
                <a:moveTo>
                  <a:pt x="9217207" y="750600"/>
                </a:moveTo>
                <a:cubicBezTo>
                  <a:pt x="9270483" y="1021506"/>
                  <a:pt x="9485326" y="1236303"/>
                  <a:pt x="9760516" y="1295446"/>
                </a:cubicBezTo>
                <a:cubicBezTo>
                  <a:pt x="9707241" y="1024540"/>
                  <a:pt x="9492397" y="809743"/>
                  <a:pt x="9217207" y="750600"/>
                </a:cubicBezTo>
                <a:close/>
                <a:moveTo>
                  <a:pt x="8909958" y="750600"/>
                </a:moveTo>
                <a:cubicBezTo>
                  <a:pt x="8634768" y="809743"/>
                  <a:pt x="8419924" y="1024540"/>
                  <a:pt x="8366649" y="1295446"/>
                </a:cubicBezTo>
                <a:cubicBezTo>
                  <a:pt x="8641839" y="1236303"/>
                  <a:pt x="8856682" y="1021506"/>
                  <a:pt x="8909958" y="750600"/>
                </a:cubicBezTo>
                <a:close/>
                <a:moveTo>
                  <a:pt x="7525056" y="750600"/>
                </a:moveTo>
                <a:cubicBezTo>
                  <a:pt x="7578332" y="1021506"/>
                  <a:pt x="7793175" y="1236303"/>
                  <a:pt x="8068365" y="1295446"/>
                </a:cubicBezTo>
                <a:cubicBezTo>
                  <a:pt x="8015090" y="1024540"/>
                  <a:pt x="7800246" y="809743"/>
                  <a:pt x="7525056" y="750600"/>
                </a:cubicBezTo>
                <a:close/>
                <a:moveTo>
                  <a:pt x="7217807" y="750600"/>
                </a:moveTo>
                <a:cubicBezTo>
                  <a:pt x="6942617" y="809743"/>
                  <a:pt x="6727773" y="1024540"/>
                  <a:pt x="6674498" y="1295446"/>
                </a:cubicBezTo>
                <a:cubicBezTo>
                  <a:pt x="6949688" y="1236303"/>
                  <a:pt x="7164531" y="1021506"/>
                  <a:pt x="7217807" y="750600"/>
                </a:cubicBezTo>
                <a:close/>
                <a:moveTo>
                  <a:pt x="5832905" y="750600"/>
                </a:moveTo>
                <a:cubicBezTo>
                  <a:pt x="5886181" y="1021506"/>
                  <a:pt x="6101024" y="1236303"/>
                  <a:pt x="6376214" y="1295446"/>
                </a:cubicBezTo>
                <a:cubicBezTo>
                  <a:pt x="6322939" y="1024540"/>
                  <a:pt x="6108095" y="809743"/>
                  <a:pt x="5832905" y="750600"/>
                </a:cubicBezTo>
                <a:close/>
                <a:moveTo>
                  <a:pt x="5525656" y="750600"/>
                </a:moveTo>
                <a:cubicBezTo>
                  <a:pt x="5250466" y="809743"/>
                  <a:pt x="5035622" y="1024540"/>
                  <a:pt x="4982347" y="1295446"/>
                </a:cubicBezTo>
                <a:cubicBezTo>
                  <a:pt x="5257537" y="1236303"/>
                  <a:pt x="5472380" y="1021506"/>
                  <a:pt x="5525656" y="750600"/>
                </a:cubicBezTo>
                <a:close/>
                <a:moveTo>
                  <a:pt x="4140754" y="750600"/>
                </a:moveTo>
                <a:cubicBezTo>
                  <a:pt x="4194030" y="1021506"/>
                  <a:pt x="4408873" y="1236303"/>
                  <a:pt x="4684063" y="1295446"/>
                </a:cubicBezTo>
                <a:cubicBezTo>
                  <a:pt x="4630788" y="1024540"/>
                  <a:pt x="4415944" y="809743"/>
                  <a:pt x="4140754" y="750600"/>
                </a:cubicBezTo>
                <a:close/>
                <a:moveTo>
                  <a:pt x="3833505" y="750600"/>
                </a:moveTo>
                <a:cubicBezTo>
                  <a:pt x="3558315" y="809743"/>
                  <a:pt x="3343471" y="1024540"/>
                  <a:pt x="3290196" y="1295446"/>
                </a:cubicBezTo>
                <a:cubicBezTo>
                  <a:pt x="3565386" y="1236303"/>
                  <a:pt x="3780229" y="1021506"/>
                  <a:pt x="3833505" y="750600"/>
                </a:cubicBezTo>
                <a:close/>
                <a:moveTo>
                  <a:pt x="2448603" y="750600"/>
                </a:moveTo>
                <a:cubicBezTo>
                  <a:pt x="2501879" y="1021506"/>
                  <a:pt x="2716722" y="1236303"/>
                  <a:pt x="2991912" y="1295446"/>
                </a:cubicBezTo>
                <a:cubicBezTo>
                  <a:pt x="2938637" y="1024540"/>
                  <a:pt x="2723793" y="809743"/>
                  <a:pt x="2448603" y="750600"/>
                </a:cubicBezTo>
                <a:close/>
                <a:moveTo>
                  <a:pt x="2141354" y="750600"/>
                </a:moveTo>
                <a:cubicBezTo>
                  <a:pt x="1866164" y="809743"/>
                  <a:pt x="1651320" y="1024540"/>
                  <a:pt x="1598045" y="1295446"/>
                </a:cubicBezTo>
                <a:cubicBezTo>
                  <a:pt x="1873235" y="1236303"/>
                  <a:pt x="2088078" y="1021506"/>
                  <a:pt x="2141354" y="750600"/>
                </a:cubicBezTo>
                <a:close/>
                <a:moveTo>
                  <a:pt x="756452" y="750600"/>
                </a:moveTo>
                <a:cubicBezTo>
                  <a:pt x="809728" y="1021506"/>
                  <a:pt x="1024571" y="1236303"/>
                  <a:pt x="1299761" y="1295446"/>
                </a:cubicBezTo>
                <a:cubicBezTo>
                  <a:pt x="1246486" y="1024540"/>
                  <a:pt x="1031642" y="809743"/>
                  <a:pt x="756452" y="750600"/>
                </a:cubicBezTo>
                <a:close/>
                <a:moveTo>
                  <a:pt x="12192000" y="647790"/>
                </a:moveTo>
                <a:lnTo>
                  <a:pt x="12192000" y="780838"/>
                </a:lnTo>
                <a:cubicBezTo>
                  <a:pt x="11966807" y="865550"/>
                  <a:pt x="11797421" y="1059155"/>
                  <a:pt x="11750953" y="1295446"/>
                </a:cubicBezTo>
                <a:cubicBezTo>
                  <a:pt x="11935988" y="1255679"/>
                  <a:pt x="12093739" y="1145540"/>
                  <a:pt x="12192000" y="994335"/>
                </a:cubicBezTo>
                <a:lnTo>
                  <a:pt x="12192000" y="1195909"/>
                </a:lnTo>
                <a:cubicBezTo>
                  <a:pt x="12071770" y="1314911"/>
                  <a:pt x="11914089" y="1397686"/>
                  <a:pt x="11737582" y="1426902"/>
                </a:cubicBezTo>
                <a:lnTo>
                  <a:pt x="11737466" y="1428050"/>
                </a:lnTo>
                <a:cubicBezTo>
                  <a:pt x="11732155" y="1429061"/>
                  <a:pt x="11726826" y="1430009"/>
                  <a:pt x="11721249" y="1429590"/>
                </a:cubicBezTo>
                <a:cubicBezTo>
                  <a:pt x="11690077" y="1435144"/>
                  <a:pt x="11658197" y="1438125"/>
                  <a:pt x="11625822" y="1438652"/>
                </a:cubicBezTo>
                <a:lnTo>
                  <a:pt x="11608704" y="1440278"/>
                </a:lnTo>
                <a:lnTo>
                  <a:pt x="11608678" y="1439783"/>
                </a:lnTo>
                <a:lnTo>
                  <a:pt x="11608179" y="1439816"/>
                </a:lnTo>
                <a:cubicBezTo>
                  <a:pt x="11607613" y="1436014"/>
                  <a:pt x="11607586" y="1432198"/>
                  <a:pt x="11607586" y="1428376"/>
                </a:cubicBezTo>
                <a:cubicBezTo>
                  <a:pt x="11607586" y="1422694"/>
                  <a:pt x="11607645" y="1417025"/>
                  <a:pt x="11608957" y="1411395"/>
                </a:cubicBezTo>
                <a:cubicBezTo>
                  <a:pt x="11608914" y="1380067"/>
                  <a:pt x="11611364" y="1349182"/>
                  <a:pt x="11616421" y="1318938"/>
                </a:cubicBezTo>
                <a:lnTo>
                  <a:pt x="11616961" y="1312248"/>
                </a:lnTo>
                <a:cubicBezTo>
                  <a:pt x="11617130" y="1312243"/>
                  <a:pt x="11617299" y="1312238"/>
                  <a:pt x="11617466" y="1312185"/>
                </a:cubicBezTo>
                <a:cubicBezTo>
                  <a:pt x="11662185" y="998329"/>
                  <a:pt x="11889463" y="741504"/>
                  <a:pt x="12192000" y="647790"/>
                </a:cubicBezTo>
                <a:close/>
                <a:moveTo>
                  <a:pt x="10767111" y="605769"/>
                </a:moveTo>
                <a:lnTo>
                  <a:pt x="10784198" y="607392"/>
                </a:lnTo>
                <a:cubicBezTo>
                  <a:pt x="10816584" y="607919"/>
                  <a:pt x="10848477" y="610900"/>
                  <a:pt x="10879660" y="616457"/>
                </a:cubicBezTo>
                <a:cubicBezTo>
                  <a:pt x="10885236" y="616038"/>
                  <a:pt x="10890564" y="616986"/>
                  <a:pt x="10895873" y="617996"/>
                </a:cubicBezTo>
                <a:lnTo>
                  <a:pt x="10895990" y="619144"/>
                </a:lnTo>
                <a:cubicBezTo>
                  <a:pt x="11254840" y="678542"/>
                  <a:pt x="11535879" y="959319"/>
                  <a:pt x="11586156" y="1312185"/>
                </a:cubicBezTo>
                <a:cubicBezTo>
                  <a:pt x="11586323" y="1312238"/>
                  <a:pt x="11586492" y="1312243"/>
                  <a:pt x="11586661" y="1312248"/>
                </a:cubicBezTo>
                <a:lnTo>
                  <a:pt x="11587201" y="1318938"/>
                </a:lnTo>
                <a:cubicBezTo>
                  <a:pt x="11592258" y="1349182"/>
                  <a:pt x="11594708" y="1380067"/>
                  <a:pt x="11594665" y="1411395"/>
                </a:cubicBezTo>
                <a:cubicBezTo>
                  <a:pt x="11595977" y="1417025"/>
                  <a:pt x="11596036" y="1422694"/>
                  <a:pt x="11596036" y="1428376"/>
                </a:cubicBezTo>
                <a:cubicBezTo>
                  <a:pt x="11596036" y="1432198"/>
                  <a:pt x="11596009" y="1436014"/>
                  <a:pt x="11595443" y="1439816"/>
                </a:cubicBezTo>
                <a:lnTo>
                  <a:pt x="11594944" y="1439783"/>
                </a:lnTo>
                <a:lnTo>
                  <a:pt x="11594918" y="1440278"/>
                </a:lnTo>
                <a:lnTo>
                  <a:pt x="11577800" y="1438652"/>
                </a:lnTo>
                <a:cubicBezTo>
                  <a:pt x="11545425" y="1438125"/>
                  <a:pt x="11513545" y="1435144"/>
                  <a:pt x="11482373" y="1429590"/>
                </a:cubicBezTo>
                <a:cubicBezTo>
                  <a:pt x="11476796" y="1430009"/>
                  <a:pt x="11471467" y="1429061"/>
                  <a:pt x="11466156" y="1428050"/>
                </a:cubicBezTo>
                <a:lnTo>
                  <a:pt x="11466040" y="1426902"/>
                </a:lnTo>
                <a:cubicBezTo>
                  <a:pt x="11107189" y="1367503"/>
                  <a:pt x="10826150" y="1086726"/>
                  <a:pt x="10775875" y="733861"/>
                </a:cubicBezTo>
                <a:cubicBezTo>
                  <a:pt x="10775707" y="733808"/>
                  <a:pt x="10775539" y="733803"/>
                  <a:pt x="10775369" y="733798"/>
                </a:cubicBezTo>
                <a:lnTo>
                  <a:pt x="10774831" y="727122"/>
                </a:lnTo>
                <a:cubicBezTo>
                  <a:pt x="10769772" y="696872"/>
                  <a:pt x="10767321" y="665981"/>
                  <a:pt x="10767364" y="634646"/>
                </a:cubicBezTo>
                <a:cubicBezTo>
                  <a:pt x="10766052" y="629018"/>
                  <a:pt x="10765993" y="623351"/>
                  <a:pt x="10765993" y="617670"/>
                </a:cubicBezTo>
                <a:lnTo>
                  <a:pt x="10766587" y="606230"/>
                </a:lnTo>
                <a:lnTo>
                  <a:pt x="10767085" y="606263"/>
                </a:lnTo>
                <a:close/>
                <a:moveTo>
                  <a:pt x="10744358" y="605769"/>
                </a:moveTo>
                <a:lnTo>
                  <a:pt x="10744384" y="606263"/>
                </a:lnTo>
                <a:lnTo>
                  <a:pt x="10744882" y="606230"/>
                </a:lnTo>
                <a:lnTo>
                  <a:pt x="10745476" y="617670"/>
                </a:lnTo>
                <a:cubicBezTo>
                  <a:pt x="10745476" y="623351"/>
                  <a:pt x="10745417" y="629018"/>
                  <a:pt x="10744105" y="634646"/>
                </a:cubicBezTo>
                <a:cubicBezTo>
                  <a:pt x="10744148" y="665981"/>
                  <a:pt x="10741697" y="696872"/>
                  <a:pt x="10736638" y="727122"/>
                </a:cubicBezTo>
                <a:lnTo>
                  <a:pt x="10736100" y="733798"/>
                </a:lnTo>
                <a:cubicBezTo>
                  <a:pt x="10735930" y="733803"/>
                  <a:pt x="10735762" y="733808"/>
                  <a:pt x="10735594" y="733861"/>
                </a:cubicBezTo>
                <a:cubicBezTo>
                  <a:pt x="10685319" y="1086726"/>
                  <a:pt x="10404280" y="1367503"/>
                  <a:pt x="10045429" y="1426902"/>
                </a:cubicBezTo>
                <a:lnTo>
                  <a:pt x="10045313" y="1428050"/>
                </a:lnTo>
                <a:cubicBezTo>
                  <a:pt x="10040002" y="1429061"/>
                  <a:pt x="10034673" y="1430009"/>
                  <a:pt x="10029096" y="1429590"/>
                </a:cubicBezTo>
                <a:cubicBezTo>
                  <a:pt x="9997924" y="1435144"/>
                  <a:pt x="9966044" y="1438125"/>
                  <a:pt x="9933669" y="1438652"/>
                </a:cubicBezTo>
                <a:lnTo>
                  <a:pt x="9916551" y="1440278"/>
                </a:lnTo>
                <a:lnTo>
                  <a:pt x="9916525" y="1439783"/>
                </a:lnTo>
                <a:lnTo>
                  <a:pt x="9916026" y="1439816"/>
                </a:lnTo>
                <a:cubicBezTo>
                  <a:pt x="9915460" y="1436014"/>
                  <a:pt x="9915433" y="1432198"/>
                  <a:pt x="9915433" y="1428376"/>
                </a:cubicBezTo>
                <a:cubicBezTo>
                  <a:pt x="9915433" y="1422694"/>
                  <a:pt x="9915492" y="1417025"/>
                  <a:pt x="9916804" y="1411395"/>
                </a:cubicBezTo>
                <a:cubicBezTo>
                  <a:pt x="9916761" y="1380067"/>
                  <a:pt x="9919211" y="1349182"/>
                  <a:pt x="9924268" y="1318938"/>
                </a:cubicBezTo>
                <a:lnTo>
                  <a:pt x="9924808" y="1312248"/>
                </a:lnTo>
                <a:cubicBezTo>
                  <a:pt x="9924977" y="1312243"/>
                  <a:pt x="9925146" y="1312238"/>
                  <a:pt x="9925314" y="1312185"/>
                </a:cubicBezTo>
                <a:cubicBezTo>
                  <a:pt x="9975590" y="959319"/>
                  <a:pt x="10256629" y="678542"/>
                  <a:pt x="10615479" y="619144"/>
                </a:cubicBezTo>
                <a:lnTo>
                  <a:pt x="10615596" y="617996"/>
                </a:lnTo>
                <a:cubicBezTo>
                  <a:pt x="10620905" y="616986"/>
                  <a:pt x="10626233" y="616038"/>
                  <a:pt x="10631809" y="616457"/>
                </a:cubicBezTo>
                <a:cubicBezTo>
                  <a:pt x="10662992" y="610900"/>
                  <a:pt x="10694885" y="607919"/>
                  <a:pt x="10727271" y="607392"/>
                </a:cubicBezTo>
                <a:close/>
                <a:moveTo>
                  <a:pt x="9074958" y="605769"/>
                </a:moveTo>
                <a:lnTo>
                  <a:pt x="9092045" y="607392"/>
                </a:lnTo>
                <a:cubicBezTo>
                  <a:pt x="9124431" y="607919"/>
                  <a:pt x="9156324" y="610900"/>
                  <a:pt x="9187507" y="616457"/>
                </a:cubicBezTo>
                <a:cubicBezTo>
                  <a:pt x="9193083" y="616038"/>
                  <a:pt x="9198411" y="616986"/>
                  <a:pt x="9203720" y="617996"/>
                </a:cubicBezTo>
                <a:lnTo>
                  <a:pt x="9203837" y="619144"/>
                </a:lnTo>
                <a:cubicBezTo>
                  <a:pt x="9562687" y="678542"/>
                  <a:pt x="9843726" y="959319"/>
                  <a:pt x="9894002" y="1312185"/>
                </a:cubicBezTo>
                <a:cubicBezTo>
                  <a:pt x="9894170" y="1312238"/>
                  <a:pt x="9894339" y="1312243"/>
                  <a:pt x="9894508" y="1312248"/>
                </a:cubicBezTo>
                <a:lnTo>
                  <a:pt x="9895048" y="1318938"/>
                </a:lnTo>
                <a:cubicBezTo>
                  <a:pt x="9900105" y="1349182"/>
                  <a:pt x="9902555" y="1380067"/>
                  <a:pt x="9902512" y="1411395"/>
                </a:cubicBezTo>
                <a:cubicBezTo>
                  <a:pt x="9903824" y="1417025"/>
                  <a:pt x="9903883" y="1422694"/>
                  <a:pt x="9903883" y="1428376"/>
                </a:cubicBezTo>
                <a:cubicBezTo>
                  <a:pt x="9903883" y="1432198"/>
                  <a:pt x="9903856" y="1436014"/>
                  <a:pt x="9903290" y="1439816"/>
                </a:cubicBezTo>
                <a:lnTo>
                  <a:pt x="9902791" y="1439783"/>
                </a:lnTo>
                <a:lnTo>
                  <a:pt x="9902765" y="1440278"/>
                </a:lnTo>
                <a:lnTo>
                  <a:pt x="9885647" y="1438652"/>
                </a:lnTo>
                <a:cubicBezTo>
                  <a:pt x="9853272" y="1438125"/>
                  <a:pt x="9821392" y="1435144"/>
                  <a:pt x="9790220" y="1429590"/>
                </a:cubicBezTo>
                <a:cubicBezTo>
                  <a:pt x="9784643" y="1430009"/>
                  <a:pt x="9779314" y="1429061"/>
                  <a:pt x="9774003" y="1428050"/>
                </a:cubicBezTo>
                <a:lnTo>
                  <a:pt x="9773887" y="1426902"/>
                </a:lnTo>
                <a:cubicBezTo>
                  <a:pt x="9415036" y="1367503"/>
                  <a:pt x="9133997" y="1086726"/>
                  <a:pt x="9083722" y="733861"/>
                </a:cubicBezTo>
                <a:cubicBezTo>
                  <a:pt x="9083554" y="733808"/>
                  <a:pt x="9083386" y="733803"/>
                  <a:pt x="9083216" y="733798"/>
                </a:cubicBezTo>
                <a:lnTo>
                  <a:pt x="9082678" y="727122"/>
                </a:lnTo>
                <a:cubicBezTo>
                  <a:pt x="9077619" y="696872"/>
                  <a:pt x="9075168" y="665981"/>
                  <a:pt x="9075211" y="634646"/>
                </a:cubicBezTo>
                <a:cubicBezTo>
                  <a:pt x="9073899" y="629018"/>
                  <a:pt x="9073840" y="623351"/>
                  <a:pt x="9073840" y="617670"/>
                </a:cubicBezTo>
                <a:lnTo>
                  <a:pt x="9074434" y="606230"/>
                </a:lnTo>
                <a:lnTo>
                  <a:pt x="9074932" y="606263"/>
                </a:lnTo>
                <a:close/>
                <a:moveTo>
                  <a:pt x="9052207" y="605769"/>
                </a:moveTo>
                <a:lnTo>
                  <a:pt x="9052233" y="606263"/>
                </a:lnTo>
                <a:lnTo>
                  <a:pt x="9052731" y="606230"/>
                </a:lnTo>
                <a:lnTo>
                  <a:pt x="9053325" y="617670"/>
                </a:lnTo>
                <a:cubicBezTo>
                  <a:pt x="9053325" y="623351"/>
                  <a:pt x="9053266" y="629018"/>
                  <a:pt x="9051954" y="634646"/>
                </a:cubicBezTo>
                <a:cubicBezTo>
                  <a:pt x="9051997" y="665981"/>
                  <a:pt x="9049546" y="696872"/>
                  <a:pt x="9044487" y="727122"/>
                </a:cubicBezTo>
                <a:lnTo>
                  <a:pt x="9043949" y="733798"/>
                </a:lnTo>
                <a:cubicBezTo>
                  <a:pt x="9043779" y="733803"/>
                  <a:pt x="9043611" y="733808"/>
                  <a:pt x="9043443" y="733861"/>
                </a:cubicBezTo>
                <a:cubicBezTo>
                  <a:pt x="8993168" y="1086726"/>
                  <a:pt x="8712129" y="1367503"/>
                  <a:pt x="8353278" y="1426902"/>
                </a:cubicBezTo>
                <a:lnTo>
                  <a:pt x="8353162" y="1428050"/>
                </a:lnTo>
                <a:cubicBezTo>
                  <a:pt x="8347851" y="1429061"/>
                  <a:pt x="8342522" y="1430009"/>
                  <a:pt x="8336945" y="1429590"/>
                </a:cubicBezTo>
                <a:cubicBezTo>
                  <a:pt x="8305773" y="1435144"/>
                  <a:pt x="8273893" y="1438125"/>
                  <a:pt x="8241519" y="1438652"/>
                </a:cubicBezTo>
                <a:lnTo>
                  <a:pt x="8224400" y="1440278"/>
                </a:lnTo>
                <a:lnTo>
                  <a:pt x="8224374" y="1439783"/>
                </a:lnTo>
                <a:lnTo>
                  <a:pt x="8223875" y="1439816"/>
                </a:lnTo>
                <a:cubicBezTo>
                  <a:pt x="8223309" y="1436014"/>
                  <a:pt x="8223282" y="1432198"/>
                  <a:pt x="8223282" y="1428376"/>
                </a:cubicBezTo>
                <a:cubicBezTo>
                  <a:pt x="8223282" y="1422694"/>
                  <a:pt x="8223341" y="1417025"/>
                  <a:pt x="8224653" y="1411395"/>
                </a:cubicBezTo>
                <a:cubicBezTo>
                  <a:pt x="8224611" y="1380067"/>
                  <a:pt x="8227060" y="1349182"/>
                  <a:pt x="8232117" y="1318938"/>
                </a:cubicBezTo>
                <a:lnTo>
                  <a:pt x="8232657" y="1312248"/>
                </a:lnTo>
                <a:cubicBezTo>
                  <a:pt x="8232826" y="1312243"/>
                  <a:pt x="8232995" y="1312238"/>
                  <a:pt x="8233163" y="1312185"/>
                </a:cubicBezTo>
                <a:cubicBezTo>
                  <a:pt x="8283439" y="959319"/>
                  <a:pt x="8564478" y="678542"/>
                  <a:pt x="8923328" y="619144"/>
                </a:cubicBezTo>
                <a:lnTo>
                  <a:pt x="8923445" y="617996"/>
                </a:lnTo>
                <a:cubicBezTo>
                  <a:pt x="8928754" y="616986"/>
                  <a:pt x="8934082" y="616038"/>
                  <a:pt x="8939658" y="616457"/>
                </a:cubicBezTo>
                <a:cubicBezTo>
                  <a:pt x="8970841" y="610900"/>
                  <a:pt x="9002734" y="607919"/>
                  <a:pt x="9035120" y="607392"/>
                </a:cubicBezTo>
                <a:close/>
                <a:moveTo>
                  <a:pt x="7382807" y="605769"/>
                </a:moveTo>
                <a:lnTo>
                  <a:pt x="7399895" y="607392"/>
                </a:lnTo>
                <a:cubicBezTo>
                  <a:pt x="7432280" y="607919"/>
                  <a:pt x="7464173" y="610900"/>
                  <a:pt x="7495356" y="616457"/>
                </a:cubicBezTo>
                <a:cubicBezTo>
                  <a:pt x="7500932" y="616038"/>
                  <a:pt x="7506260" y="616986"/>
                  <a:pt x="7511569" y="617996"/>
                </a:cubicBezTo>
                <a:lnTo>
                  <a:pt x="7511686" y="619144"/>
                </a:lnTo>
                <a:cubicBezTo>
                  <a:pt x="7870536" y="678542"/>
                  <a:pt x="8151575" y="959319"/>
                  <a:pt x="8201852" y="1312185"/>
                </a:cubicBezTo>
                <a:cubicBezTo>
                  <a:pt x="8202019" y="1312238"/>
                  <a:pt x="8202189" y="1312243"/>
                  <a:pt x="8202357" y="1312248"/>
                </a:cubicBezTo>
                <a:lnTo>
                  <a:pt x="8202898" y="1318938"/>
                </a:lnTo>
                <a:cubicBezTo>
                  <a:pt x="8207954" y="1349182"/>
                  <a:pt x="8210404" y="1380067"/>
                  <a:pt x="8210362" y="1411395"/>
                </a:cubicBezTo>
                <a:cubicBezTo>
                  <a:pt x="8211674" y="1417025"/>
                  <a:pt x="8211732" y="1422694"/>
                  <a:pt x="8211732" y="1428376"/>
                </a:cubicBezTo>
                <a:cubicBezTo>
                  <a:pt x="8211732" y="1432198"/>
                  <a:pt x="8211705" y="1436014"/>
                  <a:pt x="8211139" y="1439816"/>
                </a:cubicBezTo>
                <a:lnTo>
                  <a:pt x="8210640" y="1439783"/>
                </a:lnTo>
                <a:lnTo>
                  <a:pt x="8210614" y="1440278"/>
                </a:lnTo>
                <a:lnTo>
                  <a:pt x="8193496" y="1438652"/>
                </a:lnTo>
                <a:cubicBezTo>
                  <a:pt x="8161122" y="1438125"/>
                  <a:pt x="8129241" y="1435144"/>
                  <a:pt x="8098069" y="1429590"/>
                </a:cubicBezTo>
                <a:cubicBezTo>
                  <a:pt x="8092492" y="1430009"/>
                  <a:pt x="8087163" y="1429061"/>
                  <a:pt x="8081853" y="1428050"/>
                </a:cubicBezTo>
                <a:lnTo>
                  <a:pt x="8081737" y="1426902"/>
                </a:lnTo>
                <a:cubicBezTo>
                  <a:pt x="7722885" y="1367503"/>
                  <a:pt x="7441846" y="1086726"/>
                  <a:pt x="7391571" y="733861"/>
                </a:cubicBezTo>
                <a:cubicBezTo>
                  <a:pt x="7391403" y="733808"/>
                  <a:pt x="7391235" y="733803"/>
                  <a:pt x="7391065" y="733798"/>
                </a:cubicBezTo>
                <a:lnTo>
                  <a:pt x="7390527" y="727122"/>
                </a:lnTo>
                <a:cubicBezTo>
                  <a:pt x="7385468" y="696872"/>
                  <a:pt x="7383018" y="665981"/>
                  <a:pt x="7383060" y="634646"/>
                </a:cubicBezTo>
                <a:cubicBezTo>
                  <a:pt x="7381748" y="629018"/>
                  <a:pt x="7381689" y="623351"/>
                  <a:pt x="7381689" y="617670"/>
                </a:cubicBezTo>
                <a:lnTo>
                  <a:pt x="7382283" y="606230"/>
                </a:lnTo>
                <a:lnTo>
                  <a:pt x="7382781" y="606263"/>
                </a:lnTo>
                <a:close/>
                <a:moveTo>
                  <a:pt x="5690656" y="605769"/>
                </a:moveTo>
                <a:lnTo>
                  <a:pt x="5707743" y="607392"/>
                </a:lnTo>
                <a:cubicBezTo>
                  <a:pt x="5740129" y="607919"/>
                  <a:pt x="5772021" y="610900"/>
                  <a:pt x="5803205" y="616457"/>
                </a:cubicBezTo>
                <a:cubicBezTo>
                  <a:pt x="5808781" y="616038"/>
                  <a:pt x="5814109" y="616986"/>
                  <a:pt x="5819417" y="617996"/>
                </a:cubicBezTo>
                <a:lnTo>
                  <a:pt x="5819534" y="619144"/>
                </a:lnTo>
                <a:cubicBezTo>
                  <a:pt x="6178385" y="678542"/>
                  <a:pt x="6459424" y="959319"/>
                  <a:pt x="6509700" y="1312185"/>
                </a:cubicBezTo>
                <a:cubicBezTo>
                  <a:pt x="6509868" y="1312238"/>
                  <a:pt x="6510037" y="1312243"/>
                  <a:pt x="6510206" y="1312248"/>
                </a:cubicBezTo>
                <a:lnTo>
                  <a:pt x="6510746" y="1318938"/>
                </a:lnTo>
                <a:cubicBezTo>
                  <a:pt x="6515803" y="1349182"/>
                  <a:pt x="6518252" y="1380067"/>
                  <a:pt x="6518210" y="1411395"/>
                </a:cubicBezTo>
                <a:cubicBezTo>
                  <a:pt x="6519522" y="1417025"/>
                  <a:pt x="6519581" y="1422694"/>
                  <a:pt x="6519581" y="1428376"/>
                </a:cubicBezTo>
                <a:cubicBezTo>
                  <a:pt x="6519581" y="1432198"/>
                  <a:pt x="6519554" y="1436014"/>
                  <a:pt x="6518988" y="1439816"/>
                </a:cubicBezTo>
                <a:lnTo>
                  <a:pt x="6518489" y="1439783"/>
                </a:lnTo>
                <a:lnTo>
                  <a:pt x="6518463" y="1440278"/>
                </a:lnTo>
                <a:lnTo>
                  <a:pt x="6501344" y="1438652"/>
                </a:lnTo>
                <a:cubicBezTo>
                  <a:pt x="6468970" y="1438125"/>
                  <a:pt x="6437090" y="1435144"/>
                  <a:pt x="6405918" y="1429590"/>
                </a:cubicBezTo>
                <a:cubicBezTo>
                  <a:pt x="6400341" y="1430009"/>
                  <a:pt x="6395012" y="1429061"/>
                  <a:pt x="6389701" y="1428050"/>
                </a:cubicBezTo>
                <a:lnTo>
                  <a:pt x="6389585" y="1426902"/>
                </a:lnTo>
                <a:cubicBezTo>
                  <a:pt x="6030734" y="1367503"/>
                  <a:pt x="5749695" y="1086726"/>
                  <a:pt x="5699419" y="733861"/>
                </a:cubicBezTo>
                <a:cubicBezTo>
                  <a:pt x="5699252" y="733808"/>
                  <a:pt x="5699083" y="733803"/>
                  <a:pt x="5698914" y="733798"/>
                </a:cubicBezTo>
                <a:lnTo>
                  <a:pt x="5698375" y="727122"/>
                </a:lnTo>
                <a:cubicBezTo>
                  <a:pt x="5693317" y="696872"/>
                  <a:pt x="5690866" y="665981"/>
                  <a:pt x="5690908" y="634646"/>
                </a:cubicBezTo>
                <a:cubicBezTo>
                  <a:pt x="5689596" y="629018"/>
                  <a:pt x="5689538" y="623351"/>
                  <a:pt x="5689538" y="617670"/>
                </a:cubicBezTo>
                <a:lnTo>
                  <a:pt x="5690132" y="606230"/>
                </a:lnTo>
                <a:lnTo>
                  <a:pt x="5690630" y="606263"/>
                </a:lnTo>
                <a:close/>
                <a:moveTo>
                  <a:pt x="5667905" y="605769"/>
                </a:moveTo>
                <a:lnTo>
                  <a:pt x="5667931" y="606263"/>
                </a:lnTo>
                <a:lnTo>
                  <a:pt x="5668429" y="606230"/>
                </a:lnTo>
                <a:lnTo>
                  <a:pt x="5669023" y="617670"/>
                </a:lnTo>
                <a:cubicBezTo>
                  <a:pt x="5669023" y="623351"/>
                  <a:pt x="5668964" y="629018"/>
                  <a:pt x="5667652" y="634646"/>
                </a:cubicBezTo>
                <a:cubicBezTo>
                  <a:pt x="5667694" y="665981"/>
                  <a:pt x="5665244" y="696872"/>
                  <a:pt x="5660185" y="727122"/>
                </a:cubicBezTo>
                <a:lnTo>
                  <a:pt x="5659647" y="733798"/>
                </a:lnTo>
                <a:cubicBezTo>
                  <a:pt x="5659477" y="733803"/>
                  <a:pt x="5659309" y="733808"/>
                  <a:pt x="5659141" y="733861"/>
                </a:cubicBezTo>
                <a:cubicBezTo>
                  <a:pt x="5608866" y="1086726"/>
                  <a:pt x="5327827" y="1367503"/>
                  <a:pt x="4968975" y="1426902"/>
                </a:cubicBezTo>
                <a:lnTo>
                  <a:pt x="4968859" y="1428050"/>
                </a:lnTo>
                <a:cubicBezTo>
                  <a:pt x="4963549" y="1429061"/>
                  <a:pt x="4958220" y="1430009"/>
                  <a:pt x="4952643" y="1429590"/>
                </a:cubicBezTo>
                <a:cubicBezTo>
                  <a:pt x="4921471" y="1435144"/>
                  <a:pt x="4889590" y="1438125"/>
                  <a:pt x="4857216" y="1438652"/>
                </a:cubicBezTo>
                <a:lnTo>
                  <a:pt x="4840098" y="1440278"/>
                </a:lnTo>
                <a:lnTo>
                  <a:pt x="4840072" y="1439783"/>
                </a:lnTo>
                <a:lnTo>
                  <a:pt x="4839573" y="1439816"/>
                </a:lnTo>
                <a:cubicBezTo>
                  <a:pt x="4839007" y="1436014"/>
                  <a:pt x="4838980" y="1432198"/>
                  <a:pt x="4838980" y="1428376"/>
                </a:cubicBezTo>
                <a:cubicBezTo>
                  <a:pt x="4838980" y="1422694"/>
                  <a:pt x="4839038" y="1417025"/>
                  <a:pt x="4840350" y="1411395"/>
                </a:cubicBezTo>
                <a:cubicBezTo>
                  <a:pt x="4840308" y="1380067"/>
                  <a:pt x="4842758" y="1349182"/>
                  <a:pt x="4847814" y="1318938"/>
                </a:cubicBezTo>
                <a:lnTo>
                  <a:pt x="4848355" y="1312248"/>
                </a:lnTo>
                <a:cubicBezTo>
                  <a:pt x="4848523" y="1312243"/>
                  <a:pt x="4848693" y="1312238"/>
                  <a:pt x="4848860" y="1312185"/>
                </a:cubicBezTo>
                <a:cubicBezTo>
                  <a:pt x="4899137" y="959319"/>
                  <a:pt x="5180176" y="678542"/>
                  <a:pt x="5539026" y="619144"/>
                </a:cubicBezTo>
                <a:lnTo>
                  <a:pt x="5539143" y="617996"/>
                </a:lnTo>
                <a:cubicBezTo>
                  <a:pt x="5544452" y="616986"/>
                  <a:pt x="5549780" y="616038"/>
                  <a:pt x="5555356" y="616457"/>
                </a:cubicBezTo>
                <a:cubicBezTo>
                  <a:pt x="5586539" y="610900"/>
                  <a:pt x="5618432" y="607919"/>
                  <a:pt x="5650817" y="607392"/>
                </a:cubicBezTo>
                <a:close/>
                <a:moveTo>
                  <a:pt x="3998505" y="605769"/>
                </a:moveTo>
                <a:lnTo>
                  <a:pt x="4015592" y="607392"/>
                </a:lnTo>
                <a:cubicBezTo>
                  <a:pt x="4047978" y="607919"/>
                  <a:pt x="4079870" y="610900"/>
                  <a:pt x="4111054" y="616457"/>
                </a:cubicBezTo>
                <a:cubicBezTo>
                  <a:pt x="4116630" y="616038"/>
                  <a:pt x="4121958" y="616986"/>
                  <a:pt x="4127266" y="617996"/>
                </a:cubicBezTo>
                <a:lnTo>
                  <a:pt x="4127384" y="619144"/>
                </a:lnTo>
                <a:cubicBezTo>
                  <a:pt x="4486234" y="678542"/>
                  <a:pt x="4767273" y="959319"/>
                  <a:pt x="4817549" y="1312185"/>
                </a:cubicBezTo>
                <a:cubicBezTo>
                  <a:pt x="4817717" y="1312238"/>
                  <a:pt x="4817886" y="1312243"/>
                  <a:pt x="4818055" y="1312248"/>
                </a:cubicBezTo>
                <a:lnTo>
                  <a:pt x="4818595" y="1318938"/>
                </a:lnTo>
                <a:cubicBezTo>
                  <a:pt x="4823652" y="1349182"/>
                  <a:pt x="4826101" y="1380067"/>
                  <a:pt x="4826059" y="1411395"/>
                </a:cubicBezTo>
                <a:cubicBezTo>
                  <a:pt x="4827371" y="1417025"/>
                  <a:pt x="4827430" y="1422694"/>
                  <a:pt x="4827430" y="1428376"/>
                </a:cubicBezTo>
                <a:cubicBezTo>
                  <a:pt x="4827430" y="1432198"/>
                  <a:pt x="4827403" y="1436014"/>
                  <a:pt x="4826837" y="1439816"/>
                </a:cubicBezTo>
                <a:lnTo>
                  <a:pt x="4826338" y="1439783"/>
                </a:lnTo>
                <a:lnTo>
                  <a:pt x="4826312" y="1440278"/>
                </a:lnTo>
                <a:lnTo>
                  <a:pt x="4809193" y="1438652"/>
                </a:lnTo>
                <a:cubicBezTo>
                  <a:pt x="4776819" y="1438125"/>
                  <a:pt x="4744939" y="1435144"/>
                  <a:pt x="4713767" y="1429590"/>
                </a:cubicBezTo>
                <a:cubicBezTo>
                  <a:pt x="4708190" y="1430009"/>
                  <a:pt x="4702861" y="1429061"/>
                  <a:pt x="4697550" y="1428050"/>
                </a:cubicBezTo>
                <a:lnTo>
                  <a:pt x="4697434" y="1426902"/>
                </a:lnTo>
                <a:cubicBezTo>
                  <a:pt x="4338583" y="1367503"/>
                  <a:pt x="4057544" y="1086726"/>
                  <a:pt x="4007268" y="733861"/>
                </a:cubicBezTo>
                <a:cubicBezTo>
                  <a:pt x="4007101" y="733808"/>
                  <a:pt x="4006932" y="733803"/>
                  <a:pt x="4006763" y="733798"/>
                </a:cubicBezTo>
                <a:lnTo>
                  <a:pt x="4006225" y="727122"/>
                </a:lnTo>
                <a:cubicBezTo>
                  <a:pt x="4001166" y="696872"/>
                  <a:pt x="3998715" y="665981"/>
                  <a:pt x="3998757" y="634646"/>
                </a:cubicBezTo>
                <a:cubicBezTo>
                  <a:pt x="3997445" y="629018"/>
                  <a:pt x="3997387" y="623351"/>
                  <a:pt x="3997387" y="617670"/>
                </a:cubicBezTo>
                <a:lnTo>
                  <a:pt x="3997981" y="606230"/>
                </a:lnTo>
                <a:lnTo>
                  <a:pt x="3998479" y="606263"/>
                </a:lnTo>
                <a:close/>
                <a:moveTo>
                  <a:pt x="3975754" y="605769"/>
                </a:moveTo>
                <a:lnTo>
                  <a:pt x="3975780" y="606263"/>
                </a:lnTo>
                <a:lnTo>
                  <a:pt x="3976278" y="606230"/>
                </a:lnTo>
                <a:lnTo>
                  <a:pt x="3976872" y="617670"/>
                </a:lnTo>
                <a:cubicBezTo>
                  <a:pt x="3976872" y="623351"/>
                  <a:pt x="3976813" y="629018"/>
                  <a:pt x="3975501" y="634646"/>
                </a:cubicBezTo>
                <a:cubicBezTo>
                  <a:pt x="3975543" y="665981"/>
                  <a:pt x="3973093" y="696872"/>
                  <a:pt x="3968034" y="727122"/>
                </a:cubicBezTo>
                <a:lnTo>
                  <a:pt x="3967496" y="733798"/>
                </a:lnTo>
                <a:cubicBezTo>
                  <a:pt x="3967326" y="733803"/>
                  <a:pt x="3967158" y="733808"/>
                  <a:pt x="3966990" y="733861"/>
                </a:cubicBezTo>
                <a:cubicBezTo>
                  <a:pt x="3916715" y="1086726"/>
                  <a:pt x="3635676" y="1367503"/>
                  <a:pt x="3276825" y="1426902"/>
                </a:cubicBezTo>
                <a:lnTo>
                  <a:pt x="3276708" y="1428050"/>
                </a:lnTo>
                <a:cubicBezTo>
                  <a:pt x="3271398" y="1429061"/>
                  <a:pt x="3266069" y="1430009"/>
                  <a:pt x="3260492" y="1429590"/>
                </a:cubicBezTo>
                <a:cubicBezTo>
                  <a:pt x="3229320" y="1435144"/>
                  <a:pt x="3197440" y="1438125"/>
                  <a:pt x="3165065" y="1438652"/>
                </a:cubicBezTo>
                <a:lnTo>
                  <a:pt x="3147947" y="1440278"/>
                </a:lnTo>
                <a:lnTo>
                  <a:pt x="3147921" y="1439783"/>
                </a:lnTo>
                <a:lnTo>
                  <a:pt x="3147422" y="1439816"/>
                </a:lnTo>
                <a:cubicBezTo>
                  <a:pt x="3146856" y="1436014"/>
                  <a:pt x="3146829" y="1432198"/>
                  <a:pt x="3146829" y="1428376"/>
                </a:cubicBezTo>
                <a:cubicBezTo>
                  <a:pt x="3146829" y="1422694"/>
                  <a:pt x="3146887" y="1417025"/>
                  <a:pt x="3148199" y="1411395"/>
                </a:cubicBezTo>
                <a:cubicBezTo>
                  <a:pt x="3148157" y="1380067"/>
                  <a:pt x="3150607" y="1349182"/>
                  <a:pt x="3155663" y="1318938"/>
                </a:cubicBezTo>
                <a:lnTo>
                  <a:pt x="3156204" y="1312248"/>
                </a:lnTo>
                <a:cubicBezTo>
                  <a:pt x="3156372" y="1312243"/>
                  <a:pt x="3156542" y="1312238"/>
                  <a:pt x="3156709" y="1312185"/>
                </a:cubicBezTo>
                <a:cubicBezTo>
                  <a:pt x="3206986" y="959319"/>
                  <a:pt x="3488025" y="678542"/>
                  <a:pt x="3846875" y="619144"/>
                </a:cubicBezTo>
                <a:lnTo>
                  <a:pt x="3846992" y="617996"/>
                </a:lnTo>
                <a:cubicBezTo>
                  <a:pt x="3852301" y="616986"/>
                  <a:pt x="3857629" y="616038"/>
                  <a:pt x="3863205" y="616457"/>
                </a:cubicBezTo>
                <a:cubicBezTo>
                  <a:pt x="3894388" y="610900"/>
                  <a:pt x="3926281" y="607919"/>
                  <a:pt x="3958666" y="607392"/>
                </a:cubicBezTo>
                <a:close/>
                <a:moveTo>
                  <a:pt x="2306354" y="605769"/>
                </a:moveTo>
                <a:lnTo>
                  <a:pt x="2323441" y="607392"/>
                </a:lnTo>
                <a:cubicBezTo>
                  <a:pt x="2355827" y="607919"/>
                  <a:pt x="2387719" y="610900"/>
                  <a:pt x="2418903" y="616457"/>
                </a:cubicBezTo>
                <a:cubicBezTo>
                  <a:pt x="2424479" y="616038"/>
                  <a:pt x="2429807" y="616986"/>
                  <a:pt x="2435115" y="617996"/>
                </a:cubicBezTo>
                <a:lnTo>
                  <a:pt x="2435233" y="619144"/>
                </a:lnTo>
                <a:cubicBezTo>
                  <a:pt x="2794083" y="678542"/>
                  <a:pt x="3075122" y="959319"/>
                  <a:pt x="3125398" y="1312185"/>
                </a:cubicBezTo>
                <a:cubicBezTo>
                  <a:pt x="3125566" y="1312238"/>
                  <a:pt x="3125735" y="1312243"/>
                  <a:pt x="3125904" y="1312248"/>
                </a:cubicBezTo>
                <a:lnTo>
                  <a:pt x="3126444" y="1318938"/>
                </a:lnTo>
                <a:cubicBezTo>
                  <a:pt x="3131501" y="1349182"/>
                  <a:pt x="3133950" y="1380067"/>
                  <a:pt x="3133908" y="1411395"/>
                </a:cubicBezTo>
                <a:cubicBezTo>
                  <a:pt x="3135220" y="1417025"/>
                  <a:pt x="3135279" y="1422694"/>
                  <a:pt x="3135279" y="1428376"/>
                </a:cubicBezTo>
                <a:cubicBezTo>
                  <a:pt x="3135279" y="1432198"/>
                  <a:pt x="3135252" y="1436014"/>
                  <a:pt x="3134686" y="1439816"/>
                </a:cubicBezTo>
                <a:lnTo>
                  <a:pt x="3134187" y="1439783"/>
                </a:lnTo>
                <a:lnTo>
                  <a:pt x="3134161" y="1440278"/>
                </a:lnTo>
                <a:lnTo>
                  <a:pt x="3117042" y="1438652"/>
                </a:lnTo>
                <a:cubicBezTo>
                  <a:pt x="3084668" y="1438125"/>
                  <a:pt x="3052788" y="1435144"/>
                  <a:pt x="3021616" y="1429590"/>
                </a:cubicBezTo>
                <a:cubicBezTo>
                  <a:pt x="3016039" y="1430009"/>
                  <a:pt x="3010710" y="1429061"/>
                  <a:pt x="3005399" y="1428050"/>
                </a:cubicBezTo>
                <a:lnTo>
                  <a:pt x="3005283" y="1426902"/>
                </a:lnTo>
                <a:cubicBezTo>
                  <a:pt x="2646432" y="1367503"/>
                  <a:pt x="2365393" y="1086726"/>
                  <a:pt x="2315117" y="733861"/>
                </a:cubicBezTo>
                <a:cubicBezTo>
                  <a:pt x="2314950" y="733808"/>
                  <a:pt x="2314781" y="733803"/>
                  <a:pt x="2314612" y="733798"/>
                </a:cubicBezTo>
                <a:lnTo>
                  <a:pt x="2314074" y="727122"/>
                </a:lnTo>
                <a:cubicBezTo>
                  <a:pt x="2309015" y="696872"/>
                  <a:pt x="2306564" y="665981"/>
                  <a:pt x="2306606" y="634646"/>
                </a:cubicBezTo>
                <a:cubicBezTo>
                  <a:pt x="2305294" y="629018"/>
                  <a:pt x="2305236" y="623351"/>
                  <a:pt x="2305236" y="617670"/>
                </a:cubicBezTo>
                <a:lnTo>
                  <a:pt x="2305830" y="606230"/>
                </a:lnTo>
                <a:lnTo>
                  <a:pt x="2306328" y="606263"/>
                </a:lnTo>
                <a:close/>
                <a:moveTo>
                  <a:pt x="2283603" y="605769"/>
                </a:moveTo>
                <a:lnTo>
                  <a:pt x="2283629" y="606263"/>
                </a:lnTo>
                <a:lnTo>
                  <a:pt x="2284127" y="606230"/>
                </a:lnTo>
                <a:lnTo>
                  <a:pt x="2284721" y="617670"/>
                </a:lnTo>
                <a:cubicBezTo>
                  <a:pt x="2284721" y="623351"/>
                  <a:pt x="2284662" y="629018"/>
                  <a:pt x="2283350" y="634646"/>
                </a:cubicBezTo>
                <a:cubicBezTo>
                  <a:pt x="2283392" y="665981"/>
                  <a:pt x="2280942" y="696872"/>
                  <a:pt x="2275883" y="727122"/>
                </a:cubicBezTo>
                <a:lnTo>
                  <a:pt x="2275345" y="733798"/>
                </a:lnTo>
                <a:cubicBezTo>
                  <a:pt x="2275175" y="733803"/>
                  <a:pt x="2275007" y="733808"/>
                  <a:pt x="2274839" y="733861"/>
                </a:cubicBezTo>
                <a:cubicBezTo>
                  <a:pt x="2224564" y="1086726"/>
                  <a:pt x="1943525" y="1367503"/>
                  <a:pt x="1584673" y="1426902"/>
                </a:cubicBezTo>
                <a:lnTo>
                  <a:pt x="1584557" y="1428050"/>
                </a:lnTo>
                <a:cubicBezTo>
                  <a:pt x="1579247" y="1429061"/>
                  <a:pt x="1573918" y="1430009"/>
                  <a:pt x="1568341" y="1429590"/>
                </a:cubicBezTo>
                <a:cubicBezTo>
                  <a:pt x="1537169" y="1435144"/>
                  <a:pt x="1505289" y="1438125"/>
                  <a:pt x="1472914" y="1438652"/>
                </a:cubicBezTo>
                <a:lnTo>
                  <a:pt x="1455796" y="1440278"/>
                </a:lnTo>
                <a:lnTo>
                  <a:pt x="1455770" y="1439783"/>
                </a:lnTo>
                <a:lnTo>
                  <a:pt x="1455271" y="1439816"/>
                </a:lnTo>
                <a:cubicBezTo>
                  <a:pt x="1454705" y="1436014"/>
                  <a:pt x="1454678" y="1432198"/>
                  <a:pt x="1454678" y="1428376"/>
                </a:cubicBezTo>
                <a:cubicBezTo>
                  <a:pt x="1454678" y="1422694"/>
                  <a:pt x="1454736" y="1417025"/>
                  <a:pt x="1456048" y="1411395"/>
                </a:cubicBezTo>
                <a:cubicBezTo>
                  <a:pt x="1456006" y="1380067"/>
                  <a:pt x="1458456" y="1349182"/>
                  <a:pt x="1463513" y="1318938"/>
                </a:cubicBezTo>
                <a:lnTo>
                  <a:pt x="1464053" y="1312248"/>
                </a:lnTo>
                <a:cubicBezTo>
                  <a:pt x="1464221" y="1312243"/>
                  <a:pt x="1464391" y="1312238"/>
                  <a:pt x="1464558" y="1312185"/>
                </a:cubicBezTo>
                <a:cubicBezTo>
                  <a:pt x="1514835" y="959319"/>
                  <a:pt x="1795874" y="678542"/>
                  <a:pt x="2154724" y="619144"/>
                </a:cubicBezTo>
                <a:lnTo>
                  <a:pt x="2154841" y="617996"/>
                </a:lnTo>
                <a:cubicBezTo>
                  <a:pt x="2160150" y="616986"/>
                  <a:pt x="2165478" y="616038"/>
                  <a:pt x="2171054" y="616457"/>
                </a:cubicBezTo>
                <a:cubicBezTo>
                  <a:pt x="2202237" y="610900"/>
                  <a:pt x="2234130" y="607919"/>
                  <a:pt x="2266515" y="607392"/>
                </a:cubicBezTo>
                <a:close/>
                <a:moveTo>
                  <a:pt x="614203" y="605769"/>
                </a:moveTo>
                <a:lnTo>
                  <a:pt x="631290" y="607392"/>
                </a:lnTo>
                <a:cubicBezTo>
                  <a:pt x="663676" y="607919"/>
                  <a:pt x="695568" y="610900"/>
                  <a:pt x="726752" y="616457"/>
                </a:cubicBezTo>
                <a:cubicBezTo>
                  <a:pt x="732328" y="616038"/>
                  <a:pt x="737656" y="616986"/>
                  <a:pt x="742964" y="617996"/>
                </a:cubicBezTo>
                <a:lnTo>
                  <a:pt x="743081" y="619144"/>
                </a:lnTo>
                <a:cubicBezTo>
                  <a:pt x="1101932" y="678542"/>
                  <a:pt x="1382971" y="959319"/>
                  <a:pt x="1433247" y="1312185"/>
                </a:cubicBezTo>
                <a:cubicBezTo>
                  <a:pt x="1433415" y="1312238"/>
                  <a:pt x="1433584" y="1312243"/>
                  <a:pt x="1433753" y="1312248"/>
                </a:cubicBezTo>
                <a:lnTo>
                  <a:pt x="1434293" y="1318938"/>
                </a:lnTo>
                <a:cubicBezTo>
                  <a:pt x="1439350" y="1349182"/>
                  <a:pt x="1441799" y="1380067"/>
                  <a:pt x="1441757" y="1411395"/>
                </a:cubicBezTo>
                <a:cubicBezTo>
                  <a:pt x="1443069" y="1417025"/>
                  <a:pt x="1443128" y="1422694"/>
                  <a:pt x="1443128" y="1428376"/>
                </a:cubicBezTo>
                <a:cubicBezTo>
                  <a:pt x="1443128" y="1432198"/>
                  <a:pt x="1443101" y="1436014"/>
                  <a:pt x="1442535" y="1439816"/>
                </a:cubicBezTo>
                <a:lnTo>
                  <a:pt x="1442036" y="1439783"/>
                </a:lnTo>
                <a:lnTo>
                  <a:pt x="1442010" y="1440278"/>
                </a:lnTo>
                <a:lnTo>
                  <a:pt x="1424891" y="1438652"/>
                </a:lnTo>
                <a:cubicBezTo>
                  <a:pt x="1392517" y="1438125"/>
                  <a:pt x="1360637" y="1435144"/>
                  <a:pt x="1329465" y="1429590"/>
                </a:cubicBezTo>
                <a:cubicBezTo>
                  <a:pt x="1323888" y="1430009"/>
                  <a:pt x="1318559" y="1429061"/>
                  <a:pt x="1313248" y="1428050"/>
                </a:cubicBezTo>
                <a:lnTo>
                  <a:pt x="1313132" y="1426902"/>
                </a:lnTo>
                <a:cubicBezTo>
                  <a:pt x="954281" y="1367503"/>
                  <a:pt x="673242" y="1086726"/>
                  <a:pt x="622966" y="733861"/>
                </a:cubicBezTo>
                <a:cubicBezTo>
                  <a:pt x="622799" y="733808"/>
                  <a:pt x="622630" y="733803"/>
                  <a:pt x="622461" y="733798"/>
                </a:cubicBezTo>
                <a:lnTo>
                  <a:pt x="621923" y="727122"/>
                </a:lnTo>
                <a:cubicBezTo>
                  <a:pt x="616864" y="696872"/>
                  <a:pt x="614413" y="665981"/>
                  <a:pt x="614455" y="634646"/>
                </a:cubicBezTo>
                <a:cubicBezTo>
                  <a:pt x="613143" y="629018"/>
                  <a:pt x="613085" y="623351"/>
                  <a:pt x="613085" y="617670"/>
                </a:cubicBezTo>
                <a:lnTo>
                  <a:pt x="613679" y="606230"/>
                </a:lnTo>
                <a:lnTo>
                  <a:pt x="614177" y="606263"/>
                </a:lnTo>
                <a:close/>
                <a:moveTo>
                  <a:pt x="7360056" y="605769"/>
                </a:moveTo>
                <a:lnTo>
                  <a:pt x="7360082" y="606263"/>
                </a:lnTo>
                <a:lnTo>
                  <a:pt x="7360580" y="606230"/>
                </a:lnTo>
                <a:lnTo>
                  <a:pt x="7361174" y="617670"/>
                </a:lnTo>
                <a:cubicBezTo>
                  <a:pt x="7361174" y="623351"/>
                  <a:pt x="7361116" y="629018"/>
                  <a:pt x="7359804" y="634646"/>
                </a:cubicBezTo>
                <a:cubicBezTo>
                  <a:pt x="7359846" y="665981"/>
                  <a:pt x="7357395" y="696872"/>
                  <a:pt x="7352337" y="727122"/>
                </a:cubicBezTo>
                <a:lnTo>
                  <a:pt x="7351798" y="733798"/>
                </a:lnTo>
                <a:cubicBezTo>
                  <a:pt x="7351629" y="733803"/>
                  <a:pt x="7351460" y="733808"/>
                  <a:pt x="7351293" y="733861"/>
                </a:cubicBezTo>
                <a:cubicBezTo>
                  <a:pt x="7301017" y="1086726"/>
                  <a:pt x="7019978" y="1367503"/>
                  <a:pt x="6661127" y="1426902"/>
                </a:cubicBezTo>
                <a:lnTo>
                  <a:pt x="6661011" y="1428050"/>
                </a:lnTo>
                <a:cubicBezTo>
                  <a:pt x="6655700" y="1429061"/>
                  <a:pt x="6650371" y="1430009"/>
                  <a:pt x="6644794" y="1429590"/>
                </a:cubicBezTo>
                <a:cubicBezTo>
                  <a:pt x="6613622" y="1435144"/>
                  <a:pt x="6581742" y="1438125"/>
                  <a:pt x="6549368" y="1438652"/>
                </a:cubicBezTo>
                <a:lnTo>
                  <a:pt x="6532249" y="1440278"/>
                </a:lnTo>
                <a:lnTo>
                  <a:pt x="6532223" y="1439783"/>
                </a:lnTo>
                <a:lnTo>
                  <a:pt x="6531724" y="1439816"/>
                </a:lnTo>
                <a:cubicBezTo>
                  <a:pt x="6531158" y="1436014"/>
                  <a:pt x="6531131" y="1432198"/>
                  <a:pt x="6531131" y="1428376"/>
                </a:cubicBezTo>
                <a:cubicBezTo>
                  <a:pt x="6531131" y="1422694"/>
                  <a:pt x="6531190" y="1417025"/>
                  <a:pt x="6532502" y="1411395"/>
                </a:cubicBezTo>
                <a:cubicBezTo>
                  <a:pt x="6532460" y="1380067"/>
                  <a:pt x="6534909" y="1349182"/>
                  <a:pt x="6539966" y="1318938"/>
                </a:cubicBezTo>
                <a:lnTo>
                  <a:pt x="6540506" y="1312248"/>
                </a:lnTo>
                <a:cubicBezTo>
                  <a:pt x="6540675" y="1312243"/>
                  <a:pt x="6540844" y="1312238"/>
                  <a:pt x="6541012" y="1312185"/>
                </a:cubicBezTo>
                <a:cubicBezTo>
                  <a:pt x="6591288" y="959319"/>
                  <a:pt x="6872327" y="678542"/>
                  <a:pt x="7231178" y="619144"/>
                </a:cubicBezTo>
                <a:lnTo>
                  <a:pt x="7231295" y="617996"/>
                </a:lnTo>
                <a:cubicBezTo>
                  <a:pt x="7236603" y="616986"/>
                  <a:pt x="7241931" y="616038"/>
                  <a:pt x="7247507" y="616457"/>
                </a:cubicBezTo>
                <a:cubicBezTo>
                  <a:pt x="7278691" y="610900"/>
                  <a:pt x="7310583" y="607919"/>
                  <a:pt x="7342969" y="607392"/>
                </a:cubicBezTo>
                <a:close/>
                <a:moveTo>
                  <a:pt x="591452" y="605769"/>
                </a:moveTo>
                <a:lnTo>
                  <a:pt x="591478" y="606263"/>
                </a:lnTo>
                <a:lnTo>
                  <a:pt x="591976" y="606230"/>
                </a:lnTo>
                <a:lnTo>
                  <a:pt x="592570" y="617670"/>
                </a:lnTo>
                <a:cubicBezTo>
                  <a:pt x="592570" y="623351"/>
                  <a:pt x="592511" y="629018"/>
                  <a:pt x="591199" y="634646"/>
                </a:cubicBezTo>
                <a:cubicBezTo>
                  <a:pt x="591242" y="665981"/>
                  <a:pt x="588791" y="696872"/>
                  <a:pt x="583732" y="727122"/>
                </a:cubicBezTo>
                <a:lnTo>
                  <a:pt x="583194" y="733798"/>
                </a:lnTo>
                <a:cubicBezTo>
                  <a:pt x="583024" y="733803"/>
                  <a:pt x="582856" y="733808"/>
                  <a:pt x="582689" y="733861"/>
                </a:cubicBezTo>
                <a:cubicBezTo>
                  <a:pt x="537576" y="1050490"/>
                  <a:pt x="306662" y="1309076"/>
                  <a:pt x="0" y="1400276"/>
                </a:cubicBezTo>
                <a:lnTo>
                  <a:pt x="0" y="1267938"/>
                </a:lnTo>
                <a:cubicBezTo>
                  <a:pt x="229298" y="1185101"/>
                  <a:pt x="402181" y="989705"/>
                  <a:pt x="449203" y="750600"/>
                </a:cubicBezTo>
                <a:cubicBezTo>
                  <a:pt x="258971" y="791484"/>
                  <a:pt x="97576" y="906749"/>
                  <a:pt x="0" y="1064489"/>
                </a:cubicBezTo>
                <a:lnTo>
                  <a:pt x="0" y="857695"/>
                </a:lnTo>
                <a:cubicBezTo>
                  <a:pt x="121484" y="734788"/>
                  <a:pt x="282199" y="649000"/>
                  <a:pt x="462573" y="619144"/>
                </a:cubicBezTo>
                <a:lnTo>
                  <a:pt x="462690" y="617996"/>
                </a:lnTo>
                <a:cubicBezTo>
                  <a:pt x="467999" y="616986"/>
                  <a:pt x="473327" y="616038"/>
                  <a:pt x="478903" y="616457"/>
                </a:cubicBezTo>
                <a:cubicBezTo>
                  <a:pt x="510086" y="610900"/>
                  <a:pt x="541979" y="607919"/>
                  <a:pt x="574365" y="607392"/>
                </a:cubicBezTo>
                <a:close/>
                <a:moveTo>
                  <a:pt x="11969013" y="0"/>
                </a:moveTo>
                <a:lnTo>
                  <a:pt x="12180097" y="0"/>
                </a:lnTo>
                <a:cubicBezTo>
                  <a:pt x="12184579" y="2797"/>
                  <a:pt x="12188307" y="6390"/>
                  <a:pt x="12192000" y="10016"/>
                </a:cubicBezTo>
                <a:lnTo>
                  <a:pt x="12192000" y="210008"/>
                </a:lnTo>
                <a:cubicBezTo>
                  <a:pt x="12135666" y="124006"/>
                  <a:pt x="12059786" y="51396"/>
                  <a:pt x="11969013" y="0"/>
                </a:cubicBezTo>
                <a:close/>
                <a:moveTo>
                  <a:pt x="11640695" y="0"/>
                </a:moveTo>
                <a:lnTo>
                  <a:pt x="11775234" y="0"/>
                </a:lnTo>
                <a:cubicBezTo>
                  <a:pt x="11842228" y="193636"/>
                  <a:pt x="11995970" y="348667"/>
                  <a:pt x="12192000" y="421829"/>
                </a:cubicBezTo>
                <a:lnTo>
                  <a:pt x="12192000" y="553832"/>
                </a:lnTo>
                <a:cubicBezTo>
                  <a:pt x="11924422" y="471599"/>
                  <a:pt x="11715712" y="262771"/>
                  <a:pt x="11640695" y="0"/>
                </a:cubicBezTo>
                <a:close/>
                <a:moveTo>
                  <a:pt x="11023379" y="0"/>
                </a:moveTo>
                <a:lnTo>
                  <a:pt x="11232088" y="0"/>
                </a:lnTo>
                <a:cubicBezTo>
                  <a:pt x="11066618" y="98005"/>
                  <a:pt x="10947209" y="260867"/>
                  <a:pt x="10909358" y="451830"/>
                </a:cubicBezTo>
                <a:cubicBezTo>
                  <a:pt x="11153410" y="399791"/>
                  <a:pt x="11350000" y="226290"/>
                  <a:pt x="11427896" y="0"/>
                </a:cubicBezTo>
                <a:lnTo>
                  <a:pt x="11561912" y="0"/>
                </a:lnTo>
                <a:cubicBezTo>
                  <a:pt x="11477134" y="299826"/>
                  <a:pt x="11217862" y="529393"/>
                  <a:pt x="10895987" y="582253"/>
                </a:cubicBezTo>
                <a:lnTo>
                  <a:pt x="10895871" y="583392"/>
                </a:lnTo>
                <a:cubicBezTo>
                  <a:pt x="10890560" y="584395"/>
                  <a:pt x="10885231" y="585336"/>
                  <a:pt x="10879654" y="584920"/>
                </a:cubicBezTo>
                <a:cubicBezTo>
                  <a:pt x="10848482" y="590430"/>
                  <a:pt x="10816602" y="593388"/>
                  <a:pt x="10784227" y="593911"/>
                </a:cubicBezTo>
                <a:lnTo>
                  <a:pt x="10767109" y="595524"/>
                </a:lnTo>
                <a:lnTo>
                  <a:pt x="10767083" y="595033"/>
                </a:lnTo>
                <a:lnTo>
                  <a:pt x="10766584" y="595066"/>
                </a:lnTo>
                <a:cubicBezTo>
                  <a:pt x="10766018" y="591293"/>
                  <a:pt x="10765991" y="587507"/>
                  <a:pt x="10765991" y="583715"/>
                </a:cubicBezTo>
                <a:cubicBezTo>
                  <a:pt x="10765991" y="578078"/>
                  <a:pt x="10766050" y="572454"/>
                  <a:pt x="10767362" y="566868"/>
                </a:cubicBezTo>
                <a:cubicBezTo>
                  <a:pt x="10767319" y="535786"/>
                  <a:pt x="10769769" y="505143"/>
                  <a:pt x="10774826" y="475137"/>
                </a:cubicBezTo>
                <a:lnTo>
                  <a:pt x="10775366" y="468500"/>
                </a:lnTo>
                <a:cubicBezTo>
                  <a:pt x="10775535" y="468495"/>
                  <a:pt x="10775704" y="468490"/>
                  <a:pt x="10775872" y="468437"/>
                </a:cubicBezTo>
                <a:cubicBezTo>
                  <a:pt x="10802174" y="285283"/>
                  <a:pt x="10891635" y="121704"/>
                  <a:pt x="11023379" y="0"/>
                </a:cubicBezTo>
                <a:close/>
                <a:moveTo>
                  <a:pt x="9949555" y="0"/>
                </a:moveTo>
                <a:lnTo>
                  <a:pt x="10083571" y="0"/>
                </a:lnTo>
                <a:cubicBezTo>
                  <a:pt x="10161467" y="226290"/>
                  <a:pt x="10358057" y="399791"/>
                  <a:pt x="10602109" y="451830"/>
                </a:cubicBezTo>
                <a:cubicBezTo>
                  <a:pt x="10564258" y="260867"/>
                  <a:pt x="10444849" y="98005"/>
                  <a:pt x="10279379" y="0"/>
                </a:cubicBezTo>
                <a:lnTo>
                  <a:pt x="10488089" y="0"/>
                </a:lnTo>
                <a:cubicBezTo>
                  <a:pt x="10619833" y="121704"/>
                  <a:pt x="10709293" y="285283"/>
                  <a:pt x="10735596" y="468437"/>
                </a:cubicBezTo>
                <a:cubicBezTo>
                  <a:pt x="10735763" y="468490"/>
                  <a:pt x="10735932" y="468495"/>
                  <a:pt x="10736101" y="468500"/>
                </a:cubicBezTo>
                <a:lnTo>
                  <a:pt x="10736641" y="475137"/>
                </a:lnTo>
                <a:cubicBezTo>
                  <a:pt x="10741698" y="505143"/>
                  <a:pt x="10744148" y="535786"/>
                  <a:pt x="10744105" y="566868"/>
                </a:cubicBezTo>
                <a:cubicBezTo>
                  <a:pt x="10745417" y="572454"/>
                  <a:pt x="10745476" y="578078"/>
                  <a:pt x="10745476" y="583715"/>
                </a:cubicBezTo>
                <a:cubicBezTo>
                  <a:pt x="10745476" y="587507"/>
                  <a:pt x="10745449" y="591293"/>
                  <a:pt x="10744883" y="595066"/>
                </a:cubicBezTo>
                <a:lnTo>
                  <a:pt x="10744384" y="595033"/>
                </a:lnTo>
                <a:lnTo>
                  <a:pt x="10744358" y="595524"/>
                </a:lnTo>
                <a:lnTo>
                  <a:pt x="10727240" y="593911"/>
                </a:lnTo>
                <a:cubicBezTo>
                  <a:pt x="10694865" y="593388"/>
                  <a:pt x="10662985" y="590430"/>
                  <a:pt x="10631813" y="584920"/>
                </a:cubicBezTo>
                <a:cubicBezTo>
                  <a:pt x="10626236" y="585336"/>
                  <a:pt x="10620907" y="584395"/>
                  <a:pt x="10615596" y="583392"/>
                </a:cubicBezTo>
                <a:lnTo>
                  <a:pt x="10615480" y="582253"/>
                </a:lnTo>
                <a:cubicBezTo>
                  <a:pt x="10293605" y="529393"/>
                  <a:pt x="10034333" y="299826"/>
                  <a:pt x="9949555" y="0"/>
                </a:cubicBezTo>
                <a:close/>
                <a:moveTo>
                  <a:pt x="9331225" y="0"/>
                </a:moveTo>
                <a:lnTo>
                  <a:pt x="9539935" y="0"/>
                </a:lnTo>
                <a:cubicBezTo>
                  <a:pt x="9374465" y="98005"/>
                  <a:pt x="9255056" y="260867"/>
                  <a:pt x="9217205" y="451830"/>
                </a:cubicBezTo>
                <a:cubicBezTo>
                  <a:pt x="9461257" y="399791"/>
                  <a:pt x="9657847" y="226290"/>
                  <a:pt x="9735743" y="0"/>
                </a:cubicBezTo>
                <a:lnTo>
                  <a:pt x="9869759" y="0"/>
                </a:lnTo>
                <a:cubicBezTo>
                  <a:pt x="9784981" y="299826"/>
                  <a:pt x="9525709" y="529393"/>
                  <a:pt x="9203834" y="582253"/>
                </a:cubicBezTo>
                <a:lnTo>
                  <a:pt x="9203718" y="583392"/>
                </a:lnTo>
                <a:cubicBezTo>
                  <a:pt x="9198407" y="584395"/>
                  <a:pt x="9193078" y="585336"/>
                  <a:pt x="9187501" y="584920"/>
                </a:cubicBezTo>
                <a:cubicBezTo>
                  <a:pt x="9156329" y="590430"/>
                  <a:pt x="9124449" y="593388"/>
                  <a:pt x="9092074" y="593911"/>
                </a:cubicBezTo>
                <a:lnTo>
                  <a:pt x="9074956" y="595524"/>
                </a:lnTo>
                <a:lnTo>
                  <a:pt x="9074930" y="595033"/>
                </a:lnTo>
                <a:lnTo>
                  <a:pt x="9074431" y="595066"/>
                </a:lnTo>
                <a:cubicBezTo>
                  <a:pt x="9073865" y="591293"/>
                  <a:pt x="9073838" y="587507"/>
                  <a:pt x="9073838" y="583715"/>
                </a:cubicBezTo>
                <a:cubicBezTo>
                  <a:pt x="9073838" y="578078"/>
                  <a:pt x="9073897" y="572454"/>
                  <a:pt x="9075209" y="566868"/>
                </a:cubicBezTo>
                <a:cubicBezTo>
                  <a:pt x="9075166" y="535786"/>
                  <a:pt x="9077616" y="505143"/>
                  <a:pt x="9082673" y="475137"/>
                </a:cubicBezTo>
                <a:lnTo>
                  <a:pt x="9083213" y="468500"/>
                </a:lnTo>
                <a:cubicBezTo>
                  <a:pt x="9083382" y="468495"/>
                  <a:pt x="9083551" y="468490"/>
                  <a:pt x="9083718" y="468437"/>
                </a:cubicBezTo>
                <a:cubicBezTo>
                  <a:pt x="9110021" y="285283"/>
                  <a:pt x="9199481" y="121704"/>
                  <a:pt x="9331225" y="0"/>
                </a:cubicBezTo>
                <a:close/>
                <a:moveTo>
                  <a:pt x="8257405" y="0"/>
                </a:moveTo>
                <a:lnTo>
                  <a:pt x="8391420" y="0"/>
                </a:lnTo>
                <a:cubicBezTo>
                  <a:pt x="8469316" y="226290"/>
                  <a:pt x="8665906" y="399791"/>
                  <a:pt x="8909958" y="451830"/>
                </a:cubicBezTo>
                <a:cubicBezTo>
                  <a:pt x="8872107" y="260867"/>
                  <a:pt x="8752698" y="98005"/>
                  <a:pt x="8587228" y="0"/>
                </a:cubicBezTo>
                <a:lnTo>
                  <a:pt x="8795937" y="0"/>
                </a:lnTo>
                <a:cubicBezTo>
                  <a:pt x="8927681" y="121704"/>
                  <a:pt x="9017142" y="285283"/>
                  <a:pt x="9043444" y="468437"/>
                </a:cubicBezTo>
                <a:cubicBezTo>
                  <a:pt x="9043612" y="468490"/>
                  <a:pt x="9043781" y="468495"/>
                  <a:pt x="9043950" y="468500"/>
                </a:cubicBezTo>
                <a:lnTo>
                  <a:pt x="9044490" y="475137"/>
                </a:lnTo>
                <a:cubicBezTo>
                  <a:pt x="9049547" y="505143"/>
                  <a:pt x="9051997" y="535786"/>
                  <a:pt x="9051954" y="566868"/>
                </a:cubicBezTo>
                <a:cubicBezTo>
                  <a:pt x="9053266" y="572454"/>
                  <a:pt x="9053325" y="578078"/>
                  <a:pt x="9053325" y="583715"/>
                </a:cubicBezTo>
                <a:cubicBezTo>
                  <a:pt x="9053325" y="587507"/>
                  <a:pt x="9053298" y="591293"/>
                  <a:pt x="9052732" y="595066"/>
                </a:cubicBezTo>
                <a:lnTo>
                  <a:pt x="9052233" y="595033"/>
                </a:lnTo>
                <a:lnTo>
                  <a:pt x="9052207" y="595524"/>
                </a:lnTo>
                <a:lnTo>
                  <a:pt x="9035089" y="593911"/>
                </a:lnTo>
                <a:cubicBezTo>
                  <a:pt x="9002714" y="593388"/>
                  <a:pt x="8970834" y="590430"/>
                  <a:pt x="8939662" y="584920"/>
                </a:cubicBezTo>
                <a:cubicBezTo>
                  <a:pt x="8934085" y="585336"/>
                  <a:pt x="8928756" y="584395"/>
                  <a:pt x="8923445" y="583392"/>
                </a:cubicBezTo>
                <a:lnTo>
                  <a:pt x="8923329" y="582253"/>
                </a:lnTo>
                <a:cubicBezTo>
                  <a:pt x="8601454" y="529393"/>
                  <a:pt x="8342182" y="299826"/>
                  <a:pt x="8257405" y="0"/>
                </a:cubicBezTo>
                <a:close/>
                <a:moveTo>
                  <a:pt x="7639075" y="0"/>
                </a:moveTo>
                <a:lnTo>
                  <a:pt x="7847784" y="0"/>
                </a:lnTo>
                <a:cubicBezTo>
                  <a:pt x="7682314" y="98005"/>
                  <a:pt x="7562905" y="260867"/>
                  <a:pt x="7525054" y="451830"/>
                </a:cubicBezTo>
                <a:cubicBezTo>
                  <a:pt x="7769107" y="399791"/>
                  <a:pt x="7965696" y="226290"/>
                  <a:pt x="8043592" y="0"/>
                </a:cubicBezTo>
                <a:lnTo>
                  <a:pt x="8177609" y="0"/>
                </a:lnTo>
                <a:cubicBezTo>
                  <a:pt x="8092830" y="299826"/>
                  <a:pt x="7833558" y="529393"/>
                  <a:pt x="7511683" y="582253"/>
                </a:cubicBezTo>
                <a:lnTo>
                  <a:pt x="7511567" y="583392"/>
                </a:lnTo>
                <a:cubicBezTo>
                  <a:pt x="7506256" y="584395"/>
                  <a:pt x="7500927" y="585336"/>
                  <a:pt x="7495350" y="584920"/>
                </a:cubicBezTo>
                <a:cubicBezTo>
                  <a:pt x="7464178" y="590430"/>
                  <a:pt x="7432298" y="593388"/>
                  <a:pt x="7399924" y="593911"/>
                </a:cubicBezTo>
                <a:lnTo>
                  <a:pt x="7382805" y="595524"/>
                </a:lnTo>
                <a:lnTo>
                  <a:pt x="7382779" y="595033"/>
                </a:lnTo>
                <a:lnTo>
                  <a:pt x="7382280" y="595066"/>
                </a:lnTo>
                <a:cubicBezTo>
                  <a:pt x="7381714" y="591293"/>
                  <a:pt x="7381687" y="587507"/>
                  <a:pt x="7381687" y="583715"/>
                </a:cubicBezTo>
                <a:cubicBezTo>
                  <a:pt x="7381687" y="578078"/>
                  <a:pt x="7381746" y="572454"/>
                  <a:pt x="7383058" y="566868"/>
                </a:cubicBezTo>
                <a:cubicBezTo>
                  <a:pt x="7383016" y="535786"/>
                  <a:pt x="7385465" y="505143"/>
                  <a:pt x="7390522" y="475137"/>
                </a:cubicBezTo>
                <a:lnTo>
                  <a:pt x="7391062" y="468500"/>
                </a:lnTo>
                <a:cubicBezTo>
                  <a:pt x="7391231" y="468495"/>
                  <a:pt x="7391400" y="468490"/>
                  <a:pt x="7391568" y="468437"/>
                </a:cubicBezTo>
                <a:cubicBezTo>
                  <a:pt x="7417870" y="285283"/>
                  <a:pt x="7507331" y="121703"/>
                  <a:pt x="7639075" y="0"/>
                </a:cubicBezTo>
                <a:close/>
                <a:moveTo>
                  <a:pt x="6565254" y="0"/>
                </a:moveTo>
                <a:lnTo>
                  <a:pt x="6699270" y="0"/>
                </a:lnTo>
                <a:cubicBezTo>
                  <a:pt x="6777166" y="226290"/>
                  <a:pt x="6973755" y="399791"/>
                  <a:pt x="7217807" y="451830"/>
                </a:cubicBezTo>
                <a:cubicBezTo>
                  <a:pt x="7179956" y="260867"/>
                  <a:pt x="7060547" y="98005"/>
                  <a:pt x="6895077" y="0"/>
                </a:cubicBezTo>
                <a:lnTo>
                  <a:pt x="7103787" y="0"/>
                </a:lnTo>
                <a:cubicBezTo>
                  <a:pt x="7235531" y="121704"/>
                  <a:pt x="7324992" y="285283"/>
                  <a:pt x="7351294" y="468437"/>
                </a:cubicBezTo>
                <a:cubicBezTo>
                  <a:pt x="7351461" y="468490"/>
                  <a:pt x="7351631" y="468495"/>
                  <a:pt x="7351799" y="468500"/>
                </a:cubicBezTo>
                <a:lnTo>
                  <a:pt x="7352340" y="475137"/>
                </a:lnTo>
                <a:cubicBezTo>
                  <a:pt x="7357396" y="505143"/>
                  <a:pt x="7359846" y="535786"/>
                  <a:pt x="7359804" y="566868"/>
                </a:cubicBezTo>
                <a:cubicBezTo>
                  <a:pt x="7361116" y="572454"/>
                  <a:pt x="7361174" y="578078"/>
                  <a:pt x="7361174" y="583715"/>
                </a:cubicBezTo>
                <a:cubicBezTo>
                  <a:pt x="7361174" y="587507"/>
                  <a:pt x="7361147" y="591293"/>
                  <a:pt x="7360581" y="595066"/>
                </a:cubicBezTo>
                <a:lnTo>
                  <a:pt x="7360082" y="595033"/>
                </a:lnTo>
                <a:lnTo>
                  <a:pt x="7360056" y="595524"/>
                </a:lnTo>
                <a:lnTo>
                  <a:pt x="7342938" y="593911"/>
                </a:lnTo>
                <a:cubicBezTo>
                  <a:pt x="7310564" y="593388"/>
                  <a:pt x="7278683" y="590430"/>
                  <a:pt x="7247511" y="584920"/>
                </a:cubicBezTo>
                <a:cubicBezTo>
                  <a:pt x="7241934" y="585336"/>
                  <a:pt x="7236605" y="584395"/>
                  <a:pt x="7231295" y="583392"/>
                </a:cubicBezTo>
                <a:lnTo>
                  <a:pt x="7231179" y="582253"/>
                </a:lnTo>
                <a:cubicBezTo>
                  <a:pt x="6909304" y="529393"/>
                  <a:pt x="6650032" y="299826"/>
                  <a:pt x="6565254" y="0"/>
                </a:cubicBezTo>
                <a:close/>
                <a:moveTo>
                  <a:pt x="5946924" y="0"/>
                </a:moveTo>
                <a:lnTo>
                  <a:pt x="6155633" y="0"/>
                </a:lnTo>
                <a:cubicBezTo>
                  <a:pt x="5990163" y="98005"/>
                  <a:pt x="5870754" y="260867"/>
                  <a:pt x="5832903" y="451830"/>
                </a:cubicBezTo>
                <a:cubicBezTo>
                  <a:pt x="6076956" y="399791"/>
                  <a:pt x="6273545" y="226290"/>
                  <a:pt x="6351441" y="0"/>
                </a:cubicBezTo>
                <a:lnTo>
                  <a:pt x="6485457" y="0"/>
                </a:lnTo>
                <a:cubicBezTo>
                  <a:pt x="6400679" y="299826"/>
                  <a:pt x="6141407" y="529393"/>
                  <a:pt x="5819531" y="582253"/>
                </a:cubicBezTo>
                <a:lnTo>
                  <a:pt x="5819415" y="583392"/>
                </a:lnTo>
                <a:cubicBezTo>
                  <a:pt x="5814105" y="584395"/>
                  <a:pt x="5808776" y="585336"/>
                  <a:pt x="5803199" y="584920"/>
                </a:cubicBezTo>
                <a:cubicBezTo>
                  <a:pt x="5772027" y="590430"/>
                  <a:pt x="5740146" y="593388"/>
                  <a:pt x="5707772" y="593911"/>
                </a:cubicBezTo>
                <a:lnTo>
                  <a:pt x="5690654" y="595524"/>
                </a:lnTo>
                <a:lnTo>
                  <a:pt x="5690628" y="595033"/>
                </a:lnTo>
                <a:lnTo>
                  <a:pt x="5690129" y="595066"/>
                </a:lnTo>
                <a:cubicBezTo>
                  <a:pt x="5689563" y="591293"/>
                  <a:pt x="5689536" y="587507"/>
                  <a:pt x="5689536" y="583715"/>
                </a:cubicBezTo>
                <a:cubicBezTo>
                  <a:pt x="5689536" y="578078"/>
                  <a:pt x="5689594" y="572454"/>
                  <a:pt x="5690906" y="566868"/>
                </a:cubicBezTo>
                <a:cubicBezTo>
                  <a:pt x="5690864" y="535786"/>
                  <a:pt x="5693314" y="505143"/>
                  <a:pt x="5698370" y="475137"/>
                </a:cubicBezTo>
                <a:lnTo>
                  <a:pt x="5698911" y="468500"/>
                </a:lnTo>
                <a:cubicBezTo>
                  <a:pt x="5699079" y="468495"/>
                  <a:pt x="5699249" y="468490"/>
                  <a:pt x="5699416" y="468437"/>
                </a:cubicBezTo>
                <a:cubicBezTo>
                  <a:pt x="5725719" y="285283"/>
                  <a:pt x="5815180" y="121704"/>
                  <a:pt x="5946924" y="0"/>
                </a:cubicBezTo>
                <a:close/>
                <a:moveTo>
                  <a:pt x="4873102" y="0"/>
                </a:moveTo>
                <a:lnTo>
                  <a:pt x="5007119" y="0"/>
                </a:lnTo>
                <a:cubicBezTo>
                  <a:pt x="5085015" y="226291"/>
                  <a:pt x="5281604" y="399791"/>
                  <a:pt x="5525656" y="451830"/>
                </a:cubicBezTo>
                <a:cubicBezTo>
                  <a:pt x="5487805" y="260867"/>
                  <a:pt x="5368397" y="98005"/>
                  <a:pt x="5202927" y="0"/>
                </a:cubicBezTo>
                <a:lnTo>
                  <a:pt x="5411635" y="0"/>
                </a:lnTo>
                <a:cubicBezTo>
                  <a:pt x="5543380" y="121703"/>
                  <a:pt x="5632840" y="285283"/>
                  <a:pt x="5659142" y="468437"/>
                </a:cubicBezTo>
                <a:cubicBezTo>
                  <a:pt x="5659310" y="468490"/>
                  <a:pt x="5659479" y="468495"/>
                  <a:pt x="5659648" y="468499"/>
                </a:cubicBezTo>
                <a:lnTo>
                  <a:pt x="5660188" y="475137"/>
                </a:lnTo>
                <a:cubicBezTo>
                  <a:pt x="5665245" y="505143"/>
                  <a:pt x="5667694" y="535786"/>
                  <a:pt x="5667652" y="566868"/>
                </a:cubicBezTo>
                <a:cubicBezTo>
                  <a:pt x="5668964" y="572454"/>
                  <a:pt x="5669023" y="578078"/>
                  <a:pt x="5669023" y="583715"/>
                </a:cubicBezTo>
                <a:cubicBezTo>
                  <a:pt x="5669023" y="587508"/>
                  <a:pt x="5668996" y="591293"/>
                  <a:pt x="5668430" y="595066"/>
                </a:cubicBezTo>
                <a:lnTo>
                  <a:pt x="5667931" y="595033"/>
                </a:lnTo>
                <a:lnTo>
                  <a:pt x="5667905" y="595524"/>
                </a:lnTo>
                <a:lnTo>
                  <a:pt x="5650786" y="593911"/>
                </a:lnTo>
                <a:cubicBezTo>
                  <a:pt x="5618412" y="593388"/>
                  <a:pt x="5586532" y="590430"/>
                  <a:pt x="5555360" y="584920"/>
                </a:cubicBezTo>
                <a:cubicBezTo>
                  <a:pt x="5549783" y="585336"/>
                  <a:pt x="5544454" y="584395"/>
                  <a:pt x="5539143" y="583392"/>
                </a:cubicBezTo>
                <a:lnTo>
                  <a:pt x="5539027" y="582253"/>
                </a:lnTo>
                <a:cubicBezTo>
                  <a:pt x="5217153" y="529393"/>
                  <a:pt x="4957881" y="299826"/>
                  <a:pt x="4873102" y="0"/>
                </a:cubicBezTo>
                <a:close/>
                <a:moveTo>
                  <a:pt x="4254773" y="0"/>
                </a:moveTo>
                <a:lnTo>
                  <a:pt x="4463482" y="0"/>
                </a:lnTo>
                <a:cubicBezTo>
                  <a:pt x="4298012" y="98005"/>
                  <a:pt x="4178603" y="260867"/>
                  <a:pt x="4140752" y="451830"/>
                </a:cubicBezTo>
                <a:cubicBezTo>
                  <a:pt x="4384804" y="399791"/>
                  <a:pt x="4581394" y="226291"/>
                  <a:pt x="4659290" y="0"/>
                </a:cubicBezTo>
                <a:lnTo>
                  <a:pt x="4793306" y="0"/>
                </a:lnTo>
                <a:cubicBezTo>
                  <a:pt x="4708528" y="299826"/>
                  <a:pt x="4449256" y="529393"/>
                  <a:pt x="4127381" y="582253"/>
                </a:cubicBezTo>
                <a:lnTo>
                  <a:pt x="4127264" y="583392"/>
                </a:lnTo>
                <a:cubicBezTo>
                  <a:pt x="4121954" y="584395"/>
                  <a:pt x="4116625" y="585336"/>
                  <a:pt x="4111048" y="584920"/>
                </a:cubicBezTo>
                <a:cubicBezTo>
                  <a:pt x="4079876" y="590430"/>
                  <a:pt x="4047996" y="593388"/>
                  <a:pt x="4015621" y="593911"/>
                </a:cubicBezTo>
                <a:lnTo>
                  <a:pt x="3998503" y="595524"/>
                </a:lnTo>
                <a:lnTo>
                  <a:pt x="3998477" y="595033"/>
                </a:lnTo>
                <a:lnTo>
                  <a:pt x="3997978" y="595066"/>
                </a:lnTo>
                <a:cubicBezTo>
                  <a:pt x="3997412" y="591293"/>
                  <a:pt x="3997385" y="587507"/>
                  <a:pt x="3997385" y="583715"/>
                </a:cubicBezTo>
                <a:cubicBezTo>
                  <a:pt x="3997385" y="578078"/>
                  <a:pt x="3997443" y="572454"/>
                  <a:pt x="3998755" y="566868"/>
                </a:cubicBezTo>
                <a:cubicBezTo>
                  <a:pt x="3998713" y="535786"/>
                  <a:pt x="4001163" y="505143"/>
                  <a:pt x="4006219" y="475137"/>
                </a:cubicBezTo>
                <a:lnTo>
                  <a:pt x="4006760" y="468499"/>
                </a:lnTo>
                <a:cubicBezTo>
                  <a:pt x="4006928" y="468495"/>
                  <a:pt x="4007098" y="468490"/>
                  <a:pt x="4007265" y="468437"/>
                </a:cubicBezTo>
                <a:cubicBezTo>
                  <a:pt x="4033568" y="285283"/>
                  <a:pt x="4123028" y="121703"/>
                  <a:pt x="4254773" y="0"/>
                </a:cubicBezTo>
                <a:close/>
                <a:moveTo>
                  <a:pt x="3180951" y="0"/>
                </a:moveTo>
                <a:lnTo>
                  <a:pt x="3314968" y="0"/>
                </a:lnTo>
                <a:cubicBezTo>
                  <a:pt x="3392864" y="226291"/>
                  <a:pt x="3589453" y="399791"/>
                  <a:pt x="3833505" y="451830"/>
                </a:cubicBezTo>
                <a:cubicBezTo>
                  <a:pt x="3795654" y="260867"/>
                  <a:pt x="3676245" y="98005"/>
                  <a:pt x="3510776" y="0"/>
                </a:cubicBezTo>
                <a:lnTo>
                  <a:pt x="3719484" y="0"/>
                </a:lnTo>
                <a:cubicBezTo>
                  <a:pt x="3851229" y="121703"/>
                  <a:pt x="3940689" y="285283"/>
                  <a:pt x="3966991" y="468437"/>
                </a:cubicBezTo>
                <a:cubicBezTo>
                  <a:pt x="3967159" y="468490"/>
                  <a:pt x="3967328" y="468495"/>
                  <a:pt x="3967497" y="468499"/>
                </a:cubicBezTo>
                <a:lnTo>
                  <a:pt x="3968037" y="475137"/>
                </a:lnTo>
                <a:cubicBezTo>
                  <a:pt x="3973094" y="505143"/>
                  <a:pt x="3975543" y="535786"/>
                  <a:pt x="3975501" y="566868"/>
                </a:cubicBezTo>
                <a:cubicBezTo>
                  <a:pt x="3976813" y="572454"/>
                  <a:pt x="3976872" y="578078"/>
                  <a:pt x="3976872" y="583715"/>
                </a:cubicBezTo>
                <a:cubicBezTo>
                  <a:pt x="3976872" y="587508"/>
                  <a:pt x="3976845" y="591293"/>
                  <a:pt x="3976279" y="595066"/>
                </a:cubicBezTo>
                <a:lnTo>
                  <a:pt x="3975780" y="595033"/>
                </a:lnTo>
                <a:lnTo>
                  <a:pt x="3975754" y="595524"/>
                </a:lnTo>
                <a:lnTo>
                  <a:pt x="3958635" y="593911"/>
                </a:lnTo>
                <a:cubicBezTo>
                  <a:pt x="3926261" y="593388"/>
                  <a:pt x="3894381" y="590430"/>
                  <a:pt x="3863209" y="584920"/>
                </a:cubicBezTo>
                <a:cubicBezTo>
                  <a:pt x="3857632" y="585336"/>
                  <a:pt x="3852303" y="584395"/>
                  <a:pt x="3846992" y="583392"/>
                </a:cubicBezTo>
                <a:lnTo>
                  <a:pt x="3846876" y="582253"/>
                </a:lnTo>
                <a:cubicBezTo>
                  <a:pt x="3525002" y="529393"/>
                  <a:pt x="3265729" y="299826"/>
                  <a:pt x="3180951" y="0"/>
                </a:cubicBezTo>
                <a:close/>
                <a:moveTo>
                  <a:pt x="2562622" y="0"/>
                </a:moveTo>
                <a:lnTo>
                  <a:pt x="2771330" y="0"/>
                </a:lnTo>
                <a:cubicBezTo>
                  <a:pt x="2605861" y="98005"/>
                  <a:pt x="2486452" y="260867"/>
                  <a:pt x="2448601" y="451830"/>
                </a:cubicBezTo>
                <a:cubicBezTo>
                  <a:pt x="2692653" y="399791"/>
                  <a:pt x="2889242" y="226291"/>
                  <a:pt x="2967139" y="0"/>
                </a:cubicBezTo>
                <a:lnTo>
                  <a:pt x="3101155" y="0"/>
                </a:lnTo>
                <a:cubicBezTo>
                  <a:pt x="3016377" y="299826"/>
                  <a:pt x="2757105" y="529393"/>
                  <a:pt x="2435230" y="582253"/>
                </a:cubicBezTo>
                <a:lnTo>
                  <a:pt x="2435113" y="583392"/>
                </a:lnTo>
                <a:cubicBezTo>
                  <a:pt x="2429803" y="584395"/>
                  <a:pt x="2424474" y="585336"/>
                  <a:pt x="2418897" y="584920"/>
                </a:cubicBezTo>
                <a:cubicBezTo>
                  <a:pt x="2387725" y="590430"/>
                  <a:pt x="2355845" y="593388"/>
                  <a:pt x="2323470" y="593911"/>
                </a:cubicBezTo>
                <a:lnTo>
                  <a:pt x="2306352" y="595524"/>
                </a:lnTo>
                <a:lnTo>
                  <a:pt x="2306326" y="595033"/>
                </a:lnTo>
                <a:lnTo>
                  <a:pt x="2305827" y="595066"/>
                </a:lnTo>
                <a:cubicBezTo>
                  <a:pt x="2305261" y="591293"/>
                  <a:pt x="2305234" y="587507"/>
                  <a:pt x="2305234" y="583715"/>
                </a:cubicBezTo>
                <a:cubicBezTo>
                  <a:pt x="2305234" y="578078"/>
                  <a:pt x="2305292" y="572454"/>
                  <a:pt x="2306604" y="566868"/>
                </a:cubicBezTo>
                <a:cubicBezTo>
                  <a:pt x="2306562" y="535786"/>
                  <a:pt x="2309012" y="505143"/>
                  <a:pt x="2314068" y="475137"/>
                </a:cubicBezTo>
                <a:lnTo>
                  <a:pt x="2314609" y="468499"/>
                </a:lnTo>
                <a:cubicBezTo>
                  <a:pt x="2314777" y="468495"/>
                  <a:pt x="2314947" y="468490"/>
                  <a:pt x="2315114" y="468437"/>
                </a:cubicBezTo>
                <a:cubicBezTo>
                  <a:pt x="2341417" y="285283"/>
                  <a:pt x="2430877" y="121704"/>
                  <a:pt x="2562622" y="0"/>
                </a:cubicBezTo>
                <a:close/>
                <a:moveTo>
                  <a:pt x="1488800" y="0"/>
                </a:moveTo>
                <a:lnTo>
                  <a:pt x="1622816" y="0"/>
                </a:lnTo>
                <a:cubicBezTo>
                  <a:pt x="1700712" y="226290"/>
                  <a:pt x="1897302" y="399791"/>
                  <a:pt x="2141354" y="451830"/>
                </a:cubicBezTo>
                <a:cubicBezTo>
                  <a:pt x="2103503" y="260867"/>
                  <a:pt x="1984094" y="98005"/>
                  <a:pt x="1818624" y="0"/>
                </a:cubicBezTo>
                <a:lnTo>
                  <a:pt x="2027333" y="0"/>
                </a:lnTo>
                <a:cubicBezTo>
                  <a:pt x="2159078" y="121703"/>
                  <a:pt x="2248538" y="285283"/>
                  <a:pt x="2274840" y="468437"/>
                </a:cubicBezTo>
                <a:cubicBezTo>
                  <a:pt x="2275008" y="468490"/>
                  <a:pt x="2275177" y="468495"/>
                  <a:pt x="2275346" y="468500"/>
                </a:cubicBezTo>
                <a:lnTo>
                  <a:pt x="2275886" y="475137"/>
                </a:lnTo>
                <a:cubicBezTo>
                  <a:pt x="2280943" y="505143"/>
                  <a:pt x="2283392" y="535786"/>
                  <a:pt x="2283350" y="566868"/>
                </a:cubicBezTo>
                <a:cubicBezTo>
                  <a:pt x="2284662" y="572454"/>
                  <a:pt x="2284721" y="578078"/>
                  <a:pt x="2284721" y="583715"/>
                </a:cubicBezTo>
                <a:cubicBezTo>
                  <a:pt x="2284721" y="587508"/>
                  <a:pt x="2284694" y="591293"/>
                  <a:pt x="2284128" y="595066"/>
                </a:cubicBezTo>
                <a:lnTo>
                  <a:pt x="2283629" y="595033"/>
                </a:lnTo>
                <a:lnTo>
                  <a:pt x="2283603" y="595524"/>
                </a:lnTo>
                <a:lnTo>
                  <a:pt x="2266484" y="593911"/>
                </a:lnTo>
                <a:cubicBezTo>
                  <a:pt x="2234110" y="593388"/>
                  <a:pt x="2202230" y="590430"/>
                  <a:pt x="2171058" y="584920"/>
                </a:cubicBezTo>
                <a:cubicBezTo>
                  <a:pt x="2165481" y="585336"/>
                  <a:pt x="2160152" y="584395"/>
                  <a:pt x="2154841" y="583392"/>
                </a:cubicBezTo>
                <a:lnTo>
                  <a:pt x="2154725" y="582253"/>
                </a:lnTo>
                <a:cubicBezTo>
                  <a:pt x="1832850" y="529393"/>
                  <a:pt x="1573578" y="299826"/>
                  <a:pt x="1488800" y="0"/>
                </a:cubicBezTo>
                <a:close/>
                <a:moveTo>
                  <a:pt x="870471" y="0"/>
                </a:moveTo>
                <a:lnTo>
                  <a:pt x="1079179" y="0"/>
                </a:lnTo>
                <a:cubicBezTo>
                  <a:pt x="913710" y="98005"/>
                  <a:pt x="794301" y="260867"/>
                  <a:pt x="756450" y="451830"/>
                </a:cubicBezTo>
                <a:cubicBezTo>
                  <a:pt x="1000502" y="399791"/>
                  <a:pt x="1197091" y="226291"/>
                  <a:pt x="1274988" y="0"/>
                </a:cubicBezTo>
                <a:lnTo>
                  <a:pt x="1409004" y="0"/>
                </a:lnTo>
                <a:cubicBezTo>
                  <a:pt x="1324226" y="299826"/>
                  <a:pt x="1064954" y="529393"/>
                  <a:pt x="743078" y="582253"/>
                </a:cubicBezTo>
                <a:lnTo>
                  <a:pt x="742962" y="583392"/>
                </a:lnTo>
                <a:cubicBezTo>
                  <a:pt x="737652" y="584395"/>
                  <a:pt x="732323" y="585336"/>
                  <a:pt x="726746" y="584920"/>
                </a:cubicBezTo>
                <a:cubicBezTo>
                  <a:pt x="695574" y="590430"/>
                  <a:pt x="663693" y="593388"/>
                  <a:pt x="631319" y="593911"/>
                </a:cubicBezTo>
                <a:lnTo>
                  <a:pt x="614201" y="595524"/>
                </a:lnTo>
                <a:lnTo>
                  <a:pt x="614175" y="595033"/>
                </a:lnTo>
                <a:lnTo>
                  <a:pt x="613676" y="595066"/>
                </a:lnTo>
                <a:cubicBezTo>
                  <a:pt x="613110" y="591293"/>
                  <a:pt x="613083" y="587507"/>
                  <a:pt x="613083" y="583715"/>
                </a:cubicBezTo>
                <a:cubicBezTo>
                  <a:pt x="613083" y="578078"/>
                  <a:pt x="613141" y="572454"/>
                  <a:pt x="614453" y="566868"/>
                </a:cubicBezTo>
                <a:cubicBezTo>
                  <a:pt x="614411" y="535786"/>
                  <a:pt x="616861" y="505143"/>
                  <a:pt x="621918" y="475137"/>
                </a:cubicBezTo>
                <a:lnTo>
                  <a:pt x="622458" y="468499"/>
                </a:lnTo>
                <a:cubicBezTo>
                  <a:pt x="622626" y="468495"/>
                  <a:pt x="622796" y="468490"/>
                  <a:pt x="622963" y="468437"/>
                </a:cubicBezTo>
                <a:cubicBezTo>
                  <a:pt x="649266" y="285283"/>
                  <a:pt x="738726" y="121703"/>
                  <a:pt x="870471" y="0"/>
                </a:cubicBezTo>
                <a:close/>
                <a:moveTo>
                  <a:pt x="126374" y="0"/>
                </a:moveTo>
                <a:lnTo>
                  <a:pt x="334376" y="0"/>
                </a:lnTo>
                <a:cubicBezTo>
                  <a:pt x="466684" y="121261"/>
                  <a:pt x="556352" y="285035"/>
                  <a:pt x="582690" y="468437"/>
                </a:cubicBezTo>
                <a:cubicBezTo>
                  <a:pt x="582857" y="468490"/>
                  <a:pt x="583026" y="468495"/>
                  <a:pt x="583195" y="468499"/>
                </a:cubicBezTo>
                <a:lnTo>
                  <a:pt x="583735" y="475137"/>
                </a:lnTo>
                <a:cubicBezTo>
                  <a:pt x="588792" y="505143"/>
                  <a:pt x="591242" y="535786"/>
                  <a:pt x="591199" y="566868"/>
                </a:cubicBezTo>
                <a:cubicBezTo>
                  <a:pt x="592511" y="572454"/>
                  <a:pt x="592570" y="578078"/>
                  <a:pt x="592570" y="583715"/>
                </a:cubicBezTo>
                <a:cubicBezTo>
                  <a:pt x="592570" y="587507"/>
                  <a:pt x="592543" y="591293"/>
                  <a:pt x="591977" y="595066"/>
                </a:cubicBezTo>
                <a:lnTo>
                  <a:pt x="591478" y="595033"/>
                </a:lnTo>
                <a:lnTo>
                  <a:pt x="591452" y="595524"/>
                </a:lnTo>
                <a:lnTo>
                  <a:pt x="574334" y="593911"/>
                </a:lnTo>
                <a:cubicBezTo>
                  <a:pt x="541959" y="593388"/>
                  <a:pt x="510079" y="590430"/>
                  <a:pt x="478907" y="584920"/>
                </a:cubicBezTo>
                <a:cubicBezTo>
                  <a:pt x="473330" y="585336"/>
                  <a:pt x="468001" y="584395"/>
                  <a:pt x="462690" y="583392"/>
                </a:cubicBezTo>
                <a:lnTo>
                  <a:pt x="462574" y="582253"/>
                </a:lnTo>
                <a:cubicBezTo>
                  <a:pt x="282200" y="552631"/>
                  <a:pt x="121485" y="467518"/>
                  <a:pt x="0" y="345575"/>
                </a:cubicBezTo>
                <a:lnTo>
                  <a:pt x="0" y="140406"/>
                </a:lnTo>
                <a:cubicBezTo>
                  <a:pt x="97584" y="296912"/>
                  <a:pt x="258975" y="411268"/>
                  <a:pt x="449203" y="451830"/>
                </a:cubicBezTo>
                <a:cubicBezTo>
                  <a:pt x="411344" y="260824"/>
                  <a:pt x="291889" y="97931"/>
                  <a:pt x="126374" y="0"/>
                </a:cubicBez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4960137"/>
            <a:ext cx="7772400" cy="1463040"/>
          </a:xfrm>
        </p:spPr>
        <p:txBody>
          <a:bodyPr anchor="ctr">
            <a:normAutofit/>
          </a:bodyPr>
          <a:lstStyle>
            <a:lvl1pPr algn="r">
              <a:defRPr sz="5000" b="0" spc="200" baseline="0"/>
            </a:lvl1pPr>
          </a:lstStyle>
          <a:p>
            <a:r>
              <a:rPr lang="en-US"/>
              <a:t>Click to edit Master title style</a:t>
            </a:r>
            <a:endParaRPr lang="en-US" dirty="0"/>
          </a:p>
        </p:txBody>
      </p:sp>
      <p:sp>
        <p:nvSpPr>
          <p:cNvPr id="3" name="Text Placeholder 2"/>
          <p:cNvSpPr>
            <a:spLocks noGrp="1"/>
          </p:cNvSpPr>
          <p:nvPr>
            <p:ph type="body" idx="1"/>
          </p:nvPr>
        </p:nvSpPr>
        <p:spPr>
          <a:xfrm>
            <a:off x="8610600" y="4960137"/>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C085D8A-9CAE-5C47-9CA8-75814F650544}" type="datetimeFigureOut">
              <a:rPr lang="en-US" smtClean="0"/>
              <a:t>6/28/22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4070D86-A789-4044-8569-EB7759992B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36350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085D8A-9CAE-5C47-9CA8-75814F650544}"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20639732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085D8A-9CAE-5C47-9CA8-75814F650544}" type="datetimeFigureOut">
              <a:rPr lang="en-US" smtClean="0"/>
              <a:t>6/28/22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1715686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085D8A-9CAE-5C47-9CA8-75814F650544}" type="datetimeFigureOut">
              <a:rPr lang="en-US" smtClean="0"/>
              <a:t>6/28/22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39621345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085D8A-9CAE-5C47-9CA8-75814F650544}" type="datetimeFigureOut">
              <a:rPr lang="en-US" smtClean="0"/>
              <a:t>6/28/22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1180686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C085D8A-9CAE-5C47-9CA8-75814F650544}"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70D86-A789-4044-8569-EB7759992B5A}" type="slidenum">
              <a:rPr lang="en-US" smtClean="0"/>
              <a:t>‹#›</a:t>
            </a:fld>
            <a:endParaRPr lang="en-US"/>
          </a:p>
        </p:txBody>
      </p:sp>
    </p:spTree>
    <p:extLst>
      <p:ext uri="{BB962C8B-B14F-4D97-AF65-F5344CB8AC3E}">
        <p14:creationId xmlns:p14="http://schemas.microsoft.com/office/powerpoint/2010/main" val="30608187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4960138"/>
            <a:ext cx="7772400" cy="1463040"/>
          </a:xfrm>
        </p:spPr>
        <p:txBody>
          <a:bodyPr anchor="ctr">
            <a:normAutofit/>
          </a:bodyPr>
          <a:lstStyle>
            <a:lvl1pPr algn="r">
              <a:defRPr sz="5000" spc="2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1"/>
            <a:ext cx="12188952" cy="4572000"/>
          </a:xfrm>
          <a:solidFill>
            <a:schemeClr val="accent1">
              <a:lumMod val="60000"/>
              <a:lumOff val="40000"/>
            </a:schemeClr>
          </a:solidFill>
        </p:spPr>
        <p:txBody>
          <a:bodyPr lIns="457200" tIns="365760" rIns="45720" bIns="4572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610600" y="4960138"/>
            <a:ext cx="3200400" cy="1463040"/>
          </a:xfrm>
        </p:spPr>
        <p:txBody>
          <a:bodyPr lIns="91440" rIns="91440" anchor="ctr">
            <a:normAutofit/>
          </a:bodyPr>
          <a:lstStyle>
            <a:lvl1pPr marL="0" indent="0">
              <a:lnSpc>
                <a:spcPct val="100000"/>
              </a:lnSpc>
              <a:spcBef>
                <a:spcPts val="0"/>
              </a:spcBef>
              <a:buNone/>
              <a:defRPr sz="1800">
                <a:solidFill>
                  <a:schemeClr val="tx1">
                    <a:lumMod val="95000"/>
                    <a:lumOff val="5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C085D8A-9CAE-5C47-9CA8-75814F650544}" type="datetimeFigureOut">
              <a:rPr lang="en-US" smtClean="0"/>
              <a:t>6/28/22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4070D86-A789-4044-8569-EB7759992B5A}" type="slidenum">
              <a:rPr lang="en-US" smtClean="0"/>
              <a:t>‹#›</a:t>
            </a:fld>
            <a:endParaRPr lang="en-US"/>
          </a:p>
        </p:txBody>
      </p:sp>
      <p:cxnSp>
        <p:nvCxnSpPr>
          <p:cNvPr id="8" name="Straight Connector 7"/>
          <p:cNvCxnSpPr/>
          <p:nvPr/>
        </p:nvCxnSpPr>
        <p:spPr>
          <a:xfrm flipV="1">
            <a:off x="8386843" y="5264106"/>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14695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EC085D8A-9CAE-5C47-9CA8-75814F650544}" type="datetimeFigureOut">
              <a:rPr lang="en-US" smtClean="0"/>
              <a:t>6/28/22</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A4070D86-A789-4044-8569-EB7759992B5A}"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84233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hyperlink" Target="https://xkcd.com/1179/" TargetMode="External"/><Relationship Id="rId2" Type="http://schemas.openxmlformats.org/officeDocument/2006/relationships/image" Target="../media/image7.tif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6.xml"/><Relationship Id="rId5" Type="http://schemas.openxmlformats.org/officeDocument/2006/relationships/image" Target="../media/image10.png"/><Relationship Id="rId4" Type="http://schemas.openxmlformats.org/officeDocument/2006/relationships/image" Target="../media/image9.png"/></Relationships>
</file>

<file path=ppt/slides/_rels/slide2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10.xml"/><Relationship Id="rId1" Type="http://schemas.openxmlformats.org/officeDocument/2006/relationships/slideLayout" Target="../slideLayouts/slideLayout6.xml"/><Relationship Id="rId5" Type="http://schemas.openxmlformats.org/officeDocument/2006/relationships/image" Target="../media/image15.jpeg"/><Relationship Id="rId4" Type="http://schemas.openxmlformats.org/officeDocument/2006/relationships/image" Target="../media/image14.tiff"/></Relationships>
</file>

<file path=ppt/slides/_rels/slide3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s://github.com/pcmathias/dlmp-data-analysis-with-r" TargetMode="External"/><Relationship Id="rId2" Type="http://schemas.openxmlformats.org/officeDocument/2006/relationships/hyperlink" Target="https://forms.gle/G6HhAxsHeBXKJtkZ7" TargetMode="Externa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72D5B3-39DD-0F84-9D56-A9F4D94D5C47}"/>
              </a:ext>
            </a:extLst>
          </p:cNvPr>
          <p:cNvSpPr>
            <a:spLocks noGrp="1"/>
          </p:cNvSpPr>
          <p:nvPr>
            <p:ph type="ctrTitle"/>
          </p:nvPr>
        </p:nvSpPr>
        <p:spPr/>
        <p:txBody>
          <a:bodyPr/>
          <a:lstStyle/>
          <a:p>
            <a:r>
              <a:rPr lang="en-US" b="1" cap="none" dirty="0"/>
              <a:t>Data Analysis Basics</a:t>
            </a:r>
          </a:p>
        </p:txBody>
      </p:sp>
      <p:sp>
        <p:nvSpPr>
          <p:cNvPr id="3" name="Subtitle 2">
            <a:extLst>
              <a:ext uri="{FF2B5EF4-FFF2-40B4-BE49-F238E27FC236}">
                <a16:creationId xmlns:a16="http://schemas.microsoft.com/office/drawing/2014/main" id="{683DFD6D-7CDF-8D74-9078-31CF84D69DE0}"/>
              </a:ext>
            </a:extLst>
          </p:cNvPr>
          <p:cNvSpPr>
            <a:spLocks noGrp="1"/>
          </p:cNvSpPr>
          <p:nvPr>
            <p:ph type="subTitle" idx="1"/>
          </p:nvPr>
        </p:nvSpPr>
        <p:spPr/>
        <p:txBody>
          <a:bodyPr>
            <a:normAutofit/>
          </a:bodyPr>
          <a:lstStyle/>
          <a:p>
            <a:r>
              <a:rPr lang="en-US" sz="2800" dirty="0"/>
              <a:t>Patrick Mathias</a:t>
            </a:r>
          </a:p>
          <a:p>
            <a:r>
              <a:rPr lang="en-US" sz="2800" dirty="0"/>
              <a:t>Lesson 0</a:t>
            </a:r>
          </a:p>
          <a:p>
            <a:r>
              <a:rPr lang="en-US" sz="2800" dirty="0"/>
              <a:t>DLMP R Lessons</a:t>
            </a:r>
          </a:p>
        </p:txBody>
      </p:sp>
    </p:spTree>
    <p:extLst>
      <p:ext uri="{BB962C8B-B14F-4D97-AF65-F5344CB8AC3E}">
        <p14:creationId xmlns:p14="http://schemas.microsoft.com/office/powerpoint/2010/main" val="318091720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B3F2C-B395-2508-3181-5033C4EE5BC1}"/>
              </a:ext>
            </a:extLst>
          </p:cNvPr>
          <p:cNvSpPr>
            <a:spLocks noGrp="1"/>
          </p:cNvSpPr>
          <p:nvPr>
            <p:ph type="title"/>
          </p:nvPr>
        </p:nvSpPr>
        <p:spPr/>
        <p:txBody>
          <a:bodyPr/>
          <a:lstStyle/>
          <a:p>
            <a:r>
              <a:rPr lang="en-US" dirty="0"/>
              <a:t>Computers Think about Data Differently </a:t>
            </a:r>
          </a:p>
        </p:txBody>
      </p:sp>
      <p:sp>
        <p:nvSpPr>
          <p:cNvPr id="3" name="Content Placeholder 2">
            <a:extLst>
              <a:ext uri="{FF2B5EF4-FFF2-40B4-BE49-F238E27FC236}">
                <a16:creationId xmlns:a16="http://schemas.microsoft.com/office/drawing/2014/main" id="{E53D662B-D019-84E0-249B-7316AFBDEB80}"/>
              </a:ext>
            </a:extLst>
          </p:cNvPr>
          <p:cNvSpPr>
            <a:spLocks noGrp="1"/>
          </p:cNvSpPr>
          <p:nvPr>
            <p:ph idx="1"/>
          </p:nvPr>
        </p:nvSpPr>
        <p:spPr>
          <a:xfrm>
            <a:off x="1024128" y="2286000"/>
            <a:ext cx="9720073" cy="4572000"/>
          </a:xfrm>
        </p:spPr>
        <p:txBody>
          <a:bodyPr>
            <a:normAutofit/>
          </a:bodyPr>
          <a:lstStyle/>
          <a:p>
            <a:r>
              <a:rPr lang="en-US" dirty="0"/>
              <a:t> Regardless of the tool you use to analyze data (e.g. Excel vs. R), the tool will categorize your data into data types</a:t>
            </a:r>
          </a:p>
          <a:p>
            <a:r>
              <a:rPr lang="en-US" dirty="0"/>
              <a:t> Data types dictate the computer’s ”rules” for acting on your data</a:t>
            </a:r>
          </a:p>
          <a:p>
            <a:r>
              <a:rPr lang="en-US" dirty="0"/>
              <a:t> Common data types:</a:t>
            </a:r>
          </a:p>
          <a:p>
            <a:pPr lvl="1"/>
            <a:r>
              <a:rPr lang="en-US" dirty="0"/>
              <a:t> Character</a:t>
            </a:r>
          </a:p>
          <a:p>
            <a:pPr lvl="1"/>
            <a:r>
              <a:rPr lang="en-US" dirty="0"/>
              <a:t> Number (could be integer vs. numeric with higher precision)</a:t>
            </a:r>
          </a:p>
          <a:p>
            <a:pPr lvl="1"/>
            <a:r>
              <a:rPr lang="en-US" dirty="0"/>
              <a:t> Logical (TRUE vs. FALSE)</a:t>
            </a:r>
          </a:p>
        </p:txBody>
      </p:sp>
    </p:spTree>
    <p:extLst>
      <p:ext uri="{BB962C8B-B14F-4D97-AF65-F5344CB8AC3E}">
        <p14:creationId xmlns:p14="http://schemas.microsoft.com/office/powerpoint/2010/main" val="1664495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C338A6-439D-CD5F-399E-06F34F33F495}"/>
              </a:ext>
            </a:extLst>
          </p:cNvPr>
          <p:cNvSpPr>
            <a:spLocks noGrp="1"/>
          </p:cNvSpPr>
          <p:nvPr>
            <p:ph type="title"/>
          </p:nvPr>
        </p:nvSpPr>
        <p:spPr/>
        <p:txBody>
          <a:bodyPr/>
          <a:lstStyle/>
          <a:p>
            <a:r>
              <a:rPr lang="en-US" dirty="0"/>
              <a:t>Some special data types are linked to specific behavior</a:t>
            </a:r>
          </a:p>
        </p:txBody>
      </p:sp>
      <p:sp>
        <p:nvSpPr>
          <p:cNvPr id="3" name="Content Placeholder 2">
            <a:extLst>
              <a:ext uri="{FF2B5EF4-FFF2-40B4-BE49-F238E27FC236}">
                <a16:creationId xmlns:a16="http://schemas.microsoft.com/office/drawing/2014/main" id="{45DF59CE-C717-4539-1C25-58BA4DABD7EF}"/>
              </a:ext>
            </a:extLst>
          </p:cNvPr>
          <p:cNvSpPr>
            <a:spLocks noGrp="1"/>
          </p:cNvSpPr>
          <p:nvPr>
            <p:ph idx="1"/>
          </p:nvPr>
        </p:nvSpPr>
        <p:spPr>
          <a:xfrm>
            <a:off x="1024128" y="2286000"/>
            <a:ext cx="9720073" cy="4348264"/>
          </a:xfrm>
        </p:spPr>
        <p:txBody>
          <a:bodyPr>
            <a:normAutofit/>
          </a:bodyPr>
          <a:lstStyle/>
          <a:p>
            <a:r>
              <a:rPr lang="en-US" dirty="0"/>
              <a:t> Dates, times, or datetimes are common in lab data sets</a:t>
            </a:r>
          </a:p>
          <a:p>
            <a:pPr lvl="1"/>
            <a:r>
              <a:rPr lang="en-US" dirty="0"/>
              <a:t> Special rules required to sort these types: AM vs. PM, parsing hours, minutes, seconds</a:t>
            </a:r>
          </a:p>
          <a:p>
            <a:r>
              <a:rPr lang="en-US" dirty="0"/>
              <a:t> Categorical data, or factors in R, may have a special representation to enable quicker summaries/calculations</a:t>
            </a:r>
          </a:p>
          <a:p>
            <a:pPr lvl="1"/>
            <a:r>
              <a:rPr lang="en-US" dirty="0"/>
              <a:t> Normal, STAT, and Timed may be more appropriate to represent as a categorical variable than a character</a:t>
            </a:r>
          </a:p>
          <a:p>
            <a:pPr lvl="1"/>
            <a:r>
              <a:rPr lang="en-US" dirty="0"/>
              <a:t> Categorial representation may be more efficient to count and display as different variables on a plot</a:t>
            </a:r>
          </a:p>
        </p:txBody>
      </p:sp>
    </p:spTree>
    <p:extLst>
      <p:ext uri="{BB962C8B-B14F-4D97-AF65-F5344CB8AC3E}">
        <p14:creationId xmlns:p14="http://schemas.microsoft.com/office/powerpoint/2010/main" val="1538084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Principles of TIDY Data</a:t>
            </a:r>
          </a:p>
        </p:txBody>
      </p:sp>
    </p:spTree>
    <p:extLst>
      <p:ext uri="{BB962C8B-B14F-4D97-AF65-F5344CB8AC3E}">
        <p14:creationId xmlns:p14="http://schemas.microsoft.com/office/powerpoint/2010/main" val="41172244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58BBF9-C63F-7629-9A85-92297E3FAAC1}"/>
              </a:ext>
            </a:extLst>
          </p:cNvPr>
          <p:cNvSpPr>
            <a:spLocks noGrp="1"/>
          </p:cNvSpPr>
          <p:nvPr>
            <p:ph type="title"/>
          </p:nvPr>
        </p:nvSpPr>
        <p:spPr/>
        <p:txBody>
          <a:bodyPr/>
          <a:lstStyle/>
          <a:p>
            <a:r>
              <a:rPr lang="en-US" dirty="0"/>
              <a:t>Tidy Data Summarized</a:t>
            </a:r>
          </a:p>
        </p:txBody>
      </p:sp>
      <p:sp>
        <p:nvSpPr>
          <p:cNvPr id="4" name="Content Placeholder 3">
            <a:extLst>
              <a:ext uri="{FF2B5EF4-FFF2-40B4-BE49-F238E27FC236}">
                <a16:creationId xmlns:a16="http://schemas.microsoft.com/office/drawing/2014/main" id="{E0DE3468-B9D7-C314-90B8-8C0927EECAAD}"/>
              </a:ext>
            </a:extLst>
          </p:cNvPr>
          <p:cNvSpPr>
            <a:spLocks noGrp="1"/>
          </p:cNvSpPr>
          <p:nvPr>
            <p:ph idx="1"/>
          </p:nvPr>
        </p:nvSpPr>
        <p:spPr>
          <a:xfrm>
            <a:off x="5554494" y="2286000"/>
            <a:ext cx="6556442" cy="4023360"/>
          </a:xfrm>
        </p:spPr>
        <p:txBody>
          <a:bodyPr/>
          <a:lstStyle/>
          <a:p>
            <a:pPr marL="0" indent="0">
              <a:buNone/>
            </a:pPr>
            <a:r>
              <a:rPr lang="en-US" dirty="0"/>
              <a:t>A data set is </a:t>
            </a:r>
            <a:r>
              <a:rPr lang="en-US" b="1" dirty="0"/>
              <a:t>tidy</a:t>
            </a:r>
            <a:r>
              <a:rPr lang="en-US" dirty="0"/>
              <a:t> if:</a:t>
            </a:r>
          </a:p>
          <a:p>
            <a:endParaRPr lang="en-US" dirty="0"/>
          </a:p>
          <a:p>
            <a:pPr marL="342900" indent="-342900">
              <a:buAutoNum type="arabicPeriod"/>
            </a:pPr>
            <a:r>
              <a:rPr lang="en-US" dirty="0"/>
              <a:t> Each </a:t>
            </a:r>
            <a:r>
              <a:rPr lang="en-US" b="1" dirty="0">
                <a:solidFill>
                  <a:schemeClr val="accent2"/>
                </a:solidFill>
              </a:rPr>
              <a:t>variable</a:t>
            </a:r>
            <a:r>
              <a:rPr lang="en-US" dirty="0"/>
              <a:t> is in its own </a:t>
            </a:r>
            <a:r>
              <a:rPr lang="en-US" b="1" dirty="0">
                <a:solidFill>
                  <a:schemeClr val="accent2"/>
                </a:solidFill>
              </a:rPr>
              <a:t>column</a:t>
            </a:r>
            <a:endParaRPr lang="en-US" dirty="0">
              <a:solidFill>
                <a:schemeClr val="accent2"/>
              </a:solidFill>
            </a:endParaRPr>
          </a:p>
          <a:p>
            <a:pPr marL="342900" indent="-342900">
              <a:buAutoNum type="arabicPeriod"/>
            </a:pPr>
            <a:r>
              <a:rPr lang="en-US" dirty="0"/>
              <a:t> Each </a:t>
            </a:r>
            <a:r>
              <a:rPr lang="en-US" b="1" dirty="0">
                <a:solidFill>
                  <a:srgbClr val="92D050"/>
                </a:solidFill>
              </a:rPr>
              <a:t>observation</a:t>
            </a:r>
            <a:r>
              <a:rPr lang="en-US" dirty="0"/>
              <a:t> is in its own </a:t>
            </a:r>
            <a:r>
              <a:rPr lang="en-US" b="1" dirty="0">
                <a:solidFill>
                  <a:srgbClr val="92D050"/>
                </a:solidFill>
              </a:rPr>
              <a:t>row</a:t>
            </a:r>
            <a:endParaRPr lang="en-US" dirty="0">
              <a:solidFill>
                <a:srgbClr val="92D050"/>
              </a:solidFill>
            </a:endParaRPr>
          </a:p>
          <a:p>
            <a:pPr marL="342900" indent="-342900">
              <a:buAutoNum type="arabicPeriod"/>
            </a:pPr>
            <a:r>
              <a:rPr lang="en-US" dirty="0"/>
              <a:t> Each </a:t>
            </a:r>
            <a:r>
              <a:rPr lang="en-US" b="1" dirty="0">
                <a:solidFill>
                  <a:srgbClr val="FFC000"/>
                </a:solidFill>
              </a:rPr>
              <a:t>value</a:t>
            </a:r>
            <a:r>
              <a:rPr lang="en-US" b="1" dirty="0"/>
              <a:t> </a:t>
            </a:r>
            <a:r>
              <a:rPr lang="en-US" dirty="0"/>
              <a:t>is in its own </a:t>
            </a:r>
            <a:r>
              <a:rPr lang="en-US" b="1" dirty="0">
                <a:solidFill>
                  <a:srgbClr val="FFC000"/>
                </a:solidFill>
              </a:rPr>
              <a:t>cell</a:t>
            </a:r>
            <a:endParaRPr lang="en-US" dirty="0">
              <a:solidFill>
                <a:srgbClr val="FFC000"/>
              </a:solidFill>
            </a:endParaRPr>
          </a:p>
          <a:p>
            <a:endParaRPr lang="en-US" dirty="0"/>
          </a:p>
        </p:txBody>
      </p:sp>
      <p:pic>
        <p:nvPicPr>
          <p:cNvPr id="8" name="Picture 7">
            <a:extLst>
              <a:ext uri="{FF2B5EF4-FFF2-40B4-BE49-F238E27FC236}">
                <a16:creationId xmlns:a16="http://schemas.microsoft.com/office/drawing/2014/main" id="{DB9E0A89-F131-0BAD-1C0C-D6855023842A}"/>
              </a:ext>
            </a:extLst>
          </p:cNvPr>
          <p:cNvPicPr>
            <a:picLocks noChangeAspect="1"/>
          </p:cNvPicPr>
          <p:nvPr/>
        </p:nvPicPr>
        <p:blipFill>
          <a:blip r:embed="rId2"/>
          <a:stretch>
            <a:fillRect/>
          </a:stretch>
        </p:blipFill>
        <p:spPr>
          <a:xfrm>
            <a:off x="486902" y="2941999"/>
            <a:ext cx="4554116" cy="2025833"/>
          </a:xfrm>
          <a:prstGeom prst="rect">
            <a:avLst/>
          </a:prstGeom>
        </p:spPr>
      </p:pic>
      <p:pic>
        <p:nvPicPr>
          <p:cNvPr id="9" name="Picture 8">
            <a:extLst>
              <a:ext uri="{FF2B5EF4-FFF2-40B4-BE49-F238E27FC236}">
                <a16:creationId xmlns:a16="http://schemas.microsoft.com/office/drawing/2014/main" id="{BC22CCC3-487E-0AE6-9B2A-CE4C71015D42}"/>
              </a:ext>
            </a:extLst>
          </p:cNvPr>
          <p:cNvPicPr>
            <a:picLocks noChangeAspect="1"/>
          </p:cNvPicPr>
          <p:nvPr/>
        </p:nvPicPr>
        <p:blipFill>
          <a:blip r:embed="rId3"/>
          <a:stretch>
            <a:fillRect/>
          </a:stretch>
        </p:blipFill>
        <p:spPr>
          <a:xfrm>
            <a:off x="-101160" y="3270620"/>
            <a:ext cx="5730240" cy="1697212"/>
          </a:xfrm>
          <a:prstGeom prst="rect">
            <a:avLst/>
          </a:prstGeom>
        </p:spPr>
      </p:pic>
      <p:pic>
        <p:nvPicPr>
          <p:cNvPr id="10" name="Picture 9">
            <a:extLst>
              <a:ext uri="{FF2B5EF4-FFF2-40B4-BE49-F238E27FC236}">
                <a16:creationId xmlns:a16="http://schemas.microsoft.com/office/drawing/2014/main" id="{97302A52-095E-2CA6-670E-34CB90CA9B52}"/>
              </a:ext>
            </a:extLst>
          </p:cNvPr>
          <p:cNvPicPr>
            <a:picLocks noChangeAspect="1"/>
          </p:cNvPicPr>
          <p:nvPr/>
        </p:nvPicPr>
        <p:blipFill rotWithShape="1">
          <a:blip r:embed="rId4"/>
          <a:srcRect t="18386"/>
          <a:stretch/>
        </p:blipFill>
        <p:spPr>
          <a:xfrm>
            <a:off x="492060" y="3312353"/>
            <a:ext cx="4548958" cy="1697212"/>
          </a:xfrm>
          <a:prstGeom prst="rect">
            <a:avLst/>
          </a:prstGeom>
        </p:spPr>
      </p:pic>
      <p:sp>
        <p:nvSpPr>
          <p:cNvPr id="11" name="Rectangle 10">
            <a:extLst>
              <a:ext uri="{FF2B5EF4-FFF2-40B4-BE49-F238E27FC236}">
                <a16:creationId xmlns:a16="http://schemas.microsoft.com/office/drawing/2014/main" id="{99E94FF1-27C6-C3DB-1AFE-45D67635599F}"/>
              </a:ext>
            </a:extLst>
          </p:cNvPr>
          <p:cNvSpPr/>
          <p:nvPr/>
        </p:nvSpPr>
        <p:spPr>
          <a:xfrm>
            <a:off x="1672325" y="3000172"/>
            <a:ext cx="1080500" cy="233413"/>
          </a:xfrm>
          <a:prstGeom prst="rect">
            <a:avLst/>
          </a:prstGeom>
          <a:solidFill>
            <a:srgbClr val="798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MRN</a:t>
            </a:r>
          </a:p>
        </p:txBody>
      </p:sp>
      <p:sp>
        <p:nvSpPr>
          <p:cNvPr id="12" name="TextBox 11">
            <a:extLst>
              <a:ext uri="{FF2B5EF4-FFF2-40B4-BE49-F238E27FC236}">
                <a16:creationId xmlns:a16="http://schemas.microsoft.com/office/drawing/2014/main" id="{F4D743E3-B7D3-0DBA-F286-37FF123025B0}"/>
              </a:ext>
            </a:extLst>
          </p:cNvPr>
          <p:cNvSpPr txBox="1"/>
          <p:nvPr/>
        </p:nvSpPr>
        <p:spPr>
          <a:xfrm>
            <a:off x="0" y="6488668"/>
            <a:ext cx="7490298" cy="369332"/>
          </a:xfrm>
          <a:prstGeom prst="rect">
            <a:avLst/>
          </a:prstGeom>
          <a:noFill/>
        </p:spPr>
        <p:txBody>
          <a:bodyPr wrap="square" rtlCol="0">
            <a:spAutoFit/>
          </a:bodyPr>
          <a:lstStyle/>
          <a:p>
            <a:r>
              <a:rPr lang="en-US" dirty="0"/>
              <a:t>Wickham, H. . (2014). Tidy Data. </a:t>
            </a:r>
            <a:r>
              <a:rPr lang="en-US" i="1" dirty="0"/>
              <a:t>Journal of Statistical Software</a:t>
            </a:r>
            <a:r>
              <a:rPr lang="en-US" dirty="0"/>
              <a:t>, </a:t>
            </a:r>
            <a:r>
              <a:rPr lang="en-US" i="1" dirty="0"/>
              <a:t>59</a:t>
            </a:r>
            <a:r>
              <a:rPr lang="en-US" dirty="0"/>
              <a:t>(10), 1–23.</a:t>
            </a:r>
          </a:p>
        </p:txBody>
      </p:sp>
    </p:spTree>
    <p:extLst>
      <p:ext uri="{BB962C8B-B14F-4D97-AF65-F5344CB8AC3E}">
        <p14:creationId xmlns:p14="http://schemas.microsoft.com/office/powerpoint/2010/main" val="35373850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nodeType="clickEffect">
                                  <p:stCondLst>
                                    <p:cond delay="0"/>
                                  </p:stCondLst>
                                  <p:childTnLst>
                                    <p:set>
                                      <p:cBhvr>
                                        <p:cTn id="14" dur="1" fill="hold">
                                          <p:stCondLst>
                                            <p:cond delay="0"/>
                                          </p:stCondLst>
                                        </p:cTn>
                                        <p:tgtEl>
                                          <p:spTgt spid="10"/>
                                        </p:tgtEl>
                                        <p:attrNameLst>
                                          <p:attrName>style.visibility</p:attrName>
                                        </p:attrNameLst>
                                      </p:cBhvr>
                                      <p:to>
                                        <p:strVal val="hidden"/>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D4F0-714B-1EBA-1A56-EFECF61754B9}"/>
              </a:ext>
            </a:extLst>
          </p:cNvPr>
          <p:cNvSpPr>
            <a:spLocks noGrp="1"/>
          </p:cNvSpPr>
          <p:nvPr>
            <p:ph type="title"/>
          </p:nvPr>
        </p:nvSpPr>
        <p:spPr/>
        <p:txBody>
          <a:bodyPr/>
          <a:lstStyle/>
          <a:p>
            <a:r>
              <a:rPr lang="en-US" dirty="0"/>
              <a:t>Consider a single data set with 4 variables</a:t>
            </a:r>
          </a:p>
        </p:txBody>
      </p:sp>
      <p:sp>
        <p:nvSpPr>
          <p:cNvPr id="3" name="Content Placeholder 2">
            <a:extLst>
              <a:ext uri="{FF2B5EF4-FFF2-40B4-BE49-F238E27FC236}">
                <a16:creationId xmlns:a16="http://schemas.microsoft.com/office/drawing/2014/main" id="{4261FF2D-003E-36BC-FA72-DF8A20ADBA7C}"/>
              </a:ext>
            </a:extLst>
          </p:cNvPr>
          <p:cNvSpPr>
            <a:spLocks noGrp="1"/>
          </p:cNvSpPr>
          <p:nvPr>
            <p:ph idx="1"/>
          </p:nvPr>
        </p:nvSpPr>
        <p:spPr/>
        <p:txBody>
          <a:bodyPr/>
          <a:lstStyle/>
          <a:p>
            <a:pPr lvl="1">
              <a:buFont typeface="Arial" panose="020B0604020202020204" pitchFamily="34" charset="0"/>
              <a:buChar char="•"/>
            </a:pPr>
            <a:r>
              <a:rPr lang="en-US" sz="3200" dirty="0"/>
              <a:t> country</a:t>
            </a:r>
          </a:p>
          <a:p>
            <a:pPr lvl="1">
              <a:buFont typeface="Arial" panose="020B0604020202020204" pitchFamily="34" charset="0"/>
              <a:buChar char="•"/>
            </a:pPr>
            <a:r>
              <a:rPr lang="en-US" sz="3200" dirty="0"/>
              <a:t> year</a:t>
            </a:r>
          </a:p>
          <a:p>
            <a:pPr lvl="1">
              <a:buFont typeface="Arial" panose="020B0604020202020204" pitchFamily="34" charset="0"/>
              <a:buChar char="•"/>
            </a:pPr>
            <a:r>
              <a:rPr lang="en-US" sz="3200" dirty="0"/>
              <a:t> population</a:t>
            </a:r>
          </a:p>
          <a:p>
            <a:pPr lvl="1">
              <a:buFont typeface="Arial" panose="020B0604020202020204" pitchFamily="34" charset="0"/>
              <a:buChar char="•"/>
            </a:pPr>
            <a:r>
              <a:rPr lang="en-US" sz="3200" dirty="0"/>
              <a:t> cases</a:t>
            </a:r>
          </a:p>
          <a:p>
            <a:pPr lvl="1">
              <a:buFont typeface="Arial" panose="020B0604020202020204" pitchFamily="34" charset="0"/>
              <a:buChar char="•"/>
            </a:pPr>
            <a:endParaRPr lang="en-US" sz="3200" dirty="0"/>
          </a:p>
          <a:p>
            <a:pPr marL="128016" lvl="1" indent="0">
              <a:buNone/>
            </a:pPr>
            <a:r>
              <a:rPr lang="en-US" sz="3200" dirty="0"/>
              <a:t>Public health data set intended to represent the cases of a disease in a population by country and year</a:t>
            </a:r>
          </a:p>
          <a:p>
            <a:endParaRPr lang="en-US" dirty="0"/>
          </a:p>
        </p:txBody>
      </p:sp>
    </p:spTree>
    <p:extLst>
      <p:ext uri="{BB962C8B-B14F-4D97-AF65-F5344CB8AC3E}">
        <p14:creationId xmlns:p14="http://schemas.microsoft.com/office/powerpoint/2010/main" val="21746199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DE3095-2D79-80A0-C942-D923B3EBA503}"/>
              </a:ext>
            </a:extLst>
          </p:cNvPr>
          <p:cNvSpPr>
            <a:spLocks noGrp="1"/>
          </p:cNvSpPr>
          <p:nvPr>
            <p:ph type="title"/>
          </p:nvPr>
        </p:nvSpPr>
        <p:spPr/>
        <p:txBody>
          <a:bodyPr/>
          <a:lstStyle/>
          <a:p>
            <a:r>
              <a:rPr lang="en-US" dirty="0"/>
              <a:t>Representation 1</a:t>
            </a:r>
          </a:p>
        </p:txBody>
      </p:sp>
      <p:sp>
        <p:nvSpPr>
          <p:cNvPr id="4" name="Content Placeholder 2">
            <a:extLst>
              <a:ext uri="{FF2B5EF4-FFF2-40B4-BE49-F238E27FC236}">
                <a16:creationId xmlns:a16="http://schemas.microsoft.com/office/drawing/2014/main" id="{DA62C03A-AEA8-7B5B-9EB5-112ABA49215A}"/>
              </a:ext>
            </a:extLst>
          </p:cNvPr>
          <p:cNvSpPr>
            <a:spLocks noGrp="1"/>
          </p:cNvSpPr>
          <p:nvPr>
            <p:ph idx="1"/>
          </p:nvPr>
        </p:nvSpPr>
        <p:spPr>
          <a:xfrm>
            <a:off x="1" y="1848254"/>
            <a:ext cx="12315216" cy="5009745"/>
          </a:xfrm>
        </p:spPr>
        <p:txBody>
          <a:bodyPr>
            <a:normAutofit fontScale="47500" lnSpcReduction="20000"/>
          </a:bodyPr>
          <a:lstStyle/>
          <a:p>
            <a:pPr lvl="0" indent="0" algn="ctr">
              <a:buNone/>
            </a:pPr>
            <a:r>
              <a:rPr dirty="0">
                <a:latin typeface="Courier"/>
              </a:rPr>
              <a:t>## # A </a:t>
            </a:r>
            <a:r>
              <a:rPr dirty="0" err="1">
                <a:latin typeface="Courier"/>
              </a:rPr>
              <a:t>tibble</a:t>
            </a:r>
            <a:r>
              <a:rPr dirty="0">
                <a:latin typeface="Courier"/>
              </a:rPr>
              <a:t>: 12 x 4
##    country      year type            count
##    &lt;</a:t>
            </a:r>
            <a:r>
              <a:rPr dirty="0" err="1">
                <a:latin typeface="Courier"/>
              </a:rPr>
              <a:t>chr</a:t>
            </a:r>
            <a:r>
              <a:rPr dirty="0">
                <a:latin typeface="Courier"/>
              </a:rPr>
              <a:t>&gt;       &lt;int&gt; &lt;</a:t>
            </a:r>
            <a:r>
              <a:rPr dirty="0" err="1">
                <a:latin typeface="Courier"/>
              </a:rPr>
              <a:t>chr</a:t>
            </a:r>
            <a:r>
              <a:rPr dirty="0">
                <a:latin typeface="Courier"/>
              </a:rPr>
              <a:t>&gt;           &lt;int&gt;
##  1 Afghanistan  1999 cases             745
##  2 Afghanistan  1999 population   19987071
##  3 Afghanistan  2000 cases            2666
##  4 Afghanistan  2000 population   20595360
##  5 Brazil       1999 cases           37737
##  6 Brazil       1999 population  172006362
##  7 Brazil       2000 cases           80488
##  8 Brazil       2000 population  174504898
##  9 China        1999 cases          212258
## 10 China        1999 population 1272915272
## 11 China        2000 cases          213766
## 12 China        2000 population 1280428583</a:t>
            </a:r>
          </a:p>
        </p:txBody>
      </p:sp>
    </p:spTree>
    <p:extLst>
      <p:ext uri="{BB962C8B-B14F-4D97-AF65-F5344CB8AC3E}">
        <p14:creationId xmlns:p14="http://schemas.microsoft.com/office/powerpoint/2010/main" val="35049071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B7B7BE-CD15-E64E-DA9D-FE8F959DC90C}"/>
              </a:ext>
            </a:extLst>
          </p:cNvPr>
          <p:cNvSpPr>
            <a:spLocks noGrp="1"/>
          </p:cNvSpPr>
          <p:nvPr>
            <p:ph type="title"/>
          </p:nvPr>
        </p:nvSpPr>
        <p:spPr/>
        <p:txBody>
          <a:bodyPr/>
          <a:lstStyle/>
          <a:p>
            <a:r>
              <a:rPr lang="en-US" dirty="0"/>
              <a:t>Representation 2</a:t>
            </a:r>
          </a:p>
        </p:txBody>
      </p:sp>
      <p:sp>
        <p:nvSpPr>
          <p:cNvPr id="4" name="Content Placeholder 2">
            <a:extLst>
              <a:ext uri="{FF2B5EF4-FFF2-40B4-BE49-F238E27FC236}">
                <a16:creationId xmlns:a16="http://schemas.microsoft.com/office/drawing/2014/main" id="{D09D3C08-AB53-75C9-0083-AEF27C657DF5}"/>
              </a:ext>
            </a:extLst>
          </p:cNvPr>
          <p:cNvSpPr>
            <a:spLocks noGrp="1"/>
          </p:cNvSpPr>
          <p:nvPr>
            <p:ph idx="1"/>
          </p:nvPr>
        </p:nvSpPr>
        <p:spPr>
          <a:xfrm>
            <a:off x="1274323" y="1867710"/>
            <a:ext cx="11167872" cy="4990289"/>
          </a:xfrm>
        </p:spPr>
        <p:txBody>
          <a:bodyPr>
            <a:normAutofit fontScale="92500" lnSpcReduction="10000"/>
          </a:bodyPr>
          <a:lstStyle/>
          <a:p>
            <a:pPr lvl="0" indent="0">
              <a:buNone/>
            </a:pPr>
            <a:r>
              <a:rPr dirty="0">
                <a:latin typeface="Courier"/>
              </a:rPr>
              <a:t>## # A </a:t>
            </a:r>
            <a:r>
              <a:rPr dirty="0" err="1">
                <a:latin typeface="Courier"/>
              </a:rPr>
              <a:t>tibble</a:t>
            </a:r>
            <a:r>
              <a:rPr dirty="0">
                <a:latin typeface="Courier"/>
              </a:rPr>
              <a:t>: 6 x 3
##   country      year rate             
## * &lt;</a:t>
            </a:r>
            <a:r>
              <a:rPr dirty="0" err="1">
                <a:latin typeface="Courier"/>
              </a:rPr>
              <a:t>chr</a:t>
            </a:r>
            <a:r>
              <a:rPr dirty="0">
                <a:latin typeface="Courier"/>
              </a:rPr>
              <a:t>&gt;       &lt;int&gt; &lt;</a:t>
            </a:r>
            <a:r>
              <a:rPr dirty="0" err="1">
                <a:latin typeface="Courier"/>
              </a:rPr>
              <a:t>chr</a:t>
            </a:r>
            <a:r>
              <a:rPr dirty="0">
                <a:latin typeface="Courier"/>
              </a:rPr>
              <a:t>&gt;            
## 1 Afghanistan  1999 745/19987071     
## 2 Afghanistan  2000 2666/20595360    
## 3 Brazil       1999 37737/172006362  
## 4 Brazil       2000 80488/174504898  
## 5 China        1999 212258/1272915272
## 6 China        2000 213766/1280428583</a:t>
            </a:r>
          </a:p>
        </p:txBody>
      </p:sp>
    </p:spTree>
    <p:extLst>
      <p:ext uri="{BB962C8B-B14F-4D97-AF65-F5344CB8AC3E}">
        <p14:creationId xmlns:p14="http://schemas.microsoft.com/office/powerpoint/2010/main" val="7405531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0B8506-825B-7746-9C84-4C3D6C255307}"/>
              </a:ext>
            </a:extLst>
          </p:cNvPr>
          <p:cNvSpPr>
            <a:spLocks noGrp="1"/>
          </p:cNvSpPr>
          <p:nvPr>
            <p:ph type="title"/>
          </p:nvPr>
        </p:nvSpPr>
        <p:spPr/>
        <p:txBody>
          <a:bodyPr/>
          <a:lstStyle/>
          <a:p>
            <a:r>
              <a:rPr lang="en-US" dirty="0"/>
              <a:t>Representation 3 is Tidy</a:t>
            </a:r>
          </a:p>
        </p:txBody>
      </p:sp>
      <p:sp>
        <p:nvSpPr>
          <p:cNvPr id="4" name="Content Placeholder 2">
            <a:extLst>
              <a:ext uri="{FF2B5EF4-FFF2-40B4-BE49-F238E27FC236}">
                <a16:creationId xmlns:a16="http://schemas.microsoft.com/office/drawing/2014/main" id="{46666062-30C4-5B1D-2C6C-0DCAF6560EF6}"/>
              </a:ext>
            </a:extLst>
          </p:cNvPr>
          <p:cNvSpPr>
            <a:spLocks noGrp="1"/>
          </p:cNvSpPr>
          <p:nvPr>
            <p:ph idx="1"/>
          </p:nvPr>
        </p:nvSpPr>
        <p:spPr>
          <a:xfrm>
            <a:off x="1312164" y="2068490"/>
            <a:ext cx="9144000" cy="4860498"/>
          </a:xfrm>
        </p:spPr>
        <p:txBody>
          <a:bodyPr>
            <a:normAutofit fontScale="85000" lnSpcReduction="10000"/>
          </a:bodyPr>
          <a:lstStyle/>
          <a:p>
            <a:pPr lvl="0" indent="0">
              <a:buNone/>
            </a:pPr>
            <a:r>
              <a:rPr dirty="0">
                <a:latin typeface="Courier"/>
              </a:rPr>
              <a:t>## # A </a:t>
            </a:r>
            <a:r>
              <a:rPr dirty="0" err="1">
                <a:latin typeface="Courier"/>
              </a:rPr>
              <a:t>tibble</a:t>
            </a:r>
            <a:r>
              <a:rPr dirty="0">
                <a:latin typeface="Courier"/>
              </a:rPr>
              <a:t>: 6 x 4
##   country      year  cases population
##   &lt;</a:t>
            </a:r>
            <a:r>
              <a:rPr dirty="0" err="1">
                <a:latin typeface="Courier"/>
              </a:rPr>
              <a:t>chr</a:t>
            </a:r>
            <a:r>
              <a:rPr dirty="0">
                <a:latin typeface="Courier"/>
              </a:rPr>
              <a:t>&gt;       &lt;int&gt;  &lt;int&gt;      &lt;int&gt;
## 1 Afghanistan  1999    745   19987071
## 2 Afghanistan  2000   2666   20595360
## 3 Brazil       1999  37737  172006362
## 4 Brazil       2000  80488  174504898
## 5 China        1999 212258 1272915272
## 6 China        2000 213766 1280428583</a:t>
            </a:r>
          </a:p>
        </p:txBody>
      </p:sp>
    </p:spTree>
    <p:extLst>
      <p:ext uri="{BB962C8B-B14F-4D97-AF65-F5344CB8AC3E}">
        <p14:creationId xmlns:p14="http://schemas.microsoft.com/office/powerpoint/2010/main" val="24061937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AA9D2-06E6-51FE-64EB-9B527B11B4BE}"/>
              </a:ext>
            </a:extLst>
          </p:cNvPr>
          <p:cNvSpPr>
            <a:spLocks noGrp="1"/>
          </p:cNvSpPr>
          <p:nvPr>
            <p:ph type="title"/>
          </p:nvPr>
        </p:nvSpPr>
        <p:spPr/>
        <p:txBody>
          <a:bodyPr/>
          <a:lstStyle/>
          <a:p>
            <a:r>
              <a:rPr lang="en-US" dirty="0"/>
              <a:t>Why keep things tidy?</a:t>
            </a:r>
          </a:p>
        </p:txBody>
      </p:sp>
      <p:sp>
        <p:nvSpPr>
          <p:cNvPr id="3" name="Content Placeholder 2">
            <a:extLst>
              <a:ext uri="{FF2B5EF4-FFF2-40B4-BE49-F238E27FC236}">
                <a16:creationId xmlns:a16="http://schemas.microsoft.com/office/drawing/2014/main" id="{7D51DA6C-9430-53C4-C3E8-7EC17AEA3B10}"/>
              </a:ext>
            </a:extLst>
          </p:cNvPr>
          <p:cNvSpPr>
            <a:spLocks noGrp="1"/>
          </p:cNvSpPr>
          <p:nvPr>
            <p:ph idx="1"/>
          </p:nvPr>
        </p:nvSpPr>
        <p:spPr/>
        <p:txBody>
          <a:bodyPr/>
          <a:lstStyle/>
          <a:p>
            <a:r>
              <a:rPr lang="en-US" dirty="0"/>
              <a:t> Consistent mental model for data = common data manipulation becomes easier</a:t>
            </a:r>
          </a:p>
          <a:p>
            <a:r>
              <a:rPr lang="en-US" dirty="0"/>
              <a:t> Many tools in R (and Excel + other languages) make it very easy to do sophisticated analysis and visualization with tidy data</a:t>
            </a:r>
          </a:p>
          <a:p>
            <a:r>
              <a:rPr lang="en-US" dirty="0"/>
              <a:t> Databases that store data from clinical information systems often already represent data in a tidy form</a:t>
            </a:r>
          </a:p>
        </p:txBody>
      </p:sp>
    </p:spTree>
    <p:extLst>
      <p:ext uri="{BB962C8B-B14F-4D97-AF65-F5344CB8AC3E}">
        <p14:creationId xmlns:p14="http://schemas.microsoft.com/office/powerpoint/2010/main" val="22982949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558BBF9-C63F-7629-9A85-92297E3FAAC1}"/>
              </a:ext>
            </a:extLst>
          </p:cNvPr>
          <p:cNvSpPr>
            <a:spLocks noGrp="1"/>
          </p:cNvSpPr>
          <p:nvPr>
            <p:ph type="title"/>
          </p:nvPr>
        </p:nvSpPr>
        <p:spPr/>
        <p:txBody>
          <a:bodyPr/>
          <a:lstStyle/>
          <a:p>
            <a:r>
              <a:rPr lang="en-US" dirty="0"/>
              <a:t>Tidy Data Summarized</a:t>
            </a:r>
          </a:p>
        </p:txBody>
      </p:sp>
      <p:sp>
        <p:nvSpPr>
          <p:cNvPr id="4" name="Content Placeholder 3">
            <a:extLst>
              <a:ext uri="{FF2B5EF4-FFF2-40B4-BE49-F238E27FC236}">
                <a16:creationId xmlns:a16="http://schemas.microsoft.com/office/drawing/2014/main" id="{E0DE3468-B9D7-C314-90B8-8C0927EECAAD}"/>
              </a:ext>
            </a:extLst>
          </p:cNvPr>
          <p:cNvSpPr>
            <a:spLocks noGrp="1"/>
          </p:cNvSpPr>
          <p:nvPr>
            <p:ph idx="1"/>
          </p:nvPr>
        </p:nvSpPr>
        <p:spPr>
          <a:xfrm>
            <a:off x="5554494" y="2286000"/>
            <a:ext cx="6556442" cy="4023360"/>
          </a:xfrm>
        </p:spPr>
        <p:txBody>
          <a:bodyPr/>
          <a:lstStyle/>
          <a:p>
            <a:pPr marL="0" indent="0">
              <a:buNone/>
            </a:pPr>
            <a:r>
              <a:rPr lang="en-US" dirty="0"/>
              <a:t>A data set is </a:t>
            </a:r>
            <a:r>
              <a:rPr lang="en-US" b="1" dirty="0"/>
              <a:t>tidy</a:t>
            </a:r>
            <a:r>
              <a:rPr lang="en-US" dirty="0"/>
              <a:t> if:</a:t>
            </a:r>
          </a:p>
          <a:p>
            <a:endParaRPr lang="en-US" dirty="0"/>
          </a:p>
          <a:p>
            <a:pPr marL="342900" indent="-342900">
              <a:buAutoNum type="arabicPeriod"/>
            </a:pPr>
            <a:r>
              <a:rPr lang="en-US" dirty="0"/>
              <a:t> Each </a:t>
            </a:r>
            <a:r>
              <a:rPr lang="en-US" b="1" dirty="0">
                <a:solidFill>
                  <a:schemeClr val="accent2"/>
                </a:solidFill>
              </a:rPr>
              <a:t>variable</a:t>
            </a:r>
            <a:r>
              <a:rPr lang="en-US" dirty="0"/>
              <a:t> is in its own </a:t>
            </a:r>
            <a:r>
              <a:rPr lang="en-US" b="1" dirty="0">
                <a:solidFill>
                  <a:schemeClr val="accent2"/>
                </a:solidFill>
              </a:rPr>
              <a:t>column</a:t>
            </a:r>
            <a:endParaRPr lang="en-US" dirty="0">
              <a:solidFill>
                <a:schemeClr val="accent2"/>
              </a:solidFill>
            </a:endParaRPr>
          </a:p>
          <a:p>
            <a:pPr marL="342900" indent="-342900">
              <a:buAutoNum type="arabicPeriod"/>
            </a:pPr>
            <a:r>
              <a:rPr lang="en-US" dirty="0"/>
              <a:t> Each </a:t>
            </a:r>
            <a:r>
              <a:rPr lang="en-US" b="1" dirty="0">
                <a:solidFill>
                  <a:srgbClr val="92D050"/>
                </a:solidFill>
              </a:rPr>
              <a:t>observation</a:t>
            </a:r>
            <a:r>
              <a:rPr lang="en-US" dirty="0"/>
              <a:t> is in its own </a:t>
            </a:r>
            <a:r>
              <a:rPr lang="en-US" b="1" dirty="0">
                <a:solidFill>
                  <a:srgbClr val="92D050"/>
                </a:solidFill>
              </a:rPr>
              <a:t>row</a:t>
            </a:r>
            <a:endParaRPr lang="en-US" dirty="0">
              <a:solidFill>
                <a:srgbClr val="92D050"/>
              </a:solidFill>
            </a:endParaRPr>
          </a:p>
          <a:p>
            <a:pPr marL="342900" indent="-342900">
              <a:buAutoNum type="arabicPeriod"/>
            </a:pPr>
            <a:r>
              <a:rPr lang="en-US" dirty="0"/>
              <a:t> Each </a:t>
            </a:r>
            <a:r>
              <a:rPr lang="en-US" b="1" dirty="0">
                <a:solidFill>
                  <a:srgbClr val="FFC000"/>
                </a:solidFill>
              </a:rPr>
              <a:t>value</a:t>
            </a:r>
            <a:r>
              <a:rPr lang="en-US" b="1" dirty="0"/>
              <a:t> </a:t>
            </a:r>
            <a:r>
              <a:rPr lang="en-US" dirty="0"/>
              <a:t>is in its own </a:t>
            </a:r>
            <a:r>
              <a:rPr lang="en-US" b="1" dirty="0">
                <a:solidFill>
                  <a:srgbClr val="FFC000"/>
                </a:solidFill>
              </a:rPr>
              <a:t>cell</a:t>
            </a:r>
            <a:endParaRPr lang="en-US" dirty="0">
              <a:solidFill>
                <a:srgbClr val="FFC000"/>
              </a:solidFill>
            </a:endParaRPr>
          </a:p>
          <a:p>
            <a:endParaRPr lang="en-US" dirty="0"/>
          </a:p>
        </p:txBody>
      </p:sp>
      <p:pic>
        <p:nvPicPr>
          <p:cNvPr id="8" name="Picture 7">
            <a:extLst>
              <a:ext uri="{FF2B5EF4-FFF2-40B4-BE49-F238E27FC236}">
                <a16:creationId xmlns:a16="http://schemas.microsoft.com/office/drawing/2014/main" id="{DB9E0A89-F131-0BAD-1C0C-D6855023842A}"/>
              </a:ext>
            </a:extLst>
          </p:cNvPr>
          <p:cNvPicPr>
            <a:picLocks noChangeAspect="1"/>
          </p:cNvPicPr>
          <p:nvPr/>
        </p:nvPicPr>
        <p:blipFill>
          <a:blip r:embed="rId2"/>
          <a:stretch>
            <a:fillRect/>
          </a:stretch>
        </p:blipFill>
        <p:spPr>
          <a:xfrm>
            <a:off x="486902" y="2941999"/>
            <a:ext cx="4554116" cy="2025833"/>
          </a:xfrm>
          <a:prstGeom prst="rect">
            <a:avLst/>
          </a:prstGeom>
        </p:spPr>
      </p:pic>
      <p:pic>
        <p:nvPicPr>
          <p:cNvPr id="9" name="Picture 8">
            <a:extLst>
              <a:ext uri="{FF2B5EF4-FFF2-40B4-BE49-F238E27FC236}">
                <a16:creationId xmlns:a16="http://schemas.microsoft.com/office/drawing/2014/main" id="{BC22CCC3-487E-0AE6-9B2A-CE4C71015D42}"/>
              </a:ext>
            </a:extLst>
          </p:cNvPr>
          <p:cNvPicPr>
            <a:picLocks noChangeAspect="1"/>
          </p:cNvPicPr>
          <p:nvPr/>
        </p:nvPicPr>
        <p:blipFill>
          <a:blip r:embed="rId3"/>
          <a:stretch>
            <a:fillRect/>
          </a:stretch>
        </p:blipFill>
        <p:spPr>
          <a:xfrm>
            <a:off x="-101160" y="3270620"/>
            <a:ext cx="5730240" cy="1697212"/>
          </a:xfrm>
          <a:prstGeom prst="rect">
            <a:avLst/>
          </a:prstGeom>
        </p:spPr>
      </p:pic>
      <p:pic>
        <p:nvPicPr>
          <p:cNvPr id="10" name="Picture 9">
            <a:extLst>
              <a:ext uri="{FF2B5EF4-FFF2-40B4-BE49-F238E27FC236}">
                <a16:creationId xmlns:a16="http://schemas.microsoft.com/office/drawing/2014/main" id="{97302A52-095E-2CA6-670E-34CB90CA9B52}"/>
              </a:ext>
            </a:extLst>
          </p:cNvPr>
          <p:cNvPicPr>
            <a:picLocks noChangeAspect="1"/>
          </p:cNvPicPr>
          <p:nvPr/>
        </p:nvPicPr>
        <p:blipFill rotWithShape="1">
          <a:blip r:embed="rId4"/>
          <a:srcRect t="18386"/>
          <a:stretch/>
        </p:blipFill>
        <p:spPr>
          <a:xfrm>
            <a:off x="486902" y="3270620"/>
            <a:ext cx="4548958" cy="1697212"/>
          </a:xfrm>
          <a:prstGeom prst="rect">
            <a:avLst/>
          </a:prstGeom>
        </p:spPr>
      </p:pic>
      <p:sp>
        <p:nvSpPr>
          <p:cNvPr id="11" name="Rectangle 10">
            <a:extLst>
              <a:ext uri="{FF2B5EF4-FFF2-40B4-BE49-F238E27FC236}">
                <a16:creationId xmlns:a16="http://schemas.microsoft.com/office/drawing/2014/main" id="{99E94FF1-27C6-C3DB-1AFE-45D67635599F}"/>
              </a:ext>
            </a:extLst>
          </p:cNvPr>
          <p:cNvSpPr/>
          <p:nvPr/>
        </p:nvSpPr>
        <p:spPr>
          <a:xfrm>
            <a:off x="1672325" y="3000172"/>
            <a:ext cx="1080500" cy="233413"/>
          </a:xfrm>
          <a:prstGeom prst="rect">
            <a:avLst/>
          </a:prstGeom>
          <a:solidFill>
            <a:srgbClr val="79808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b="1" dirty="0">
                <a:latin typeface="Arial" panose="020B0604020202020204" pitchFamily="34" charset="0"/>
                <a:cs typeface="Arial" panose="020B0604020202020204" pitchFamily="34" charset="0"/>
              </a:rPr>
              <a:t>MRN</a:t>
            </a:r>
          </a:p>
        </p:txBody>
      </p:sp>
      <p:sp>
        <p:nvSpPr>
          <p:cNvPr id="12" name="TextBox 11">
            <a:extLst>
              <a:ext uri="{FF2B5EF4-FFF2-40B4-BE49-F238E27FC236}">
                <a16:creationId xmlns:a16="http://schemas.microsoft.com/office/drawing/2014/main" id="{F4D743E3-B7D3-0DBA-F286-37FF123025B0}"/>
              </a:ext>
            </a:extLst>
          </p:cNvPr>
          <p:cNvSpPr txBox="1"/>
          <p:nvPr/>
        </p:nvSpPr>
        <p:spPr>
          <a:xfrm>
            <a:off x="0" y="6488668"/>
            <a:ext cx="7490298" cy="369332"/>
          </a:xfrm>
          <a:prstGeom prst="rect">
            <a:avLst/>
          </a:prstGeom>
          <a:noFill/>
        </p:spPr>
        <p:txBody>
          <a:bodyPr wrap="square" rtlCol="0">
            <a:spAutoFit/>
          </a:bodyPr>
          <a:lstStyle/>
          <a:p>
            <a:r>
              <a:rPr lang="en-US" dirty="0"/>
              <a:t>Wickham, H. . (2014). Tidy Data. </a:t>
            </a:r>
            <a:r>
              <a:rPr lang="en-US" i="1" dirty="0"/>
              <a:t>Journal of Statistical Software</a:t>
            </a:r>
            <a:r>
              <a:rPr lang="en-US" dirty="0"/>
              <a:t>, </a:t>
            </a:r>
            <a:r>
              <a:rPr lang="en-US" i="1" dirty="0"/>
              <a:t>59</a:t>
            </a:r>
            <a:r>
              <a:rPr lang="en-US" dirty="0"/>
              <a:t>(10), 1–23.</a:t>
            </a:r>
          </a:p>
        </p:txBody>
      </p:sp>
    </p:spTree>
    <p:extLst>
      <p:ext uri="{BB962C8B-B14F-4D97-AF65-F5344CB8AC3E}">
        <p14:creationId xmlns:p14="http://schemas.microsoft.com/office/powerpoint/2010/main" val="5890518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0"/>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A5E8F3C-E7A3-CC49-8EBA-E7177324CB62}"/>
              </a:ext>
            </a:extLst>
          </p:cNvPr>
          <p:cNvSpPr txBox="1"/>
          <p:nvPr/>
        </p:nvSpPr>
        <p:spPr>
          <a:xfrm>
            <a:off x="748145" y="814647"/>
            <a:ext cx="10939550" cy="5262979"/>
          </a:xfrm>
          <a:prstGeom prst="rect">
            <a:avLst/>
          </a:prstGeom>
          <a:noFill/>
        </p:spPr>
        <p:txBody>
          <a:bodyPr wrap="square" rtlCol="0">
            <a:spAutoFit/>
          </a:bodyPr>
          <a:lstStyle/>
          <a:p>
            <a:r>
              <a:rPr lang="en-US" sz="4000" dirty="0"/>
              <a:t>Lesson Goals</a:t>
            </a:r>
          </a:p>
          <a:p>
            <a:pPr marL="514350" indent="-514350">
              <a:buAutoNum type="arabicPeriod"/>
            </a:pPr>
            <a:r>
              <a:rPr lang="en-US" sz="3200" dirty="0"/>
              <a:t>Understand good practices for performing data analysis safely</a:t>
            </a:r>
          </a:p>
          <a:p>
            <a:pPr marL="514350" indent="-514350">
              <a:buAutoNum type="arabicPeriod"/>
            </a:pPr>
            <a:r>
              <a:rPr lang="en-US" sz="3200" dirty="0"/>
              <a:t>Learn the basic “tidy data” model</a:t>
            </a:r>
          </a:p>
          <a:p>
            <a:pPr marL="514350" indent="-514350">
              <a:buAutoNum type="arabicPeriod"/>
            </a:pPr>
            <a:endParaRPr lang="en-US" sz="3200" dirty="0"/>
          </a:p>
          <a:p>
            <a:r>
              <a:rPr lang="en-US" sz="4000" dirty="0"/>
              <a:t>Lesson Objectives</a:t>
            </a:r>
          </a:p>
          <a:p>
            <a:pPr marL="514350" indent="-514350">
              <a:buAutoNum type="arabicPeriod"/>
            </a:pPr>
            <a:r>
              <a:rPr lang="en-US" sz="3200" dirty="0"/>
              <a:t>Organize data and projects in a safe way</a:t>
            </a:r>
          </a:p>
          <a:p>
            <a:pPr marL="514350" indent="-514350">
              <a:buAutoNum type="arabicPeriod"/>
            </a:pPr>
            <a:r>
              <a:rPr lang="en-US" sz="3200" dirty="0"/>
              <a:t>Use basic strategies for data inspection when working with a new data set</a:t>
            </a:r>
          </a:p>
          <a:p>
            <a:pPr marL="514350" indent="-514350">
              <a:buAutoNum type="arabicPeriod"/>
            </a:pPr>
            <a:r>
              <a:rPr lang="en-US" sz="3200" dirty="0"/>
              <a:t>Describe the 3 principles of tidy data</a:t>
            </a:r>
          </a:p>
          <a:p>
            <a:pPr marL="514350" indent="-514350">
              <a:buAutoNum type="arabicPeriod"/>
            </a:pPr>
            <a:endParaRPr lang="en-US" sz="3200" dirty="0"/>
          </a:p>
        </p:txBody>
      </p:sp>
    </p:spTree>
    <p:extLst>
      <p:ext uri="{BB962C8B-B14F-4D97-AF65-F5344CB8AC3E}">
        <p14:creationId xmlns:p14="http://schemas.microsoft.com/office/powerpoint/2010/main" val="8966772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359575C-CD62-4424-2E71-2D499D7D0B04}"/>
              </a:ext>
            </a:extLst>
          </p:cNvPr>
          <p:cNvSpPr>
            <a:spLocks noGrp="1"/>
          </p:cNvSpPr>
          <p:nvPr>
            <p:ph type="title"/>
          </p:nvPr>
        </p:nvSpPr>
        <p:spPr/>
        <p:txBody>
          <a:bodyPr/>
          <a:lstStyle/>
          <a:p>
            <a:r>
              <a:rPr lang="en-US" dirty="0"/>
              <a:t>Tips for Generating Your Own Data</a:t>
            </a:r>
          </a:p>
        </p:txBody>
      </p:sp>
    </p:spTree>
    <p:extLst>
      <p:ext uri="{BB962C8B-B14F-4D97-AF65-F5344CB8AC3E}">
        <p14:creationId xmlns:p14="http://schemas.microsoft.com/office/powerpoint/2010/main" val="30552640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1887-C3BB-18DA-1284-658390A66127}"/>
              </a:ext>
            </a:extLst>
          </p:cNvPr>
          <p:cNvSpPr>
            <a:spLocks noGrp="1"/>
          </p:cNvSpPr>
          <p:nvPr>
            <p:ph type="title"/>
          </p:nvPr>
        </p:nvSpPr>
        <p:spPr/>
        <p:txBody>
          <a:bodyPr/>
          <a:lstStyle/>
          <a:p>
            <a:r>
              <a:rPr lang="en-US" dirty="0"/>
              <a:t>Building your own data set</a:t>
            </a:r>
          </a:p>
        </p:txBody>
      </p:sp>
      <p:sp>
        <p:nvSpPr>
          <p:cNvPr id="3" name="Content Placeholder 2">
            <a:extLst>
              <a:ext uri="{FF2B5EF4-FFF2-40B4-BE49-F238E27FC236}">
                <a16:creationId xmlns:a16="http://schemas.microsoft.com/office/drawing/2014/main" id="{2304798A-CD0A-BF24-9602-3B859D5E059D}"/>
              </a:ext>
            </a:extLst>
          </p:cNvPr>
          <p:cNvSpPr>
            <a:spLocks noGrp="1"/>
          </p:cNvSpPr>
          <p:nvPr>
            <p:ph idx="1"/>
          </p:nvPr>
        </p:nvSpPr>
        <p:spPr/>
        <p:txBody>
          <a:bodyPr/>
          <a:lstStyle/>
          <a:p>
            <a:r>
              <a:rPr lang="en-US" dirty="0"/>
              <a:t> Data analysis projects beyond a certain complexity require creating your own variables or data frames (tables/spreadsheets)</a:t>
            </a:r>
          </a:p>
          <a:p>
            <a:r>
              <a:rPr lang="en-US" dirty="0"/>
              <a:t> In addition to building tidy data sets, consider steps to make future analysis easier</a:t>
            </a:r>
          </a:p>
        </p:txBody>
      </p:sp>
    </p:spTree>
    <p:extLst>
      <p:ext uri="{BB962C8B-B14F-4D97-AF65-F5344CB8AC3E}">
        <p14:creationId xmlns:p14="http://schemas.microsoft.com/office/powerpoint/2010/main" val="179523564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77B73F-959C-4D3B-E413-F17B7E14F484}"/>
              </a:ext>
            </a:extLst>
          </p:cNvPr>
          <p:cNvSpPr>
            <a:spLocks noGrp="1"/>
          </p:cNvSpPr>
          <p:nvPr>
            <p:ph type="title"/>
          </p:nvPr>
        </p:nvSpPr>
        <p:spPr/>
        <p:txBody>
          <a:bodyPr/>
          <a:lstStyle/>
          <a:p>
            <a:r>
              <a:rPr lang="en-US" dirty="0"/>
              <a:t>Naming Variables</a:t>
            </a:r>
          </a:p>
        </p:txBody>
      </p:sp>
      <p:sp>
        <p:nvSpPr>
          <p:cNvPr id="3" name="Content Placeholder 2">
            <a:extLst>
              <a:ext uri="{FF2B5EF4-FFF2-40B4-BE49-F238E27FC236}">
                <a16:creationId xmlns:a16="http://schemas.microsoft.com/office/drawing/2014/main" id="{F68FA798-22F4-F6A2-8D06-BFB495304EC5}"/>
              </a:ext>
            </a:extLst>
          </p:cNvPr>
          <p:cNvSpPr>
            <a:spLocks noGrp="1"/>
          </p:cNvSpPr>
          <p:nvPr>
            <p:ph idx="1"/>
          </p:nvPr>
        </p:nvSpPr>
        <p:spPr>
          <a:xfrm>
            <a:off x="1024128" y="2285999"/>
            <a:ext cx="9720073" cy="4484451"/>
          </a:xfrm>
        </p:spPr>
        <p:txBody>
          <a:bodyPr>
            <a:normAutofit fontScale="92500" lnSpcReduction="10000"/>
          </a:bodyPr>
          <a:lstStyle/>
          <a:p>
            <a:r>
              <a:rPr lang="en-US" dirty="0"/>
              <a:t> Use variable (column) names that are easy for someone not performing your analysis to understand</a:t>
            </a:r>
          </a:p>
          <a:p>
            <a:pPr lvl="1"/>
            <a:r>
              <a:rPr lang="en-US" dirty="0"/>
              <a:t> “</a:t>
            </a:r>
            <a:r>
              <a:rPr lang="en-US" dirty="0" err="1"/>
              <a:t>result_value</a:t>
            </a:r>
            <a:r>
              <a:rPr lang="en-US" dirty="0"/>
              <a:t>” as opposed to “x”</a:t>
            </a:r>
          </a:p>
          <a:p>
            <a:pPr lvl="1"/>
            <a:r>
              <a:rPr lang="en-US" dirty="0"/>
              <a:t> “</a:t>
            </a:r>
            <a:r>
              <a:rPr lang="en-US" dirty="0" err="1"/>
              <a:t>collection_time</a:t>
            </a:r>
            <a:r>
              <a:rPr lang="en-US" dirty="0"/>
              <a:t>” instead of “time”</a:t>
            </a:r>
          </a:p>
          <a:p>
            <a:r>
              <a:rPr lang="en-US" dirty="0"/>
              <a:t> Stick to naming that will make it easier for a computer to read the data</a:t>
            </a:r>
          </a:p>
          <a:p>
            <a:pPr lvl="1"/>
            <a:r>
              <a:rPr lang="en-US" dirty="0"/>
              <a:t> Avoid spaces in names: “</a:t>
            </a:r>
            <a:r>
              <a:rPr lang="en-US" dirty="0" err="1"/>
              <a:t>result_value</a:t>
            </a:r>
            <a:r>
              <a:rPr lang="en-US" dirty="0"/>
              <a:t>” instead of “result value” (space has meaning in languages like R)</a:t>
            </a:r>
          </a:p>
          <a:p>
            <a:r>
              <a:rPr lang="en-US" dirty="0"/>
              <a:t> All lowercase (or uppercase) will be easier for you to type, even if it is not easier for the computer to parse</a:t>
            </a:r>
          </a:p>
        </p:txBody>
      </p:sp>
    </p:spTree>
    <p:extLst>
      <p:ext uri="{BB962C8B-B14F-4D97-AF65-F5344CB8AC3E}">
        <p14:creationId xmlns:p14="http://schemas.microsoft.com/office/powerpoint/2010/main" val="11946864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BE4D5-349C-0A29-8422-F31DFD817F65}"/>
              </a:ext>
            </a:extLst>
          </p:cNvPr>
          <p:cNvSpPr>
            <a:spLocks noGrp="1"/>
          </p:cNvSpPr>
          <p:nvPr>
            <p:ph type="title"/>
          </p:nvPr>
        </p:nvSpPr>
        <p:spPr/>
        <p:txBody>
          <a:bodyPr/>
          <a:lstStyle/>
          <a:p>
            <a:r>
              <a:rPr lang="en-US" dirty="0"/>
              <a:t>Respect Data Types When Creating Variables</a:t>
            </a:r>
          </a:p>
        </p:txBody>
      </p:sp>
      <p:sp>
        <p:nvSpPr>
          <p:cNvPr id="3" name="Content Placeholder 2">
            <a:extLst>
              <a:ext uri="{FF2B5EF4-FFF2-40B4-BE49-F238E27FC236}">
                <a16:creationId xmlns:a16="http://schemas.microsoft.com/office/drawing/2014/main" id="{747A5E0B-CF63-1269-3AFA-90019EFCAA16}"/>
              </a:ext>
            </a:extLst>
          </p:cNvPr>
          <p:cNvSpPr>
            <a:spLocks noGrp="1"/>
          </p:cNvSpPr>
          <p:nvPr>
            <p:ph idx="1"/>
          </p:nvPr>
        </p:nvSpPr>
        <p:spPr>
          <a:xfrm>
            <a:off x="1024128" y="2286000"/>
            <a:ext cx="9720073" cy="1060315"/>
          </a:xfrm>
        </p:spPr>
        <p:txBody>
          <a:bodyPr/>
          <a:lstStyle/>
          <a:p>
            <a:pPr marL="0" indent="0">
              <a:buNone/>
            </a:pPr>
            <a:r>
              <a:rPr lang="en-US" dirty="0"/>
              <a:t>Variable inspection and summarization is much easier (and less error prone) if known data types are used</a:t>
            </a:r>
          </a:p>
        </p:txBody>
      </p:sp>
      <p:graphicFrame>
        <p:nvGraphicFramePr>
          <p:cNvPr id="4" name="Table 3">
            <a:extLst>
              <a:ext uri="{FF2B5EF4-FFF2-40B4-BE49-F238E27FC236}">
                <a16:creationId xmlns:a16="http://schemas.microsoft.com/office/drawing/2014/main" id="{745A9E43-2E86-EC92-89EA-BD35121C5E00}"/>
              </a:ext>
            </a:extLst>
          </p:cNvPr>
          <p:cNvGraphicFramePr>
            <a:graphicFrameLocks noGrp="1"/>
          </p:cNvGraphicFramePr>
          <p:nvPr>
            <p:extLst>
              <p:ext uri="{D42A27DB-BD31-4B8C-83A1-F6EECF244321}">
                <p14:modId xmlns:p14="http://schemas.microsoft.com/office/powerpoint/2010/main" val="837474825"/>
              </p:ext>
            </p:extLst>
          </p:nvPr>
        </p:nvGraphicFramePr>
        <p:xfrm>
          <a:off x="2281067" y="3681419"/>
          <a:ext cx="2340990" cy="2609394"/>
        </p:xfrm>
        <a:graphic>
          <a:graphicData uri="http://schemas.openxmlformats.org/drawingml/2006/table">
            <a:tbl>
              <a:tblPr firstRow="1" bandRow="1">
                <a:tableStyleId>{5C22544A-7EE6-4342-B048-85BDC9FD1C3A}</a:tableStyleId>
              </a:tblPr>
              <a:tblGrid>
                <a:gridCol w="1170495">
                  <a:extLst>
                    <a:ext uri="{9D8B030D-6E8A-4147-A177-3AD203B41FA5}">
                      <a16:colId xmlns:a16="http://schemas.microsoft.com/office/drawing/2014/main" val="4053945047"/>
                    </a:ext>
                  </a:extLst>
                </a:gridCol>
                <a:gridCol w="1170495">
                  <a:extLst>
                    <a:ext uri="{9D8B030D-6E8A-4147-A177-3AD203B41FA5}">
                      <a16:colId xmlns:a16="http://schemas.microsoft.com/office/drawing/2014/main" val="1399958360"/>
                    </a:ext>
                  </a:extLst>
                </a:gridCol>
              </a:tblGrid>
              <a:tr h="434899">
                <a:tc>
                  <a:txBody>
                    <a:bodyPr/>
                    <a:lstStyle/>
                    <a:p>
                      <a:r>
                        <a:rPr lang="en-US" err="1"/>
                        <a:t>run_id</a:t>
                      </a:r>
                      <a:endParaRPr lang="en-US"/>
                    </a:p>
                  </a:txBody>
                  <a:tcPr/>
                </a:tc>
                <a:tc>
                  <a:txBody>
                    <a:bodyPr/>
                    <a:lstStyle/>
                    <a:p>
                      <a:r>
                        <a:rPr lang="en-US"/>
                        <a:t>value</a:t>
                      </a:r>
                    </a:p>
                  </a:txBody>
                  <a:tcPr/>
                </a:tc>
                <a:extLst>
                  <a:ext uri="{0D108BD9-81ED-4DB2-BD59-A6C34878D82A}">
                    <a16:rowId xmlns:a16="http://schemas.microsoft.com/office/drawing/2014/main" val="578032586"/>
                  </a:ext>
                </a:extLst>
              </a:tr>
              <a:tr h="434899">
                <a:tc>
                  <a:txBody>
                    <a:bodyPr/>
                    <a:lstStyle/>
                    <a:p>
                      <a:r>
                        <a:rPr lang="en-US"/>
                        <a:t>1</a:t>
                      </a:r>
                    </a:p>
                  </a:txBody>
                  <a:tcPr/>
                </a:tc>
                <a:tc>
                  <a:txBody>
                    <a:bodyPr/>
                    <a:lstStyle/>
                    <a:p>
                      <a:r>
                        <a:rPr lang="en-US"/>
                        <a:t>5</a:t>
                      </a:r>
                    </a:p>
                  </a:txBody>
                  <a:tcPr/>
                </a:tc>
                <a:extLst>
                  <a:ext uri="{0D108BD9-81ED-4DB2-BD59-A6C34878D82A}">
                    <a16:rowId xmlns:a16="http://schemas.microsoft.com/office/drawing/2014/main" val="3274274136"/>
                  </a:ext>
                </a:extLst>
              </a:tr>
              <a:tr h="434899">
                <a:tc>
                  <a:txBody>
                    <a:bodyPr/>
                    <a:lstStyle/>
                    <a:p>
                      <a:r>
                        <a:rPr lang="en-US"/>
                        <a:t>2</a:t>
                      </a:r>
                    </a:p>
                  </a:txBody>
                  <a:tcPr/>
                </a:tc>
                <a:tc>
                  <a:txBody>
                    <a:bodyPr/>
                    <a:lstStyle/>
                    <a:p>
                      <a:r>
                        <a:rPr lang="en-US"/>
                        <a:t>cancelled</a:t>
                      </a:r>
                    </a:p>
                  </a:txBody>
                  <a:tcPr/>
                </a:tc>
                <a:extLst>
                  <a:ext uri="{0D108BD9-81ED-4DB2-BD59-A6C34878D82A}">
                    <a16:rowId xmlns:a16="http://schemas.microsoft.com/office/drawing/2014/main" val="1910581578"/>
                  </a:ext>
                </a:extLst>
              </a:tr>
              <a:tr h="434899">
                <a:tc>
                  <a:txBody>
                    <a:bodyPr/>
                    <a:lstStyle/>
                    <a:p>
                      <a:r>
                        <a:rPr lang="en-US"/>
                        <a:t>3</a:t>
                      </a:r>
                    </a:p>
                  </a:txBody>
                  <a:tcPr/>
                </a:tc>
                <a:tc>
                  <a:txBody>
                    <a:bodyPr/>
                    <a:lstStyle/>
                    <a:p>
                      <a:r>
                        <a:rPr lang="en-US"/>
                        <a:t>11</a:t>
                      </a:r>
                    </a:p>
                  </a:txBody>
                  <a:tcPr/>
                </a:tc>
                <a:extLst>
                  <a:ext uri="{0D108BD9-81ED-4DB2-BD59-A6C34878D82A}">
                    <a16:rowId xmlns:a16="http://schemas.microsoft.com/office/drawing/2014/main" val="677453352"/>
                  </a:ext>
                </a:extLst>
              </a:tr>
              <a:tr h="434899">
                <a:tc>
                  <a:txBody>
                    <a:bodyPr/>
                    <a:lstStyle/>
                    <a:p>
                      <a:r>
                        <a:rPr lang="en-US"/>
                        <a:t>4</a:t>
                      </a:r>
                    </a:p>
                  </a:txBody>
                  <a:tcPr/>
                </a:tc>
                <a:tc>
                  <a:txBody>
                    <a:bodyPr/>
                    <a:lstStyle/>
                    <a:p>
                      <a:r>
                        <a:rPr lang="en-US"/>
                        <a:t>&lt; 2</a:t>
                      </a:r>
                    </a:p>
                  </a:txBody>
                  <a:tcPr/>
                </a:tc>
                <a:extLst>
                  <a:ext uri="{0D108BD9-81ED-4DB2-BD59-A6C34878D82A}">
                    <a16:rowId xmlns:a16="http://schemas.microsoft.com/office/drawing/2014/main" val="3124961528"/>
                  </a:ext>
                </a:extLst>
              </a:tr>
              <a:tr h="434899">
                <a:tc>
                  <a:txBody>
                    <a:bodyPr/>
                    <a:lstStyle/>
                    <a:p>
                      <a:r>
                        <a:rPr lang="en-US"/>
                        <a:t>5</a:t>
                      </a:r>
                    </a:p>
                  </a:txBody>
                  <a:tcPr/>
                </a:tc>
                <a:tc>
                  <a:txBody>
                    <a:bodyPr/>
                    <a:lstStyle/>
                    <a:p>
                      <a:r>
                        <a:rPr lang="en-US"/>
                        <a:t>4</a:t>
                      </a:r>
                    </a:p>
                  </a:txBody>
                  <a:tcPr/>
                </a:tc>
                <a:extLst>
                  <a:ext uri="{0D108BD9-81ED-4DB2-BD59-A6C34878D82A}">
                    <a16:rowId xmlns:a16="http://schemas.microsoft.com/office/drawing/2014/main" val="1424318508"/>
                  </a:ext>
                </a:extLst>
              </a:tr>
            </a:tbl>
          </a:graphicData>
        </a:graphic>
      </p:graphicFrame>
      <p:graphicFrame>
        <p:nvGraphicFramePr>
          <p:cNvPr id="5" name="Table 4">
            <a:extLst>
              <a:ext uri="{FF2B5EF4-FFF2-40B4-BE49-F238E27FC236}">
                <a16:creationId xmlns:a16="http://schemas.microsoft.com/office/drawing/2014/main" id="{EA8B0194-B8E4-9B1D-B00E-92F9F9B8ADCD}"/>
              </a:ext>
            </a:extLst>
          </p:cNvPr>
          <p:cNvGraphicFramePr>
            <a:graphicFrameLocks noGrp="1"/>
          </p:cNvGraphicFramePr>
          <p:nvPr>
            <p:extLst>
              <p:ext uri="{D42A27DB-BD31-4B8C-83A1-F6EECF244321}">
                <p14:modId xmlns:p14="http://schemas.microsoft.com/office/powerpoint/2010/main" val="560142623"/>
              </p:ext>
            </p:extLst>
          </p:nvPr>
        </p:nvGraphicFramePr>
        <p:xfrm>
          <a:off x="6096000" y="3663390"/>
          <a:ext cx="3399714" cy="2609394"/>
        </p:xfrm>
        <a:graphic>
          <a:graphicData uri="http://schemas.openxmlformats.org/drawingml/2006/table">
            <a:tbl>
              <a:tblPr firstRow="1" bandRow="1">
                <a:tableStyleId>{5C22544A-7EE6-4342-B048-85BDC9FD1C3A}</a:tableStyleId>
              </a:tblPr>
              <a:tblGrid>
                <a:gridCol w="1133238">
                  <a:extLst>
                    <a:ext uri="{9D8B030D-6E8A-4147-A177-3AD203B41FA5}">
                      <a16:colId xmlns:a16="http://schemas.microsoft.com/office/drawing/2014/main" val="4053945047"/>
                    </a:ext>
                  </a:extLst>
                </a:gridCol>
                <a:gridCol w="1133238">
                  <a:extLst>
                    <a:ext uri="{9D8B030D-6E8A-4147-A177-3AD203B41FA5}">
                      <a16:colId xmlns:a16="http://schemas.microsoft.com/office/drawing/2014/main" val="1399958360"/>
                    </a:ext>
                  </a:extLst>
                </a:gridCol>
                <a:gridCol w="1133238">
                  <a:extLst>
                    <a:ext uri="{9D8B030D-6E8A-4147-A177-3AD203B41FA5}">
                      <a16:colId xmlns:a16="http://schemas.microsoft.com/office/drawing/2014/main" val="702600467"/>
                    </a:ext>
                  </a:extLst>
                </a:gridCol>
              </a:tblGrid>
              <a:tr h="434899">
                <a:tc>
                  <a:txBody>
                    <a:bodyPr/>
                    <a:lstStyle/>
                    <a:p>
                      <a:r>
                        <a:rPr lang="en-US" err="1"/>
                        <a:t>run_id</a:t>
                      </a:r>
                      <a:endParaRPr lang="en-US"/>
                    </a:p>
                  </a:txBody>
                  <a:tcPr/>
                </a:tc>
                <a:tc>
                  <a:txBody>
                    <a:bodyPr/>
                    <a:lstStyle/>
                    <a:p>
                      <a:r>
                        <a:rPr lang="en-US"/>
                        <a:t>value</a:t>
                      </a:r>
                    </a:p>
                  </a:txBody>
                  <a:tcPr/>
                </a:tc>
                <a:tc>
                  <a:txBody>
                    <a:bodyPr/>
                    <a:lstStyle/>
                    <a:p>
                      <a:r>
                        <a:rPr lang="en-US"/>
                        <a:t>comment</a:t>
                      </a:r>
                    </a:p>
                  </a:txBody>
                  <a:tcPr/>
                </a:tc>
                <a:extLst>
                  <a:ext uri="{0D108BD9-81ED-4DB2-BD59-A6C34878D82A}">
                    <a16:rowId xmlns:a16="http://schemas.microsoft.com/office/drawing/2014/main" val="578032586"/>
                  </a:ext>
                </a:extLst>
              </a:tr>
              <a:tr h="434899">
                <a:tc>
                  <a:txBody>
                    <a:bodyPr/>
                    <a:lstStyle/>
                    <a:p>
                      <a:r>
                        <a:rPr lang="en-US"/>
                        <a:t>1</a:t>
                      </a:r>
                    </a:p>
                  </a:txBody>
                  <a:tcPr/>
                </a:tc>
                <a:tc>
                  <a:txBody>
                    <a:bodyPr/>
                    <a:lstStyle/>
                    <a:p>
                      <a:r>
                        <a:rPr lang="en-US"/>
                        <a:t>5</a:t>
                      </a:r>
                    </a:p>
                  </a:txBody>
                  <a:tcPr/>
                </a:tc>
                <a:tc>
                  <a:txBody>
                    <a:bodyPr/>
                    <a:lstStyle/>
                    <a:p>
                      <a:endParaRPr lang="en-US"/>
                    </a:p>
                  </a:txBody>
                  <a:tcPr/>
                </a:tc>
                <a:extLst>
                  <a:ext uri="{0D108BD9-81ED-4DB2-BD59-A6C34878D82A}">
                    <a16:rowId xmlns:a16="http://schemas.microsoft.com/office/drawing/2014/main" val="3274274136"/>
                  </a:ext>
                </a:extLst>
              </a:tr>
              <a:tr h="434899">
                <a:tc>
                  <a:txBody>
                    <a:bodyPr/>
                    <a:lstStyle/>
                    <a:p>
                      <a:r>
                        <a:rPr lang="en-US"/>
                        <a:t>2</a:t>
                      </a:r>
                    </a:p>
                  </a:txBody>
                  <a:tcPr/>
                </a:tc>
                <a:tc>
                  <a:txBody>
                    <a:bodyPr/>
                    <a:lstStyle/>
                    <a:p>
                      <a:endParaRPr lang="en-US"/>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t>cancelled</a:t>
                      </a:r>
                    </a:p>
                  </a:txBody>
                  <a:tcPr/>
                </a:tc>
                <a:extLst>
                  <a:ext uri="{0D108BD9-81ED-4DB2-BD59-A6C34878D82A}">
                    <a16:rowId xmlns:a16="http://schemas.microsoft.com/office/drawing/2014/main" val="1910581578"/>
                  </a:ext>
                </a:extLst>
              </a:tr>
              <a:tr h="434899">
                <a:tc>
                  <a:txBody>
                    <a:bodyPr/>
                    <a:lstStyle/>
                    <a:p>
                      <a:r>
                        <a:rPr lang="en-US"/>
                        <a:t>3</a:t>
                      </a:r>
                    </a:p>
                  </a:txBody>
                  <a:tcPr/>
                </a:tc>
                <a:tc>
                  <a:txBody>
                    <a:bodyPr/>
                    <a:lstStyle/>
                    <a:p>
                      <a:r>
                        <a:rPr lang="en-US"/>
                        <a:t>11</a:t>
                      </a:r>
                    </a:p>
                  </a:txBody>
                  <a:tcPr/>
                </a:tc>
                <a:tc>
                  <a:txBody>
                    <a:bodyPr/>
                    <a:lstStyle/>
                    <a:p>
                      <a:endParaRPr lang="en-US"/>
                    </a:p>
                  </a:txBody>
                  <a:tcPr/>
                </a:tc>
                <a:extLst>
                  <a:ext uri="{0D108BD9-81ED-4DB2-BD59-A6C34878D82A}">
                    <a16:rowId xmlns:a16="http://schemas.microsoft.com/office/drawing/2014/main" val="677453352"/>
                  </a:ext>
                </a:extLst>
              </a:tr>
              <a:tr h="434899">
                <a:tc>
                  <a:txBody>
                    <a:bodyPr/>
                    <a:lstStyle/>
                    <a:p>
                      <a:r>
                        <a:rPr lang="en-US"/>
                        <a:t>4</a:t>
                      </a:r>
                    </a:p>
                  </a:txBody>
                  <a:tcPr/>
                </a:tc>
                <a:tc>
                  <a:txBody>
                    <a:bodyPr/>
                    <a:lstStyle/>
                    <a:p>
                      <a:endParaRPr lang="en-US"/>
                    </a:p>
                  </a:txBody>
                  <a:tcPr/>
                </a:tc>
                <a:tc>
                  <a:txBody>
                    <a:bodyPr/>
                    <a:lstStyle/>
                    <a:p>
                      <a:r>
                        <a:rPr lang="en-US"/>
                        <a:t>&lt; 2</a:t>
                      </a:r>
                    </a:p>
                  </a:txBody>
                  <a:tcPr/>
                </a:tc>
                <a:extLst>
                  <a:ext uri="{0D108BD9-81ED-4DB2-BD59-A6C34878D82A}">
                    <a16:rowId xmlns:a16="http://schemas.microsoft.com/office/drawing/2014/main" val="3124961528"/>
                  </a:ext>
                </a:extLst>
              </a:tr>
              <a:tr h="434899">
                <a:tc>
                  <a:txBody>
                    <a:bodyPr/>
                    <a:lstStyle/>
                    <a:p>
                      <a:r>
                        <a:rPr lang="en-US"/>
                        <a:t>5</a:t>
                      </a:r>
                    </a:p>
                  </a:txBody>
                  <a:tcPr/>
                </a:tc>
                <a:tc>
                  <a:txBody>
                    <a:bodyPr/>
                    <a:lstStyle/>
                    <a:p>
                      <a:r>
                        <a:rPr lang="en-US"/>
                        <a:t>4</a:t>
                      </a:r>
                    </a:p>
                  </a:txBody>
                  <a:tcPr/>
                </a:tc>
                <a:tc>
                  <a:txBody>
                    <a:bodyPr/>
                    <a:lstStyle/>
                    <a:p>
                      <a:endParaRPr lang="en-US"/>
                    </a:p>
                  </a:txBody>
                  <a:tcPr/>
                </a:tc>
                <a:extLst>
                  <a:ext uri="{0D108BD9-81ED-4DB2-BD59-A6C34878D82A}">
                    <a16:rowId xmlns:a16="http://schemas.microsoft.com/office/drawing/2014/main" val="1424318508"/>
                  </a:ext>
                </a:extLst>
              </a:tr>
            </a:tbl>
          </a:graphicData>
        </a:graphic>
      </p:graphicFrame>
      <p:sp>
        <p:nvSpPr>
          <p:cNvPr id="6" name="Right Arrow 5">
            <a:extLst>
              <a:ext uri="{FF2B5EF4-FFF2-40B4-BE49-F238E27FC236}">
                <a16:creationId xmlns:a16="http://schemas.microsoft.com/office/drawing/2014/main" id="{2FCBFDA8-3B74-BC6A-9E62-F3F2C50DD907}"/>
              </a:ext>
            </a:extLst>
          </p:cNvPr>
          <p:cNvSpPr/>
          <p:nvPr/>
        </p:nvSpPr>
        <p:spPr>
          <a:xfrm>
            <a:off x="4897595" y="4868977"/>
            <a:ext cx="922867" cy="2342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06828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EC976-E6C7-B5F5-AE93-CB0B50395F44}"/>
              </a:ext>
            </a:extLst>
          </p:cNvPr>
          <p:cNvSpPr>
            <a:spLocks noGrp="1"/>
          </p:cNvSpPr>
          <p:nvPr>
            <p:ph type="title"/>
          </p:nvPr>
        </p:nvSpPr>
        <p:spPr/>
        <p:txBody>
          <a:bodyPr/>
          <a:lstStyle/>
          <a:p>
            <a:r>
              <a:rPr lang="en-US" dirty="0"/>
              <a:t>Consistency is Critical for Analyzing Categorical Variables</a:t>
            </a:r>
          </a:p>
        </p:txBody>
      </p:sp>
      <p:sp>
        <p:nvSpPr>
          <p:cNvPr id="3" name="Content Placeholder 2">
            <a:extLst>
              <a:ext uri="{FF2B5EF4-FFF2-40B4-BE49-F238E27FC236}">
                <a16:creationId xmlns:a16="http://schemas.microsoft.com/office/drawing/2014/main" id="{4E7EE5E2-DB12-613C-5056-A84F6DFBAC65}"/>
              </a:ext>
            </a:extLst>
          </p:cNvPr>
          <p:cNvSpPr>
            <a:spLocks noGrp="1"/>
          </p:cNvSpPr>
          <p:nvPr>
            <p:ph idx="1"/>
          </p:nvPr>
        </p:nvSpPr>
        <p:spPr/>
        <p:txBody>
          <a:bodyPr/>
          <a:lstStyle/>
          <a:p>
            <a:pPr marL="0" indent="0">
              <a:buNone/>
            </a:pPr>
            <a:r>
              <a:rPr lang="en-US" dirty="0"/>
              <a:t>Summarization is seamless when consistent values are used to represent binary or categorical variables</a:t>
            </a:r>
          </a:p>
        </p:txBody>
      </p:sp>
      <p:pic>
        <p:nvPicPr>
          <p:cNvPr id="4" name="Content Placeholder 3">
            <a:extLst>
              <a:ext uri="{FF2B5EF4-FFF2-40B4-BE49-F238E27FC236}">
                <a16:creationId xmlns:a16="http://schemas.microsoft.com/office/drawing/2014/main" id="{8B037517-B4E0-4C3E-7A13-2F1EBD28EDA2}"/>
              </a:ext>
            </a:extLst>
          </p:cNvPr>
          <p:cNvPicPr>
            <a:picLocks noChangeAspect="1"/>
          </p:cNvPicPr>
          <p:nvPr/>
        </p:nvPicPr>
        <p:blipFill>
          <a:blip r:embed="rId2"/>
          <a:stretch>
            <a:fillRect/>
          </a:stretch>
        </p:blipFill>
        <p:spPr>
          <a:xfrm>
            <a:off x="933856" y="3525825"/>
            <a:ext cx="4491588" cy="2173014"/>
          </a:xfrm>
          <a:prstGeom prst="rect">
            <a:avLst/>
          </a:prstGeom>
        </p:spPr>
      </p:pic>
      <p:pic>
        <p:nvPicPr>
          <p:cNvPr id="6" name="Picture 5">
            <a:extLst>
              <a:ext uri="{FF2B5EF4-FFF2-40B4-BE49-F238E27FC236}">
                <a16:creationId xmlns:a16="http://schemas.microsoft.com/office/drawing/2014/main" id="{4B6C736C-5543-BCC6-93E5-CC220C322DA0}"/>
              </a:ext>
            </a:extLst>
          </p:cNvPr>
          <p:cNvPicPr>
            <a:picLocks noChangeAspect="1"/>
          </p:cNvPicPr>
          <p:nvPr/>
        </p:nvPicPr>
        <p:blipFill>
          <a:blip r:embed="rId3"/>
          <a:stretch>
            <a:fillRect/>
          </a:stretch>
        </p:blipFill>
        <p:spPr>
          <a:xfrm>
            <a:off x="6252612" y="3561450"/>
            <a:ext cx="4491588" cy="2101764"/>
          </a:xfrm>
          <a:prstGeom prst="rect">
            <a:avLst/>
          </a:prstGeom>
        </p:spPr>
      </p:pic>
    </p:spTree>
    <p:extLst>
      <p:ext uri="{BB962C8B-B14F-4D97-AF65-F5344CB8AC3E}">
        <p14:creationId xmlns:p14="http://schemas.microsoft.com/office/powerpoint/2010/main" val="35162509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3BCEFE-FCB3-8B49-E7A8-9C82A3F31917}"/>
              </a:ext>
            </a:extLst>
          </p:cNvPr>
          <p:cNvSpPr>
            <a:spLocks noGrp="1"/>
          </p:cNvSpPr>
          <p:nvPr>
            <p:ph type="title"/>
          </p:nvPr>
        </p:nvSpPr>
        <p:spPr/>
        <p:txBody>
          <a:bodyPr/>
          <a:lstStyle/>
          <a:p>
            <a:r>
              <a:rPr lang="en-US" dirty="0"/>
              <a:t>Use Standard Formats for Dates and Times</a:t>
            </a:r>
          </a:p>
        </p:txBody>
      </p:sp>
      <p:sp>
        <p:nvSpPr>
          <p:cNvPr id="3" name="Content Placeholder 2">
            <a:extLst>
              <a:ext uri="{FF2B5EF4-FFF2-40B4-BE49-F238E27FC236}">
                <a16:creationId xmlns:a16="http://schemas.microsoft.com/office/drawing/2014/main" id="{FDA758D6-14F6-B610-E486-F87C2DBEE561}"/>
              </a:ext>
            </a:extLst>
          </p:cNvPr>
          <p:cNvSpPr>
            <a:spLocks noGrp="1"/>
          </p:cNvSpPr>
          <p:nvPr>
            <p:ph idx="1"/>
          </p:nvPr>
        </p:nvSpPr>
        <p:spPr>
          <a:xfrm>
            <a:off x="5262664" y="1971449"/>
            <a:ext cx="6828817" cy="4464996"/>
          </a:xfrm>
        </p:spPr>
        <p:txBody>
          <a:bodyPr>
            <a:normAutofit lnSpcReduction="10000"/>
          </a:bodyPr>
          <a:lstStyle/>
          <a:p>
            <a:r>
              <a:rPr lang="en-US" dirty="0"/>
              <a:t> Learn to know and love the  ISO 8601 standard for representing dates and times</a:t>
            </a:r>
          </a:p>
          <a:p>
            <a:r>
              <a:rPr lang="en-US" dirty="0"/>
              <a:t> Prevent ambiguity when interpreting and parsing</a:t>
            </a:r>
          </a:p>
          <a:p>
            <a:r>
              <a:rPr lang="en-US" dirty="0"/>
              <a:t> Dates in filenames sort chronologically</a:t>
            </a:r>
          </a:p>
          <a:p>
            <a:r>
              <a:rPr lang="en-US" dirty="0"/>
              <a:t> Excel unfortunately does not encourage the use of this format (but should parse it without a problem)</a:t>
            </a:r>
          </a:p>
          <a:p>
            <a:endParaRPr lang="en-US" dirty="0"/>
          </a:p>
        </p:txBody>
      </p:sp>
      <p:pic>
        <p:nvPicPr>
          <p:cNvPr id="4" name="Content Placeholder 3">
            <a:extLst>
              <a:ext uri="{FF2B5EF4-FFF2-40B4-BE49-F238E27FC236}">
                <a16:creationId xmlns:a16="http://schemas.microsoft.com/office/drawing/2014/main" id="{88388D48-8483-4C81-5464-A73B7B3E59AC}"/>
              </a:ext>
            </a:extLst>
          </p:cNvPr>
          <p:cNvPicPr>
            <a:picLocks noChangeAspect="1"/>
          </p:cNvPicPr>
          <p:nvPr/>
        </p:nvPicPr>
        <p:blipFill>
          <a:blip r:embed="rId2"/>
          <a:stretch>
            <a:fillRect/>
          </a:stretch>
        </p:blipFill>
        <p:spPr>
          <a:xfrm>
            <a:off x="1024128" y="1905191"/>
            <a:ext cx="3624863" cy="4225925"/>
          </a:xfrm>
          <a:prstGeom prst="rect">
            <a:avLst/>
          </a:prstGeom>
        </p:spPr>
      </p:pic>
      <p:sp>
        <p:nvSpPr>
          <p:cNvPr id="5" name="TextBox 4">
            <a:extLst>
              <a:ext uri="{FF2B5EF4-FFF2-40B4-BE49-F238E27FC236}">
                <a16:creationId xmlns:a16="http://schemas.microsoft.com/office/drawing/2014/main" id="{96CB2EAB-EC83-500D-20B9-419EEB0AD33F}"/>
              </a:ext>
            </a:extLst>
          </p:cNvPr>
          <p:cNvSpPr txBox="1"/>
          <p:nvPr/>
        </p:nvSpPr>
        <p:spPr>
          <a:xfrm>
            <a:off x="736299" y="6251779"/>
            <a:ext cx="4426212" cy="369332"/>
          </a:xfrm>
          <a:prstGeom prst="rect">
            <a:avLst/>
          </a:prstGeom>
          <a:noFill/>
        </p:spPr>
        <p:txBody>
          <a:bodyPr wrap="none" rtlCol="0">
            <a:spAutoFit/>
          </a:bodyPr>
          <a:lstStyle/>
          <a:p>
            <a:r>
              <a:rPr lang="en-US"/>
              <a:t>Obligatory </a:t>
            </a:r>
            <a:r>
              <a:rPr lang="en-US" err="1"/>
              <a:t>xkcd</a:t>
            </a:r>
            <a:r>
              <a:rPr lang="en-US"/>
              <a:t> (</a:t>
            </a:r>
            <a:r>
              <a:rPr lang="en-US">
                <a:hlinkClick r:id="rId3"/>
              </a:rPr>
              <a:t>https://xkcd.com/1179/</a:t>
            </a:r>
            <a:r>
              <a:rPr lang="en-US"/>
              <a:t>)</a:t>
            </a:r>
          </a:p>
        </p:txBody>
      </p:sp>
    </p:spTree>
    <p:extLst>
      <p:ext uri="{BB962C8B-B14F-4D97-AF65-F5344CB8AC3E}">
        <p14:creationId xmlns:p14="http://schemas.microsoft.com/office/powerpoint/2010/main" val="356082494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R Course Introduction</a:t>
            </a:r>
          </a:p>
        </p:txBody>
      </p:sp>
    </p:spTree>
    <p:extLst>
      <p:ext uri="{BB962C8B-B14F-4D97-AF65-F5344CB8AC3E}">
        <p14:creationId xmlns:p14="http://schemas.microsoft.com/office/powerpoint/2010/main" val="11966947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434343"/>
                </a:solidFill>
              </a:rPr>
              <a:t>Course Goals and Objectives</a:t>
            </a:r>
          </a:p>
        </p:txBody>
      </p:sp>
      <p:sp>
        <p:nvSpPr>
          <p:cNvPr id="3" name="TextBox 2"/>
          <p:cNvSpPr txBox="1"/>
          <p:nvPr/>
        </p:nvSpPr>
        <p:spPr>
          <a:xfrm>
            <a:off x="1024128" y="2353692"/>
            <a:ext cx="10096500" cy="3970318"/>
          </a:xfrm>
          <a:prstGeom prst="rect">
            <a:avLst/>
          </a:prstGeom>
          <a:noFill/>
        </p:spPr>
        <p:txBody>
          <a:bodyPr wrap="square" rtlCol="0">
            <a:spAutoFit/>
          </a:bodyPr>
          <a:lstStyle/>
          <a:p>
            <a:pPr marL="288925" lvl="1" indent="-288925">
              <a:buFont typeface="Arial" panose="020B0604020202020204" pitchFamily="34" charset="0"/>
              <a:buChar char="•"/>
            </a:pPr>
            <a:r>
              <a:rPr lang="en-US" sz="3600" dirty="0">
                <a:latin typeface="Arial Narrow" panose="020B0606020202030204" pitchFamily="34" charset="0"/>
              </a:rPr>
              <a:t>Establish good practices for working with data safely</a:t>
            </a:r>
          </a:p>
          <a:p>
            <a:pPr marL="288925" lvl="1" indent="-288925">
              <a:buFont typeface="Arial" panose="020B0604020202020204" pitchFamily="34" charset="0"/>
              <a:buChar char="•"/>
            </a:pPr>
            <a:r>
              <a:rPr lang="en-US" sz="3600" dirty="0">
                <a:latin typeface="Arial Narrow" panose="020B0606020202030204" pitchFamily="34" charset="0"/>
              </a:rPr>
              <a:t>Teach features of the R programming language that improve reproducibility in clinical data analysis</a:t>
            </a:r>
          </a:p>
          <a:p>
            <a:pPr marL="288925" lvl="1" indent="-288925">
              <a:buFont typeface="Arial" panose="020B0604020202020204" pitchFamily="34" charset="0"/>
              <a:buChar char="•"/>
            </a:pPr>
            <a:r>
              <a:rPr lang="en-US" sz="3600" dirty="0">
                <a:latin typeface="Arial Narrow" panose="020B0606020202030204" pitchFamily="34" charset="0"/>
              </a:rPr>
              <a:t>Demonstrate how R can be used to perform analyses of laboratory operational data</a:t>
            </a:r>
          </a:p>
          <a:p>
            <a:pPr marL="288925" lvl="1" indent="-288925">
              <a:buFont typeface="Arial" panose="020B0604020202020204" pitchFamily="34" charset="0"/>
              <a:buChar char="•"/>
            </a:pPr>
            <a:r>
              <a:rPr lang="en-US" sz="3600" dirty="0">
                <a:latin typeface="Arial Narrow" panose="020B0606020202030204" pitchFamily="34" charset="0"/>
              </a:rPr>
              <a:t>Establish a basis of understanding in the 'tidy' approach to data analysis</a:t>
            </a:r>
          </a:p>
        </p:txBody>
      </p:sp>
    </p:spTree>
    <p:extLst>
      <p:ext uri="{BB962C8B-B14F-4D97-AF65-F5344CB8AC3E}">
        <p14:creationId xmlns:p14="http://schemas.microsoft.com/office/powerpoint/2010/main" val="34400600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47"/>
        <p:cNvGrpSpPr/>
        <p:nvPr/>
      </p:nvGrpSpPr>
      <p:grpSpPr>
        <a:xfrm>
          <a:off x="0" y="0"/>
          <a:ext cx="0" cy="0"/>
          <a:chOff x="0" y="0"/>
          <a:chExt cx="0" cy="0"/>
        </a:xfrm>
      </p:grpSpPr>
      <p:pic>
        <p:nvPicPr>
          <p:cNvPr id="4" name="Picture 4" descr="A picture containing graphical user interface&#10;&#10;Description automatically generated">
            <a:extLst>
              <a:ext uri="{FF2B5EF4-FFF2-40B4-BE49-F238E27FC236}">
                <a16:creationId xmlns:a16="http://schemas.microsoft.com/office/drawing/2014/main" id="{B654C386-5351-46A7-B732-E1E6F03FB09A}"/>
              </a:ext>
            </a:extLst>
          </p:cNvPr>
          <p:cNvPicPr>
            <a:picLocks noChangeAspect="1"/>
          </p:cNvPicPr>
          <p:nvPr/>
        </p:nvPicPr>
        <p:blipFill>
          <a:blip r:embed="rId3"/>
          <a:stretch>
            <a:fillRect/>
          </a:stretch>
        </p:blipFill>
        <p:spPr>
          <a:xfrm>
            <a:off x="1444083" y="1532406"/>
            <a:ext cx="4118516" cy="2222726"/>
          </a:xfrm>
          <a:prstGeom prst="rect">
            <a:avLst/>
          </a:prstGeom>
          <a:ln w="6350" cap="sq">
            <a:solidFill>
              <a:schemeClr val="tx2"/>
            </a:solidFill>
            <a:miter lim="800000"/>
          </a:ln>
          <a:effectLst>
            <a:outerShdw blurRad="57150" dist="19050" dir="5400000" algn="ctr" rotWithShape="0">
              <a:prstClr val="black">
                <a:alpha val="50000"/>
              </a:prstClr>
            </a:outerShdw>
          </a:effectLst>
        </p:spPr>
      </p:pic>
      <p:sp>
        <p:nvSpPr>
          <p:cNvPr id="348" name="Google Shape;348;p29"/>
          <p:cNvSpPr txBox="1">
            <a:spLocks noGrp="1"/>
          </p:cNvSpPr>
          <p:nvPr>
            <p:ph type="title"/>
          </p:nvPr>
        </p:nvSpPr>
        <p:spPr>
          <a:prstGeom prst="rect">
            <a:avLst/>
          </a:prstGeom>
        </p:spPr>
        <p:txBody>
          <a:bodyPr spcFirstLastPara="1" wrap="square" lIns="121900" tIns="121900" rIns="121900" bIns="121900" anchor="t" anchorCtr="0">
            <a:noAutofit/>
          </a:bodyPr>
          <a:lstStyle/>
          <a:p>
            <a:r>
              <a:rPr lang="en"/>
              <a:t>Sessions</a:t>
            </a:r>
            <a:endParaRPr/>
          </a:p>
        </p:txBody>
      </p:sp>
      <p:pic>
        <p:nvPicPr>
          <p:cNvPr id="350" name="Google Shape;350;p29"/>
          <p:cNvPicPr preferRelativeResize="0"/>
          <p:nvPr/>
        </p:nvPicPr>
        <p:blipFill rotWithShape="1">
          <a:blip r:embed="rId4">
            <a:alphaModFix/>
          </a:blip>
          <a:srcRect l="50910"/>
          <a:stretch/>
        </p:blipFill>
        <p:spPr>
          <a:xfrm>
            <a:off x="6202792" y="1534767"/>
            <a:ext cx="4706899" cy="5067300"/>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pic>
        <p:nvPicPr>
          <p:cNvPr id="351" name="Google Shape;351;p29"/>
          <p:cNvPicPr preferRelativeResize="0"/>
          <p:nvPr/>
        </p:nvPicPr>
        <p:blipFill>
          <a:blip r:embed="rId5">
            <a:alphaModFix/>
          </a:blip>
          <a:stretch>
            <a:fillRect/>
          </a:stretch>
        </p:blipFill>
        <p:spPr>
          <a:xfrm>
            <a:off x="1448201" y="4267201"/>
            <a:ext cx="4128801" cy="2319332"/>
          </a:xfrm>
          <a:prstGeom prst="rect">
            <a:avLst/>
          </a:prstGeom>
          <a:noFill/>
          <a:ln w="9525" cap="flat" cmpd="sng">
            <a:solidFill>
              <a:schemeClr val="dk2"/>
            </a:solidFill>
            <a:prstDash val="solid"/>
            <a:round/>
            <a:headEnd type="none" w="sm" len="sm"/>
            <a:tailEnd type="none" w="sm" len="sm"/>
          </a:ln>
          <a:effectLst>
            <a:outerShdw blurRad="57150" dist="19050" dir="5400000" algn="bl" rotWithShape="0">
              <a:srgbClr val="000000">
                <a:alpha val="50000"/>
              </a:srgbClr>
            </a:outerShdw>
          </a:effectLst>
        </p:spPr>
      </p:pic>
      <p:sp>
        <p:nvSpPr>
          <p:cNvPr id="13" name="Freeform 12"/>
          <p:cNvSpPr/>
          <p:nvPr/>
        </p:nvSpPr>
        <p:spPr>
          <a:xfrm rot="5400000">
            <a:off x="5630020" y="2155842"/>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4" name="Right Arrow 13"/>
          <p:cNvSpPr/>
          <p:nvPr/>
        </p:nvSpPr>
        <p:spPr>
          <a:xfrm rot="5400000">
            <a:off x="3134904" y="3836636"/>
            <a:ext cx="811032" cy="463563"/>
          </a:xfrm>
          <a:prstGeom prst="rightArrow">
            <a:avLst/>
          </a:pr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
        <p:nvSpPr>
          <p:cNvPr id="16" name="Freeform 15"/>
          <p:cNvSpPr/>
          <p:nvPr/>
        </p:nvSpPr>
        <p:spPr>
          <a:xfrm rot="5400000">
            <a:off x="5630020" y="4054260"/>
            <a:ext cx="381000" cy="1502600"/>
          </a:xfrm>
          <a:custGeom>
            <a:avLst/>
            <a:gdLst>
              <a:gd name="connsiteX0" fmla="*/ 0 w 381000"/>
              <a:gd name="connsiteY0" fmla="*/ 1312100 h 1502600"/>
              <a:gd name="connsiteX1" fmla="*/ 95250 w 381000"/>
              <a:gd name="connsiteY1" fmla="*/ 1312100 h 1502600"/>
              <a:gd name="connsiteX2" fmla="*/ 95250 w 381000"/>
              <a:gd name="connsiteY2" fmla="*/ 1275481 h 1502600"/>
              <a:gd name="connsiteX3" fmla="*/ 95250 w 381000"/>
              <a:gd name="connsiteY3" fmla="*/ 227119 h 1502600"/>
              <a:gd name="connsiteX4" fmla="*/ 95250 w 381000"/>
              <a:gd name="connsiteY4" fmla="*/ 190500 h 1502600"/>
              <a:gd name="connsiteX5" fmla="*/ 0 w 381000"/>
              <a:gd name="connsiteY5" fmla="*/ 190500 h 1502600"/>
              <a:gd name="connsiteX6" fmla="*/ 190500 w 381000"/>
              <a:gd name="connsiteY6" fmla="*/ 0 h 1502600"/>
              <a:gd name="connsiteX7" fmla="*/ 381000 w 381000"/>
              <a:gd name="connsiteY7" fmla="*/ 190500 h 1502600"/>
              <a:gd name="connsiteX8" fmla="*/ 285750 w 381000"/>
              <a:gd name="connsiteY8" fmla="*/ 190500 h 1502600"/>
              <a:gd name="connsiteX9" fmla="*/ 285750 w 381000"/>
              <a:gd name="connsiteY9" fmla="*/ 227119 h 1502600"/>
              <a:gd name="connsiteX10" fmla="*/ 285750 w 381000"/>
              <a:gd name="connsiteY10" fmla="*/ 1275481 h 1502600"/>
              <a:gd name="connsiteX11" fmla="*/ 285750 w 381000"/>
              <a:gd name="connsiteY11" fmla="*/ 1312100 h 1502600"/>
              <a:gd name="connsiteX12" fmla="*/ 381000 w 381000"/>
              <a:gd name="connsiteY12" fmla="*/ 1312100 h 1502600"/>
              <a:gd name="connsiteX13" fmla="*/ 190500 w 381000"/>
              <a:gd name="connsiteY13" fmla="*/ 1502600 h 1502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81000" h="1502600">
                <a:moveTo>
                  <a:pt x="0" y="1312100"/>
                </a:moveTo>
                <a:lnTo>
                  <a:pt x="95250" y="1312100"/>
                </a:lnTo>
                <a:lnTo>
                  <a:pt x="95250" y="1275481"/>
                </a:lnTo>
                <a:lnTo>
                  <a:pt x="95250" y="227119"/>
                </a:lnTo>
                <a:lnTo>
                  <a:pt x="95250" y="190500"/>
                </a:lnTo>
                <a:lnTo>
                  <a:pt x="0" y="190500"/>
                </a:lnTo>
                <a:lnTo>
                  <a:pt x="190500" y="0"/>
                </a:lnTo>
                <a:lnTo>
                  <a:pt x="381000" y="190500"/>
                </a:lnTo>
                <a:lnTo>
                  <a:pt x="285750" y="190500"/>
                </a:lnTo>
                <a:lnTo>
                  <a:pt x="285750" y="227119"/>
                </a:lnTo>
                <a:lnTo>
                  <a:pt x="285750" y="1275481"/>
                </a:lnTo>
                <a:lnTo>
                  <a:pt x="285750" y="1312100"/>
                </a:lnTo>
                <a:lnTo>
                  <a:pt x="381000" y="1312100"/>
                </a:lnTo>
                <a:lnTo>
                  <a:pt x="190500" y="1502600"/>
                </a:lnTo>
                <a:close/>
              </a:path>
            </a:pathLst>
          </a:custGeom>
          <a:solidFill>
            <a:srgbClr val="78AAD6"/>
          </a:solidFill>
          <a:ln>
            <a:noFill/>
          </a:ln>
        </p:spPr>
        <p:style>
          <a:lnRef idx="2">
            <a:schemeClr val="accent3"/>
          </a:lnRef>
          <a:fillRef idx="1">
            <a:schemeClr val="lt1"/>
          </a:fillRef>
          <a:effectRef idx="0">
            <a:schemeClr val="accent3"/>
          </a:effectRef>
          <a:fontRef idx="minor">
            <a:schemeClr val="dk1"/>
          </a:fontRef>
        </p:style>
        <p:txBody>
          <a:bodyPr wrap="square" rtlCol="0" anchor="ctr">
            <a:noAutofit/>
          </a:bodyPr>
          <a:lstStyle/>
          <a:p>
            <a:pPr algn="ctr"/>
            <a:endParaRPr lang="en-US" sz="1000"/>
          </a:p>
        </p:txBody>
      </p:sp>
    </p:spTree>
    <p:extLst>
      <p:ext uri="{BB962C8B-B14F-4D97-AF65-F5344CB8AC3E}">
        <p14:creationId xmlns:p14="http://schemas.microsoft.com/office/powerpoint/2010/main" val="29638001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Workshop </a:t>
            </a:r>
            <a:r>
              <a:rPr lang="en-US" err="1"/>
              <a:t>Coursebook</a:t>
            </a:r>
            <a:endParaRPr lang="en-US"/>
          </a:p>
        </p:txBody>
      </p:sp>
      <p:pic>
        <p:nvPicPr>
          <p:cNvPr id="3" name="Picture 2"/>
          <p:cNvPicPr>
            <a:picLocks noChangeAspect="1"/>
          </p:cNvPicPr>
          <p:nvPr/>
        </p:nvPicPr>
        <p:blipFill>
          <a:blip r:embed="rId3"/>
          <a:stretch>
            <a:fillRect/>
          </a:stretch>
        </p:blipFill>
        <p:spPr>
          <a:xfrm>
            <a:off x="7512603" y="686804"/>
            <a:ext cx="4363965" cy="5642100"/>
          </a:xfrm>
          <a:prstGeom prst="rect">
            <a:avLst/>
          </a:prstGeom>
        </p:spPr>
      </p:pic>
      <p:sp>
        <p:nvSpPr>
          <p:cNvPr id="4" name="TextBox 3"/>
          <p:cNvSpPr txBox="1"/>
          <p:nvPr/>
        </p:nvSpPr>
        <p:spPr>
          <a:xfrm>
            <a:off x="1024128" y="2353692"/>
            <a:ext cx="6847663" cy="2308324"/>
          </a:xfrm>
          <a:prstGeom prst="rect">
            <a:avLst/>
          </a:prstGeom>
          <a:noFill/>
        </p:spPr>
        <p:txBody>
          <a:bodyPr wrap="square" rtlCol="0">
            <a:spAutoFit/>
          </a:bodyPr>
          <a:lstStyle/>
          <a:p>
            <a:pPr marL="288925" lvl="1" indent="-288925">
              <a:buFont typeface="Arial" panose="020B0604020202020204" pitchFamily="34" charset="0"/>
              <a:buChar char="•"/>
            </a:pPr>
            <a:r>
              <a:rPr lang="en-US" sz="3600" dirty="0" err="1">
                <a:latin typeface="Arial" panose="020B0604020202020204" pitchFamily="34" charset="0"/>
                <a:cs typeface="Arial" panose="020B0604020202020204" pitchFamily="34" charset="0"/>
              </a:rPr>
              <a:t>Coursepack</a:t>
            </a:r>
            <a:r>
              <a:rPr lang="en-US" sz="3600" dirty="0">
                <a:latin typeface="Arial" panose="020B0604020202020204" pitchFamily="34" charset="0"/>
                <a:cs typeface="Arial" panose="020B0604020202020204" pitchFamily="34" charset="0"/>
              </a:rPr>
              <a:t> folder on website contains:</a:t>
            </a:r>
          </a:p>
          <a:p>
            <a:pPr marL="746125" lvl="5" indent="-288925">
              <a:buFont typeface="Arial" panose="020B0604020202020204" pitchFamily="34" charset="0"/>
              <a:buChar char="•"/>
            </a:pPr>
            <a:r>
              <a:rPr lang="en-US" sz="3600" dirty="0">
                <a:latin typeface="Arial" panose="020B0604020202020204" pitchFamily="34" charset="0"/>
                <a:cs typeface="Arial" panose="020B0604020202020204" pitchFamily="34" charset="0"/>
              </a:rPr>
              <a:t>PDFs for slides</a:t>
            </a:r>
          </a:p>
          <a:p>
            <a:pPr marL="746125" lvl="3" indent="-288925">
              <a:buFont typeface="Arial" panose="020B0604020202020204" pitchFamily="34" charset="0"/>
              <a:buChar char="•"/>
            </a:pPr>
            <a:r>
              <a:rPr lang="en-US" sz="3600" dirty="0" err="1">
                <a:latin typeface="Arial" panose="020B0604020202020204" pitchFamily="34" charset="0"/>
                <a:cs typeface="Arial" panose="020B0604020202020204" pitchFamily="34" charset="0"/>
              </a:rPr>
              <a:t>Cheatsheets</a:t>
            </a:r>
            <a:endParaRPr lang="en-US"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064827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6600" dirty="0">
                <a:solidFill>
                  <a:schemeClr val="tx1">
                    <a:lumMod val="75000"/>
                    <a:lumOff val="25000"/>
                  </a:schemeClr>
                </a:solidFill>
              </a:rPr>
              <a:t>Good Data Analysis Practices</a:t>
            </a:r>
          </a:p>
        </p:txBody>
      </p:sp>
    </p:spTree>
    <p:extLst>
      <p:ext uri="{BB962C8B-B14F-4D97-AF65-F5344CB8AC3E}">
        <p14:creationId xmlns:p14="http://schemas.microsoft.com/office/powerpoint/2010/main" val="349811011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6000" dirty="0"/>
              <a:t>Using Zoom in a hybrid setting </a:t>
            </a:r>
          </a:p>
        </p:txBody>
      </p:sp>
      <p:pic>
        <p:nvPicPr>
          <p:cNvPr id="3" name="Picture 4" descr="Zoom | PortfolioSolutions"/>
          <p:cNvPicPr>
            <a:picLocks noChangeAspect="1" noChangeArrowheads="1"/>
          </p:cNvPicPr>
          <p:nvPr/>
        </p:nvPicPr>
        <p:blipFill rotWithShape="1">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l="23300" t="9629" r="24666" b="16390"/>
          <a:stretch/>
        </p:blipFill>
        <p:spPr bwMode="auto">
          <a:xfrm>
            <a:off x="1849390" y="2477724"/>
            <a:ext cx="2395982" cy="311477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297714" y="1953287"/>
            <a:ext cx="6647543" cy="4524315"/>
          </a:xfrm>
          <a:prstGeom prst="rect">
            <a:avLst/>
          </a:prstGeom>
          <a:noFill/>
        </p:spPr>
        <p:txBody>
          <a:bodyPr wrap="square" rtlCol="0">
            <a:spAutoFit/>
          </a:bodyPr>
          <a:lstStyle/>
          <a:p>
            <a:pPr marL="171450" indent="-171450">
              <a:buFont typeface="Arial" panose="020B0604020202020204" pitchFamily="34" charset="0"/>
              <a:buChar char="•"/>
            </a:pPr>
            <a:r>
              <a:rPr lang="en-US" sz="4800" dirty="0"/>
              <a:t> Raise hand in room or virtually for assistance</a:t>
            </a:r>
          </a:p>
          <a:p>
            <a:pPr marL="171450" indent="-171450">
              <a:buFont typeface="Arial" panose="020B0604020202020204" pitchFamily="34" charset="0"/>
              <a:buChar char="•"/>
            </a:pPr>
            <a:r>
              <a:rPr lang="en-US" sz="4800" dirty="0"/>
              <a:t> Remote participants muted</a:t>
            </a:r>
          </a:p>
          <a:p>
            <a:pPr marL="171450" indent="-171450">
              <a:buFont typeface="Arial" panose="020B0604020202020204" pitchFamily="34" charset="0"/>
              <a:buChar char="•"/>
            </a:pPr>
            <a:r>
              <a:rPr lang="en-US" sz="4800" dirty="0"/>
              <a:t> Chat window</a:t>
            </a:r>
          </a:p>
          <a:p>
            <a:pPr marL="171450" lvl="1" indent="-171450">
              <a:buFont typeface="Arial" panose="020B0604020202020204" pitchFamily="34" charset="0"/>
              <a:buChar char="•"/>
            </a:pPr>
            <a:r>
              <a:rPr lang="en-US" sz="4800" dirty="0"/>
              <a:t> Non-verbal feedback</a:t>
            </a:r>
          </a:p>
        </p:txBody>
      </p:sp>
      <p:sp>
        <p:nvSpPr>
          <p:cNvPr id="5" name="Slide Number Placeholder 4"/>
          <p:cNvSpPr>
            <a:spLocks noGrp="1"/>
          </p:cNvSpPr>
          <p:nvPr>
            <p:ph type="sldNum" sz="quarter" idx="12"/>
          </p:nvPr>
        </p:nvSpPr>
        <p:spPr/>
        <p:txBody>
          <a:bodyPr/>
          <a:lstStyle/>
          <a:p>
            <a:fld id="{E7EBC154-6848-214C-B925-399887F0DE31}" type="slidenum">
              <a:rPr lang="en-US" smtClean="0">
                <a:solidFill>
                  <a:prstClr val="black">
                    <a:lumMod val="95000"/>
                    <a:lumOff val="5000"/>
                  </a:prstClr>
                </a:solidFill>
              </a:rPr>
              <a:pPr/>
              <a:t>30</a:t>
            </a:fld>
            <a:endParaRPr lang="en-US">
              <a:solidFill>
                <a:prstClr val="black">
                  <a:lumMod val="95000"/>
                  <a:lumOff val="5000"/>
                </a:prstClr>
              </a:solidFill>
            </a:endParaRPr>
          </a:p>
        </p:txBody>
      </p:sp>
    </p:spTree>
    <p:extLst>
      <p:ext uri="{BB962C8B-B14F-4D97-AF65-F5344CB8AC3E}">
        <p14:creationId xmlns:p14="http://schemas.microsoft.com/office/powerpoint/2010/main" val="37013496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73"/>
        <p:cNvGrpSpPr/>
        <p:nvPr/>
      </p:nvGrpSpPr>
      <p:grpSpPr>
        <a:xfrm>
          <a:off x="0" y="0"/>
          <a:ext cx="0" cy="0"/>
          <a:chOff x="0" y="0"/>
          <a:chExt cx="0" cy="0"/>
        </a:xfrm>
      </p:grpSpPr>
      <p:sp>
        <p:nvSpPr>
          <p:cNvPr id="374" name="Google Shape;374;p33"/>
          <p:cNvSpPr txBox="1">
            <a:spLocks noGrp="1"/>
          </p:cNvSpPr>
          <p:nvPr>
            <p:ph type="title"/>
          </p:nvPr>
        </p:nvSpPr>
        <p:spPr>
          <a:xfrm>
            <a:off x="1125020" y="816546"/>
            <a:ext cx="10651380" cy="763600"/>
          </a:xfrm>
          <a:prstGeom prst="rect">
            <a:avLst/>
          </a:prstGeom>
        </p:spPr>
        <p:txBody>
          <a:bodyPr spcFirstLastPara="1" vert="horz" wrap="square" lIns="121900" tIns="121900" rIns="121900" bIns="121900" rtlCol="0" anchor="t" anchorCtr="0">
            <a:noAutofit/>
          </a:bodyPr>
          <a:lstStyle/>
          <a:p>
            <a:pPr>
              <a:buClr>
                <a:schemeClr val="dk1"/>
              </a:buClr>
              <a:buSzPts val="1100"/>
            </a:pPr>
            <a:r>
              <a:rPr lang="en" dirty="0"/>
              <a:t>Tips for learning</a:t>
            </a:r>
            <a:endParaRPr dirty="0"/>
          </a:p>
          <a:p>
            <a:endParaRPr dirty="0"/>
          </a:p>
        </p:txBody>
      </p:sp>
      <p:sp>
        <p:nvSpPr>
          <p:cNvPr id="375" name="Google Shape;375;p33"/>
          <p:cNvSpPr txBox="1">
            <a:spLocks noGrp="1"/>
          </p:cNvSpPr>
          <p:nvPr>
            <p:ph type="body" idx="1"/>
          </p:nvPr>
        </p:nvSpPr>
        <p:spPr>
          <a:xfrm>
            <a:off x="415600" y="2025450"/>
            <a:ext cx="11360800" cy="4039749"/>
          </a:xfrm>
          <a:prstGeom prst="rect">
            <a:avLst/>
          </a:prstGeom>
        </p:spPr>
        <p:txBody>
          <a:bodyPr spcFirstLastPara="1" vert="horz" wrap="square" lIns="121900" tIns="121900" rIns="121900" bIns="121900" rtlCol="0" anchor="t" anchorCtr="0">
            <a:noAutofit/>
          </a:bodyPr>
          <a:lstStyle/>
          <a:p>
            <a:pPr marL="673098" indent="-571500">
              <a:buClr>
                <a:srgbClr val="333333"/>
              </a:buClr>
              <a:buSzPct val="100000"/>
              <a:buFont typeface="Arial" panose="020B0604020202020204" pitchFamily="34" charset="0"/>
              <a:buChar char="•"/>
            </a:pPr>
            <a:r>
              <a:rPr lang="en" sz="3600" dirty="0" err="1">
                <a:solidFill>
                  <a:srgbClr val="333333"/>
                </a:solidFill>
                <a:latin typeface="Arial" panose="020B0604020202020204" pitchFamily="34" charset="0"/>
                <a:cs typeface="Arial" panose="020B0604020202020204" pitchFamily="34" charset="0"/>
              </a:rPr>
              <a:t>Cheatsheets</a:t>
            </a:r>
            <a:r>
              <a:rPr lang="en" sz="3600" dirty="0">
                <a:solidFill>
                  <a:srgbClr val="333333"/>
                </a:solidFill>
                <a:latin typeface="Arial" panose="020B0604020202020204" pitchFamily="34" charset="0"/>
                <a:cs typeface="Arial" panose="020B0604020202020204" pitchFamily="34" charset="0"/>
              </a:rPr>
              <a:t> show how to do common things – orient yourself with them early</a:t>
            </a:r>
          </a:p>
          <a:p>
            <a:pPr marL="673098" indent="-571500">
              <a:buClr>
                <a:srgbClr val="333333"/>
              </a:buClr>
              <a:buSzPct val="100000"/>
              <a:buFont typeface="Arial" panose="020B0604020202020204" pitchFamily="34" charset="0"/>
              <a:buChar char="•"/>
            </a:pP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The best way to learn to code is by doing</a:t>
            </a:r>
          </a:p>
          <a:p>
            <a:pPr marL="673098" indent="-571500">
              <a:buClr>
                <a:srgbClr val="333333"/>
              </a:buClr>
              <a:buSzPct val="100000"/>
              <a:buFont typeface="Arial" panose="020B0604020202020204" pitchFamily="34" charset="0"/>
              <a:buChar char="•"/>
            </a:pPr>
            <a:endParaRPr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Practice is key! </a:t>
            </a:r>
          </a:p>
          <a:p>
            <a:pPr marL="673098" indent="-571500">
              <a:buClr>
                <a:srgbClr val="333333"/>
              </a:buClr>
              <a:buSzPct val="100000"/>
              <a:buFont typeface="Arial" panose="020B0604020202020204" pitchFamily="34" charset="0"/>
              <a:buChar char="•"/>
            </a:pPr>
            <a:endParaRPr lang="en" sz="3600" dirty="0">
              <a:solidFill>
                <a:srgbClr val="333333"/>
              </a:solidFill>
              <a:latin typeface="Arial" panose="020B0604020202020204" pitchFamily="34" charset="0"/>
              <a:cs typeface="Arial" panose="020B0604020202020204" pitchFamily="34" charset="0"/>
            </a:endParaRPr>
          </a:p>
          <a:p>
            <a:pPr marL="673098" indent="-571500">
              <a:buClr>
                <a:srgbClr val="333333"/>
              </a:buClr>
              <a:buSzPct val="100000"/>
              <a:buFont typeface="Arial" panose="020B0604020202020204" pitchFamily="34" charset="0"/>
              <a:buChar char="•"/>
            </a:pPr>
            <a:r>
              <a:rPr lang="en" sz="3600" dirty="0">
                <a:solidFill>
                  <a:srgbClr val="333333"/>
                </a:solidFill>
                <a:latin typeface="Arial" panose="020B0604020202020204" pitchFamily="34" charset="0"/>
                <a:cs typeface="Arial" panose="020B0604020202020204" pitchFamily="34" charset="0"/>
              </a:rPr>
              <a:t>Programming is hard, even for those with a lot of experience. Find resources and ask for help!</a:t>
            </a:r>
            <a:endParaRPr sz="3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3026103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RStudio Cloud will be the Tool For Our R Lessons</a:t>
            </a:r>
          </a:p>
        </p:txBody>
      </p:sp>
      <p:grpSp>
        <p:nvGrpSpPr>
          <p:cNvPr id="9" name="Group 8">
            <a:extLst>
              <a:ext uri="{FF2B5EF4-FFF2-40B4-BE49-F238E27FC236}">
                <a16:creationId xmlns:a16="http://schemas.microsoft.com/office/drawing/2014/main" id="{59EEC60A-745C-DF4A-A4B2-0F792773EF8D}"/>
              </a:ext>
            </a:extLst>
          </p:cNvPr>
          <p:cNvGrpSpPr/>
          <p:nvPr/>
        </p:nvGrpSpPr>
        <p:grpSpPr>
          <a:xfrm>
            <a:off x="7454756" y="1449986"/>
            <a:ext cx="4537339" cy="4997888"/>
            <a:chOff x="1149962" y="1860112"/>
            <a:chExt cx="4537339" cy="4997888"/>
          </a:xfrm>
        </p:grpSpPr>
        <p:pic>
          <p:nvPicPr>
            <p:cNvPr id="10" name="Picture 9" descr="Your Computer Monitor Could be Part of Antitrust Scheme">
              <a:extLst>
                <a:ext uri="{FF2B5EF4-FFF2-40B4-BE49-F238E27FC236}">
                  <a16:creationId xmlns:a16="http://schemas.microsoft.com/office/drawing/2014/main" id="{026E6F43-9B23-E84E-8729-FCFEB11DD322}"/>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1149962" y="1860112"/>
              <a:ext cx="4537339" cy="3403004"/>
            </a:xfrm>
            <a:prstGeom prst="rect">
              <a:avLst/>
            </a:prstGeom>
          </p:spPr>
        </p:pic>
        <p:pic>
          <p:nvPicPr>
            <p:cNvPr id="11" name="Picture 10">
              <a:extLst>
                <a:ext uri="{FF2B5EF4-FFF2-40B4-BE49-F238E27FC236}">
                  <a16:creationId xmlns:a16="http://schemas.microsoft.com/office/drawing/2014/main" id="{8107BB64-5D1F-284B-A1E2-0812D18CA982}"/>
                </a:ext>
              </a:extLst>
            </p:cNvPr>
            <p:cNvPicPr>
              <a:picLocks noChangeAspect="1"/>
            </p:cNvPicPr>
            <p:nvPr/>
          </p:nvPicPr>
          <p:blipFill>
            <a:blip r:embed="rId4"/>
            <a:stretch>
              <a:fillRect/>
            </a:stretch>
          </p:blipFill>
          <p:spPr>
            <a:xfrm>
              <a:off x="2942381" y="2835791"/>
              <a:ext cx="952500" cy="952500"/>
            </a:xfrm>
            <a:prstGeom prst="rect">
              <a:avLst/>
            </a:prstGeom>
          </p:spPr>
        </p:pic>
        <p:sp>
          <p:nvSpPr>
            <p:cNvPr id="12" name="Google Shape;247;p37">
              <a:extLst>
                <a:ext uri="{FF2B5EF4-FFF2-40B4-BE49-F238E27FC236}">
                  <a16:creationId xmlns:a16="http://schemas.microsoft.com/office/drawing/2014/main" id="{040DFE48-569E-774C-940F-4E22165AD64A}"/>
                </a:ext>
              </a:extLst>
            </p:cNvPr>
            <p:cNvSpPr txBox="1"/>
            <p:nvPr/>
          </p:nvSpPr>
          <p:spPr>
            <a:xfrm>
              <a:off x="1683430" y="4986670"/>
              <a:ext cx="3717910" cy="1871330"/>
            </a:xfrm>
            <a:prstGeom prst="rect">
              <a:avLst/>
            </a:prstGeom>
            <a:noFill/>
            <a:ln>
              <a:noFill/>
            </a:ln>
          </p:spPr>
          <p:txBody>
            <a:bodyPr spcFirstLastPara="1" wrap="square" lIns="91433" tIns="45700" rIns="91433" bIns="45700" anchor="t" anchorCtr="0">
              <a:noAutofit/>
            </a:bodyPr>
            <a:lstStyle/>
            <a:p>
              <a:pPr algn="ctr">
                <a:lnSpc>
                  <a:spcPct val="90000"/>
                </a:lnSpc>
                <a:buClr>
                  <a:schemeClr val="dk1"/>
                </a:buClr>
                <a:buSzPts val="3300"/>
              </a:pPr>
              <a:r>
                <a:rPr lang="en" sz="3600" b="1" dirty="0">
                  <a:latin typeface="Tw Cen MT" panose="020B0602020104020603" pitchFamily="34" charset="77"/>
                  <a:ea typeface="Raleway"/>
                  <a:cs typeface="Raleway"/>
                  <a:sym typeface="Raleway"/>
                </a:rPr>
                <a:t>R</a:t>
              </a:r>
              <a:r>
                <a:rPr lang="en-US" sz="3600" b="1" dirty="0">
                  <a:latin typeface="Tw Cen MT" panose="020B0602020104020603" pitchFamily="34" charset="77"/>
                  <a:ea typeface="Raleway"/>
                  <a:cs typeface="Raleway"/>
                  <a:sym typeface="Raleway"/>
                </a:rPr>
                <a:t>Studio Desktop</a:t>
              </a:r>
              <a:endParaRPr sz="3600" b="1" dirty="0">
                <a:latin typeface="Tw Cen MT" panose="020B0602020104020603" pitchFamily="34" charset="77"/>
                <a:ea typeface="Raleway"/>
                <a:cs typeface="Raleway"/>
                <a:sym typeface="Raleway"/>
              </a:endParaRPr>
            </a:p>
            <a:p>
              <a:pPr algn="ctr">
                <a:lnSpc>
                  <a:spcPct val="90000"/>
                </a:lnSpc>
                <a:buClr>
                  <a:schemeClr val="dk1"/>
                </a:buClr>
                <a:buSzPts val="3300"/>
              </a:pPr>
              <a:r>
                <a:rPr lang="en-US" sz="3200" dirty="0">
                  <a:latin typeface="Tw Cen MT" panose="020B0602020104020603" pitchFamily="34" charset="77"/>
                  <a:ea typeface="Raleway"/>
                  <a:cs typeface="Raleway"/>
                  <a:sym typeface="Raleway"/>
                </a:rPr>
                <a:t>Installed locally on your computer</a:t>
              </a:r>
              <a:endParaRPr sz="3200" dirty="0">
                <a:latin typeface="Tw Cen MT" panose="020B0602020104020603" pitchFamily="34" charset="77"/>
                <a:ea typeface="Raleway"/>
                <a:cs typeface="Raleway"/>
                <a:sym typeface="Raleway"/>
              </a:endParaRPr>
            </a:p>
            <a:p>
              <a:pPr>
                <a:lnSpc>
                  <a:spcPct val="90000"/>
                </a:lnSpc>
                <a:buClr>
                  <a:schemeClr val="dk1"/>
                </a:buClr>
                <a:buSzPts val="3300"/>
              </a:pPr>
              <a:endParaRPr sz="3600" b="1" dirty="0">
                <a:latin typeface="Tw Cen MT" panose="020B0602020104020603" pitchFamily="34" charset="77"/>
                <a:ea typeface="Raleway"/>
                <a:cs typeface="Raleway"/>
                <a:sym typeface="Raleway"/>
              </a:endParaRPr>
            </a:p>
          </p:txBody>
        </p:sp>
      </p:grpSp>
      <p:grpSp>
        <p:nvGrpSpPr>
          <p:cNvPr id="13" name="Group 12">
            <a:extLst>
              <a:ext uri="{FF2B5EF4-FFF2-40B4-BE49-F238E27FC236}">
                <a16:creationId xmlns:a16="http://schemas.microsoft.com/office/drawing/2014/main" id="{8FD4F3FA-E75A-CB4B-A579-B60D906F3F78}"/>
              </a:ext>
            </a:extLst>
          </p:cNvPr>
          <p:cNvGrpSpPr/>
          <p:nvPr/>
        </p:nvGrpSpPr>
        <p:grpSpPr>
          <a:xfrm>
            <a:off x="344452" y="1984728"/>
            <a:ext cx="3717910" cy="4451355"/>
            <a:chOff x="6790660" y="2351356"/>
            <a:chExt cx="3717910" cy="4451355"/>
          </a:xfrm>
        </p:grpSpPr>
        <p:sp>
          <p:nvSpPr>
            <p:cNvPr id="14" name="Cloud 13">
              <a:extLst>
                <a:ext uri="{FF2B5EF4-FFF2-40B4-BE49-F238E27FC236}">
                  <a16:creationId xmlns:a16="http://schemas.microsoft.com/office/drawing/2014/main" id="{5D9A9A7C-C526-FB43-A614-7ABB3CDC3E5E}"/>
                </a:ext>
              </a:extLst>
            </p:cNvPr>
            <p:cNvSpPr/>
            <p:nvPr/>
          </p:nvSpPr>
          <p:spPr>
            <a:xfrm>
              <a:off x="6856352" y="2351356"/>
              <a:ext cx="3332406" cy="2420515"/>
            </a:xfrm>
            <a:prstGeom prst="cloud">
              <a:avLst/>
            </a:prstGeom>
            <a:solidFill>
              <a:schemeClr val="accent6"/>
            </a:solidFill>
            <a:ln>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5" name="Picture 14">
              <a:extLst>
                <a:ext uri="{FF2B5EF4-FFF2-40B4-BE49-F238E27FC236}">
                  <a16:creationId xmlns:a16="http://schemas.microsoft.com/office/drawing/2014/main" id="{8C7E81F1-CA6F-234A-BB21-F683A27E5C2C}"/>
                </a:ext>
              </a:extLst>
            </p:cNvPr>
            <p:cNvPicPr>
              <a:picLocks noChangeAspect="1"/>
            </p:cNvPicPr>
            <p:nvPr/>
          </p:nvPicPr>
          <p:blipFill>
            <a:blip r:embed="rId4"/>
            <a:stretch>
              <a:fillRect/>
            </a:stretch>
          </p:blipFill>
          <p:spPr>
            <a:xfrm>
              <a:off x="8030385" y="3085364"/>
              <a:ext cx="952500" cy="952500"/>
            </a:xfrm>
            <a:prstGeom prst="rect">
              <a:avLst/>
            </a:prstGeom>
          </p:spPr>
        </p:pic>
        <p:sp>
          <p:nvSpPr>
            <p:cNvPr id="16" name="Google Shape;247;p37">
              <a:extLst>
                <a:ext uri="{FF2B5EF4-FFF2-40B4-BE49-F238E27FC236}">
                  <a16:creationId xmlns:a16="http://schemas.microsoft.com/office/drawing/2014/main" id="{0ABC11C9-1676-214B-A0CD-B28E8E4AC9BE}"/>
                </a:ext>
              </a:extLst>
            </p:cNvPr>
            <p:cNvSpPr txBox="1"/>
            <p:nvPr/>
          </p:nvSpPr>
          <p:spPr>
            <a:xfrm>
              <a:off x="6790660" y="4931381"/>
              <a:ext cx="3717910" cy="1871330"/>
            </a:xfrm>
            <a:prstGeom prst="rect">
              <a:avLst/>
            </a:prstGeom>
            <a:noFill/>
            <a:ln>
              <a:noFill/>
            </a:ln>
          </p:spPr>
          <p:txBody>
            <a:bodyPr spcFirstLastPara="1" wrap="square" lIns="91433" tIns="45700" rIns="91433" bIns="45700" anchor="t" anchorCtr="0">
              <a:noAutofit/>
            </a:bodyPr>
            <a:lstStyle/>
            <a:p>
              <a:pPr algn="ctr">
                <a:lnSpc>
                  <a:spcPct val="90000"/>
                </a:lnSpc>
                <a:buClr>
                  <a:schemeClr val="dk1"/>
                </a:buClr>
                <a:buSzPts val="3300"/>
              </a:pPr>
              <a:r>
                <a:rPr lang="en" sz="3600" b="1" dirty="0">
                  <a:latin typeface="Tw Cen MT" panose="020B0602020104020603" pitchFamily="34" charset="77"/>
                  <a:ea typeface="Raleway"/>
                  <a:cs typeface="Raleway"/>
                  <a:sym typeface="Raleway"/>
                </a:rPr>
                <a:t>R</a:t>
              </a:r>
              <a:r>
                <a:rPr lang="en-US" sz="3600" b="1" dirty="0">
                  <a:latin typeface="Tw Cen MT" panose="020B0602020104020603" pitchFamily="34" charset="77"/>
                  <a:ea typeface="Raleway"/>
                  <a:cs typeface="Raleway"/>
                  <a:sym typeface="Raleway"/>
                </a:rPr>
                <a:t>Studio Cloud</a:t>
              </a:r>
              <a:endParaRPr sz="3600" b="1" dirty="0">
                <a:latin typeface="Tw Cen MT" panose="020B0602020104020603" pitchFamily="34" charset="77"/>
                <a:ea typeface="Raleway"/>
                <a:cs typeface="Raleway"/>
                <a:sym typeface="Raleway"/>
              </a:endParaRPr>
            </a:p>
            <a:p>
              <a:pPr algn="ctr">
                <a:lnSpc>
                  <a:spcPct val="90000"/>
                </a:lnSpc>
                <a:buClr>
                  <a:schemeClr val="dk1"/>
                </a:buClr>
                <a:buSzPts val="3300"/>
              </a:pPr>
              <a:r>
                <a:rPr lang="en-US" sz="3200" dirty="0">
                  <a:latin typeface="Tw Cen MT" panose="020B0602020104020603" pitchFamily="34" charset="77"/>
                  <a:ea typeface="Raleway"/>
                  <a:cs typeface="Raleway"/>
                  <a:sym typeface="Raleway"/>
                </a:rPr>
                <a:t>Hosted on a server </a:t>
              </a:r>
            </a:p>
            <a:p>
              <a:pPr algn="ctr">
                <a:lnSpc>
                  <a:spcPct val="90000"/>
                </a:lnSpc>
                <a:buClr>
                  <a:schemeClr val="dk1"/>
                </a:buClr>
                <a:buSzPts val="3300"/>
              </a:pPr>
              <a:r>
                <a:rPr lang="en-US" sz="3200" dirty="0">
                  <a:latin typeface="Tw Cen MT" panose="020B0602020104020603" pitchFamily="34" charset="77"/>
                  <a:ea typeface="Raleway"/>
                  <a:cs typeface="Raleway"/>
                  <a:sym typeface="Raleway"/>
                </a:rPr>
                <a:t>(in the cloud)</a:t>
              </a:r>
              <a:endParaRPr sz="3600" b="1" dirty="0">
                <a:latin typeface="Tw Cen MT" panose="020B0602020104020603" pitchFamily="34" charset="77"/>
                <a:ea typeface="Raleway"/>
                <a:cs typeface="Raleway"/>
                <a:sym typeface="Raleway"/>
              </a:endParaRPr>
            </a:p>
          </p:txBody>
        </p:sp>
      </p:grpSp>
      <p:sp>
        <p:nvSpPr>
          <p:cNvPr id="17" name="TextBox 16">
            <a:extLst>
              <a:ext uri="{FF2B5EF4-FFF2-40B4-BE49-F238E27FC236}">
                <a16:creationId xmlns:a16="http://schemas.microsoft.com/office/drawing/2014/main" id="{F07A1E8C-0F2A-C548-A2BC-F9EF09008674}"/>
              </a:ext>
            </a:extLst>
          </p:cNvPr>
          <p:cNvSpPr txBox="1"/>
          <p:nvPr/>
        </p:nvSpPr>
        <p:spPr>
          <a:xfrm>
            <a:off x="0" y="6144017"/>
            <a:ext cx="12192000" cy="830997"/>
          </a:xfrm>
          <a:prstGeom prst="rect">
            <a:avLst/>
          </a:prstGeom>
          <a:noFill/>
        </p:spPr>
        <p:txBody>
          <a:bodyPr wrap="square" rtlCol="0">
            <a:spAutoFit/>
          </a:bodyPr>
          <a:lstStyle/>
          <a:p>
            <a:pPr algn="ctr"/>
            <a:r>
              <a:rPr lang="en-US" sz="2400" b="1" dirty="0"/>
              <a:t>Note: Use RStudio Cloud only for this course. Do not upload protected health information to the cloud!</a:t>
            </a:r>
          </a:p>
        </p:txBody>
      </p:sp>
      <p:pic>
        <p:nvPicPr>
          <p:cNvPr id="4" name="Picture 3">
            <a:extLst>
              <a:ext uri="{FF2B5EF4-FFF2-40B4-BE49-F238E27FC236}">
                <a16:creationId xmlns:a16="http://schemas.microsoft.com/office/drawing/2014/main" id="{9FCE00DA-75C8-0493-7394-3B4A9DF81814}"/>
              </a:ext>
            </a:extLst>
          </p:cNvPr>
          <p:cNvPicPr>
            <a:picLocks noChangeAspect="1"/>
          </p:cNvPicPr>
          <p:nvPr/>
        </p:nvPicPr>
        <p:blipFill>
          <a:blip r:embed="rId5"/>
          <a:stretch>
            <a:fillRect/>
          </a:stretch>
        </p:blipFill>
        <p:spPr>
          <a:xfrm>
            <a:off x="4940754" y="1860047"/>
            <a:ext cx="2514002" cy="2559299"/>
          </a:xfrm>
          <a:prstGeom prst="rect">
            <a:avLst/>
          </a:prstGeom>
        </p:spPr>
      </p:pic>
      <p:sp>
        <p:nvSpPr>
          <p:cNvPr id="18" name="Google Shape;247;p37">
            <a:extLst>
              <a:ext uri="{FF2B5EF4-FFF2-40B4-BE49-F238E27FC236}">
                <a16:creationId xmlns:a16="http://schemas.microsoft.com/office/drawing/2014/main" id="{632F1845-5996-6385-E70E-96C29975B63C}"/>
              </a:ext>
            </a:extLst>
          </p:cNvPr>
          <p:cNvSpPr txBox="1"/>
          <p:nvPr/>
        </p:nvSpPr>
        <p:spPr>
          <a:xfrm>
            <a:off x="4134175" y="4564753"/>
            <a:ext cx="3717910" cy="1871330"/>
          </a:xfrm>
          <a:prstGeom prst="rect">
            <a:avLst/>
          </a:prstGeom>
          <a:noFill/>
          <a:ln>
            <a:noFill/>
          </a:ln>
        </p:spPr>
        <p:txBody>
          <a:bodyPr spcFirstLastPara="1" wrap="square" lIns="91433" tIns="45700" rIns="91433" bIns="45700" anchor="t" anchorCtr="0">
            <a:noAutofit/>
          </a:bodyPr>
          <a:lstStyle/>
          <a:p>
            <a:pPr algn="ctr">
              <a:lnSpc>
                <a:spcPct val="90000"/>
              </a:lnSpc>
              <a:buClr>
                <a:schemeClr val="dk1"/>
              </a:buClr>
              <a:buSzPts val="3300"/>
            </a:pPr>
            <a:r>
              <a:rPr lang="en" sz="3600" b="1" dirty="0">
                <a:latin typeface="Tw Cen MT" panose="020B0602020104020603" pitchFamily="34" charset="77"/>
                <a:ea typeface="Raleway"/>
                <a:cs typeface="Raleway"/>
                <a:sym typeface="Raleway"/>
              </a:rPr>
              <a:t>R</a:t>
            </a:r>
            <a:r>
              <a:rPr lang="en-US" sz="3600" b="1" dirty="0">
                <a:latin typeface="Tw Cen MT" panose="020B0602020104020603" pitchFamily="34" charset="77"/>
                <a:ea typeface="Raleway"/>
                <a:cs typeface="Raleway"/>
                <a:sym typeface="Raleway"/>
              </a:rPr>
              <a:t>Studio Server</a:t>
            </a:r>
            <a:endParaRPr sz="3600" b="1" dirty="0">
              <a:latin typeface="Tw Cen MT" panose="020B0602020104020603" pitchFamily="34" charset="77"/>
              <a:ea typeface="Raleway"/>
              <a:cs typeface="Raleway"/>
              <a:sym typeface="Raleway"/>
            </a:endParaRPr>
          </a:p>
          <a:p>
            <a:pPr algn="ctr">
              <a:lnSpc>
                <a:spcPct val="90000"/>
              </a:lnSpc>
              <a:buClr>
                <a:schemeClr val="dk1"/>
              </a:buClr>
              <a:buSzPts val="3300"/>
            </a:pPr>
            <a:r>
              <a:rPr lang="en-US" sz="3200" dirty="0">
                <a:latin typeface="Tw Cen MT" panose="020B0602020104020603" pitchFamily="34" charset="77"/>
                <a:ea typeface="Raleway"/>
                <a:cs typeface="Raleway"/>
                <a:sym typeface="Raleway"/>
              </a:rPr>
              <a:t>Hosted on a server (DLMP Server)</a:t>
            </a:r>
          </a:p>
        </p:txBody>
      </p:sp>
    </p:spTree>
    <p:extLst>
      <p:ext uri="{BB962C8B-B14F-4D97-AF65-F5344CB8AC3E}">
        <p14:creationId xmlns:p14="http://schemas.microsoft.com/office/powerpoint/2010/main" val="13345476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A0F3F-82D3-BA25-B0A0-96D8AAEE5B55}"/>
              </a:ext>
            </a:extLst>
          </p:cNvPr>
          <p:cNvSpPr>
            <a:spLocks noGrp="1"/>
          </p:cNvSpPr>
          <p:nvPr>
            <p:ph type="title"/>
          </p:nvPr>
        </p:nvSpPr>
        <p:spPr/>
        <p:txBody>
          <a:bodyPr/>
          <a:lstStyle/>
          <a:p>
            <a:r>
              <a:rPr lang="en-US" dirty="0"/>
              <a:t>Set up Your </a:t>
            </a:r>
            <a:r>
              <a:rPr lang="en-US" dirty="0" err="1"/>
              <a:t>RSTudio</a:t>
            </a:r>
            <a:r>
              <a:rPr lang="en-US" dirty="0"/>
              <a:t> Cloud Account</a:t>
            </a:r>
          </a:p>
        </p:txBody>
      </p:sp>
      <p:sp>
        <p:nvSpPr>
          <p:cNvPr id="3" name="Content Placeholder 2">
            <a:extLst>
              <a:ext uri="{FF2B5EF4-FFF2-40B4-BE49-F238E27FC236}">
                <a16:creationId xmlns:a16="http://schemas.microsoft.com/office/drawing/2014/main" id="{D6AC2CD5-65AF-63E6-7FEF-0091F53B4DBC}"/>
              </a:ext>
            </a:extLst>
          </p:cNvPr>
          <p:cNvSpPr>
            <a:spLocks noGrp="1"/>
          </p:cNvSpPr>
          <p:nvPr>
            <p:ph idx="1"/>
          </p:nvPr>
        </p:nvSpPr>
        <p:spPr>
          <a:xfrm>
            <a:off x="1024128" y="1877438"/>
            <a:ext cx="9720073" cy="4023360"/>
          </a:xfrm>
        </p:spPr>
        <p:txBody>
          <a:bodyPr/>
          <a:lstStyle/>
          <a:p>
            <a:pPr marL="0" indent="0">
              <a:buNone/>
            </a:pPr>
            <a:r>
              <a:rPr lang="en-US" dirty="0"/>
              <a:t>Go to </a:t>
            </a:r>
            <a:r>
              <a:rPr lang="en-US" dirty="0" err="1"/>
              <a:t>rstudio.cloud</a:t>
            </a:r>
            <a:r>
              <a:rPr lang="en-US" dirty="0"/>
              <a:t> on your web browser</a:t>
            </a:r>
          </a:p>
        </p:txBody>
      </p:sp>
      <p:pic>
        <p:nvPicPr>
          <p:cNvPr id="5" name="Picture 4">
            <a:extLst>
              <a:ext uri="{FF2B5EF4-FFF2-40B4-BE49-F238E27FC236}">
                <a16:creationId xmlns:a16="http://schemas.microsoft.com/office/drawing/2014/main" id="{511989F2-F59F-97C9-BC7F-007F83B6DA78}"/>
              </a:ext>
            </a:extLst>
          </p:cNvPr>
          <p:cNvPicPr>
            <a:picLocks noChangeAspect="1"/>
          </p:cNvPicPr>
          <p:nvPr/>
        </p:nvPicPr>
        <p:blipFill>
          <a:blip r:embed="rId2"/>
          <a:stretch>
            <a:fillRect/>
          </a:stretch>
        </p:blipFill>
        <p:spPr>
          <a:xfrm>
            <a:off x="1024128" y="2375243"/>
            <a:ext cx="10151364" cy="4568732"/>
          </a:xfrm>
          <a:prstGeom prst="rect">
            <a:avLst/>
          </a:prstGeom>
        </p:spPr>
      </p:pic>
      <p:sp>
        <p:nvSpPr>
          <p:cNvPr id="6" name="Oval 5">
            <a:extLst>
              <a:ext uri="{FF2B5EF4-FFF2-40B4-BE49-F238E27FC236}">
                <a16:creationId xmlns:a16="http://schemas.microsoft.com/office/drawing/2014/main" id="{30C34873-8943-8812-9328-0CEC0F60F1BE}"/>
              </a:ext>
            </a:extLst>
          </p:cNvPr>
          <p:cNvSpPr/>
          <p:nvPr/>
        </p:nvSpPr>
        <p:spPr>
          <a:xfrm>
            <a:off x="1254868" y="5223753"/>
            <a:ext cx="2247089" cy="67704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791278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C2E20-AC18-4921-55C1-B489EF5EB7A7}"/>
              </a:ext>
            </a:extLst>
          </p:cNvPr>
          <p:cNvSpPr>
            <a:spLocks noGrp="1"/>
          </p:cNvSpPr>
          <p:nvPr>
            <p:ph type="title"/>
          </p:nvPr>
        </p:nvSpPr>
        <p:spPr/>
        <p:txBody>
          <a:bodyPr/>
          <a:lstStyle/>
          <a:p>
            <a:r>
              <a:rPr lang="en-US" dirty="0"/>
              <a:t>Sign Up for Cloud Free</a:t>
            </a:r>
          </a:p>
        </p:txBody>
      </p:sp>
      <p:pic>
        <p:nvPicPr>
          <p:cNvPr id="5" name="Content Placeholder 4">
            <a:extLst>
              <a:ext uri="{FF2B5EF4-FFF2-40B4-BE49-F238E27FC236}">
                <a16:creationId xmlns:a16="http://schemas.microsoft.com/office/drawing/2014/main" id="{B70EEED2-9451-3426-4F10-2AF5F479B46A}"/>
              </a:ext>
            </a:extLst>
          </p:cNvPr>
          <p:cNvPicPr>
            <a:picLocks noGrp="1" noChangeAspect="1"/>
          </p:cNvPicPr>
          <p:nvPr>
            <p:ph idx="1"/>
          </p:nvPr>
        </p:nvPicPr>
        <p:blipFill>
          <a:blip r:embed="rId2"/>
          <a:stretch>
            <a:fillRect/>
          </a:stretch>
        </p:blipFill>
        <p:spPr>
          <a:xfrm>
            <a:off x="1866335" y="2286000"/>
            <a:ext cx="8035468" cy="4022725"/>
          </a:xfrm>
        </p:spPr>
      </p:pic>
      <p:sp>
        <p:nvSpPr>
          <p:cNvPr id="6" name="Oval 5">
            <a:extLst>
              <a:ext uri="{FF2B5EF4-FFF2-40B4-BE49-F238E27FC236}">
                <a16:creationId xmlns:a16="http://schemas.microsoft.com/office/drawing/2014/main" id="{91B32FDD-306D-249C-DB8F-F9278346F4DE}"/>
              </a:ext>
            </a:extLst>
          </p:cNvPr>
          <p:cNvSpPr/>
          <p:nvPr/>
        </p:nvSpPr>
        <p:spPr>
          <a:xfrm>
            <a:off x="4280170" y="5505855"/>
            <a:ext cx="2247089" cy="677045"/>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14085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C0839A-B5E3-C243-A127-3437A21CCBF7}"/>
              </a:ext>
            </a:extLst>
          </p:cNvPr>
          <p:cNvSpPr>
            <a:spLocks noGrp="1"/>
          </p:cNvSpPr>
          <p:nvPr>
            <p:ph type="title"/>
          </p:nvPr>
        </p:nvSpPr>
        <p:spPr/>
        <p:txBody>
          <a:bodyPr/>
          <a:lstStyle/>
          <a:p>
            <a:r>
              <a:rPr lang="en-US" dirty="0"/>
              <a:t>Signing UP with Google Using your UW Email can </a:t>
            </a:r>
            <a:r>
              <a:rPr lang="en-US" dirty="0" err="1"/>
              <a:t>ShortCut</a:t>
            </a:r>
            <a:r>
              <a:rPr lang="en-US" dirty="0"/>
              <a:t> the Setup Steps</a:t>
            </a:r>
          </a:p>
        </p:txBody>
      </p:sp>
      <p:pic>
        <p:nvPicPr>
          <p:cNvPr id="5" name="Content Placeholder 4">
            <a:extLst>
              <a:ext uri="{FF2B5EF4-FFF2-40B4-BE49-F238E27FC236}">
                <a16:creationId xmlns:a16="http://schemas.microsoft.com/office/drawing/2014/main" id="{A0980499-A580-C565-3CEA-9E7996BD0219}"/>
              </a:ext>
            </a:extLst>
          </p:cNvPr>
          <p:cNvPicPr>
            <a:picLocks noGrp="1" noChangeAspect="1"/>
          </p:cNvPicPr>
          <p:nvPr>
            <p:ph idx="1"/>
          </p:nvPr>
        </p:nvPicPr>
        <p:blipFill>
          <a:blip r:embed="rId2"/>
          <a:stretch>
            <a:fillRect/>
          </a:stretch>
        </p:blipFill>
        <p:spPr>
          <a:xfrm>
            <a:off x="2850205" y="2022458"/>
            <a:ext cx="6206247" cy="4835542"/>
          </a:xfrm>
        </p:spPr>
      </p:pic>
      <p:sp>
        <p:nvSpPr>
          <p:cNvPr id="6" name="Oval 5">
            <a:extLst>
              <a:ext uri="{FF2B5EF4-FFF2-40B4-BE49-F238E27FC236}">
                <a16:creationId xmlns:a16="http://schemas.microsoft.com/office/drawing/2014/main" id="{6F69906A-CF94-316F-8884-27851050BD3D}"/>
              </a:ext>
            </a:extLst>
          </p:cNvPr>
          <p:cNvSpPr/>
          <p:nvPr/>
        </p:nvSpPr>
        <p:spPr>
          <a:xfrm>
            <a:off x="5612860" y="5330757"/>
            <a:ext cx="2247089" cy="379379"/>
          </a:xfrm>
          <a:prstGeom prst="ellipse">
            <a:avLst/>
          </a:prstGeom>
          <a:noFill/>
          <a:ln w="762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083D914F-BCB6-4B9C-1352-7FE8F7449480}"/>
              </a:ext>
            </a:extLst>
          </p:cNvPr>
          <p:cNvSpPr txBox="1"/>
          <p:nvPr/>
        </p:nvSpPr>
        <p:spPr>
          <a:xfrm>
            <a:off x="8424153" y="4066161"/>
            <a:ext cx="3501958" cy="2677656"/>
          </a:xfrm>
          <a:prstGeom prst="rect">
            <a:avLst/>
          </a:prstGeom>
          <a:noFill/>
        </p:spPr>
        <p:txBody>
          <a:bodyPr wrap="square" rtlCol="0">
            <a:spAutoFit/>
          </a:bodyPr>
          <a:lstStyle/>
          <a:p>
            <a:r>
              <a:rPr lang="en-US" sz="2800" dirty="0"/>
              <a:t>Then select your Google account associated with your UW email (if you have Google set up already)</a:t>
            </a:r>
          </a:p>
        </p:txBody>
      </p:sp>
    </p:spTree>
    <p:extLst>
      <p:ext uri="{BB962C8B-B14F-4D97-AF65-F5344CB8AC3E}">
        <p14:creationId xmlns:p14="http://schemas.microsoft.com/office/powerpoint/2010/main" val="19787249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AA7F4E-DD3B-FC12-E8AB-343F46344CAC}"/>
              </a:ext>
            </a:extLst>
          </p:cNvPr>
          <p:cNvSpPr>
            <a:spLocks noGrp="1"/>
          </p:cNvSpPr>
          <p:nvPr>
            <p:ph type="title"/>
          </p:nvPr>
        </p:nvSpPr>
        <p:spPr/>
        <p:txBody>
          <a:bodyPr/>
          <a:lstStyle/>
          <a:p>
            <a:r>
              <a:rPr lang="en-US" dirty="0"/>
              <a:t>Onward!</a:t>
            </a:r>
          </a:p>
        </p:txBody>
      </p:sp>
      <p:sp>
        <p:nvSpPr>
          <p:cNvPr id="3" name="Content Placeholder 2">
            <a:extLst>
              <a:ext uri="{FF2B5EF4-FFF2-40B4-BE49-F238E27FC236}">
                <a16:creationId xmlns:a16="http://schemas.microsoft.com/office/drawing/2014/main" id="{BADCACAC-F8C0-EC7D-FB97-F722DF87C9E6}"/>
              </a:ext>
            </a:extLst>
          </p:cNvPr>
          <p:cNvSpPr>
            <a:spLocks noGrp="1"/>
          </p:cNvSpPr>
          <p:nvPr>
            <p:ph idx="1"/>
          </p:nvPr>
        </p:nvSpPr>
        <p:spPr/>
        <p:txBody>
          <a:bodyPr>
            <a:normAutofit fontScale="92500" lnSpcReduction="10000"/>
          </a:bodyPr>
          <a:lstStyle/>
          <a:p>
            <a:r>
              <a:rPr lang="en-US" dirty="0"/>
              <a:t> Will pick up with orientation to RStudio tomorrow</a:t>
            </a:r>
          </a:p>
          <a:p>
            <a:r>
              <a:rPr lang="en-US" dirty="0"/>
              <a:t> Please fill out survey: </a:t>
            </a:r>
            <a:r>
              <a:rPr lang="en-US" dirty="0">
                <a:hlinkClick r:id="rId2"/>
              </a:rPr>
              <a:t>https://forms.gle/G6HhAxsHeBXKJtkZ7</a:t>
            </a:r>
            <a:r>
              <a:rPr lang="en-US" dirty="0"/>
              <a:t> </a:t>
            </a:r>
          </a:p>
          <a:p>
            <a:r>
              <a:rPr lang="en-US" dirty="0"/>
              <a:t> Course material available at: </a:t>
            </a:r>
            <a:r>
              <a:rPr lang="en-US" dirty="0">
                <a:hlinkClick r:id="rId3"/>
              </a:rPr>
              <a:t>https://github.com/pcmathias/dlmp-data-analysis-with-r</a:t>
            </a:r>
            <a:endParaRPr lang="en-US" dirty="0"/>
          </a:p>
          <a:p>
            <a:pPr marL="0" indent="0">
              <a:buNone/>
            </a:pPr>
            <a:endParaRPr lang="en-US" dirty="0"/>
          </a:p>
          <a:p>
            <a:r>
              <a:rPr lang="en-US" dirty="0"/>
              <a:t> After first lessons, we will provide instructions for signing into our DLMP server to use RStudio (without having to install on your local desktop)</a:t>
            </a:r>
          </a:p>
        </p:txBody>
      </p:sp>
      <p:pic>
        <p:nvPicPr>
          <p:cNvPr id="5" name="Picture 4">
            <a:extLst>
              <a:ext uri="{FF2B5EF4-FFF2-40B4-BE49-F238E27FC236}">
                <a16:creationId xmlns:a16="http://schemas.microsoft.com/office/drawing/2014/main" id="{5AC1564B-F823-56E1-E59C-97BAA23A38AE}"/>
              </a:ext>
            </a:extLst>
          </p:cNvPr>
          <p:cNvPicPr>
            <a:picLocks noChangeAspect="1"/>
          </p:cNvPicPr>
          <p:nvPr/>
        </p:nvPicPr>
        <p:blipFill>
          <a:blip r:embed="rId4"/>
          <a:stretch>
            <a:fillRect/>
          </a:stretch>
        </p:blipFill>
        <p:spPr>
          <a:xfrm>
            <a:off x="9404214" y="0"/>
            <a:ext cx="2541351" cy="2541351"/>
          </a:xfrm>
          <a:prstGeom prst="rect">
            <a:avLst/>
          </a:prstGeom>
        </p:spPr>
      </p:pic>
      <p:sp>
        <p:nvSpPr>
          <p:cNvPr id="6" name="TextBox 5">
            <a:extLst>
              <a:ext uri="{FF2B5EF4-FFF2-40B4-BE49-F238E27FC236}">
                <a16:creationId xmlns:a16="http://schemas.microsoft.com/office/drawing/2014/main" id="{0CA0BC51-7258-1920-3DBE-05F5B27A4DD9}"/>
              </a:ext>
            </a:extLst>
          </p:cNvPr>
          <p:cNvSpPr txBox="1"/>
          <p:nvPr/>
        </p:nvSpPr>
        <p:spPr>
          <a:xfrm>
            <a:off x="9518515" y="2208383"/>
            <a:ext cx="2451370" cy="461665"/>
          </a:xfrm>
          <a:prstGeom prst="rect">
            <a:avLst/>
          </a:prstGeom>
          <a:noFill/>
        </p:spPr>
        <p:txBody>
          <a:bodyPr wrap="square" rtlCol="0">
            <a:spAutoFit/>
          </a:bodyPr>
          <a:lstStyle/>
          <a:p>
            <a:pPr algn="ctr"/>
            <a:r>
              <a:rPr lang="en-US" sz="2400" dirty="0"/>
              <a:t>Survey link</a:t>
            </a:r>
          </a:p>
        </p:txBody>
      </p:sp>
    </p:spTree>
    <p:extLst>
      <p:ext uri="{BB962C8B-B14F-4D97-AF65-F5344CB8AC3E}">
        <p14:creationId xmlns:p14="http://schemas.microsoft.com/office/powerpoint/2010/main" val="287563105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BA4586-7195-6758-14AB-FE1B5DF7A331}"/>
              </a:ext>
            </a:extLst>
          </p:cNvPr>
          <p:cNvSpPr>
            <a:spLocks noGrp="1"/>
          </p:cNvSpPr>
          <p:nvPr>
            <p:ph type="title"/>
          </p:nvPr>
        </p:nvSpPr>
        <p:spPr/>
        <p:txBody>
          <a:bodyPr/>
          <a:lstStyle/>
          <a:p>
            <a:r>
              <a:rPr lang="en-US" dirty="0"/>
              <a:t>Practice #1: Build a project folder structure to organize your work</a:t>
            </a:r>
          </a:p>
        </p:txBody>
      </p:sp>
      <p:sp>
        <p:nvSpPr>
          <p:cNvPr id="3" name="Content Placeholder 2">
            <a:extLst>
              <a:ext uri="{FF2B5EF4-FFF2-40B4-BE49-F238E27FC236}">
                <a16:creationId xmlns:a16="http://schemas.microsoft.com/office/drawing/2014/main" id="{B01ECD38-9ED2-95EF-D17E-3B46C198C504}"/>
              </a:ext>
            </a:extLst>
          </p:cNvPr>
          <p:cNvSpPr>
            <a:spLocks noGrp="1"/>
          </p:cNvSpPr>
          <p:nvPr>
            <p:ph idx="1"/>
          </p:nvPr>
        </p:nvSpPr>
        <p:spPr/>
        <p:txBody>
          <a:bodyPr>
            <a:normAutofit lnSpcReduction="10000"/>
          </a:bodyPr>
          <a:lstStyle/>
          <a:p>
            <a:r>
              <a:rPr lang="en-US" dirty="0"/>
              <a:t> You will find it much easier to recycle previous work if you have a clear structure for organizing your projects</a:t>
            </a:r>
          </a:p>
          <a:p>
            <a:r>
              <a:rPr lang="en-US" dirty="0"/>
              <a:t> Make a folder for each project</a:t>
            </a:r>
          </a:p>
          <a:p>
            <a:r>
              <a:rPr lang="en-US" dirty="0"/>
              <a:t> Include folders within the project folder for at least the following:</a:t>
            </a:r>
          </a:p>
          <a:p>
            <a:pPr lvl="1"/>
            <a:r>
              <a:rPr lang="en-US" dirty="0"/>
              <a:t> Data (raw data)</a:t>
            </a:r>
          </a:p>
          <a:p>
            <a:pPr lvl="1"/>
            <a:r>
              <a:rPr lang="en-US" dirty="0"/>
              <a:t> Output (figures and/or intermediate tables or files) – can choose to put intermediate files into a separate folder</a:t>
            </a:r>
          </a:p>
          <a:p>
            <a:pPr lvl="1"/>
            <a:r>
              <a:rPr lang="en-US" dirty="0"/>
              <a:t> Analysis files – can choose to keep this in main folder</a:t>
            </a:r>
          </a:p>
        </p:txBody>
      </p:sp>
    </p:spTree>
    <p:extLst>
      <p:ext uri="{BB962C8B-B14F-4D97-AF65-F5344CB8AC3E}">
        <p14:creationId xmlns:p14="http://schemas.microsoft.com/office/powerpoint/2010/main" val="8774826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91DCF1-108C-D951-FE0A-977226EC8C37}"/>
              </a:ext>
            </a:extLst>
          </p:cNvPr>
          <p:cNvSpPr>
            <a:spLocks noGrp="1"/>
          </p:cNvSpPr>
          <p:nvPr>
            <p:ph type="title"/>
          </p:nvPr>
        </p:nvSpPr>
        <p:spPr/>
        <p:txBody>
          <a:bodyPr/>
          <a:lstStyle/>
          <a:p>
            <a:r>
              <a:rPr lang="en-US" dirty="0"/>
              <a:t>Practice #2: Data Analysis Should be Separated from Raw Data</a:t>
            </a:r>
          </a:p>
        </p:txBody>
      </p:sp>
      <p:sp>
        <p:nvSpPr>
          <p:cNvPr id="3" name="Content Placeholder 2">
            <a:extLst>
              <a:ext uri="{FF2B5EF4-FFF2-40B4-BE49-F238E27FC236}">
                <a16:creationId xmlns:a16="http://schemas.microsoft.com/office/drawing/2014/main" id="{D4C49C99-0D70-5FAF-449E-0FFC2A7CFF2B}"/>
              </a:ext>
            </a:extLst>
          </p:cNvPr>
          <p:cNvSpPr>
            <a:spLocks noGrp="1"/>
          </p:cNvSpPr>
          <p:nvPr>
            <p:ph idx="1"/>
          </p:nvPr>
        </p:nvSpPr>
        <p:spPr/>
        <p:txBody>
          <a:bodyPr>
            <a:normAutofit/>
          </a:bodyPr>
          <a:lstStyle/>
          <a:p>
            <a:pPr>
              <a:buFont typeface="Arial" panose="020B0604020202020204" pitchFamily="34" charset="0"/>
              <a:buChar char="•"/>
            </a:pPr>
            <a:r>
              <a:rPr lang="en-US" sz="3200" dirty="0"/>
              <a:t> No matter how you choose to analyze your data you should always create a new file for your analysis</a:t>
            </a:r>
          </a:p>
          <a:p>
            <a:pPr>
              <a:buFont typeface="Arial" panose="020B0604020202020204" pitchFamily="34" charset="0"/>
              <a:buChar char="•"/>
            </a:pPr>
            <a:r>
              <a:rPr lang="en-US" sz="3200" dirty="0"/>
              <a:t> Why?</a:t>
            </a:r>
          </a:p>
          <a:p>
            <a:pPr lvl="1">
              <a:buFont typeface="Arial" panose="020B0604020202020204" pitchFamily="34" charset="0"/>
              <a:buChar char="•"/>
            </a:pPr>
            <a:r>
              <a:rPr lang="en-US" dirty="0"/>
              <a:t> Traceability: it is more difficult to identify mistakes in an analysis if you can’t look back at what you originally received</a:t>
            </a:r>
          </a:p>
          <a:p>
            <a:pPr lvl="1">
              <a:buFont typeface="Arial" panose="020B0604020202020204" pitchFamily="34" charset="0"/>
              <a:buChar char="•"/>
            </a:pPr>
            <a:r>
              <a:rPr lang="en-US" dirty="0"/>
              <a:t> Mistakes: if you overwrite an important cell or field you may not be able to identify the mistake and may not be able to fix it without re-requesting the data</a:t>
            </a:r>
          </a:p>
        </p:txBody>
      </p:sp>
    </p:spTree>
    <p:extLst>
      <p:ext uri="{BB962C8B-B14F-4D97-AF65-F5344CB8AC3E}">
        <p14:creationId xmlns:p14="http://schemas.microsoft.com/office/powerpoint/2010/main" val="302967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F3D769-BD4A-A3E4-818E-C493314F2626}"/>
              </a:ext>
            </a:extLst>
          </p:cNvPr>
          <p:cNvSpPr>
            <a:spLocks noGrp="1"/>
          </p:cNvSpPr>
          <p:nvPr>
            <p:ph type="title"/>
          </p:nvPr>
        </p:nvSpPr>
        <p:spPr/>
        <p:txBody>
          <a:bodyPr/>
          <a:lstStyle/>
          <a:p>
            <a:r>
              <a:rPr lang="en-US" dirty="0"/>
              <a:t>How do you separate your analysis from raw data?</a:t>
            </a:r>
          </a:p>
        </p:txBody>
      </p:sp>
      <p:sp>
        <p:nvSpPr>
          <p:cNvPr id="3" name="Content Placeholder 2">
            <a:extLst>
              <a:ext uri="{FF2B5EF4-FFF2-40B4-BE49-F238E27FC236}">
                <a16:creationId xmlns:a16="http://schemas.microsoft.com/office/drawing/2014/main" id="{1A6174D5-7BDB-93FB-53E6-B83D1DC82427}"/>
              </a:ext>
            </a:extLst>
          </p:cNvPr>
          <p:cNvSpPr>
            <a:spLocks noGrp="1"/>
          </p:cNvSpPr>
          <p:nvPr>
            <p:ph idx="1"/>
          </p:nvPr>
        </p:nvSpPr>
        <p:spPr/>
        <p:txBody>
          <a:bodyPr>
            <a:normAutofit lnSpcReduction="10000"/>
          </a:bodyPr>
          <a:lstStyle/>
          <a:p>
            <a:r>
              <a:rPr lang="en-US" dirty="0"/>
              <a:t> In Excel: use “Save As…” immediately after you receive your data</a:t>
            </a:r>
          </a:p>
          <a:p>
            <a:r>
              <a:rPr lang="en-US" dirty="0"/>
              <a:t> In R or other programming languages, reading a file in generally does not change the original file</a:t>
            </a:r>
          </a:p>
          <a:p>
            <a:pPr lvl="1"/>
            <a:r>
              <a:rPr lang="en-US" dirty="0"/>
              <a:t> This is very helpful and can help enforce good practices</a:t>
            </a:r>
          </a:p>
          <a:p>
            <a:pPr lvl="1"/>
            <a:r>
              <a:rPr lang="en-US" dirty="0"/>
              <a:t> If you need to create an output file, you can use a write to file function</a:t>
            </a:r>
          </a:p>
          <a:p>
            <a:r>
              <a:rPr lang="en-US" dirty="0"/>
              <a:t> Name your output/analysis file with a name that you’ll be able to recognize a year from now</a:t>
            </a:r>
          </a:p>
          <a:p>
            <a:endParaRPr lang="en-US" dirty="0"/>
          </a:p>
        </p:txBody>
      </p:sp>
    </p:spTree>
    <p:extLst>
      <p:ext uri="{BB962C8B-B14F-4D97-AF65-F5344CB8AC3E}">
        <p14:creationId xmlns:p14="http://schemas.microsoft.com/office/powerpoint/2010/main" val="531915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03A68-FE58-AA89-05FB-0879D842718D}"/>
              </a:ext>
            </a:extLst>
          </p:cNvPr>
          <p:cNvSpPr>
            <a:spLocks noGrp="1"/>
          </p:cNvSpPr>
          <p:nvPr>
            <p:ph type="title"/>
          </p:nvPr>
        </p:nvSpPr>
        <p:spPr/>
        <p:txBody>
          <a:bodyPr/>
          <a:lstStyle/>
          <a:p>
            <a:r>
              <a:rPr lang="en-US" dirty="0"/>
              <a:t>Should you save intermediate versions of your Analysis?</a:t>
            </a:r>
          </a:p>
        </p:txBody>
      </p:sp>
      <p:sp>
        <p:nvSpPr>
          <p:cNvPr id="3" name="Content Placeholder 2">
            <a:extLst>
              <a:ext uri="{FF2B5EF4-FFF2-40B4-BE49-F238E27FC236}">
                <a16:creationId xmlns:a16="http://schemas.microsoft.com/office/drawing/2014/main" id="{9A7B9D50-82C6-210F-8E55-A52829E5D9B3}"/>
              </a:ext>
            </a:extLst>
          </p:cNvPr>
          <p:cNvSpPr>
            <a:spLocks noGrp="1"/>
          </p:cNvSpPr>
          <p:nvPr>
            <p:ph idx="1"/>
          </p:nvPr>
        </p:nvSpPr>
        <p:spPr>
          <a:xfrm>
            <a:off x="1024128" y="2286000"/>
            <a:ext cx="9720073" cy="4572000"/>
          </a:xfrm>
        </p:spPr>
        <p:txBody>
          <a:bodyPr>
            <a:normAutofit fontScale="92500" lnSpcReduction="10000"/>
          </a:bodyPr>
          <a:lstStyle/>
          <a:p>
            <a:r>
              <a:rPr lang="en-US" dirty="0"/>
              <a:t> There is always a risk you will make a mistake in an analysis and want to backtrack</a:t>
            </a:r>
          </a:p>
          <a:p>
            <a:r>
              <a:rPr lang="en-US" dirty="0"/>
              <a:t> For analysis in Excel, consider a couple strategies:</a:t>
            </a:r>
          </a:p>
          <a:p>
            <a:pPr lvl="1"/>
            <a:r>
              <a:rPr lang="en-US" dirty="0"/>
              <a:t> Save intermediate analysis files with dates to track</a:t>
            </a:r>
          </a:p>
          <a:p>
            <a:pPr lvl="1"/>
            <a:r>
              <a:rPr lang="en-US" dirty="0"/>
              <a:t> Use OneDrive – you can save the same file and revert to a previous version</a:t>
            </a:r>
          </a:p>
          <a:p>
            <a:r>
              <a:rPr lang="en-US" dirty="0"/>
              <a:t> Analysis with a programming language emphasizes saving a script rather than a data file – you can re-execute the script if needed</a:t>
            </a:r>
          </a:p>
          <a:p>
            <a:pPr lvl="1"/>
            <a:r>
              <a:rPr lang="en-US" dirty="0"/>
              <a:t> May still want to use OneDrive or a version control system (e.g. git) for your script</a:t>
            </a:r>
          </a:p>
        </p:txBody>
      </p:sp>
    </p:spTree>
    <p:extLst>
      <p:ext uri="{BB962C8B-B14F-4D97-AF65-F5344CB8AC3E}">
        <p14:creationId xmlns:p14="http://schemas.microsoft.com/office/powerpoint/2010/main" val="27515254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4C05-E0F4-2485-2E23-BC8CCA7AEEFA}"/>
              </a:ext>
            </a:extLst>
          </p:cNvPr>
          <p:cNvSpPr>
            <a:spLocks noGrp="1"/>
          </p:cNvSpPr>
          <p:nvPr>
            <p:ph type="title"/>
          </p:nvPr>
        </p:nvSpPr>
        <p:spPr/>
        <p:txBody>
          <a:bodyPr/>
          <a:lstStyle/>
          <a:p>
            <a:r>
              <a:rPr lang="en-US" dirty="0"/>
              <a:t>Practice #3: Always Inspect your Raw Data</a:t>
            </a:r>
          </a:p>
        </p:txBody>
      </p:sp>
      <p:sp>
        <p:nvSpPr>
          <p:cNvPr id="3" name="Content Placeholder 2">
            <a:extLst>
              <a:ext uri="{FF2B5EF4-FFF2-40B4-BE49-F238E27FC236}">
                <a16:creationId xmlns:a16="http://schemas.microsoft.com/office/drawing/2014/main" id="{5D39509D-9E6E-4870-A33B-1013FA4031D4}"/>
              </a:ext>
            </a:extLst>
          </p:cNvPr>
          <p:cNvSpPr>
            <a:spLocks noGrp="1"/>
          </p:cNvSpPr>
          <p:nvPr>
            <p:ph idx="1"/>
          </p:nvPr>
        </p:nvSpPr>
        <p:spPr/>
        <p:txBody>
          <a:bodyPr/>
          <a:lstStyle/>
          <a:p>
            <a:r>
              <a:rPr lang="en-US" dirty="0"/>
              <a:t> Before diving into a data analysis, lay eyes on the data set</a:t>
            </a:r>
          </a:p>
          <a:p>
            <a:pPr lvl="1"/>
            <a:r>
              <a:rPr lang="en-US" dirty="0"/>
              <a:t> Can open the file in Excel</a:t>
            </a:r>
          </a:p>
          <a:p>
            <a:pPr lvl="1"/>
            <a:r>
              <a:rPr lang="en-US" dirty="0"/>
              <a:t> Programming language development environment may also allow you to look at the raw data – e.g. </a:t>
            </a:r>
            <a:r>
              <a:rPr lang="en-US" dirty="0" err="1"/>
              <a:t>Rstudio</a:t>
            </a:r>
            <a:endParaRPr lang="en-US" dirty="0"/>
          </a:p>
          <a:p>
            <a:r>
              <a:rPr lang="en-US" dirty="0"/>
              <a:t> Understand the meaning of rows and columns – will cover tidy data later</a:t>
            </a:r>
          </a:p>
        </p:txBody>
      </p:sp>
    </p:spTree>
    <p:extLst>
      <p:ext uri="{BB962C8B-B14F-4D97-AF65-F5344CB8AC3E}">
        <p14:creationId xmlns:p14="http://schemas.microsoft.com/office/powerpoint/2010/main" val="14024177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24C05-E0F4-2485-2E23-BC8CCA7AEEFA}"/>
              </a:ext>
            </a:extLst>
          </p:cNvPr>
          <p:cNvSpPr>
            <a:spLocks noGrp="1"/>
          </p:cNvSpPr>
          <p:nvPr>
            <p:ph type="title"/>
          </p:nvPr>
        </p:nvSpPr>
        <p:spPr/>
        <p:txBody>
          <a:bodyPr/>
          <a:lstStyle/>
          <a:p>
            <a:r>
              <a:rPr lang="en-US" dirty="0"/>
              <a:t>Practice #3: Always Inspect your Raw Data</a:t>
            </a:r>
          </a:p>
        </p:txBody>
      </p:sp>
      <p:sp>
        <p:nvSpPr>
          <p:cNvPr id="3" name="Content Placeholder 2">
            <a:extLst>
              <a:ext uri="{FF2B5EF4-FFF2-40B4-BE49-F238E27FC236}">
                <a16:creationId xmlns:a16="http://schemas.microsoft.com/office/drawing/2014/main" id="{5D39509D-9E6E-4870-A33B-1013FA4031D4}"/>
              </a:ext>
            </a:extLst>
          </p:cNvPr>
          <p:cNvSpPr>
            <a:spLocks noGrp="1"/>
          </p:cNvSpPr>
          <p:nvPr>
            <p:ph idx="1"/>
          </p:nvPr>
        </p:nvSpPr>
        <p:spPr/>
        <p:txBody>
          <a:bodyPr>
            <a:normAutofit lnSpcReduction="10000"/>
          </a:bodyPr>
          <a:lstStyle/>
          <a:p>
            <a:r>
              <a:rPr lang="en-US" dirty="0"/>
              <a:t> Inspect for any missing data</a:t>
            </a:r>
          </a:p>
          <a:p>
            <a:pPr lvl="1"/>
            <a:r>
              <a:rPr lang="en-US" dirty="0"/>
              <a:t> How is missing data represented? Blanks, NULLs (SQL), NAs (R), -1?</a:t>
            </a:r>
          </a:p>
          <a:p>
            <a:pPr lvl="1"/>
            <a:r>
              <a:rPr lang="en-US" dirty="0"/>
              <a:t> Programming languages provide functions that perform a summary of the data set</a:t>
            </a:r>
          </a:p>
          <a:p>
            <a:r>
              <a:rPr lang="en-US" dirty="0"/>
              <a:t> If applicable, sort data column by column</a:t>
            </a:r>
          </a:p>
          <a:p>
            <a:pPr lvl="1"/>
            <a:r>
              <a:rPr lang="en-US" dirty="0"/>
              <a:t> Most helpful if each column = specific field or data element </a:t>
            </a:r>
          </a:p>
          <a:p>
            <a:pPr lvl="1"/>
            <a:r>
              <a:rPr lang="en-US" dirty="0"/>
              <a:t> Helpful to see the “lowest” and “highest” values by column</a:t>
            </a:r>
          </a:p>
          <a:p>
            <a:pPr lvl="1"/>
            <a:r>
              <a:rPr lang="en-US" dirty="0"/>
              <a:t> </a:t>
            </a:r>
            <a:r>
              <a:rPr lang="en-US" i="1" dirty="0"/>
              <a:t>Can identify unexpected data types </a:t>
            </a:r>
          </a:p>
        </p:txBody>
      </p:sp>
    </p:spTree>
    <p:extLst>
      <p:ext uri="{BB962C8B-B14F-4D97-AF65-F5344CB8AC3E}">
        <p14:creationId xmlns:p14="http://schemas.microsoft.com/office/powerpoint/2010/main" val="54889399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Integral">
      <a:majorFont>
        <a:latin typeface="Tw Cen MT Condensed" panose="020B06060201040202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w Cen MT" panose="020B0602020104020603"/>
        <a:ea typeface=""/>
        <a:cs typeface=""/>
        <a:font script="Grek" typeface="Calibri"/>
        <a:font script="Cyrl" typeface="Calibri"/>
        <a:font script="Jpan" typeface="メイリオ"/>
        <a:font script="Hang" typeface="HY얕은샘물M"/>
        <a:font script="Hans" typeface="华文仿宋"/>
        <a:font script="Hant" typeface="微軟正黑體"/>
        <a:font script="Arab" typeface="Arial"/>
        <a:font script="Hebr" typeface="Levenim MT"/>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{476843CF-5C3C-BA40-A99B-7BEDA83590AC}tf10001061</Template>
  <TotalTime>9320</TotalTime>
  <Words>2744</Words>
  <Application>Microsoft Macintosh PowerPoint</Application>
  <PresentationFormat>Widescreen</PresentationFormat>
  <Paragraphs>229</Paragraphs>
  <Slides>36</Slides>
  <Notes>10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36</vt:i4>
      </vt:variant>
    </vt:vector>
  </HeadingPairs>
  <TitlesOfParts>
    <vt:vector size="45" baseType="lpstr">
      <vt:lpstr>Arial</vt:lpstr>
      <vt:lpstr>Arial Narrow</vt:lpstr>
      <vt:lpstr>Arial,Sans-Serif</vt:lpstr>
      <vt:lpstr>Calibri</vt:lpstr>
      <vt:lpstr>Courier</vt:lpstr>
      <vt:lpstr>Tw Cen MT</vt:lpstr>
      <vt:lpstr>Tw Cen MT Condensed</vt:lpstr>
      <vt:lpstr>Wingdings 3</vt:lpstr>
      <vt:lpstr>Integral</vt:lpstr>
      <vt:lpstr>Data Analysis Basics</vt:lpstr>
      <vt:lpstr>PowerPoint Presentation</vt:lpstr>
      <vt:lpstr>Good Data Analysis Practices</vt:lpstr>
      <vt:lpstr>Practice #1: Build a project folder structure to organize your work</vt:lpstr>
      <vt:lpstr>Practice #2: Data Analysis Should be Separated from Raw Data</vt:lpstr>
      <vt:lpstr>How do you separate your analysis from raw data?</vt:lpstr>
      <vt:lpstr>Should you save intermediate versions of your Analysis?</vt:lpstr>
      <vt:lpstr>Practice #3: Always Inspect your Raw Data</vt:lpstr>
      <vt:lpstr>Practice #3: Always Inspect your Raw Data</vt:lpstr>
      <vt:lpstr>Computers Think about Data Differently </vt:lpstr>
      <vt:lpstr>Some special data types are linked to specific behavior</vt:lpstr>
      <vt:lpstr>Principles of TIDY Data</vt:lpstr>
      <vt:lpstr>Tidy Data Summarized</vt:lpstr>
      <vt:lpstr>Consider a single data set with 4 variables</vt:lpstr>
      <vt:lpstr>Representation 1</vt:lpstr>
      <vt:lpstr>Representation 2</vt:lpstr>
      <vt:lpstr>Representation 3 is Tidy</vt:lpstr>
      <vt:lpstr>Why keep things tidy?</vt:lpstr>
      <vt:lpstr>Tidy Data Summarized</vt:lpstr>
      <vt:lpstr>Tips for Generating Your Own Data</vt:lpstr>
      <vt:lpstr>Building your own data set</vt:lpstr>
      <vt:lpstr>Naming Variables</vt:lpstr>
      <vt:lpstr>Respect Data Types When Creating Variables</vt:lpstr>
      <vt:lpstr>Consistency is Critical for Analyzing Categorical Variables</vt:lpstr>
      <vt:lpstr>Use Standard Formats for Dates and Times</vt:lpstr>
      <vt:lpstr>R Course Introduction</vt:lpstr>
      <vt:lpstr>Course Goals and Objectives</vt:lpstr>
      <vt:lpstr>Sessions</vt:lpstr>
      <vt:lpstr>Workshop Coursebook</vt:lpstr>
      <vt:lpstr>Using Zoom in a hybrid setting </vt:lpstr>
      <vt:lpstr>Tips for learning </vt:lpstr>
      <vt:lpstr>RStudio Cloud will be the Tool For Our R Lessons</vt:lpstr>
      <vt:lpstr>Set up Your RSTudio Cloud Account</vt:lpstr>
      <vt:lpstr>Sign Up for Cloud Free</vt:lpstr>
      <vt:lpstr>Signing UP with Google Using your UW Email can ShortCut the Setup Steps</vt:lpstr>
      <vt:lpstr>Onward!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 Basics</dc:title>
  <dc:creator>Patrick C Mathias</dc:creator>
  <cp:lastModifiedBy>Patrick C Mathias</cp:lastModifiedBy>
  <cp:revision>9</cp:revision>
  <dcterms:created xsi:type="dcterms:W3CDTF">2022-06-28T07:45:18Z</dcterms:created>
  <dcterms:modified xsi:type="dcterms:W3CDTF">2022-07-04T19:06:17Z</dcterms:modified>
</cp:coreProperties>
</file>