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2AF2-5575-4DDB-B2AE-07CCB7FAA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11400-EC67-447F-A1FF-14973467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DF218-73F2-459B-BA38-F743DB4A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33F-D672-4E25-8F28-A4D7354E7A62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3F50B-5C91-46EC-8AE4-EF5CC1D0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210D0-7F1E-4C86-99F3-D6E6C7A6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9B1-EEC2-4F52-84C6-49B531FE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70CA-BF19-4759-B6F2-3934B2A2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FF788-DE45-4021-8C8C-7ACCD402F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CC38-F7EF-435C-B591-33C3CE4E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33F-D672-4E25-8F28-A4D7354E7A62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AD2B-ADB4-4AC8-8DEB-5DFD01FC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E6FDD-2DEA-40C6-B052-0487A640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9B1-EEC2-4F52-84C6-49B531FE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E4B55-CDC6-45CC-B35C-4AD598A03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91E7C-8767-4B49-8EFA-292A181E1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EB84D-D058-4AF8-A779-6A64A948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33F-D672-4E25-8F28-A4D7354E7A62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68495-43E7-40BE-BDD4-6BA08C8D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1ED0B-DA0D-4F71-9319-9384927B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9B1-EEC2-4F52-84C6-49B531FE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1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05F8-05C8-483C-9708-43B5D0F8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12CE-D2D4-4824-821D-9685B90DC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D1586-2BE5-49A5-872C-F227247C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33F-D672-4E25-8F28-A4D7354E7A62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EBC6A-1AA5-4726-A8EE-B127B608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7ADCD-E487-4B64-BBCC-D0C3C716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9B1-EEC2-4F52-84C6-49B531FE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0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0F36-87B1-4A7C-B3C4-2678CDD2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A7612-E154-4436-9BCD-79052EB60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C364-25E0-4722-B112-6ED1F9BF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33F-D672-4E25-8F28-A4D7354E7A62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5C140-F7EE-44C1-9056-94D1B122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28BE0-BAB2-4E1F-B9C7-1C563BCB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9B1-EEC2-4F52-84C6-49B531FE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5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0D56-175E-420E-9629-D2FC3AC7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D37EF-2682-4C65-884D-F704AD3BD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BCABD-9188-4B05-9E90-45882F03E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95F7-13DC-4735-9760-2655ABDE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33F-D672-4E25-8F28-A4D7354E7A62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E21F3-B0FB-4357-B686-EFB9A8B5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12A9F-16EE-418A-9BB8-93780289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9B1-EEC2-4F52-84C6-49B531FE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1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86C9-773E-431D-9ABC-EDF47A0D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B1C13-8750-48B8-8A88-D4D7E239F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F23E7-8F1A-4B3E-B290-0A3C9D02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DC422-9CD9-4620-82F4-F6DF507CC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2124F-E99E-4B09-B743-4357FE5BA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10935-2B88-47B2-B066-786FF1BA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33F-D672-4E25-8F28-A4D7354E7A62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3B98E-811C-4DC2-84ED-2F900BDD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6C323-F78E-4631-82F8-37F3673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9B1-EEC2-4F52-84C6-49B531FE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40F4-411B-4A14-B2C5-AD1E981C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CAAC1-D7D0-4A22-8BCC-D4D9DF97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33F-D672-4E25-8F28-A4D7354E7A62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97DBA-0628-4A99-A6C1-B40650F2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28D70-3120-4961-83F6-48985DA3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9B1-EEC2-4F52-84C6-49B531FE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7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7B95E3-5F12-435E-B267-EA8A8DC6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33F-D672-4E25-8F28-A4D7354E7A62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728D7-1124-4BAA-8FE1-2CFD8979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29FC7-A611-4D28-84E4-95451AC4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9B1-EEC2-4F52-84C6-49B531FE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8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B760-FA76-4235-926A-731D2A112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A024-F50E-44C6-AFA7-97D9154BE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34987-AA02-4197-8E77-F465DA6D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5EA2F-CE76-4F8F-BC50-859B98C1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33F-D672-4E25-8F28-A4D7354E7A62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AB217-F9D0-4566-93B2-64A00CAB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53105-047A-489A-B068-54A4A23F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9B1-EEC2-4F52-84C6-49B531FE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8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E8CF-7797-4134-8E81-DD8FE57BB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2FB80-99E2-4330-A78F-21EB503F6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B9E93-D2CC-426F-BD39-7CAF97693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F3F5A-ADB2-4264-85E1-4E2AF6FD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33F-D672-4E25-8F28-A4D7354E7A62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792E2-7DCC-4ABD-9665-349011DB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EDF33-01F2-4077-A79C-27DC73A9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9B1-EEC2-4F52-84C6-49B531FE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AB7C9-11D0-4BF9-A973-55F42E36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A821C-74F5-485A-BDD1-5BA67ACD1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6F29F-DE97-4BA1-8D41-EE817592C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B333F-D672-4E25-8F28-A4D7354E7A62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57F25-F086-4BFE-BBC3-446675970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97EB4-8568-427B-AAE7-BBA938F08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8E9B1-EEC2-4F52-84C6-49B531FE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8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889/notebooks/Desktop/the%20hageV3.ipynb#Introduction---Business-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73FD1-E8AD-4DDA-AB8C-CFE2A63FD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Coursera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46E77-58B7-4557-AD9E-841A98AFA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Yoga Studio vs Gym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863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64F6814-96D5-4463-898E-405CC0C40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7ADF2-3D7A-4296-A424-6BC9BABB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- Business problem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¶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1E278-DA42-428B-B63A-873B2453BD26}"/>
              </a:ext>
            </a:extLst>
          </p:cNvPr>
          <p:cNvSpPr txBox="1"/>
          <p:nvPr/>
        </p:nvSpPr>
        <p:spPr>
          <a:xfrm>
            <a:off x="821515" y="2121762"/>
            <a:ext cx="6204984" cy="362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business problem is basically answering the question of where should I invest my savings opening a Gym.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general feeling is that people that practice Yoga are "fitness junkies" and therefore practice both Yoga and Gym if they have the chance.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Wherever there is a Yoga Studio, there is a market for a Gym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 will analyze this in my region to find the BEST LOCATION to open Gym</a:t>
            </a:r>
          </a:p>
        </p:txBody>
      </p:sp>
      <p:pic>
        <p:nvPicPr>
          <p:cNvPr id="4" name="Content Placeholder 3" descr="A group of people sitting posing for the camera&#10;&#10;Description automatically generated">
            <a:extLst>
              <a:ext uri="{FF2B5EF4-FFF2-40B4-BE49-F238E27FC236}">
                <a16:creationId xmlns:a16="http://schemas.microsoft.com/office/drawing/2014/main" id="{7DC88A1F-D733-448B-ABCD-4C4B4D1D0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5596"/>
          <a:stretch/>
        </p:blipFill>
        <p:spPr>
          <a:xfrm>
            <a:off x="7829553" y="306909"/>
            <a:ext cx="4042409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82604D-B8B6-47DD-BED6-FC17F13E46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95" b="8135"/>
          <a:stretch/>
        </p:blipFill>
        <p:spPr>
          <a:xfrm>
            <a:off x="7829549" y="2828925"/>
            <a:ext cx="4042410" cy="3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A59604-CD3B-4C6B-B7ED-F13D57D02D7C}"/>
              </a:ext>
            </a:extLst>
          </p:cNvPr>
          <p:cNvSpPr txBox="1"/>
          <p:nvPr/>
        </p:nvSpPr>
        <p:spPr>
          <a:xfrm>
            <a:off x="764082" y="4419589"/>
            <a:ext cx="108087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Methodology</a:t>
            </a:r>
          </a:p>
          <a:p>
            <a:r>
              <a:rPr lang="en-US" dirty="0"/>
              <a:t>I extracted from </a:t>
            </a:r>
            <a:r>
              <a:rPr lang="en-US" dirty="0" err="1"/>
              <a:t>FourSquare</a:t>
            </a:r>
            <a:r>
              <a:rPr lang="en-US" dirty="0"/>
              <a:t> data from both Gym and Yoga Studios in the greater the Hague region. </a:t>
            </a:r>
          </a:p>
          <a:p>
            <a:r>
              <a:rPr lang="en-US" dirty="0"/>
              <a:t>I plotted both types of business in a map of the region and I checked whether a pattern aroused. </a:t>
            </a:r>
          </a:p>
          <a:p>
            <a:r>
              <a:rPr lang="en-US" dirty="0"/>
              <a:t>This pattern was clear. </a:t>
            </a:r>
          </a:p>
          <a:p>
            <a:r>
              <a:rPr lang="en-US" dirty="0"/>
              <a:t>However a more analytical approach cauterizing the business by region would allow me to understand whether </a:t>
            </a:r>
          </a:p>
          <a:p>
            <a:r>
              <a:rPr lang="en-US" dirty="0"/>
              <a:t>the first conclusion is valid. The number of cluster was taken from the visual approach above. </a:t>
            </a:r>
          </a:p>
          <a:p>
            <a:r>
              <a:rPr lang="en-US" dirty="0"/>
              <a:t>The conclusion expressed below clearly indicates the places where there are no Gyms, but we do see Yoga Studios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043CCD-F2C2-4B39-BE91-51C07C907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78" y="1104900"/>
            <a:ext cx="5410200" cy="3133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77EC1F-8948-49AE-8AA6-9C06D41E3295}"/>
              </a:ext>
            </a:extLst>
          </p:cNvPr>
          <p:cNvSpPr txBox="1"/>
          <p:nvPr/>
        </p:nvSpPr>
        <p:spPr>
          <a:xfrm>
            <a:off x="685799" y="407086"/>
            <a:ext cx="9138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Data</a:t>
            </a:r>
          </a:p>
          <a:p>
            <a:r>
              <a:rPr lang="en-US" dirty="0"/>
              <a:t>I will collect data from the different Yoga Studios and Gyms in the regions around my house. </a:t>
            </a:r>
          </a:p>
          <a:p>
            <a:r>
              <a:rPr lang="en-US" dirty="0"/>
              <a:t>And I will check whether there is any place where we have a Yoga Studio but not a Gym around.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0796E6-E650-4A96-B79F-2EC50E59D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899" y="1414462"/>
            <a:ext cx="2447925" cy="18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6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118095-E710-48C3-B362-A4E4475BF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82" r="9971" b="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52136-B211-420A-A926-6DE2838B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u="sng" dirty="0"/>
              <a:t>Visual representation</a:t>
            </a:r>
            <a:br>
              <a:rPr lang="en-US" sz="3700" dirty="0"/>
            </a:br>
            <a:r>
              <a:rPr lang="en-US" sz="3700" dirty="0"/>
              <a:t>The map shows the Yoga Studios in blue and the Gyms in green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31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C63E-4D08-48A3-B861-EE22DB8B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Study – Clusters in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BC97-D6DD-410E-8292-69DC8ED8C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045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We divide the city 5 clusters</a:t>
            </a:r>
          </a:p>
          <a:p>
            <a:pPr marL="0" indent="0">
              <a:buNone/>
            </a:pPr>
            <a:r>
              <a:rPr lang="en-US" sz="1800" dirty="0"/>
              <a:t>The map is clearly clustering the areas by neighborhoods: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Cluster 0 is </a:t>
            </a:r>
            <a:r>
              <a:rPr lang="en-US" sz="1800" dirty="0" err="1"/>
              <a:t>Sergbroek</a:t>
            </a:r>
            <a:r>
              <a:rPr lang="en-US" sz="1800" dirty="0"/>
              <a:t> and Scheveningen</a:t>
            </a:r>
          </a:p>
          <a:p>
            <a:r>
              <a:rPr lang="en-US" sz="1800" dirty="0"/>
              <a:t>Cluster 1 is City Centre</a:t>
            </a:r>
          </a:p>
          <a:p>
            <a:r>
              <a:rPr lang="en-US" sz="1800" dirty="0"/>
              <a:t>Cluster 2 is </a:t>
            </a:r>
            <a:r>
              <a:rPr lang="en-US" sz="1800" dirty="0" err="1"/>
              <a:t>Leidschendam</a:t>
            </a:r>
            <a:r>
              <a:rPr lang="en-US" sz="1800" dirty="0"/>
              <a:t> and </a:t>
            </a:r>
            <a:r>
              <a:rPr lang="en-US" sz="1800" dirty="0" err="1"/>
              <a:t>Haagse</a:t>
            </a:r>
            <a:r>
              <a:rPr lang="en-US" sz="1800" dirty="0"/>
              <a:t> </a:t>
            </a:r>
            <a:r>
              <a:rPr lang="en-US" sz="1800" dirty="0" err="1"/>
              <a:t>Hout</a:t>
            </a:r>
            <a:endParaRPr lang="en-US" sz="1800" dirty="0"/>
          </a:p>
          <a:p>
            <a:r>
              <a:rPr lang="en-US" sz="1800" dirty="0"/>
              <a:t>Cluster 3 is </a:t>
            </a:r>
            <a:r>
              <a:rPr lang="en-US" sz="1800" dirty="0" err="1"/>
              <a:t>Rijkskwijk</a:t>
            </a:r>
            <a:endParaRPr lang="en-US" sz="1800" dirty="0"/>
          </a:p>
          <a:p>
            <a:r>
              <a:rPr lang="en-US" sz="1800" dirty="0"/>
              <a:t>Cluster 4 is </a:t>
            </a:r>
            <a:r>
              <a:rPr lang="en-US" sz="1800" dirty="0" err="1"/>
              <a:t>Loosdouinen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54C28-3E1E-45D4-B387-F8699E20F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25625"/>
            <a:ext cx="5779295" cy="363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1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C63E-4D08-48A3-B861-EE22DB8B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Study – clusters in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54C28-3E1E-45D4-B387-F8699E20F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25625"/>
            <a:ext cx="5779295" cy="3634142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A9CDC5D-B2BF-46A9-B9D0-BD38C2E80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258314"/>
              </p:ext>
            </p:extLst>
          </p:nvPr>
        </p:nvGraphicFramePr>
        <p:xfrm>
          <a:off x="316706" y="1965260"/>
          <a:ext cx="5125443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126">
                  <a:extLst>
                    <a:ext uri="{9D8B030D-6E8A-4147-A177-3AD203B41FA5}">
                      <a16:colId xmlns:a16="http://schemas.microsoft.com/office/drawing/2014/main" val="406509850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1434116706"/>
                    </a:ext>
                  </a:extLst>
                </a:gridCol>
                <a:gridCol w="775385">
                  <a:extLst>
                    <a:ext uri="{9D8B030D-6E8A-4147-A177-3AD203B41FA5}">
                      <a16:colId xmlns:a16="http://schemas.microsoft.com/office/drawing/2014/main" val="2129210896"/>
                    </a:ext>
                  </a:extLst>
                </a:gridCol>
              </a:tblGrid>
              <a:tr h="283639">
                <a:tc>
                  <a:txBody>
                    <a:bodyPr/>
                    <a:lstStyle/>
                    <a:p>
                      <a:r>
                        <a:rPr lang="en-US" sz="1400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of Yoga Studios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of Gyms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87624"/>
                  </a:ext>
                </a:extLst>
              </a:tr>
              <a:tr h="283639">
                <a:tc>
                  <a:txBody>
                    <a:bodyPr/>
                    <a:lstStyle/>
                    <a:p>
                      <a:r>
                        <a:rPr lang="en-US" sz="1400" dirty="0" err="1">
                          <a:highlight>
                            <a:srgbClr val="0000FF"/>
                          </a:highlight>
                        </a:rPr>
                        <a:t>Sergbroek</a:t>
                      </a:r>
                      <a:r>
                        <a:rPr lang="en-US" sz="1400" dirty="0">
                          <a:highlight>
                            <a:srgbClr val="0000FF"/>
                          </a:highlight>
                        </a:rPr>
                        <a:t> and Scheveningen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881781"/>
                  </a:ext>
                </a:extLst>
              </a:tr>
              <a:tr h="283639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City Centre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573747"/>
                  </a:ext>
                </a:extLst>
              </a:tr>
              <a:tr h="283639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highlight>
                            <a:srgbClr val="808000"/>
                          </a:highlight>
                        </a:rPr>
                        <a:t>Leidschendam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highlight>
                            <a:srgbClr val="808000"/>
                          </a:highlight>
                        </a:rPr>
                        <a:t> and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highlight>
                            <a:srgbClr val="808000"/>
                          </a:highlight>
                        </a:rPr>
                        <a:t>Haagse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highlight>
                            <a:srgbClr val="808000"/>
                          </a:highlight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highlight>
                            <a:srgbClr val="808000"/>
                          </a:highlight>
                        </a:rPr>
                        <a:t>Hout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219286"/>
                  </a:ext>
                </a:extLst>
              </a:tr>
              <a:tr h="283639">
                <a:tc>
                  <a:txBody>
                    <a:bodyPr/>
                    <a:lstStyle/>
                    <a:p>
                      <a:r>
                        <a:rPr lang="en-US" sz="1400" dirty="0" err="1">
                          <a:highlight>
                            <a:srgbClr val="00FF00"/>
                          </a:highlight>
                        </a:rPr>
                        <a:t>Rijkskwijk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9050"/>
                  </a:ext>
                </a:extLst>
              </a:tr>
              <a:tr h="283639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highlight>
                            <a:srgbClr val="800080"/>
                          </a:highlight>
                        </a:rPr>
                        <a:t>Loosdouinen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26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90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FCF7-8F6F-41F3-A9D3-237348D93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0936" y="403195"/>
            <a:ext cx="9144000" cy="78633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2462F-90C7-42C1-AEB4-96C9BB94A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0936" y="1456152"/>
            <a:ext cx="9144000" cy="1655762"/>
          </a:xfrm>
        </p:spPr>
        <p:txBody>
          <a:bodyPr>
            <a:normAutofit fontScale="55000" lnSpcReduction="20000"/>
          </a:bodyPr>
          <a:lstStyle/>
          <a:p>
            <a:pPr algn="l"/>
            <a:br>
              <a:rPr lang="en-US" b="1" dirty="0"/>
            </a:br>
            <a:r>
              <a:rPr lang="en-US" dirty="0"/>
              <a:t>We can clearly see in the second map that close to my house (marked in red) in the City Centre Neighborhood there is a strong correlation between Yoga studios In the table above we see there are gyms and Yoga Studios (6 and 9 respectively)</a:t>
            </a:r>
            <a:br>
              <a:rPr lang="en-US" dirty="0"/>
            </a:br>
            <a:r>
              <a:rPr lang="en-US" dirty="0"/>
              <a:t>In the area of </a:t>
            </a:r>
            <a:r>
              <a:rPr lang="en-US" dirty="0" err="1"/>
              <a:t>Sergebroek</a:t>
            </a:r>
            <a:r>
              <a:rPr lang="en-US" dirty="0"/>
              <a:t> and Scheveningen there are also Gyms and Yoga Studios (5 and 1 respectively) </a:t>
            </a:r>
          </a:p>
          <a:p>
            <a:pPr algn="l"/>
            <a:r>
              <a:rPr lang="en-US" dirty="0"/>
              <a:t>However, the areas farther away like </a:t>
            </a:r>
            <a:r>
              <a:rPr lang="en-US" dirty="0" err="1"/>
              <a:t>Rijkskwik</a:t>
            </a:r>
            <a:r>
              <a:rPr lang="en-US" dirty="0"/>
              <a:t> (cluster 3 -green) and </a:t>
            </a:r>
            <a:r>
              <a:rPr lang="en-US" dirty="0" err="1"/>
              <a:t>Loosduinen</a:t>
            </a:r>
            <a:r>
              <a:rPr lang="en-US" dirty="0"/>
              <a:t> (cluster 4 - purple) have only Gyms (2 and 1 as per table above) </a:t>
            </a:r>
          </a:p>
          <a:p>
            <a:pPr algn="l"/>
            <a:r>
              <a:rPr lang="en-US" dirty="0"/>
              <a:t>By using economic studies like price of houses and tax info we know that the area of Rijswijk has a high economic power has a Yoga studio but not Gym.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7B7A5F-F658-4C88-ACC8-F3CB011EF40F}"/>
              </a:ext>
            </a:extLst>
          </p:cNvPr>
          <p:cNvSpPr txBox="1">
            <a:spLocks/>
          </p:cNvSpPr>
          <p:nvPr/>
        </p:nvSpPr>
        <p:spPr>
          <a:xfrm>
            <a:off x="1310936" y="3348103"/>
            <a:ext cx="9144000" cy="7191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600" dirty="0"/>
              <a:t>Discussion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22285C-42CF-4F3A-A3DE-E2CF00FE7EA1}"/>
              </a:ext>
            </a:extLst>
          </p:cNvPr>
          <p:cNvSpPr txBox="1">
            <a:spLocks/>
          </p:cNvSpPr>
          <p:nvPr/>
        </p:nvSpPr>
        <p:spPr>
          <a:xfrm>
            <a:off x="1310936" y="4221879"/>
            <a:ext cx="9144000" cy="927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00" dirty="0"/>
              <a:t>Seeing the results above expressed, my recommendation is to open a Gym in </a:t>
            </a:r>
            <a:r>
              <a:rPr lang="en-US" sz="1300" dirty="0" err="1"/>
              <a:t>Rijkswik</a:t>
            </a:r>
            <a:br>
              <a:rPr lang="en-US" sz="1300" dirty="0"/>
            </a:br>
            <a:r>
              <a:rPr lang="en-US" sz="1300" b="1" dirty="0"/>
              <a:t>Conclusion section where you conclude the report.</a:t>
            </a:r>
            <a:br>
              <a:rPr lang="en-US" sz="1300" b="1" dirty="0"/>
            </a:br>
            <a:r>
              <a:rPr lang="en-US" sz="1300" dirty="0"/>
              <a:t>I would invest in a Yoga studio in the area of </a:t>
            </a:r>
            <a:r>
              <a:rPr lang="en-US" sz="1300" dirty="0" err="1"/>
              <a:t>Rijkswijk</a:t>
            </a:r>
            <a:endParaRPr lang="en-US" sz="13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E084696-E6FF-424A-BFB9-631779CCBDFE}"/>
              </a:ext>
            </a:extLst>
          </p:cNvPr>
          <p:cNvSpPr txBox="1">
            <a:spLocks/>
          </p:cNvSpPr>
          <p:nvPr/>
        </p:nvSpPr>
        <p:spPr>
          <a:xfrm>
            <a:off x="1310936" y="5627914"/>
            <a:ext cx="9144000" cy="130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br>
              <a:rPr lang="en-US" sz="1300" dirty="0"/>
            </a:br>
            <a:endParaRPr lang="en-US" sz="1300" dirty="0"/>
          </a:p>
          <a:p>
            <a:pPr algn="l"/>
            <a:r>
              <a:rPr lang="en-US" sz="1300" dirty="0"/>
              <a:t>I would invest in a Yoga studio in the area of </a:t>
            </a:r>
            <a:r>
              <a:rPr lang="en-US" sz="1300" dirty="0" err="1"/>
              <a:t>Rijkswijk</a:t>
            </a:r>
            <a:endParaRPr lang="en-US" sz="13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2DCBF19-6C0B-4AF9-B461-269C743E85E4}"/>
              </a:ext>
            </a:extLst>
          </p:cNvPr>
          <p:cNvSpPr txBox="1">
            <a:spLocks/>
          </p:cNvSpPr>
          <p:nvPr/>
        </p:nvSpPr>
        <p:spPr>
          <a:xfrm>
            <a:off x="1310936" y="5149160"/>
            <a:ext cx="9144000" cy="7191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0" dirty="0"/>
              <a:t>Conclusion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7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515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Coursera CAPSTONE</vt:lpstr>
      <vt:lpstr>Introduction - Business problem¶</vt:lpstr>
      <vt:lpstr>PowerPoint Presentation</vt:lpstr>
      <vt:lpstr>Visual representation The map shows the Yoga Studios in blue and the Gyms in green</vt:lpstr>
      <vt:lpstr>Analytical Study – Clusters in map</vt:lpstr>
      <vt:lpstr>Analytical Study – clusters in tables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</dc:title>
  <dc:creator>Pablo Molinari</dc:creator>
  <cp:lastModifiedBy>Pablo Molinari</cp:lastModifiedBy>
  <cp:revision>3</cp:revision>
  <dcterms:created xsi:type="dcterms:W3CDTF">2020-04-05T07:38:44Z</dcterms:created>
  <dcterms:modified xsi:type="dcterms:W3CDTF">2020-04-05T12:37:16Z</dcterms:modified>
</cp:coreProperties>
</file>