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83" r:id="rId5"/>
    <p:sldId id="298" r:id="rId6"/>
    <p:sldId id="299" r:id="rId7"/>
    <p:sldId id="300" r:id="rId8"/>
    <p:sldId id="301" r:id="rId9"/>
    <p:sldId id="302" r:id="rId10"/>
    <p:sldId id="295" r:id="rId11"/>
    <p:sldId id="293" r:id="rId12"/>
    <p:sldId id="296" r:id="rId13"/>
    <p:sldId id="297" r:id="rId14"/>
    <p:sldId id="303" r:id="rId15"/>
    <p:sldId id="307" r:id="rId16"/>
    <p:sldId id="309" r:id="rId17"/>
    <p:sldId id="304" r:id="rId18"/>
    <p:sldId id="308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24"/>
    <a:srgbClr val="4C4C4C"/>
    <a:srgbClr val="FF9409"/>
    <a:srgbClr val="9E211B"/>
    <a:srgbClr val="E3D2AE"/>
    <a:srgbClr val="DAECF7"/>
    <a:srgbClr val="C7020C"/>
    <a:srgbClr val="162F81"/>
    <a:srgbClr val="8A3E7E"/>
    <a:srgbClr val="42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2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9864" y="987552"/>
            <a:ext cx="6122136" cy="58704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1663" y="1532873"/>
            <a:ext cx="5010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聊天機械人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0011" y="2933405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自然語言對話</a:t>
            </a:r>
            <a:endParaRPr kumimoji="1"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671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3" y="1724632"/>
            <a:ext cx="6633222" cy="37393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52" y="1722031"/>
            <a:ext cx="6637839" cy="3739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342729" y="680857"/>
            <a:ext cx="5392182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電腦視覺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Computer Vision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29" y="1623042"/>
            <a:ext cx="5743930" cy="43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62" y="1844605"/>
            <a:ext cx="6420633" cy="36169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5858463" cy="574133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語音識別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speech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recognition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8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9925" y="1724633"/>
            <a:ext cx="553998" cy="1323439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應用</a:t>
            </a:r>
            <a:r>
              <a:rPr lang="zh-TW" altLang="en-US" sz="2400" b="1" dirty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領域</a:t>
            </a:r>
            <a:endParaRPr lang="zh-CN" altLang="en-US" sz="24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3"/>
          <p:cNvSpPr txBox="1"/>
          <p:nvPr/>
        </p:nvSpPr>
        <p:spPr>
          <a:xfrm>
            <a:off x="2144024" y="975905"/>
            <a:ext cx="7357270" cy="1066575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自然語言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處理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Natural language processing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；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NLP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5477" y="30813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自然語言處理（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NLP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）是指使用諸如英語之類的自然語言與智慧系統通信的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AI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方法。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6551" y="3173754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請睇片</a:t>
            </a:r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918" y="1265632"/>
            <a:ext cx="7593775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150525" y="1147156"/>
            <a:ext cx="6242858" cy="398595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6165" y="289837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313" y="3408218"/>
            <a:ext cx="3597687" cy="3449782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3408589" y="1486515"/>
            <a:ext cx="357151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強</a:t>
            </a:r>
            <a:r>
              <a:rPr lang="zh-TW" altLang="en-US" sz="48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4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650068" y="3971179"/>
            <a:ext cx="357151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r>
              <a:rPr lang="zh-TW" altLang="en-US" sz="48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altLang="en-US" sz="4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61709" y="2524629"/>
            <a:ext cx="17011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Vs</a:t>
            </a:r>
            <a:endParaRPr lang="zh-TW" alt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31" y="3095162"/>
            <a:ext cx="4571428" cy="30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1739" y="5086166"/>
            <a:ext cx="2248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https://nlp.xiaoi.com/</a:t>
            </a:r>
          </a:p>
        </p:txBody>
      </p:sp>
    </p:spTree>
    <p:extLst>
      <p:ext uri="{BB962C8B-B14F-4D97-AF65-F5344CB8AC3E}">
        <p14:creationId xmlns:p14="http://schemas.microsoft.com/office/powerpoint/2010/main" val="36947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18" y="1461653"/>
            <a:ext cx="3699037" cy="36990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00655" y="1461653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Roboto"/>
              </a:rPr>
              <a:t>自然語言理解（</a:t>
            </a:r>
            <a:r>
              <a:rPr lang="en-US" altLang="zh-CN" b="1" dirty="0" smtClean="0">
                <a:latin typeface="Roboto"/>
              </a:rPr>
              <a:t>NLU</a:t>
            </a:r>
            <a:r>
              <a:rPr lang="zh-CN" altLang="en-US" b="1" dirty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17016" y="3210160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Roboto"/>
              </a:rPr>
              <a:t>自然語言生成（</a:t>
            </a:r>
            <a:r>
              <a:rPr lang="en-US" altLang="zh-CN" b="1" dirty="0" smtClean="0">
                <a:latin typeface="Roboto"/>
              </a:rPr>
              <a:t>NLG</a:t>
            </a:r>
            <a:r>
              <a:rPr lang="zh-CN" altLang="en-US" b="1" dirty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2088" y="2335906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atin typeface="Roboto"/>
              </a:rPr>
              <a:t>語料庫</a:t>
            </a:r>
            <a:r>
              <a:rPr lang="zh-CN" altLang="en-US" b="1" dirty="0">
                <a:latin typeface="Roboto"/>
              </a:rPr>
              <a:t>（ </a:t>
            </a:r>
            <a:r>
              <a:rPr lang="en-US" altLang="zh-CN" b="1" dirty="0" smtClean="0">
                <a:latin typeface="Roboto"/>
              </a:rPr>
              <a:t>Corpus</a:t>
            </a:r>
            <a:r>
              <a:rPr lang="zh-CN" altLang="en-US" b="1" dirty="0">
                <a:latin typeface="Roboto"/>
              </a:rPr>
              <a:t> 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4778" y="2335906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Roboto"/>
              </a:rPr>
              <a:t>語音識別</a:t>
            </a:r>
            <a:r>
              <a:rPr lang="zh-CN" altLang="en-US" b="1" dirty="0" smtClean="0">
                <a:latin typeface="Roboto"/>
              </a:rPr>
              <a:t>（</a:t>
            </a:r>
            <a:r>
              <a:rPr lang="en-US" altLang="zh-TW" b="1" dirty="0" smtClean="0">
                <a:latin typeface="Roboto"/>
              </a:rPr>
              <a:t>ASR</a:t>
            </a:r>
            <a:r>
              <a:rPr lang="zh-CN" altLang="en-US" b="1" dirty="0" smtClean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7178" y="3790633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Roboto"/>
              </a:rPr>
              <a:t>語音合成</a:t>
            </a:r>
            <a:r>
              <a:rPr lang="zh-CN" altLang="en-US" b="1" dirty="0" smtClean="0">
                <a:latin typeface="Roboto"/>
              </a:rPr>
              <a:t>（</a:t>
            </a:r>
            <a:r>
              <a:rPr lang="en-US" altLang="zh-TW" b="1" dirty="0" smtClean="0">
                <a:latin typeface="Roboto"/>
              </a:rPr>
              <a:t>TTS</a:t>
            </a:r>
            <a:r>
              <a:rPr lang="zh-CN" altLang="en-US" b="1" dirty="0" smtClean="0">
                <a:latin typeface="Roboto"/>
              </a:rPr>
              <a:t>）</a:t>
            </a:r>
            <a:endParaRPr lang="zh-CN" altLang="en-US" b="1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783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6146" y="4321659"/>
            <a:ext cx="7099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實作聊天</a:t>
            </a:r>
            <a:r>
              <a:rPr lang="zh-TW" altLang="en-US" sz="4400" dirty="0" smtClean="0"/>
              <a:t>機器人（</a:t>
            </a:r>
            <a:r>
              <a:rPr lang="en-US" altLang="zh-TW" sz="4400" dirty="0" err="1"/>
              <a:t>Chatbot</a:t>
            </a:r>
            <a:r>
              <a:rPr lang="zh-TW" altLang="en-US" sz="4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426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59" y="2014728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676502" y="3682746"/>
            <a:ext cx="276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https://api.qingyunke.com/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2" y="4602937"/>
            <a:ext cx="256258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44342" y="12635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2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5891" y="1170639"/>
            <a:ext cx="3095679" cy="3724275"/>
          </a:xfrm>
          <a:prstGeom prst="rect">
            <a:avLst/>
          </a:prstGeom>
        </p:spPr>
      </p:pic>
      <p:sp>
        <p:nvSpPr>
          <p:cNvPr id="10" name="Text Placeholder 3"/>
          <p:cNvSpPr txBox="1"/>
          <p:nvPr/>
        </p:nvSpPr>
        <p:spPr>
          <a:xfrm>
            <a:off x="5687254" y="2746997"/>
            <a:ext cx="5892376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甚麼是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8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422359" y="473244"/>
            <a:ext cx="7796463" cy="3577388"/>
            <a:chOff x="2422357" y="473244"/>
            <a:chExt cx="7796462" cy="3577388"/>
          </a:xfrm>
        </p:grpSpPr>
        <p:grpSp>
          <p:nvGrpSpPr>
            <p:cNvPr id="5" name="组 4"/>
            <p:cNvGrpSpPr/>
            <p:nvPr/>
          </p:nvGrpSpPr>
          <p:grpSpPr>
            <a:xfrm>
              <a:off x="2422357" y="473244"/>
              <a:ext cx="7796462" cy="3577388"/>
              <a:chOff x="2422357" y="473244"/>
              <a:chExt cx="7796462" cy="357738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22357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972924" y="1138991"/>
                <a:ext cx="2245895" cy="2245895"/>
              </a:xfrm>
              <a:prstGeom prst="ellipse">
                <a:avLst/>
              </a:prstGeom>
              <a:noFill/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531894" y="473244"/>
                <a:ext cx="3577388" cy="3577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4C4C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" name="Text Placeholder 3"/>
            <p:cNvSpPr txBox="1"/>
            <p:nvPr/>
          </p:nvSpPr>
          <p:spPr>
            <a:xfrm>
              <a:off x="5531062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Placeholder 3"/>
            <p:cNvSpPr txBox="1"/>
            <p:nvPr/>
          </p:nvSpPr>
          <p:spPr>
            <a:xfrm>
              <a:off x="2587336" y="1850657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Placeholder 3"/>
            <p:cNvSpPr txBox="1"/>
            <p:nvPr/>
          </p:nvSpPr>
          <p:spPr>
            <a:xfrm>
              <a:off x="8269066" y="1859781"/>
              <a:ext cx="1944558" cy="804314"/>
            </a:xfrm>
            <a:prstGeom prst="rect">
              <a:avLst/>
            </a:prstGeom>
          </p:spPr>
          <p:txBody>
            <a:bodyPr lIns="68580" tIns="34290" rIns="68580" bIns="34290"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6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 Placeholder 4"/>
          <p:cNvSpPr txBox="1"/>
          <p:nvPr/>
        </p:nvSpPr>
        <p:spPr>
          <a:xfrm>
            <a:off x="2046509" y="4263842"/>
            <a:ext cx="2941127" cy="45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「人工」即由人設計，為人創造、製造。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 Placeholder 4"/>
          <p:cNvSpPr txBox="1"/>
          <p:nvPr/>
        </p:nvSpPr>
        <p:spPr>
          <a:xfrm>
            <a:off x="4571681" y="5063119"/>
            <a:ext cx="3497818" cy="751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指由人製造出來的機器所表現出來的智慧。通常人工智慧是指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透過電腦程式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來呈現人類智慧的技術。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线连接符 12"/>
          <p:cNvCxnSpPr>
            <a:stCxn id="2" idx="4"/>
          </p:cNvCxnSpPr>
          <p:nvPr/>
        </p:nvCxnSpPr>
        <p:spPr>
          <a:xfrm>
            <a:off x="3545307" y="3384890"/>
            <a:ext cx="14311" cy="890631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3" idx="4"/>
            <a:endCxn id="11" idx="0"/>
          </p:cNvCxnSpPr>
          <p:nvPr/>
        </p:nvCxnSpPr>
        <p:spPr>
          <a:xfrm>
            <a:off x="6320590" y="4050632"/>
            <a:ext cx="0" cy="10124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4"/>
          <p:cNvSpPr txBox="1"/>
          <p:nvPr/>
        </p:nvSpPr>
        <p:spPr>
          <a:xfrm>
            <a:off x="7714337" y="4180952"/>
            <a:ext cx="2866744" cy="665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關於什麼是「智慧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」是指 能力、意識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心靈？這裡是較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有爭議性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线连接符 13"/>
          <p:cNvCxnSpPr>
            <a:endCxn id="18" idx="0"/>
          </p:cNvCxnSpPr>
          <p:nvPr/>
        </p:nvCxnSpPr>
        <p:spPr>
          <a:xfrm flipH="1">
            <a:off x="9147709" y="3387664"/>
            <a:ext cx="8539" cy="793288"/>
          </a:xfrm>
          <a:prstGeom prst="line">
            <a:avLst/>
          </a:prstGeom>
          <a:ln>
            <a:solidFill>
              <a:srgbClr val="4C4C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0" t="24301" r="13267" b="25807"/>
          <a:stretch/>
        </p:blipFill>
        <p:spPr>
          <a:xfrm>
            <a:off x="946173" y="1074174"/>
            <a:ext cx="6902246" cy="34216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5049" y="2133600"/>
            <a:ext cx="492695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1069827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圖靈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測試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是英國電腦科學家圖靈於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1950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年提出的思想實驗，目的在測試機器能否表現出與人等價或無法區分的智慧型。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1" y="2480605"/>
            <a:ext cx="3008186" cy="38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1107915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深藍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(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超級電腦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深藍（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Deep Blue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）是由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IBM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開發，專門用以分析西洋棋的超級電腦。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1997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5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月曾擊敗西洋棋世界冠軍卡斯帕羅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夫。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26" y="2295748"/>
            <a:ext cx="3229232" cy="42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68" y="618290"/>
            <a:ext cx="3962400" cy="4843272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33"/>
          <p:cNvSpPr txBox="1"/>
          <p:nvPr/>
        </p:nvSpPr>
        <p:spPr>
          <a:xfrm>
            <a:off x="5085636" y="1178762"/>
            <a:ext cx="5742787" cy="2492909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AlphaGo</a:t>
            </a:r>
            <a:endParaRPr lang="en-US" altLang="zh-TW" sz="16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2014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年開始由英國倫敦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Google DeepMind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開發的人工智慧圍棋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軟體ｊ擊敗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Microsoft YaHei" charset="-122"/>
                <a:cs typeface="Microsoft YaHei" charset="-122"/>
                <a:sym typeface="+mn-lt"/>
              </a:rPr>
              <a:t>世界冠軍韓國職業棋士李世乭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（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Microsoft YaHei" charset="-122"/>
                <a:cs typeface="Microsoft YaHei" charset="-122"/>
                <a:sym typeface="+mn-lt"/>
              </a:rPr>
              <a:t>九段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AlphaGo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的做法是使用了蒙地卡羅樹搜尋與兩個深度神經網路相結合的方法，一個是以藉助估值網路（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value network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）來評估大量的選點，一個是藉助走棋網路（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policy network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YaHei" charset="-122"/>
                <a:sym typeface="+mn-lt"/>
              </a:rPr>
              <a:t>）來選擇落子，並使用強化學習進一步改善它。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YaHei" charset="-122"/>
              <a:sym typeface="+mn-lt"/>
            </a:endParaRPr>
          </a:p>
        </p:txBody>
      </p:sp>
      <p:cxnSp>
        <p:nvCxnSpPr>
          <p:cNvPr id="4" name="直接连接符 36"/>
          <p:cNvCxnSpPr/>
          <p:nvPr/>
        </p:nvCxnSpPr>
        <p:spPr>
          <a:xfrm>
            <a:off x="5085636" y="2272168"/>
            <a:ext cx="551819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716094" y="1724633"/>
            <a:ext cx="507831" cy="1169551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1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歷史事件</a:t>
            </a:r>
            <a:endParaRPr lang="zh-CN" altLang="en-US" sz="21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6" y="4217918"/>
            <a:ext cx="6074158" cy="15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03" y="2059089"/>
            <a:ext cx="5105400" cy="3152775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>
            <a:off x="4516531" y="662718"/>
            <a:ext cx="401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 smtClean="0">
                <a:solidFill>
                  <a:srgbClr val="4C4C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神經網絡</a:t>
            </a:r>
            <a:endParaRPr kumimoji="1" lang="zh-CN" altLang="en-US" sz="7200" b="1" dirty="0">
              <a:solidFill>
                <a:srgbClr val="4C4C4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776040" y="2363541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深度學習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9315356" y="3635476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C913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機械學習</a:t>
            </a:r>
            <a:endParaRPr lang="zh-CN" altLang="en-US" sz="4800" b="1" dirty="0">
              <a:solidFill>
                <a:srgbClr val="C913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7314490" y="5626508"/>
            <a:ext cx="2719328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自主學習</a:t>
            </a:r>
            <a:endParaRPr lang="zh-CN" altLang="en-US" sz="4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99" y="1889106"/>
            <a:ext cx="6133178" cy="3055598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1144749" y="1889106"/>
            <a:ext cx="2158889" cy="804314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大數據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5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343</Words>
  <Application>Microsoft Office PowerPoint</Application>
  <PresentationFormat>寬螢幕</PresentationFormat>
  <Paragraphs>46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-apple-system</vt:lpstr>
      <vt:lpstr>等线</vt:lpstr>
      <vt:lpstr>等线 Light</vt:lpstr>
      <vt:lpstr>Microsoft YaHei</vt:lpstr>
      <vt:lpstr>Microsoft YaHei</vt:lpstr>
      <vt:lpstr>Roboto</vt:lpstr>
      <vt:lpstr>SimSun</vt:lpstr>
      <vt:lpstr>微軟正黑體</vt:lpstr>
      <vt:lpstr>新細明體</vt:lpstr>
      <vt:lpstr>Arial</vt:lpstr>
      <vt:lpstr>Calibri</vt:lpstr>
      <vt:lpstr>Calibri Light</vt:lpstr>
      <vt:lpstr>Lucida Calligraphy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ricky</cp:lastModifiedBy>
  <cp:revision>137</cp:revision>
  <dcterms:created xsi:type="dcterms:W3CDTF">2017-08-18T03:02:00Z</dcterms:created>
  <dcterms:modified xsi:type="dcterms:W3CDTF">2022-05-06T08:03:38Z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