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83" r:id="rId5"/>
    <p:sldId id="298" r:id="rId6"/>
    <p:sldId id="299" r:id="rId7"/>
    <p:sldId id="300" r:id="rId8"/>
    <p:sldId id="301" r:id="rId9"/>
    <p:sldId id="302" r:id="rId10"/>
    <p:sldId id="295" r:id="rId11"/>
    <p:sldId id="293" r:id="rId12"/>
    <p:sldId id="296" r:id="rId13"/>
    <p:sldId id="297" r:id="rId14"/>
    <p:sldId id="303" r:id="rId15"/>
    <p:sldId id="307" r:id="rId16"/>
    <p:sldId id="309" r:id="rId17"/>
    <p:sldId id="304" r:id="rId18"/>
    <p:sldId id="310" r:id="rId19"/>
    <p:sldId id="311" r:id="rId20"/>
    <p:sldId id="305" r:id="rId21"/>
    <p:sldId id="308" r:id="rId22"/>
    <p:sldId id="31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24"/>
    <a:srgbClr val="4C4C4C"/>
    <a:srgbClr val="FF9409"/>
    <a:srgbClr val="9E211B"/>
    <a:srgbClr val="E3D2AE"/>
    <a:srgbClr val="DAECF7"/>
    <a:srgbClr val="C7020C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864" y="987552"/>
            <a:ext cx="6122136" cy="58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63" y="1532873"/>
            <a:ext cx="501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聊天機械人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011" y="2933405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自然語言對話</a:t>
            </a:r>
            <a:endParaRPr kumimoji="1"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8342" y="601841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澳門培正中學 黃燦霖 資訊科技教師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67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9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2" y="1722031"/>
            <a:ext cx="6637839" cy="3739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342729" y="680857"/>
            <a:ext cx="5392182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電腦視覺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Computer Vision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29" y="1623042"/>
            <a:ext cx="5743930" cy="43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2" y="1844605"/>
            <a:ext cx="6420633" cy="3616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585846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語音識別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speech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recognition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7357270" cy="10665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Natural language processing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；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5477" y="30813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自然語言處理（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NLP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）是指使用諸如英語之類的自然語言與智慧系統通信的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AI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方法。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6551" y="3173754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請睇片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918" y="1265632"/>
            <a:ext cx="7593775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150525" y="1147156"/>
            <a:ext cx="6242858" cy="398595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165" y="289837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3408589" y="1486515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強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650068" y="3971179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61709" y="2524629"/>
            <a:ext cx="1701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Vs</a:t>
            </a:r>
            <a:endParaRPr lang="zh-TW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31" y="3095162"/>
            <a:ext cx="4571428" cy="30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1739" y="5086166"/>
            <a:ext cx="2248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https://nlp.xiaoi.com/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845"/>
          <a:stretch/>
        </p:blipFill>
        <p:spPr>
          <a:xfrm>
            <a:off x="4347343" y="656705"/>
            <a:ext cx="3048425" cy="34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18" y="2520572"/>
            <a:ext cx="3699037" cy="3699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70342" y="254022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自然語言理解（</a:t>
            </a:r>
            <a:r>
              <a:rPr lang="en-US" altLang="zh-CN" b="1" dirty="0" smtClean="0">
                <a:latin typeface="Roboto"/>
              </a:rPr>
              <a:t>NLU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17016" y="4269079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自然語言生成（</a:t>
            </a:r>
            <a:r>
              <a:rPr lang="en-US" altLang="zh-CN" b="1" dirty="0" smtClean="0">
                <a:latin typeface="Roboto"/>
              </a:rPr>
              <a:t>NLG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2088" y="3394825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Roboto"/>
              </a:rPr>
              <a:t>語料庫</a:t>
            </a:r>
            <a:r>
              <a:rPr lang="zh-CN" altLang="en-US" b="1" dirty="0">
                <a:latin typeface="Roboto"/>
              </a:rPr>
              <a:t>（ </a:t>
            </a:r>
            <a:r>
              <a:rPr lang="en-US" altLang="zh-CN" b="1" dirty="0" smtClean="0">
                <a:latin typeface="Roboto"/>
              </a:rPr>
              <a:t>Corpus</a:t>
            </a:r>
            <a:r>
              <a:rPr lang="zh-CN" altLang="en-US" b="1" dirty="0">
                <a:latin typeface="Roboto"/>
              </a:rPr>
              <a:t> 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4455" y="3258619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語音識別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ASR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6855" y="4713346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語音合成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TTS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44024" y="975905"/>
            <a:ext cx="3787768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(NLP)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3" name="肘形接點 2"/>
          <p:cNvCxnSpPr>
            <a:stCxn id="14" idx="3"/>
          </p:cNvCxnSpPr>
          <p:nvPr/>
        </p:nvCxnSpPr>
        <p:spPr>
          <a:xfrm>
            <a:off x="4889294" y="3443285"/>
            <a:ext cx="1944763" cy="13313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0800000" flipV="1">
            <a:off x="4804756" y="4713346"/>
            <a:ext cx="889462" cy="184666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rot="16200000" flipH="1">
            <a:off x="9158053" y="3066639"/>
            <a:ext cx="541341" cy="21195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9264029" y="3907440"/>
            <a:ext cx="541341" cy="21195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4706" y="3748081"/>
            <a:ext cx="70995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smtClean="0"/>
              <a:t>Google </a:t>
            </a:r>
            <a:r>
              <a:rPr lang="en-US" altLang="zh-TW" sz="4400" dirty="0" err="1" smtClean="0"/>
              <a:t>colab</a:t>
            </a:r>
            <a:endParaRPr lang="en-US" altLang="zh-TW" sz="4400" dirty="0" smtClean="0"/>
          </a:p>
          <a:p>
            <a:r>
              <a:rPr lang="zh-TW" altLang="en-US" sz="4400" dirty="0" smtClean="0"/>
              <a:t>實作聊天機器人（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013372" y="1548537"/>
            <a:ext cx="65071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shorturl.at/</a:t>
            </a:r>
            <a:r>
              <a:rPr lang="zh-TW" altLang="en-US" sz="6600" dirty="0">
                <a:solidFill>
                  <a:srgbClr val="FF0000"/>
                </a:solidFill>
              </a:rPr>
              <a:t>imFNO</a:t>
            </a:r>
          </a:p>
        </p:txBody>
      </p:sp>
    </p:spTree>
    <p:extLst>
      <p:ext uri="{BB962C8B-B14F-4D97-AF65-F5344CB8AC3E}">
        <p14:creationId xmlns:p14="http://schemas.microsoft.com/office/powerpoint/2010/main" val="41426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4706" y="3748081"/>
            <a:ext cx="70995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err="1" smtClean="0"/>
              <a:t>Anacoda</a:t>
            </a:r>
            <a:endParaRPr lang="en-US" altLang="zh-TW" sz="4400" dirty="0" smtClean="0"/>
          </a:p>
          <a:p>
            <a:r>
              <a:rPr lang="zh-TW" altLang="en-US" sz="4400" dirty="0" smtClean="0"/>
              <a:t>實作聊天機器人（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905172" y="1861804"/>
            <a:ext cx="10798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github.com/</a:t>
            </a:r>
            <a:r>
              <a:rPr lang="en-US" altLang="zh-TW" sz="6600" dirty="0" err="1" smtClean="0"/>
              <a:t>pcmsricky</a:t>
            </a:r>
            <a:r>
              <a:rPr lang="en-US" altLang="zh-TW" sz="6600" dirty="0" smtClean="0"/>
              <a:t>/</a:t>
            </a:r>
            <a:r>
              <a:rPr lang="en-US" altLang="zh-TW" sz="6600" dirty="0" err="1" smtClean="0"/>
              <a:t>chatbot</a:t>
            </a:r>
            <a:endParaRPr lang="zh-TW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926080" y="906087"/>
            <a:ext cx="6749936" cy="5004261"/>
          </a:xfrm>
          <a:prstGeom prst="roundRect">
            <a:avLst>
              <a:gd name="adj" fmla="val 415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TW" altLang="en-US" sz="2000" dirty="0"/>
              <a:t>「的的了了」不必</a:t>
            </a:r>
            <a:r>
              <a:rPr lang="zh-TW" altLang="en-US" sz="2000" dirty="0" smtClean="0"/>
              <a:t>計算</a:t>
            </a:r>
            <a:endParaRPr lang="en-US" altLang="zh-TW" sz="2000" dirty="0" smtClean="0"/>
          </a:p>
          <a:p>
            <a:pPr algn="ctr">
              <a:lnSpc>
                <a:spcPct val="200000"/>
              </a:lnSpc>
            </a:pPr>
            <a:r>
              <a:rPr lang="zh-TW" altLang="en-US" sz="2000" dirty="0"/>
              <a:t>設定最低的匹配值</a:t>
            </a:r>
          </a:p>
          <a:p>
            <a:pPr algn="ctr">
              <a:lnSpc>
                <a:spcPct val="200000"/>
              </a:lnSpc>
            </a:pPr>
            <a:r>
              <a:rPr lang="zh-TW" altLang="en-US" sz="2000" dirty="0"/>
              <a:t>挑戰圖靈測試</a:t>
            </a:r>
          </a:p>
          <a:p>
            <a:pPr algn="ctr">
              <a:lnSpc>
                <a:spcPct val="200000"/>
              </a:lnSpc>
            </a:pPr>
            <a:r>
              <a:rPr lang="zh-TW" altLang="en-US" sz="2000" dirty="0"/>
              <a:t>上下文處理</a:t>
            </a:r>
          </a:p>
          <a:p>
            <a:pPr algn="ctr">
              <a:lnSpc>
                <a:spcPct val="200000"/>
              </a:lnSpc>
            </a:pPr>
            <a:r>
              <a:rPr lang="zh-TW" altLang="en-US" sz="2000" dirty="0"/>
              <a:t>分佈式處理</a:t>
            </a:r>
          </a:p>
          <a:p>
            <a:pPr algn="ctr"/>
            <a:endParaRPr lang="zh-TW" altLang="en-US" dirty="0"/>
          </a:p>
          <a:p>
            <a:pPr algn="ctr"/>
            <a:endParaRPr lang="zh-TW" altLang="en-US" dirty="0"/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685906" y="536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改進對話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2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891" y="1170639"/>
            <a:ext cx="3095679" cy="3724275"/>
          </a:xfrm>
          <a:prstGeom prst="rect">
            <a:avLst/>
          </a:prstGeom>
        </p:spPr>
      </p:pic>
      <p:sp>
        <p:nvSpPr>
          <p:cNvPr id="10" name="Text Placeholder 3"/>
          <p:cNvSpPr txBox="1"/>
          <p:nvPr/>
        </p:nvSpPr>
        <p:spPr>
          <a:xfrm>
            <a:off x="5687254" y="2746997"/>
            <a:ext cx="589237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甚麼是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20641" y="10286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總結</a:t>
            </a:r>
            <a:endParaRPr lang="zh-TW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521741" y="2339431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https://pytorch123.com/FifthSection/Chatbot/</a:t>
            </a:r>
          </a:p>
        </p:txBody>
      </p:sp>
      <p:sp>
        <p:nvSpPr>
          <p:cNvPr id="4" name="矩形 3"/>
          <p:cNvSpPr/>
          <p:nvPr/>
        </p:nvSpPr>
        <p:spPr>
          <a:xfrm>
            <a:off x="3986605" y="1970099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404040"/>
                </a:solidFill>
                <a:latin typeface="Roboto Slab"/>
              </a:rPr>
              <a:t>PyTorch</a:t>
            </a:r>
            <a:r>
              <a:rPr lang="zh-TW" altLang="en-US" b="1" dirty="0" smtClean="0">
                <a:solidFill>
                  <a:srgbClr val="404040"/>
                </a:solidFill>
                <a:latin typeface="Roboto Slab"/>
              </a:rPr>
              <a:t>聊天</a:t>
            </a:r>
            <a:r>
              <a:rPr lang="zh-TW" altLang="en-US" b="1" dirty="0">
                <a:solidFill>
                  <a:srgbClr val="404040"/>
                </a:solidFill>
                <a:latin typeface="Roboto Slab"/>
              </a:rPr>
              <a:t>机器人教程</a:t>
            </a:r>
            <a:endParaRPr lang="zh-TW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91251" y="3003930"/>
            <a:ext cx="19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404040"/>
                </a:solidFill>
                <a:latin typeface="Roboto Slab"/>
              </a:rPr>
              <a:t>Seq2Seq</a:t>
            </a:r>
            <a:r>
              <a:rPr lang="zh-TW" altLang="en-US" b="1" dirty="0">
                <a:solidFill>
                  <a:srgbClr val="404040"/>
                </a:solidFill>
                <a:latin typeface="Roboto Slab"/>
              </a:rPr>
              <a:t>模型</a:t>
            </a:r>
            <a:endParaRPr lang="zh-TW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1026" name="Picture 2" descr="https://pytorch.org/tutorials/_images/seq2seq_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1" y="3373262"/>
            <a:ext cx="5939659" cy="213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728" y="180691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676501" y="3859214"/>
            <a:ext cx="276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https://api.qingyunke.com/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0" y="4550267"/>
            <a:ext cx="2562583" cy="7335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31921" y="104522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免費資源</a:t>
            </a:r>
            <a:endParaRPr lang="zh-TW" altLang="en-US" sz="36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19429" y="2072734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 </a:t>
            </a:r>
            <a:r>
              <a:rPr lang="en-US" altLang="zh-TW" dirty="0" smtClean="0"/>
              <a:t>Search Engine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19429" y="353749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*免費的聊天機械人</a:t>
            </a:r>
            <a:endParaRPr lang="zh-TW" altLang="en-US" dirty="0"/>
          </a:p>
        </p:txBody>
      </p:sp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47" y="2216178"/>
            <a:ext cx="1676150" cy="5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5641278" y="2114763"/>
            <a:ext cx="326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Q &amp; A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188036" y="5259745"/>
            <a:ext cx="3192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 you</a:t>
            </a:r>
            <a:endParaRPr kumimoji="1" lang="zh-CN" altLang="en-US" sz="4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2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22359" y="473244"/>
            <a:ext cx="7796463" cy="3577388"/>
            <a:chOff x="2422357" y="473244"/>
            <a:chExt cx="7796462" cy="3577388"/>
          </a:xfrm>
        </p:grpSpPr>
        <p:grpSp>
          <p:nvGrpSpPr>
            <p:cNvPr id="5" name="组 4"/>
            <p:cNvGrpSpPr/>
            <p:nvPr/>
          </p:nvGrpSpPr>
          <p:grpSpPr>
            <a:xfrm>
              <a:off x="2422357" y="473244"/>
              <a:ext cx="7796462" cy="3577388"/>
              <a:chOff x="2422357" y="473244"/>
              <a:chExt cx="7796462" cy="357738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22357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972924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531894" y="473244"/>
                <a:ext cx="3577388" cy="3577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" name="Text Placeholder 3"/>
            <p:cNvSpPr txBox="1"/>
            <p:nvPr/>
          </p:nvSpPr>
          <p:spPr>
            <a:xfrm>
              <a:off x="5531062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2587336" y="1850657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Placeholder 3"/>
            <p:cNvSpPr txBox="1"/>
            <p:nvPr/>
          </p:nvSpPr>
          <p:spPr>
            <a:xfrm>
              <a:off x="8269066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Placeholder 4"/>
          <p:cNvSpPr txBox="1"/>
          <p:nvPr/>
        </p:nvSpPr>
        <p:spPr>
          <a:xfrm>
            <a:off x="1579418" y="4263842"/>
            <a:ext cx="3890357" cy="45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「人工」即由人設計，為人創造、製造。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Placeholder 4"/>
          <p:cNvSpPr txBox="1"/>
          <p:nvPr/>
        </p:nvSpPr>
        <p:spPr>
          <a:xfrm>
            <a:off x="3757353" y="5063119"/>
            <a:ext cx="5170516" cy="75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指由人製造出來的機器所表現出來的智慧。通常人工智慧是指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透過電腦程式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來呈現人類智慧的技術。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线连接符 12"/>
          <p:cNvCxnSpPr>
            <a:stCxn id="2" idx="4"/>
          </p:cNvCxnSpPr>
          <p:nvPr/>
        </p:nvCxnSpPr>
        <p:spPr>
          <a:xfrm>
            <a:off x="3545307" y="3384890"/>
            <a:ext cx="14311" cy="89063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4"/>
            <a:endCxn id="11" idx="0"/>
          </p:cNvCxnSpPr>
          <p:nvPr/>
        </p:nvCxnSpPr>
        <p:spPr>
          <a:xfrm>
            <a:off x="6320590" y="4050632"/>
            <a:ext cx="22021" cy="1012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4"/>
          <p:cNvSpPr txBox="1"/>
          <p:nvPr/>
        </p:nvSpPr>
        <p:spPr>
          <a:xfrm>
            <a:off x="6941127" y="4180952"/>
            <a:ext cx="4488873" cy="765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關於什麼是「智慧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」是指 能力、意識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心靈？這裡是較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有爭議性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线连接符 13"/>
          <p:cNvCxnSpPr>
            <a:endCxn id="18" idx="0"/>
          </p:cNvCxnSpPr>
          <p:nvPr/>
        </p:nvCxnSpPr>
        <p:spPr>
          <a:xfrm>
            <a:off x="9156249" y="3387664"/>
            <a:ext cx="29315" cy="79328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0" t="24301" r="13267" b="25807"/>
          <a:stretch/>
        </p:blipFill>
        <p:spPr>
          <a:xfrm>
            <a:off x="946173" y="1074174"/>
            <a:ext cx="6902246" cy="3421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049" y="2133600"/>
            <a:ext cx="492695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783036"/>
            <a:ext cx="5742787" cy="13849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圖靈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測試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是英國電腦科學家圖靈於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1950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年提出的思想實驗，目的在測試機器能否表現出與人等價或無法區分的智慧型。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2480605"/>
            <a:ext cx="3008186" cy="38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862878"/>
            <a:ext cx="5742787" cy="12464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(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超級電腦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Deep Blue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）是由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IBM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開發，專門用以分析西洋棋的超級電腦。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1997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5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月曾擊敗西洋棋世界冠軍卡斯帕羅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夫。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26" y="2295748"/>
            <a:ext cx="3229232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4655128" y="976185"/>
            <a:ext cx="6741622" cy="281607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2014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年開始由英國倫敦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Google DeepMind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開發的人工智慧圍棋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軟體ｊ擊敗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世界冠軍韓國職業棋士李世乭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（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九段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的做法是使用了蒙地卡羅樹搜尋與兩個深度神經網路相結合的方法，一個是以藉助估值網路（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value network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）來評估大量的選點，一個是藉助走棋網路（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policy network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）來選擇落子，並使用強化學習進一步改善它。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 flipV="1">
            <a:off x="4655128" y="2236124"/>
            <a:ext cx="6608617" cy="7328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6" y="4217918"/>
            <a:ext cx="6074158" cy="1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03" y="2059089"/>
            <a:ext cx="5105400" cy="315277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516531" y="662718"/>
            <a:ext cx="401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神經網絡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776040" y="2363541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深度學習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9315356" y="3635476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C913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機械學習</a:t>
            </a:r>
            <a:endParaRPr lang="zh-CN" altLang="en-US" sz="4800" b="1" dirty="0">
              <a:solidFill>
                <a:srgbClr val="C913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314490" y="5626508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自主學習</a:t>
            </a:r>
            <a:endParaRPr lang="zh-CN" altLang="en-US" sz="4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9" y="1889106"/>
            <a:ext cx="6133178" cy="3055598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1144749" y="1889106"/>
            <a:ext cx="2158889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大數據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460</Words>
  <Application>Microsoft Office PowerPoint</Application>
  <PresentationFormat>寬螢幕</PresentationFormat>
  <Paragraphs>67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Roboto</vt:lpstr>
      <vt:lpstr>Roboto Slab</vt:lpstr>
      <vt:lpstr>宋体</vt:lpstr>
      <vt:lpstr>微軟正黑體</vt:lpstr>
      <vt:lpstr>新細明體</vt:lpstr>
      <vt:lpstr>Arial</vt:lpstr>
      <vt:lpstr>Calibri</vt:lpstr>
      <vt:lpstr>Calibri Light</vt:lpstr>
      <vt:lpstr>Lucida Calligraphy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ricky</cp:lastModifiedBy>
  <cp:revision>146</cp:revision>
  <dcterms:created xsi:type="dcterms:W3CDTF">2017-08-18T03:02:00Z</dcterms:created>
  <dcterms:modified xsi:type="dcterms:W3CDTF">2022-05-17T03:04:52Z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