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Lst>
  <p:notesMasterIdLst>
    <p:notesMasterId r:id="rId39"/>
  </p:notesMasterIdLst>
  <p:sldIdLst>
    <p:sldId id="273" r:id="rId3"/>
    <p:sldId id="275" r:id="rId4"/>
    <p:sldId id="276" r:id="rId5"/>
    <p:sldId id="277" r:id="rId6"/>
    <p:sldId id="332" r:id="rId7"/>
    <p:sldId id="333" r:id="rId8"/>
    <p:sldId id="334" r:id="rId9"/>
    <p:sldId id="281" r:id="rId10"/>
    <p:sldId id="282" r:id="rId11"/>
    <p:sldId id="283" r:id="rId12"/>
    <p:sldId id="284" r:id="rId13"/>
    <p:sldId id="285" r:id="rId14"/>
    <p:sldId id="286" r:id="rId15"/>
    <p:sldId id="335" r:id="rId16"/>
    <p:sldId id="336" r:id="rId17"/>
    <p:sldId id="343" r:id="rId18"/>
    <p:sldId id="328" r:id="rId19"/>
    <p:sldId id="331" r:id="rId20"/>
    <p:sldId id="339" r:id="rId21"/>
    <p:sldId id="340" r:id="rId22"/>
    <p:sldId id="337" r:id="rId23"/>
    <p:sldId id="338" r:id="rId24"/>
    <p:sldId id="329" r:id="rId25"/>
    <p:sldId id="341" r:id="rId26"/>
    <p:sldId id="330" r:id="rId27"/>
    <p:sldId id="313" r:id="rId28"/>
    <p:sldId id="314" r:id="rId29"/>
    <p:sldId id="316" r:id="rId30"/>
    <p:sldId id="317" r:id="rId31"/>
    <p:sldId id="318" r:id="rId32"/>
    <p:sldId id="319" r:id="rId33"/>
    <p:sldId id="342" r:id="rId34"/>
    <p:sldId id="320" r:id="rId35"/>
    <p:sldId id="321" r:id="rId36"/>
    <p:sldId id="322" r:id="rId37"/>
    <p:sldId id="323" r:id="rId38"/>
  </p:sldIdLst>
  <p:sldSz cx="9144000" cy="6858000" type="screen4x3"/>
  <p:notesSz cx="6858000" cy="9144000"/>
  <p:defaultTextStyle>
    <a:defPPr>
      <a:defRPr lang="zh-TW"/>
    </a:defPPr>
    <a:lvl1pPr algn="l" rtl="0" fontAlgn="base">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31E7"/>
    <a:srgbClr val="946CEE"/>
    <a:srgbClr val="EDF7F4"/>
    <a:srgbClr val="FFF7DD"/>
    <a:srgbClr val="FFF0C1"/>
    <a:srgbClr val="C5ED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32" autoAdjust="0"/>
    <p:restoredTop sz="94630" autoAdjust="0"/>
  </p:normalViewPr>
  <p:slideViewPr>
    <p:cSldViewPr>
      <p:cViewPr varScale="1">
        <p:scale>
          <a:sx n="97" d="100"/>
          <a:sy n="97" d="100"/>
        </p:scale>
        <p:origin x="68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D63001-C981-4359-8017-AA5A9D897C64}" type="datetimeFigureOut">
              <a:rPr lang="zh-TW" altLang="en-US" smtClean="0"/>
              <a:t>2024/12/4</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7D1906-FE80-4D05-B5A0-E305CC71D444}" type="slidenum">
              <a:rPr lang="zh-TW" altLang="en-US" smtClean="0"/>
              <a:t>‹#›</a:t>
            </a:fld>
            <a:endParaRPr lang="zh-TW" altLang="en-US"/>
          </a:p>
        </p:txBody>
      </p:sp>
    </p:spTree>
    <p:extLst>
      <p:ext uri="{BB962C8B-B14F-4D97-AF65-F5344CB8AC3E}">
        <p14:creationId xmlns:p14="http://schemas.microsoft.com/office/powerpoint/2010/main" val="1795215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b="1">
                <a:solidFill>
                  <a:schemeClr val="tx1"/>
                </a:solidFill>
                <a:latin typeface="Arial" panose="020B0604020202020204" pitchFamily="34" charset="0"/>
              </a:defRPr>
            </a:lvl1pPr>
            <a:lvl2pPr marL="742950" indent="-285750" defTabSz="931863">
              <a:defRPr sz="2000" b="1">
                <a:solidFill>
                  <a:schemeClr val="tx1"/>
                </a:solidFill>
                <a:latin typeface="Arial" panose="020B0604020202020204" pitchFamily="34" charset="0"/>
              </a:defRPr>
            </a:lvl2pPr>
            <a:lvl3pPr marL="1143000" indent="-228600" defTabSz="931863">
              <a:defRPr sz="2000" b="1">
                <a:solidFill>
                  <a:schemeClr val="tx1"/>
                </a:solidFill>
                <a:latin typeface="Arial" panose="020B0604020202020204" pitchFamily="34" charset="0"/>
              </a:defRPr>
            </a:lvl3pPr>
            <a:lvl4pPr marL="1600200" indent="-228600" defTabSz="931863">
              <a:defRPr sz="2000" b="1">
                <a:solidFill>
                  <a:schemeClr val="tx1"/>
                </a:solidFill>
                <a:latin typeface="Arial" panose="020B0604020202020204" pitchFamily="34" charset="0"/>
              </a:defRPr>
            </a:lvl4pPr>
            <a:lvl5pPr marL="2057400" indent="-228600" defTabSz="931863">
              <a:defRPr sz="2000" b="1">
                <a:solidFill>
                  <a:schemeClr val="tx1"/>
                </a:solidFill>
                <a:latin typeface="Arial" panose="020B0604020202020204" pitchFamily="34" charset="0"/>
              </a:defRPr>
            </a:lvl5pPr>
            <a:lvl6pPr marL="2514600" indent="-228600" defTabSz="931863" eaLnBrk="0" fontAlgn="base" hangingPunct="0">
              <a:spcBef>
                <a:spcPct val="0"/>
              </a:spcBef>
              <a:spcAft>
                <a:spcPct val="0"/>
              </a:spcAft>
              <a:defRPr sz="2000" b="1">
                <a:solidFill>
                  <a:schemeClr val="tx1"/>
                </a:solidFill>
                <a:latin typeface="Arial" panose="020B0604020202020204" pitchFamily="34" charset="0"/>
              </a:defRPr>
            </a:lvl6pPr>
            <a:lvl7pPr marL="2971800" indent="-228600" defTabSz="931863" eaLnBrk="0" fontAlgn="base" hangingPunct="0">
              <a:spcBef>
                <a:spcPct val="0"/>
              </a:spcBef>
              <a:spcAft>
                <a:spcPct val="0"/>
              </a:spcAft>
              <a:defRPr sz="2000" b="1">
                <a:solidFill>
                  <a:schemeClr val="tx1"/>
                </a:solidFill>
                <a:latin typeface="Arial" panose="020B0604020202020204" pitchFamily="34" charset="0"/>
              </a:defRPr>
            </a:lvl7pPr>
            <a:lvl8pPr marL="3429000" indent="-228600" defTabSz="931863" eaLnBrk="0" fontAlgn="base" hangingPunct="0">
              <a:spcBef>
                <a:spcPct val="0"/>
              </a:spcBef>
              <a:spcAft>
                <a:spcPct val="0"/>
              </a:spcAft>
              <a:defRPr sz="2000" b="1">
                <a:solidFill>
                  <a:schemeClr val="tx1"/>
                </a:solidFill>
                <a:latin typeface="Arial" panose="020B0604020202020204" pitchFamily="34" charset="0"/>
              </a:defRPr>
            </a:lvl8pPr>
            <a:lvl9pPr marL="3886200" indent="-228600" defTabSz="931863" eaLnBrk="0" fontAlgn="base" hangingPunct="0">
              <a:spcBef>
                <a:spcPct val="0"/>
              </a:spcBef>
              <a:spcAft>
                <a:spcPct val="0"/>
              </a:spcAft>
              <a:defRPr sz="2000" b="1">
                <a:solidFill>
                  <a:schemeClr val="tx1"/>
                </a:solidFill>
                <a:latin typeface="Arial" panose="020B0604020202020204" pitchFamily="34" charset="0"/>
              </a:defRPr>
            </a:lvl9pPr>
          </a:lstStyle>
          <a:p>
            <a:fld id="{A0CDEE9E-CDA8-4CD2-B86A-3DE96CE84860}" type="slidenum">
              <a:rPr lang="en-US" altLang="zh-TW" sz="1200" b="0">
                <a:latin typeface="Times" panose="02020603050405020304" pitchFamily="18" charset="0"/>
              </a:rPr>
              <a:pPr/>
              <a:t>1</a:t>
            </a:fld>
            <a:endParaRPr lang="en-US" altLang="zh-TW" sz="1200" b="0" dirty="0">
              <a:latin typeface="Times" panose="02020603050405020304" pitchFamily="18" charset="0"/>
            </a:endParaRPr>
          </a:p>
        </p:txBody>
      </p:sp>
      <p:sp>
        <p:nvSpPr>
          <p:cNvPr id="6147" name="Rectangle 2"/>
          <p:cNvSpPr>
            <a:spLocks noGrp="1" noRot="1" noChangeAspect="1" noChangeArrowheads="1" noTextEdit="1"/>
          </p:cNvSpPr>
          <p:nvPr>
            <p:ph type="sldImg"/>
          </p:nvPr>
        </p:nvSpPr>
        <p:spPr>
          <a:xfrm>
            <a:off x="922338" y="746125"/>
            <a:ext cx="4970462" cy="3727450"/>
          </a:xfrm>
          <a:ln/>
        </p:spPr>
      </p:sp>
      <p:sp>
        <p:nvSpPr>
          <p:cNvPr id="61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u-HU" altLang="zh-TW"/>
          </a:p>
        </p:txBody>
      </p:sp>
    </p:spTree>
    <p:extLst>
      <p:ext uri="{BB962C8B-B14F-4D97-AF65-F5344CB8AC3E}">
        <p14:creationId xmlns:p14="http://schemas.microsoft.com/office/powerpoint/2010/main" val="2574109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143000" y="1122363"/>
            <a:ext cx="6858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Tree>
    <p:extLst>
      <p:ext uri="{BB962C8B-B14F-4D97-AF65-F5344CB8AC3E}">
        <p14:creationId xmlns:p14="http://schemas.microsoft.com/office/powerpoint/2010/main" val="5518259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97743924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378575" y="549275"/>
            <a:ext cx="2065338" cy="583247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179388" y="549275"/>
            <a:ext cx="6046787" cy="5832475"/>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04189180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標題投影片">
    <p:spTree>
      <p:nvGrpSpPr>
        <p:cNvPr id="1" name=""/>
        <p:cNvGrpSpPr/>
        <p:nvPr/>
      </p:nvGrpSpPr>
      <p:grpSpPr>
        <a:xfrm>
          <a:off x="0" y="0"/>
          <a:ext cx="0" cy="0"/>
          <a:chOff x="0" y="0"/>
          <a:chExt cx="0" cy="0"/>
        </a:xfrm>
      </p:grpSpPr>
      <p:sp>
        <p:nvSpPr>
          <p:cNvPr id="4" name="Rectangle 71"/>
          <p:cNvSpPr>
            <a:spLocks noChangeArrowheads="1"/>
          </p:cNvSpPr>
          <p:nvPr userDrawn="1"/>
        </p:nvSpPr>
        <p:spPr bwMode="auto">
          <a:xfrm>
            <a:off x="914400" y="914400"/>
            <a:ext cx="2819400" cy="2819400"/>
          </a:xfrm>
          <a:prstGeom prst="rect">
            <a:avLst/>
          </a:prstGeom>
          <a:solidFill>
            <a:srgbClr val="E7F347"/>
          </a:solidFill>
          <a:ln>
            <a:noFill/>
          </a:ln>
          <a:effectLst/>
        </p:spPr>
        <p:txBody>
          <a:bodyPr wrap="none" anchor="ctr" anchorCtr="1"/>
          <a:lstStyle>
            <a:lvl1pPr algn="ctr">
              <a:lnSpc>
                <a:spcPct val="90000"/>
              </a:lnSpc>
              <a:spcBef>
                <a:spcPct val="50000"/>
              </a:spcBef>
              <a:buClr>
                <a:schemeClr val="accent1"/>
              </a:buClr>
              <a:defRPr sz="2000" b="1">
                <a:solidFill>
                  <a:schemeClr val="tx1"/>
                </a:solidFill>
                <a:latin typeface="Arial" panose="020B0604020202020204" pitchFamily="34" charset="0"/>
              </a:defRPr>
            </a:lvl1pPr>
            <a:lvl2pPr marL="742950" indent="-285750" algn="ctr">
              <a:lnSpc>
                <a:spcPct val="90000"/>
              </a:lnSpc>
              <a:spcBef>
                <a:spcPct val="50000"/>
              </a:spcBef>
              <a:buClr>
                <a:schemeClr val="accent1"/>
              </a:buClr>
              <a:defRPr sz="2000" b="1">
                <a:solidFill>
                  <a:schemeClr val="tx1"/>
                </a:solidFill>
                <a:latin typeface="Arial" panose="020B0604020202020204" pitchFamily="34" charset="0"/>
              </a:defRPr>
            </a:lvl2pPr>
            <a:lvl3pPr marL="1143000" indent="-228600" algn="ctr">
              <a:lnSpc>
                <a:spcPct val="90000"/>
              </a:lnSpc>
              <a:spcBef>
                <a:spcPct val="50000"/>
              </a:spcBef>
              <a:buClr>
                <a:schemeClr val="accent1"/>
              </a:buClr>
              <a:defRPr sz="2000" b="1">
                <a:solidFill>
                  <a:schemeClr val="tx1"/>
                </a:solidFill>
                <a:latin typeface="Arial" panose="020B0604020202020204" pitchFamily="34" charset="0"/>
              </a:defRPr>
            </a:lvl3pPr>
            <a:lvl4pPr marL="1600200" indent="-228600" algn="ctr">
              <a:lnSpc>
                <a:spcPct val="90000"/>
              </a:lnSpc>
              <a:spcBef>
                <a:spcPct val="50000"/>
              </a:spcBef>
              <a:buClr>
                <a:schemeClr val="accent1"/>
              </a:buClr>
              <a:defRPr sz="2000" b="1">
                <a:solidFill>
                  <a:schemeClr val="tx1"/>
                </a:solidFill>
                <a:latin typeface="Arial" panose="020B0604020202020204" pitchFamily="34" charset="0"/>
              </a:defRPr>
            </a:lvl4pPr>
            <a:lvl5pPr marL="2057400" indent="-228600" algn="ctr">
              <a:lnSpc>
                <a:spcPct val="90000"/>
              </a:lnSpc>
              <a:spcBef>
                <a:spcPct val="50000"/>
              </a:spcBef>
              <a:buClr>
                <a:schemeClr val="accent1"/>
              </a:buClr>
              <a:defRPr sz="2000" b="1">
                <a:solidFill>
                  <a:schemeClr val="tx1"/>
                </a:solidFill>
                <a:latin typeface="Arial" panose="020B0604020202020204" pitchFamily="34"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Arial" panose="020B0604020202020204" pitchFamily="34"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Arial" panose="020B0604020202020204" pitchFamily="34"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Arial" panose="020B0604020202020204" pitchFamily="34"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Arial" panose="020B0604020202020204" pitchFamily="34" charset="0"/>
              </a:defRPr>
            </a:lvl9pPr>
          </a:lstStyle>
          <a:p>
            <a:pPr>
              <a:lnSpc>
                <a:spcPct val="100000"/>
              </a:lnSpc>
              <a:spcBef>
                <a:spcPct val="0"/>
              </a:spcBef>
              <a:buClrTx/>
              <a:defRPr/>
            </a:pPr>
            <a:endParaRPr lang="en-US" altLang="zh-TW" sz="1400" dirty="0">
              <a:solidFill>
                <a:srgbClr val="000000"/>
              </a:solidFill>
              <a:ea typeface="新細明體" panose="02020500000000000000" pitchFamily="18" charset="-120"/>
            </a:endParaRPr>
          </a:p>
        </p:txBody>
      </p:sp>
      <p:pic>
        <p:nvPicPr>
          <p:cNvPr id="5" name="Picture 74" descr="Tall Red"/>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914400"/>
            <a:ext cx="914400" cy="282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5" descr="Wide Red"/>
          <p:cNvPicPr>
            <a:picLocks noChangeAspect="1" noChangeArrowheads="1"/>
          </p:cNvPicPr>
          <p:nvPr userDrawn="1"/>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24542" y="884490"/>
            <a:ext cx="5407025" cy="282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2220" name="Rectangle 76"/>
          <p:cNvSpPr>
            <a:spLocks noGrp="1" noChangeArrowheads="1"/>
          </p:cNvSpPr>
          <p:nvPr>
            <p:ph type="ctrTitle" sz="quarter"/>
          </p:nvPr>
        </p:nvSpPr>
        <p:spPr>
          <a:xfrm>
            <a:off x="838200" y="4800600"/>
            <a:ext cx="7772400" cy="860425"/>
          </a:xfrm>
        </p:spPr>
        <p:txBody>
          <a:bodyPr lIns="91440" tIns="45720" rIns="91440" bIns="45720" anchor="b"/>
          <a:lstStyle>
            <a:lvl1pPr>
              <a:defRPr sz="2400"/>
            </a:lvl1pPr>
          </a:lstStyle>
          <a:p>
            <a:pPr lvl="0"/>
            <a:r>
              <a:rPr lang="en-US" altLang="zh-TW" noProof="0" dirty="0"/>
              <a:t>Click to edit Master title style</a:t>
            </a:r>
          </a:p>
        </p:txBody>
      </p:sp>
      <p:sp>
        <p:nvSpPr>
          <p:cNvPr id="262221" name="Rectangle 77"/>
          <p:cNvSpPr>
            <a:spLocks noGrp="1" noChangeArrowheads="1"/>
          </p:cNvSpPr>
          <p:nvPr>
            <p:ph type="subTitle" sz="quarter" idx="1"/>
          </p:nvPr>
        </p:nvSpPr>
        <p:spPr>
          <a:xfrm>
            <a:off x="838200" y="5715000"/>
            <a:ext cx="6400800" cy="762000"/>
          </a:xfrm>
        </p:spPr>
        <p:txBody>
          <a:bodyPr lIns="91440" tIns="45720" rIns="91440" bIns="45720"/>
          <a:lstStyle>
            <a:lvl1pPr marL="0" indent="0">
              <a:spcBef>
                <a:spcPct val="0"/>
              </a:spcBef>
              <a:buFontTx/>
              <a:buNone/>
              <a:defRPr sz="1600"/>
            </a:lvl1pPr>
          </a:lstStyle>
          <a:p>
            <a:pPr lvl="0"/>
            <a:r>
              <a:rPr lang="en-US" altLang="zh-TW" noProof="0"/>
              <a:t>Click to edit Master subtitle style</a:t>
            </a:r>
          </a:p>
        </p:txBody>
      </p:sp>
      <p:sp>
        <p:nvSpPr>
          <p:cNvPr id="11" name="文字版面配置區 10"/>
          <p:cNvSpPr>
            <a:spLocks noGrp="1"/>
          </p:cNvSpPr>
          <p:nvPr>
            <p:ph type="body" sz="quarter" idx="10" hasCustomPrompt="1"/>
          </p:nvPr>
        </p:nvSpPr>
        <p:spPr>
          <a:xfrm>
            <a:off x="304800" y="1936356"/>
            <a:ext cx="7781658" cy="1181531"/>
          </a:xfrm>
        </p:spPr>
        <p:txBody>
          <a:bodyPr/>
          <a:lstStyle>
            <a:lvl1pPr marL="0" indent="0">
              <a:buNone/>
              <a:defRPr lang="zh-TW" altLang="en-US" sz="4400" b="1" i="1" kern="1200"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j-lt"/>
                <a:ea typeface="+mj-ea"/>
                <a:cs typeface="+mj-cs"/>
              </a:defRPr>
            </a:lvl1pPr>
          </a:lstStyle>
          <a:p>
            <a:pPr lvl="0"/>
            <a:r>
              <a:rPr lang="en-US" altLang="zh-TW" dirty="0"/>
              <a:t>c</a:t>
            </a:r>
            <a:r>
              <a:rPr lang="zh-TW" altLang="en-US" dirty="0"/>
              <a:t>按一下以編輯母片文字樣式</a:t>
            </a:r>
          </a:p>
        </p:txBody>
      </p:sp>
    </p:spTree>
    <p:extLst>
      <p:ext uri="{BB962C8B-B14F-4D97-AF65-F5344CB8AC3E}">
        <p14:creationId xmlns:p14="http://schemas.microsoft.com/office/powerpoint/2010/main" val="364890095"/>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143000" y="1122363"/>
            <a:ext cx="6858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Tree>
    <p:extLst>
      <p:ext uri="{BB962C8B-B14F-4D97-AF65-F5344CB8AC3E}">
        <p14:creationId xmlns:p14="http://schemas.microsoft.com/office/powerpoint/2010/main" val="273842761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標題及物件">
    <p:bg>
      <p:bgPr shadeToTitle="1">
        <a:gradFill flip="none" rotWithShape="1">
          <a:gsLst>
            <a:gs pos="0">
              <a:schemeClr val="bg1"/>
            </a:gs>
            <a:gs pos="78000">
              <a:schemeClr val="bg1"/>
            </a:gs>
            <a:gs pos="94000">
              <a:srgbClr val="FFF7DD"/>
            </a:gs>
          </a:gsLst>
          <a:lin ang="5400000" scaled="1"/>
          <a:tileRect/>
        </a:gra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217854" y="89296"/>
            <a:ext cx="8264525" cy="720725"/>
          </a:xfrm>
        </p:spPr>
        <p:txBody>
          <a:bodyPr/>
          <a:lstStyle/>
          <a:p>
            <a:r>
              <a:rPr lang="zh-TW" altLang="en-US"/>
              <a:t>按一下以編輯母片標題樣式</a:t>
            </a:r>
          </a:p>
        </p:txBody>
      </p:sp>
      <p:sp>
        <p:nvSpPr>
          <p:cNvPr id="3" name="內容版面配置區 2"/>
          <p:cNvSpPr>
            <a:spLocks noGrp="1"/>
          </p:cNvSpPr>
          <p:nvPr>
            <p:ph idx="1"/>
          </p:nvPr>
        </p:nvSpPr>
        <p:spPr>
          <a:xfrm>
            <a:off x="188995" y="1114496"/>
            <a:ext cx="8264525" cy="5040312"/>
          </a:xfrm>
        </p:spPr>
        <p:txBody>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矩形 3"/>
          <p:cNvSpPr/>
          <p:nvPr userDrawn="1"/>
        </p:nvSpPr>
        <p:spPr>
          <a:xfrm>
            <a:off x="0" y="948996"/>
            <a:ext cx="7020272" cy="45719"/>
          </a:xfrm>
          <a:prstGeom prst="rect">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54145514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8"/>
            <a:ext cx="78867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a:t>編輯母片文字樣式</a:t>
            </a:r>
          </a:p>
        </p:txBody>
      </p:sp>
    </p:spTree>
    <p:extLst>
      <p:ext uri="{BB962C8B-B14F-4D97-AF65-F5344CB8AC3E}">
        <p14:creationId xmlns:p14="http://schemas.microsoft.com/office/powerpoint/2010/main" val="406349814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179388" y="1341438"/>
            <a:ext cx="4056062" cy="504031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387850" y="1341438"/>
            <a:ext cx="4056063" cy="504031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256552261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30238" y="365125"/>
            <a:ext cx="78867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630238" y="2505075"/>
            <a:ext cx="386873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4629150" y="2505075"/>
            <a:ext cx="38877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2221233282"/>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134576552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852267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按一下以編輯母片標題樣式</a:t>
            </a:r>
          </a:p>
        </p:txBody>
      </p:sp>
      <p:sp>
        <p:nvSpPr>
          <p:cNvPr id="3" name="內容版面配置區 2"/>
          <p:cNvSpPr>
            <a:spLocks noGrp="1"/>
          </p:cNvSpPr>
          <p:nvPr>
            <p:ph idx="1"/>
          </p:nvPr>
        </p:nvSpPr>
        <p:spPr/>
        <p:txBody>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1570929137"/>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Tree>
    <p:extLst>
      <p:ext uri="{BB962C8B-B14F-4D97-AF65-F5344CB8AC3E}">
        <p14:creationId xmlns:p14="http://schemas.microsoft.com/office/powerpoint/2010/main" val="2568957317"/>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Tree>
    <p:extLst>
      <p:ext uri="{BB962C8B-B14F-4D97-AF65-F5344CB8AC3E}">
        <p14:creationId xmlns:p14="http://schemas.microsoft.com/office/powerpoint/2010/main" val="111587889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2638802400"/>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378575" y="549275"/>
            <a:ext cx="2065338" cy="583247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179388" y="549275"/>
            <a:ext cx="6046787" cy="5832475"/>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427642791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8"/>
            <a:ext cx="78867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a:t>編輯母片文字樣式</a:t>
            </a:r>
          </a:p>
        </p:txBody>
      </p:sp>
    </p:spTree>
    <p:extLst>
      <p:ext uri="{BB962C8B-B14F-4D97-AF65-F5344CB8AC3E}">
        <p14:creationId xmlns:p14="http://schemas.microsoft.com/office/powerpoint/2010/main" val="421479720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179388" y="1341438"/>
            <a:ext cx="4056062" cy="504031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387850" y="1341438"/>
            <a:ext cx="4056063" cy="504031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81035848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30238" y="365125"/>
            <a:ext cx="78867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630238" y="2505075"/>
            <a:ext cx="386873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4629150" y="2505075"/>
            <a:ext cx="38877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121094119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30666585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699110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Tree>
    <p:extLst>
      <p:ext uri="{BB962C8B-B14F-4D97-AF65-F5344CB8AC3E}">
        <p14:creationId xmlns:p14="http://schemas.microsoft.com/office/powerpoint/2010/main" val="315063295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Tree>
    <p:extLst>
      <p:ext uri="{BB962C8B-B14F-4D97-AF65-F5344CB8AC3E}">
        <p14:creationId xmlns:p14="http://schemas.microsoft.com/office/powerpoint/2010/main" val="16170271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shadeToTitle="1">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4221163" y="6486525"/>
            <a:ext cx="6667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TW" altLang="en-US" sz="1200">
                <a:ea typeface="標楷體" panose="03000509000000000000" pitchFamily="65" charset="-120"/>
              </a:rPr>
              <a:t>第</a:t>
            </a:r>
            <a:fld id="{DCA2A753-5712-402C-96FE-2A2EA79BA387}" type="slidenum">
              <a:rPr lang="zh-TW" altLang="en-US" sz="1200">
                <a:ea typeface="標楷體" panose="03000509000000000000" pitchFamily="65" charset="-120"/>
              </a:rPr>
              <a:pPr algn="ctr"/>
              <a:t>‹#›</a:t>
            </a:fld>
            <a:r>
              <a:rPr lang="zh-TW" altLang="en-US" sz="1200">
                <a:ea typeface="標楷體" panose="03000509000000000000" pitchFamily="65" charset="-120"/>
              </a:rPr>
              <a:t>頁</a:t>
            </a:r>
            <a:endParaRPr lang="zh-TW" altLang="en-US" sz="1800">
              <a:latin typeface="Arial" panose="020B0604020202020204" pitchFamily="34" charset="0"/>
            </a:endParaRPr>
          </a:p>
        </p:txBody>
      </p:sp>
      <p:sp>
        <p:nvSpPr>
          <p:cNvPr id="28675" name="Rectangle 3"/>
          <p:cNvSpPr>
            <a:spLocks noGrp="1" noChangeArrowheads="1"/>
          </p:cNvSpPr>
          <p:nvPr>
            <p:ph type="title"/>
          </p:nvPr>
        </p:nvSpPr>
        <p:spPr bwMode="auto">
          <a:xfrm>
            <a:off x="179388" y="431371"/>
            <a:ext cx="8264525" cy="72072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28676" name="Rectangle 4"/>
          <p:cNvSpPr>
            <a:spLocks noGrp="1" noChangeArrowheads="1"/>
          </p:cNvSpPr>
          <p:nvPr>
            <p:ph type="body" idx="1"/>
          </p:nvPr>
        </p:nvSpPr>
        <p:spPr bwMode="auto">
          <a:xfrm>
            <a:off x="179388" y="1153791"/>
            <a:ext cx="8264525"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dirty="0"/>
              <a:t>n-n-n</a:t>
            </a:r>
            <a:r>
              <a:rPr lang="zh-TW" altLang="en-US" dirty="0"/>
              <a:t>小小節按一下以編輯母片以編輯母片以編輯母片以編輯母片以編輯母片</a:t>
            </a:r>
          </a:p>
          <a:p>
            <a:pPr lvl="1"/>
            <a:r>
              <a:rPr lang="zh-TW" altLang="en-US" dirty="0"/>
              <a:t>一般內文</a:t>
            </a:r>
            <a:r>
              <a:rPr lang="en-US" altLang="zh-TW" dirty="0"/>
              <a:t>(</a:t>
            </a:r>
            <a:r>
              <a:rPr lang="zh-TW" altLang="en-US" dirty="0"/>
              <a:t>按一次</a:t>
            </a:r>
            <a:r>
              <a:rPr lang="en-US" altLang="zh-TW" dirty="0"/>
              <a:t>Tab</a:t>
            </a:r>
            <a:r>
              <a:rPr lang="zh-TW" altLang="en-US" dirty="0"/>
              <a:t>空</a:t>
            </a:r>
            <a:r>
              <a:rPr lang="en-US" altLang="zh-TW" dirty="0"/>
              <a:t>2</a:t>
            </a:r>
            <a:r>
              <a:rPr lang="zh-TW" altLang="en-US" dirty="0"/>
              <a:t>格</a:t>
            </a:r>
            <a:r>
              <a:rPr lang="en-US" altLang="zh-TW" dirty="0"/>
              <a:t>)</a:t>
            </a:r>
            <a:r>
              <a:rPr lang="zh-TW" altLang="en-US" dirty="0"/>
              <a:t>第二層第二層第二層第二層第二層第二層第二層第二層第二層</a:t>
            </a:r>
          </a:p>
          <a:p>
            <a:pPr lvl="2"/>
            <a:r>
              <a:rPr lang="en-US" altLang="zh-TW" dirty="0" err="1"/>
              <a:t>nn</a:t>
            </a:r>
            <a:r>
              <a:rPr lang="en-US" altLang="zh-TW" dirty="0"/>
              <a:t>.</a:t>
            </a:r>
            <a:r>
              <a:rPr lang="zh-TW" altLang="en-US" dirty="0"/>
              <a:t>第三層第三層第三層第三層第三層第三層第三層第三層第三層第三層第三層第三層</a:t>
            </a:r>
          </a:p>
          <a:p>
            <a:pPr lvl="3"/>
            <a:r>
              <a:rPr lang="zh-TW" altLang="en-US" dirty="0"/>
              <a:t>第四層第四層第四層第四層第四層第四層第四層第四層第四層第四層第四層</a:t>
            </a:r>
          </a:p>
          <a:p>
            <a:pPr lvl="4"/>
            <a:r>
              <a:rPr lang="zh-TW" altLang="en-US" dirty="0"/>
              <a:t>圖說：第五層第五層第五層第五層第五層</a:t>
            </a:r>
          </a:p>
        </p:txBody>
      </p:sp>
      <p:grpSp>
        <p:nvGrpSpPr>
          <p:cNvPr id="28677" name="Group 5"/>
          <p:cNvGrpSpPr>
            <a:grpSpLocks/>
          </p:cNvGrpSpPr>
          <p:nvPr/>
        </p:nvGrpSpPr>
        <p:grpSpPr bwMode="auto">
          <a:xfrm>
            <a:off x="6732588" y="6453188"/>
            <a:ext cx="2016125" cy="404812"/>
            <a:chOff x="4241" y="4065"/>
            <a:chExt cx="1270" cy="255"/>
          </a:xfrm>
        </p:grpSpPr>
        <p:sp>
          <p:nvSpPr>
            <p:cNvPr id="28678" name="AutoShape 6">
              <a:hlinkClick r:id="" action="ppaction://hlinkshowjump?jump=firstslide" highlightClick="1"/>
            </p:cNvPr>
            <p:cNvSpPr>
              <a:spLocks noChangeArrowheads="1"/>
            </p:cNvSpPr>
            <p:nvPr userDrawn="1"/>
          </p:nvSpPr>
          <p:spPr bwMode="auto">
            <a:xfrm>
              <a:off x="4241" y="4065"/>
              <a:ext cx="227" cy="255"/>
            </a:xfrm>
            <a:prstGeom prst="actionButtonBeginning">
              <a:avLst/>
            </a:prstGeom>
            <a:solidFill>
              <a:schemeClr val="accent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8679" name="AutoShape 7">
              <a:hlinkClick r:id="" action="ppaction://hlinkshowjump?jump=lastslide" highlightClick="1"/>
            </p:cNvPr>
            <p:cNvSpPr>
              <a:spLocks noChangeArrowheads="1"/>
            </p:cNvSpPr>
            <p:nvPr userDrawn="1"/>
          </p:nvSpPr>
          <p:spPr bwMode="auto">
            <a:xfrm>
              <a:off x="5284" y="4065"/>
              <a:ext cx="227" cy="255"/>
            </a:xfrm>
            <a:prstGeom prst="actionButtonEnd">
              <a:avLst/>
            </a:prstGeom>
            <a:solidFill>
              <a:schemeClr val="accent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8680" name="AutoShape 8">
              <a:hlinkClick r:id="" action="ppaction://hlinkshowjump?jump=previousslide" highlightClick="1"/>
            </p:cNvPr>
            <p:cNvSpPr>
              <a:spLocks noChangeArrowheads="1"/>
            </p:cNvSpPr>
            <p:nvPr userDrawn="1"/>
          </p:nvSpPr>
          <p:spPr bwMode="auto">
            <a:xfrm>
              <a:off x="4468" y="4065"/>
              <a:ext cx="226" cy="255"/>
            </a:xfrm>
            <a:prstGeom prst="actionButtonBackPrevious">
              <a:avLst/>
            </a:prstGeom>
            <a:solidFill>
              <a:schemeClr val="accent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8681" name="AutoShape 9">
              <a:hlinkClick r:id="" action="ppaction://hlinkshowjump?jump=nextslide" highlightClick="1"/>
            </p:cNvPr>
            <p:cNvSpPr>
              <a:spLocks noChangeArrowheads="1"/>
            </p:cNvSpPr>
            <p:nvPr userDrawn="1"/>
          </p:nvSpPr>
          <p:spPr bwMode="auto">
            <a:xfrm>
              <a:off x="5057" y="4065"/>
              <a:ext cx="227" cy="255"/>
            </a:xfrm>
            <a:prstGeom prst="actionButtonForwardNext">
              <a:avLst/>
            </a:prstGeom>
            <a:solidFill>
              <a:schemeClr val="accent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8682" name="AutoShape 10">
              <a:hlinkClick r:id="" action="ppaction://hlinkshowjump?jump=firstslide" highlightClick="1"/>
            </p:cNvPr>
            <p:cNvSpPr>
              <a:spLocks noChangeArrowheads="1"/>
            </p:cNvSpPr>
            <p:nvPr userDrawn="1"/>
          </p:nvSpPr>
          <p:spPr bwMode="auto">
            <a:xfrm>
              <a:off x="4694" y="4065"/>
              <a:ext cx="363" cy="255"/>
            </a:xfrm>
            <a:prstGeom prst="actionButtonHome">
              <a:avLst/>
            </a:prstGeom>
            <a:solidFill>
              <a:schemeClr val="accent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8686" name="Rectangle 14">
            <a:hlinkClick r:id="" action="ppaction://hlinkshowjump?jump=firstslide"/>
          </p:cNvPr>
          <p:cNvSpPr>
            <a:spLocks noChangeArrowheads="1"/>
          </p:cNvSpPr>
          <p:nvPr userDrawn="1"/>
        </p:nvSpPr>
        <p:spPr bwMode="auto">
          <a:xfrm>
            <a:off x="7092950" y="6453188"/>
            <a:ext cx="344488" cy="360362"/>
          </a:xfrm>
          <a:prstGeom prst="rect">
            <a:avLst/>
          </a:prstGeom>
          <a:solidFill>
            <a:schemeClr val="accent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8687" name="Rectangle 15">
            <a:hlinkClick r:id="" action="ppaction://hlinkshowjump?jump=previousslide"/>
          </p:cNvPr>
          <p:cNvSpPr>
            <a:spLocks noChangeArrowheads="1"/>
          </p:cNvSpPr>
          <p:nvPr userDrawn="1"/>
        </p:nvSpPr>
        <p:spPr bwMode="auto">
          <a:xfrm>
            <a:off x="7483475" y="6453188"/>
            <a:ext cx="344488" cy="360362"/>
          </a:xfrm>
          <a:prstGeom prst="rect">
            <a:avLst/>
          </a:prstGeom>
          <a:solidFill>
            <a:schemeClr val="accent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73" r:id="rId12"/>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8675"/>
                                        </p:tgtEl>
                                        <p:attrNameLst>
                                          <p:attrName>style.visibility</p:attrName>
                                        </p:attrNameLst>
                                      </p:cBhvr>
                                      <p:to>
                                        <p:strVal val="visible"/>
                                      </p:to>
                                    </p:set>
                                    <p:anim calcmode="lin" valueType="num">
                                      <p:cBhvr>
                                        <p:cTn id="7" dur="1000" fill="hold"/>
                                        <p:tgtEl>
                                          <p:spTgt spid="28675"/>
                                        </p:tgtEl>
                                        <p:attrNameLst>
                                          <p:attrName>ppt_x</p:attrName>
                                        </p:attrNameLst>
                                      </p:cBhvr>
                                      <p:tavLst>
                                        <p:tav tm="0">
                                          <p:val>
                                            <p:strVal val="#ppt_x-.2"/>
                                          </p:val>
                                        </p:tav>
                                        <p:tav tm="100000">
                                          <p:val>
                                            <p:strVal val="#ppt_x"/>
                                          </p:val>
                                        </p:tav>
                                      </p:tavLst>
                                    </p:anim>
                                    <p:anim calcmode="lin" valueType="num">
                                      <p:cBhvr>
                                        <p:cTn id="8" dur="1000" fill="hold"/>
                                        <p:tgtEl>
                                          <p:spTgt spid="28675"/>
                                        </p:tgtEl>
                                        <p:attrNameLst>
                                          <p:attrName>ppt_y</p:attrName>
                                        </p:attrNameLst>
                                      </p:cBhvr>
                                      <p:tavLst>
                                        <p:tav tm="0">
                                          <p:val>
                                            <p:strVal val="#ppt_y"/>
                                          </p:val>
                                        </p:tav>
                                        <p:tav tm="100000">
                                          <p:val>
                                            <p:strVal val="#ppt_y"/>
                                          </p:val>
                                        </p:tav>
                                      </p:tavLst>
                                    </p:anim>
                                    <p:animEffect transition="in" filter="wipe(right)" prLst="gradientSize: 0.1">
                                      <p:cBhvr>
                                        <p:cTn id="9" dur="1000"/>
                                        <p:tgtEl>
                                          <p:spTgt spid="28675"/>
                                        </p:tgtEl>
                                      </p:cBhvr>
                                    </p:animEffect>
                                  </p:childTnLst>
                                </p:cTn>
                              </p:par>
                            </p:childTnLst>
                          </p:cTn>
                        </p:par>
                        <p:par>
                          <p:cTn id="10" fill="hold" nodeType="afterGroup">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28676">
                                            <p:txEl>
                                              <p:pRg st="0" end="0"/>
                                            </p:txEl>
                                          </p:spTgt>
                                        </p:tgtEl>
                                        <p:attrNameLst>
                                          <p:attrName>style.visibility</p:attrName>
                                        </p:attrNameLst>
                                      </p:cBhvr>
                                      <p:to>
                                        <p:strVal val="visible"/>
                                      </p:to>
                                    </p:set>
                                    <p:animEffect transition="in" filter="fade">
                                      <p:cBhvr>
                                        <p:cTn id="13" dur="500"/>
                                        <p:tgtEl>
                                          <p:spTgt spid="28676">
                                            <p:txEl>
                                              <p:pRg st="0" end="0"/>
                                            </p:txEl>
                                          </p:spTgt>
                                        </p:tgtEl>
                                      </p:cBhvr>
                                    </p:animEffect>
                                    <p:anim calcmode="lin" valueType="num">
                                      <p:cBhvr>
                                        <p:cTn id="14" dur="500" fill="hold"/>
                                        <p:tgtEl>
                                          <p:spTgt spid="28676">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28676">
                                            <p:txEl>
                                              <p:pRg st="0" end="0"/>
                                            </p:txEl>
                                          </p:spTgt>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1500"/>
                            </p:stCondLst>
                            <p:childTnLst>
                              <p:par>
                                <p:cTn id="17" presetID="47" presetClass="entr" presetSubtype="0" fill="hold" grpId="0" nodeType="afterEffect">
                                  <p:stCondLst>
                                    <p:cond delay="0"/>
                                  </p:stCondLst>
                                  <p:childTnLst>
                                    <p:set>
                                      <p:cBhvr>
                                        <p:cTn id="18" dur="1" fill="hold">
                                          <p:stCondLst>
                                            <p:cond delay="0"/>
                                          </p:stCondLst>
                                        </p:cTn>
                                        <p:tgtEl>
                                          <p:spTgt spid="28676">
                                            <p:txEl>
                                              <p:pRg st="1" end="1"/>
                                            </p:txEl>
                                          </p:spTgt>
                                        </p:tgtEl>
                                        <p:attrNameLst>
                                          <p:attrName>style.visibility</p:attrName>
                                        </p:attrNameLst>
                                      </p:cBhvr>
                                      <p:to>
                                        <p:strVal val="visible"/>
                                      </p:to>
                                    </p:set>
                                    <p:animEffect transition="in" filter="fade">
                                      <p:cBhvr>
                                        <p:cTn id="19" dur="500"/>
                                        <p:tgtEl>
                                          <p:spTgt spid="28676">
                                            <p:txEl>
                                              <p:pRg st="1" end="1"/>
                                            </p:txEl>
                                          </p:spTgt>
                                        </p:tgtEl>
                                      </p:cBhvr>
                                    </p:animEffect>
                                    <p:anim calcmode="lin" valueType="num">
                                      <p:cBhvr>
                                        <p:cTn id="20" dur="500" fill="hold"/>
                                        <p:tgtEl>
                                          <p:spTgt spid="28676">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2867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animBg="1"/>
      <p:bldP spid="28676" grpId="0" build="p">
        <p:tmplLst>
          <p:tmpl lvl="1">
            <p:tnLst>
              <p:par>
                <p:cTn presetID="47" presetClass="entr" presetSubtype="0" fill="hold" nodeType="afterEffect">
                  <p:stCondLst>
                    <p:cond delay="0"/>
                  </p:stCondLst>
                  <p:childTnLst>
                    <p:set>
                      <p:cBhvr>
                        <p:cTn dur="1" fill="hold">
                          <p:stCondLst>
                            <p:cond delay="0"/>
                          </p:stCondLst>
                        </p:cTn>
                        <p:tgtEl>
                          <p:spTgt spid="28676"/>
                        </p:tgtEl>
                        <p:attrNameLst>
                          <p:attrName>style.visibility</p:attrName>
                        </p:attrNameLst>
                      </p:cBhvr>
                      <p:to>
                        <p:strVal val="visible"/>
                      </p:to>
                    </p:set>
                    <p:animEffect transition="in" filter="fade">
                      <p:cBhvr>
                        <p:cTn dur="500"/>
                        <p:tgtEl>
                          <p:spTgt spid="28676"/>
                        </p:tgtEl>
                      </p:cBhvr>
                    </p:animEffect>
                    <p:anim calcmode="lin" valueType="num">
                      <p:cBhvr>
                        <p:cTn dur="500" fill="hold"/>
                        <p:tgtEl>
                          <p:spTgt spid="28676"/>
                        </p:tgtEl>
                        <p:attrNameLst>
                          <p:attrName>ppt_x</p:attrName>
                        </p:attrNameLst>
                      </p:cBhvr>
                      <p:tavLst>
                        <p:tav tm="0">
                          <p:val>
                            <p:strVal val="#ppt_x"/>
                          </p:val>
                        </p:tav>
                        <p:tav tm="100000">
                          <p:val>
                            <p:strVal val="#ppt_x"/>
                          </p:val>
                        </p:tav>
                      </p:tavLst>
                    </p:anim>
                    <p:anim calcmode="lin" valueType="num">
                      <p:cBhvr>
                        <p:cTn dur="500" fill="hold"/>
                        <p:tgtEl>
                          <p:spTgt spid="28676"/>
                        </p:tgtEl>
                        <p:attrNameLst>
                          <p:attrName>ppt_y</p:attrName>
                        </p:attrNameLst>
                      </p:cBhvr>
                      <p:tavLst>
                        <p:tav tm="0">
                          <p:val>
                            <p:strVal val="#ppt_y-.1"/>
                          </p:val>
                        </p:tav>
                        <p:tav tm="100000">
                          <p:val>
                            <p:strVal val="#ppt_y"/>
                          </p:val>
                        </p:tav>
                      </p:tavLst>
                    </p:anim>
                  </p:childTnLst>
                </p:cTn>
              </p:par>
            </p:tnLst>
          </p:tmpl>
          <p:tmpl lvl="2">
            <p:tnLst>
              <p:par>
                <p:cTn presetID="47" presetClass="entr" presetSubtype="0" fill="hold" nodeType="afterEffect">
                  <p:stCondLst>
                    <p:cond delay="0"/>
                  </p:stCondLst>
                  <p:childTnLst>
                    <p:set>
                      <p:cBhvr>
                        <p:cTn dur="1" fill="hold">
                          <p:stCondLst>
                            <p:cond delay="0"/>
                          </p:stCondLst>
                        </p:cTn>
                        <p:tgtEl>
                          <p:spTgt spid="28676"/>
                        </p:tgtEl>
                        <p:attrNameLst>
                          <p:attrName>style.visibility</p:attrName>
                        </p:attrNameLst>
                      </p:cBhvr>
                      <p:to>
                        <p:strVal val="visible"/>
                      </p:to>
                    </p:set>
                    <p:animEffect transition="in" filter="fade">
                      <p:cBhvr>
                        <p:cTn dur="500"/>
                        <p:tgtEl>
                          <p:spTgt spid="28676"/>
                        </p:tgtEl>
                      </p:cBhvr>
                    </p:animEffect>
                    <p:anim calcmode="lin" valueType="num">
                      <p:cBhvr>
                        <p:cTn dur="500" fill="hold"/>
                        <p:tgtEl>
                          <p:spTgt spid="28676"/>
                        </p:tgtEl>
                        <p:attrNameLst>
                          <p:attrName>ppt_x</p:attrName>
                        </p:attrNameLst>
                      </p:cBhvr>
                      <p:tavLst>
                        <p:tav tm="0">
                          <p:val>
                            <p:strVal val="#ppt_x"/>
                          </p:val>
                        </p:tav>
                        <p:tav tm="100000">
                          <p:val>
                            <p:strVal val="#ppt_x"/>
                          </p:val>
                        </p:tav>
                      </p:tavLst>
                    </p:anim>
                    <p:anim calcmode="lin" valueType="num">
                      <p:cBhvr>
                        <p:cTn dur="500" fill="hold"/>
                        <p:tgtEl>
                          <p:spTgt spid="28676"/>
                        </p:tgtEl>
                        <p:attrNameLst>
                          <p:attrName>ppt_y</p:attrName>
                        </p:attrNameLst>
                      </p:cBhvr>
                      <p:tavLst>
                        <p:tav tm="0">
                          <p:val>
                            <p:strVal val="#ppt_y-.1"/>
                          </p:val>
                        </p:tav>
                        <p:tav tm="100000">
                          <p:val>
                            <p:strVal val="#ppt_y"/>
                          </p:val>
                        </p:tav>
                      </p:tavLst>
                    </p:anim>
                  </p:childTnLst>
                </p:cTn>
              </p:par>
            </p:tnLst>
          </p:tmpl>
          <p:tmpl lvl="3">
            <p:tnLst>
              <p:par>
                <p:cTn presetID="47" presetClass="entr" presetSubtype="0" fill="hold" nodeType="afterEffect">
                  <p:stCondLst>
                    <p:cond delay="0"/>
                  </p:stCondLst>
                  <p:childTnLst>
                    <p:set>
                      <p:cBhvr>
                        <p:cTn dur="1" fill="hold">
                          <p:stCondLst>
                            <p:cond delay="0"/>
                          </p:stCondLst>
                        </p:cTn>
                        <p:tgtEl>
                          <p:spTgt spid="28676"/>
                        </p:tgtEl>
                        <p:attrNameLst>
                          <p:attrName>style.visibility</p:attrName>
                        </p:attrNameLst>
                      </p:cBhvr>
                      <p:to>
                        <p:strVal val="visible"/>
                      </p:to>
                    </p:set>
                    <p:animEffect transition="in" filter="fade">
                      <p:cBhvr>
                        <p:cTn dur="500"/>
                        <p:tgtEl>
                          <p:spTgt spid="28676"/>
                        </p:tgtEl>
                      </p:cBhvr>
                    </p:animEffect>
                    <p:anim calcmode="lin" valueType="num">
                      <p:cBhvr>
                        <p:cTn dur="500" fill="hold"/>
                        <p:tgtEl>
                          <p:spTgt spid="28676"/>
                        </p:tgtEl>
                        <p:attrNameLst>
                          <p:attrName>ppt_x</p:attrName>
                        </p:attrNameLst>
                      </p:cBhvr>
                      <p:tavLst>
                        <p:tav tm="0">
                          <p:val>
                            <p:strVal val="#ppt_x"/>
                          </p:val>
                        </p:tav>
                        <p:tav tm="100000">
                          <p:val>
                            <p:strVal val="#ppt_x"/>
                          </p:val>
                        </p:tav>
                      </p:tavLst>
                    </p:anim>
                    <p:anim calcmode="lin" valueType="num">
                      <p:cBhvr>
                        <p:cTn dur="500" fill="hold"/>
                        <p:tgtEl>
                          <p:spTgt spid="28676"/>
                        </p:tgtEl>
                        <p:attrNameLst>
                          <p:attrName>ppt_y</p:attrName>
                        </p:attrNameLst>
                      </p:cBhvr>
                      <p:tavLst>
                        <p:tav tm="0">
                          <p:val>
                            <p:strVal val="#ppt_y-.1"/>
                          </p:val>
                        </p:tav>
                        <p:tav tm="100000">
                          <p:val>
                            <p:strVal val="#ppt_y"/>
                          </p:val>
                        </p:tav>
                      </p:tavLst>
                    </p:anim>
                  </p:childTnLst>
                </p:cTn>
              </p:par>
            </p:tnLst>
          </p:tmpl>
          <p:tmpl lvl="4">
            <p:tnLst>
              <p:par>
                <p:cTn presetID="47" presetClass="entr" presetSubtype="0" fill="hold" nodeType="afterEffect">
                  <p:stCondLst>
                    <p:cond delay="0"/>
                  </p:stCondLst>
                  <p:childTnLst>
                    <p:set>
                      <p:cBhvr>
                        <p:cTn dur="1" fill="hold">
                          <p:stCondLst>
                            <p:cond delay="0"/>
                          </p:stCondLst>
                        </p:cTn>
                        <p:tgtEl>
                          <p:spTgt spid="28676"/>
                        </p:tgtEl>
                        <p:attrNameLst>
                          <p:attrName>style.visibility</p:attrName>
                        </p:attrNameLst>
                      </p:cBhvr>
                      <p:to>
                        <p:strVal val="visible"/>
                      </p:to>
                    </p:set>
                    <p:animEffect transition="in" filter="fade">
                      <p:cBhvr>
                        <p:cTn dur="500"/>
                        <p:tgtEl>
                          <p:spTgt spid="28676"/>
                        </p:tgtEl>
                      </p:cBhvr>
                    </p:animEffect>
                    <p:anim calcmode="lin" valueType="num">
                      <p:cBhvr>
                        <p:cTn dur="500" fill="hold"/>
                        <p:tgtEl>
                          <p:spTgt spid="28676"/>
                        </p:tgtEl>
                        <p:attrNameLst>
                          <p:attrName>ppt_x</p:attrName>
                        </p:attrNameLst>
                      </p:cBhvr>
                      <p:tavLst>
                        <p:tav tm="0">
                          <p:val>
                            <p:strVal val="#ppt_x"/>
                          </p:val>
                        </p:tav>
                        <p:tav tm="100000">
                          <p:val>
                            <p:strVal val="#ppt_x"/>
                          </p:val>
                        </p:tav>
                      </p:tavLst>
                    </p:anim>
                    <p:anim calcmode="lin" valueType="num">
                      <p:cBhvr>
                        <p:cTn dur="500" fill="hold"/>
                        <p:tgtEl>
                          <p:spTgt spid="28676"/>
                        </p:tgtEl>
                        <p:attrNameLst>
                          <p:attrName>ppt_y</p:attrName>
                        </p:attrNameLst>
                      </p:cBhvr>
                      <p:tavLst>
                        <p:tav tm="0">
                          <p:val>
                            <p:strVal val="#ppt_y-.1"/>
                          </p:val>
                        </p:tav>
                        <p:tav tm="100000">
                          <p:val>
                            <p:strVal val="#ppt_y"/>
                          </p:val>
                        </p:tav>
                      </p:tavLst>
                    </p:anim>
                  </p:childTnLst>
                </p:cTn>
              </p:par>
            </p:tnLst>
          </p:tmpl>
          <p:tmpl lvl="5">
            <p:tnLst>
              <p:par>
                <p:cTn presetID="47" presetClass="entr" presetSubtype="0" fill="hold" nodeType="afterEffect">
                  <p:stCondLst>
                    <p:cond delay="0"/>
                  </p:stCondLst>
                  <p:childTnLst>
                    <p:set>
                      <p:cBhvr>
                        <p:cTn dur="1" fill="hold">
                          <p:stCondLst>
                            <p:cond delay="0"/>
                          </p:stCondLst>
                        </p:cTn>
                        <p:tgtEl>
                          <p:spTgt spid="28676"/>
                        </p:tgtEl>
                        <p:attrNameLst>
                          <p:attrName>style.visibility</p:attrName>
                        </p:attrNameLst>
                      </p:cBhvr>
                      <p:to>
                        <p:strVal val="visible"/>
                      </p:to>
                    </p:set>
                    <p:animEffect transition="in" filter="fade">
                      <p:cBhvr>
                        <p:cTn dur="500"/>
                        <p:tgtEl>
                          <p:spTgt spid="28676"/>
                        </p:tgtEl>
                      </p:cBhvr>
                    </p:animEffect>
                    <p:anim calcmode="lin" valueType="num">
                      <p:cBhvr>
                        <p:cTn dur="500" fill="hold"/>
                        <p:tgtEl>
                          <p:spTgt spid="28676"/>
                        </p:tgtEl>
                        <p:attrNameLst>
                          <p:attrName>ppt_x</p:attrName>
                        </p:attrNameLst>
                      </p:cBhvr>
                      <p:tavLst>
                        <p:tav tm="0">
                          <p:val>
                            <p:strVal val="#ppt_x"/>
                          </p:val>
                        </p:tav>
                        <p:tav tm="100000">
                          <p:val>
                            <p:strVal val="#ppt_x"/>
                          </p:val>
                        </p:tav>
                      </p:tavLst>
                    </p:anim>
                    <p:anim calcmode="lin" valueType="num">
                      <p:cBhvr>
                        <p:cTn dur="500" fill="hold"/>
                        <p:tgtEl>
                          <p:spTgt spid="28676"/>
                        </p:tgtEl>
                        <p:attrNameLst>
                          <p:attrName>ppt_y</p:attrName>
                        </p:attrNameLst>
                      </p:cBhvr>
                      <p:tavLst>
                        <p:tav tm="0">
                          <p:val>
                            <p:strVal val="#ppt_y-.1"/>
                          </p:val>
                        </p:tav>
                        <p:tav tm="100000">
                          <p:val>
                            <p:strVal val="#ppt_y"/>
                          </p:val>
                        </p:tav>
                      </p:tavLst>
                    </p:anim>
                  </p:childTnLst>
                </p:cTn>
              </p:par>
            </p:tnLst>
          </p:tmpl>
        </p:tmplLst>
      </p:bldP>
    </p:bldLst>
  </p:timing>
  <p:txStyles>
    <p:titleStyle>
      <a:lvl1pPr algn="l" rtl="0" fontAlgn="base">
        <a:spcBef>
          <a:spcPct val="0"/>
        </a:spcBef>
        <a:spcAft>
          <a:spcPct val="0"/>
        </a:spcAft>
        <a:defRPr kumimoji="1" sz="3600" b="1" kern="1200">
          <a:solidFill>
            <a:schemeClr val="accent2"/>
          </a:solidFill>
          <a:latin typeface="+mj-lt"/>
          <a:ea typeface="+mj-ea"/>
          <a:cs typeface="+mj-cs"/>
        </a:defRPr>
      </a:lvl1pPr>
      <a:lvl2pPr algn="l" rtl="0" fontAlgn="base">
        <a:spcBef>
          <a:spcPct val="0"/>
        </a:spcBef>
        <a:spcAft>
          <a:spcPct val="0"/>
        </a:spcAft>
        <a:defRPr kumimoji="1" sz="3600" b="1">
          <a:solidFill>
            <a:schemeClr val="accent2"/>
          </a:solidFill>
          <a:latin typeface="Times New Roman" panose="02020603050405020304" pitchFamily="18" charset="0"/>
          <a:ea typeface="標楷體" panose="03000509000000000000" pitchFamily="65" charset="-120"/>
        </a:defRPr>
      </a:lvl2pPr>
      <a:lvl3pPr algn="l" rtl="0" fontAlgn="base">
        <a:spcBef>
          <a:spcPct val="0"/>
        </a:spcBef>
        <a:spcAft>
          <a:spcPct val="0"/>
        </a:spcAft>
        <a:defRPr kumimoji="1" sz="3600" b="1">
          <a:solidFill>
            <a:schemeClr val="accent2"/>
          </a:solidFill>
          <a:latin typeface="Times New Roman" panose="02020603050405020304" pitchFamily="18" charset="0"/>
          <a:ea typeface="標楷體" panose="03000509000000000000" pitchFamily="65" charset="-120"/>
        </a:defRPr>
      </a:lvl3pPr>
      <a:lvl4pPr algn="l" rtl="0" fontAlgn="base">
        <a:spcBef>
          <a:spcPct val="0"/>
        </a:spcBef>
        <a:spcAft>
          <a:spcPct val="0"/>
        </a:spcAft>
        <a:defRPr kumimoji="1" sz="3600" b="1">
          <a:solidFill>
            <a:schemeClr val="accent2"/>
          </a:solidFill>
          <a:latin typeface="Times New Roman" panose="02020603050405020304" pitchFamily="18" charset="0"/>
          <a:ea typeface="標楷體" panose="03000509000000000000" pitchFamily="65" charset="-120"/>
        </a:defRPr>
      </a:lvl4pPr>
      <a:lvl5pPr algn="l" rtl="0" fontAlgn="base">
        <a:spcBef>
          <a:spcPct val="0"/>
        </a:spcBef>
        <a:spcAft>
          <a:spcPct val="0"/>
        </a:spcAft>
        <a:defRPr kumimoji="1" sz="3600" b="1">
          <a:solidFill>
            <a:schemeClr val="accent2"/>
          </a:solidFill>
          <a:latin typeface="Times New Roman" panose="02020603050405020304" pitchFamily="18" charset="0"/>
          <a:ea typeface="標楷體" panose="03000509000000000000" pitchFamily="65" charset="-120"/>
        </a:defRPr>
      </a:lvl5pPr>
      <a:lvl6pPr marL="457200" algn="l" rtl="0" fontAlgn="base">
        <a:spcBef>
          <a:spcPct val="0"/>
        </a:spcBef>
        <a:spcAft>
          <a:spcPct val="0"/>
        </a:spcAft>
        <a:defRPr kumimoji="1" sz="3600" b="1">
          <a:solidFill>
            <a:schemeClr val="accent2"/>
          </a:solidFill>
          <a:latin typeface="Times New Roman" panose="02020603050405020304" pitchFamily="18" charset="0"/>
          <a:ea typeface="標楷體" panose="03000509000000000000" pitchFamily="65" charset="-120"/>
        </a:defRPr>
      </a:lvl6pPr>
      <a:lvl7pPr marL="914400" algn="l" rtl="0" fontAlgn="base">
        <a:spcBef>
          <a:spcPct val="0"/>
        </a:spcBef>
        <a:spcAft>
          <a:spcPct val="0"/>
        </a:spcAft>
        <a:defRPr kumimoji="1" sz="3600" b="1">
          <a:solidFill>
            <a:schemeClr val="accent2"/>
          </a:solidFill>
          <a:latin typeface="Times New Roman" panose="02020603050405020304" pitchFamily="18" charset="0"/>
          <a:ea typeface="標楷體" panose="03000509000000000000" pitchFamily="65" charset="-120"/>
        </a:defRPr>
      </a:lvl7pPr>
      <a:lvl8pPr marL="1371600" algn="l" rtl="0" fontAlgn="base">
        <a:spcBef>
          <a:spcPct val="0"/>
        </a:spcBef>
        <a:spcAft>
          <a:spcPct val="0"/>
        </a:spcAft>
        <a:defRPr kumimoji="1" sz="3600" b="1">
          <a:solidFill>
            <a:schemeClr val="accent2"/>
          </a:solidFill>
          <a:latin typeface="Times New Roman" panose="02020603050405020304" pitchFamily="18" charset="0"/>
          <a:ea typeface="標楷體" panose="03000509000000000000" pitchFamily="65" charset="-120"/>
        </a:defRPr>
      </a:lvl8pPr>
      <a:lvl9pPr marL="1828800" algn="l" rtl="0" fontAlgn="base">
        <a:spcBef>
          <a:spcPct val="0"/>
        </a:spcBef>
        <a:spcAft>
          <a:spcPct val="0"/>
        </a:spcAft>
        <a:defRPr kumimoji="1" sz="3600" b="1">
          <a:solidFill>
            <a:schemeClr val="accent2"/>
          </a:solidFill>
          <a:latin typeface="Times New Roman" panose="02020603050405020304" pitchFamily="18" charset="0"/>
          <a:ea typeface="標楷體" panose="03000509000000000000" pitchFamily="65" charset="-120"/>
        </a:defRPr>
      </a:lvl9pPr>
    </p:titleStyle>
    <p:bodyStyle>
      <a:lvl1pPr algn="just" rtl="0" fontAlgn="base">
        <a:spcBef>
          <a:spcPct val="0"/>
        </a:spcBef>
        <a:spcAft>
          <a:spcPct val="0"/>
        </a:spcAft>
        <a:tabLst>
          <a:tab pos="728663" algn="l"/>
          <a:tab pos="1176338" algn="l"/>
        </a:tabLst>
        <a:defRPr sz="2400" b="1" kern="1200">
          <a:solidFill>
            <a:schemeClr val="hlink"/>
          </a:solidFill>
          <a:effectLst>
            <a:outerShdw blurRad="38100" dist="38100" dir="2700000" algn="tl">
              <a:srgbClr val="C0C0C0"/>
            </a:outerShdw>
          </a:effectLst>
          <a:latin typeface="+mn-lt"/>
          <a:ea typeface="+mn-ea"/>
          <a:cs typeface="+mn-cs"/>
        </a:defRPr>
      </a:lvl1pPr>
      <a:lvl2pPr marL="1588" algn="just" rtl="0" fontAlgn="base">
        <a:lnSpc>
          <a:spcPct val="120000"/>
        </a:lnSpc>
        <a:spcBef>
          <a:spcPct val="0"/>
        </a:spcBef>
        <a:spcAft>
          <a:spcPct val="0"/>
        </a:spcAft>
        <a:tabLst>
          <a:tab pos="728663" algn="l"/>
          <a:tab pos="1176338" algn="l"/>
        </a:tabLst>
        <a:defRPr kumimoji="1" sz="2400" kern="1200">
          <a:solidFill>
            <a:schemeClr val="tx1"/>
          </a:solidFill>
          <a:latin typeface="+mn-lt"/>
          <a:ea typeface="+mn-ea"/>
          <a:cs typeface="+mn-cs"/>
        </a:defRPr>
      </a:lvl2pPr>
      <a:lvl3pPr marL="457200" indent="-454025" algn="just" rtl="0" fontAlgn="base">
        <a:lnSpc>
          <a:spcPct val="120000"/>
        </a:lnSpc>
        <a:spcBef>
          <a:spcPct val="0"/>
        </a:spcBef>
        <a:spcAft>
          <a:spcPct val="0"/>
        </a:spcAft>
        <a:tabLst>
          <a:tab pos="728663" algn="l"/>
          <a:tab pos="1176338" algn="l"/>
        </a:tabLst>
        <a:defRPr sz="2400" kern="1200">
          <a:solidFill>
            <a:schemeClr val="tx1"/>
          </a:solidFill>
          <a:latin typeface="+mn-lt"/>
          <a:ea typeface="+mn-ea"/>
          <a:cs typeface="+mn-cs"/>
        </a:defRPr>
      </a:lvl3pPr>
      <a:lvl4pPr marL="458788" algn="just" rtl="0" fontAlgn="base">
        <a:lnSpc>
          <a:spcPct val="120000"/>
        </a:lnSpc>
        <a:spcBef>
          <a:spcPct val="0"/>
        </a:spcBef>
        <a:spcAft>
          <a:spcPct val="0"/>
        </a:spcAft>
        <a:tabLst>
          <a:tab pos="728663" algn="l"/>
          <a:tab pos="1176338" algn="l"/>
        </a:tabLst>
        <a:defRPr kumimoji="1" sz="2400" kern="1200">
          <a:solidFill>
            <a:schemeClr val="tx1"/>
          </a:solidFill>
          <a:latin typeface="+mn-lt"/>
          <a:ea typeface="+mn-ea"/>
          <a:cs typeface="+mn-cs"/>
        </a:defRPr>
      </a:lvl4pPr>
      <a:lvl5pPr marL="460375" algn="ctr" rtl="0" fontAlgn="base">
        <a:lnSpc>
          <a:spcPct val="120000"/>
        </a:lnSpc>
        <a:spcBef>
          <a:spcPct val="0"/>
        </a:spcBef>
        <a:spcAft>
          <a:spcPct val="0"/>
        </a:spcAft>
        <a:tabLst>
          <a:tab pos="728663" algn="l"/>
          <a:tab pos="1176338" algn="l"/>
        </a:tabLst>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shadeToTitle="1">
        <a:gradFill flip="none" rotWithShape="1">
          <a:gsLst>
            <a:gs pos="0">
              <a:schemeClr val="accent5">
                <a:lumMod val="5000"/>
                <a:lumOff val="95000"/>
              </a:schemeClr>
            </a:gs>
            <a:gs pos="30000">
              <a:schemeClr val="accent5">
                <a:lumMod val="45000"/>
                <a:lumOff val="55000"/>
              </a:schemeClr>
            </a:gs>
            <a:gs pos="65000">
              <a:srgbClr val="EDF7F4"/>
            </a:gs>
            <a:gs pos="96000">
              <a:srgbClr val="FFF7DD"/>
            </a:gs>
          </a:gsLst>
          <a:lin ang="5400000" scaled="1"/>
          <a:tileRect/>
        </a:gradFill>
        <a:effectLst/>
      </p:bgPr>
    </p:bg>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4221163" y="6486525"/>
            <a:ext cx="6667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TW" altLang="en-US" sz="1200">
                <a:ea typeface="標楷體" panose="03000509000000000000" pitchFamily="65" charset="-120"/>
              </a:rPr>
              <a:t>第</a:t>
            </a:r>
            <a:fld id="{051F1359-B770-43DA-B10D-F8EE8DD2A7AA}" type="slidenum">
              <a:rPr lang="zh-TW" altLang="en-US" sz="1200">
                <a:ea typeface="標楷體" panose="03000509000000000000" pitchFamily="65" charset="-120"/>
              </a:rPr>
              <a:pPr algn="ctr"/>
              <a:t>‹#›</a:t>
            </a:fld>
            <a:r>
              <a:rPr lang="zh-TW" altLang="en-US" sz="1200">
                <a:ea typeface="標楷體" panose="03000509000000000000" pitchFamily="65" charset="-120"/>
              </a:rPr>
              <a:t>頁</a:t>
            </a:r>
            <a:endParaRPr lang="zh-TW" altLang="en-US" sz="1800">
              <a:latin typeface="Arial" panose="020B0604020202020204" pitchFamily="34" charset="0"/>
            </a:endParaRPr>
          </a:p>
        </p:txBody>
      </p:sp>
      <p:sp>
        <p:nvSpPr>
          <p:cNvPr id="29699" name="Rectangle 3"/>
          <p:cNvSpPr>
            <a:spLocks noGrp="1" noChangeArrowheads="1"/>
          </p:cNvSpPr>
          <p:nvPr>
            <p:ph type="title"/>
          </p:nvPr>
        </p:nvSpPr>
        <p:spPr bwMode="auto">
          <a:xfrm>
            <a:off x="183115" y="332656"/>
            <a:ext cx="8264525"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dirty="0"/>
              <a:t>按一下以編輯母片標題樣式</a:t>
            </a:r>
          </a:p>
        </p:txBody>
      </p:sp>
      <p:sp>
        <p:nvSpPr>
          <p:cNvPr id="29700" name="Rectangle 4"/>
          <p:cNvSpPr>
            <a:spLocks noGrp="1" noChangeArrowheads="1"/>
          </p:cNvSpPr>
          <p:nvPr>
            <p:ph type="body" idx="1"/>
          </p:nvPr>
        </p:nvSpPr>
        <p:spPr bwMode="auto">
          <a:xfrm>
            <a:off x="186842" y="1179411"/>
            <a:ext cx="8264525"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dirty="0"/>
              <a:t>n-n-n</a:t>
            </a:r>
            <a:r>
              <a:rPr lang="zh-TW" altLang="en-US" dirty="0"/>
              <a:t>小小節按一下以編輯母片以編輯母片以編輯母片以編輯母片以編輯母片</a:t>
            </a:r>
          </a:p>
          <a:p>
            <a:pPr lvl="1"/>
            <a:r>
              <a:rPr lang="zh-TW" altLang="en-US" dirty="0"/>
              <a:t>一般內文</a:t>
            </a:r>
            <a:r>
              <a:rPr lang="en-US" altLang="zh-TW" dirty="0"/>
              <a:t>(</a:t>
            </a:r>
            <a:r>
              <a:rPr lang="zh-TW" altLang="en-US" dirty="0"/>
              <a:t>按一次</a:t>
            </a:r>
            <a:r>
              <a:rPr lang="en-US" altLang="zh-TW" dirty="0"/>
              <a:t>Tab</a:t>
            </a:r>
            <a:r>
              <a:rPr lang="zh-TW" altLang="en-US" dirty="0"/>
              <a:t>空</a:t>
            </a:r>
            <a:r>
              <a:rPr lang="en-US" altLang="zh-TW" dirty="0"/>
              <a:t>2</a:t>
            </a:r>
            <a:r>
              <a:rPr lang="zh-TW" altLang="en-US" dirty="0"/>
              <a:t>格</a:t>
            </a:r>
            <a:r>
              <a:rPr lang="en-US" altLang="zh-TW" dirty="0"/>
              <a:t>)</a:t>
            </a:r>
            <a:r>
              <a:rPr lang="zh-TW" altLang="en-US" dirty="0"/>
              <a:t>第二層第二層第二層第二層第二層第二層第二層第二層第二層</a:t>
            </a:r>
          </a:p>
          <a:p>
            <a:pPr lvl="2"/>
            <a:r>
              <a:rPr lang="en-US" altLang="zh-TW" dirty="0" err="1"/>
              <a:t>nn</a:t>
            </a:r>
            <a:r>
              <a:rPr lang="en-US" altLang="zh-TW" dirty="0"/>
              <a:t>.</a:t>
            </a:r>
            <a:r>
              <a:rPr lang="zh-TW" altLang="en-US" dirty="0"/>
              <a:t>第三層第三層第三層第三層第三層第三層第三層第三層第三層第三層第三層第三層</a:t>
            </a:r>
          </a:p>
          <a:p>
            <a:pPr lvl="3"/>
            <a:r>
              <a:rPr lang="zh-TW" altLang="en-US" dirty="0"/>
              <a:t>第四層第四層第四層第四層第四層第四層第四層第四層第四層第四層第四層</a:t>
            </a:r>
          </a:p>
          <a:p>
            <a:pPr lvl="4"/>
            <a:r>
              <a:rPr lang="zh-TW" altLang="en-US" dirty="0"/>
              <a:t>圖說：第五層第五層第五層第五層第五層</a:t>
            </a:r>
          </a:p>
        </p:txBody>
      </p:sp>
      <p:grpSp>
        <p:nvGrpSpPr>
          <p:cNvPr id="29701" name="Group 5"/>
          <p:cNvGrpSpPr>
            <a:grpSpLocks/>
          </p:cNvGrpSpPr>
          <p:nvPr/>
        </p:nvGrpSpPr>
        <p:grpSpPr bwMode="auto">
          <a:xfrm>
            <a:off x="6732588" y="6453188"/>
            <a:ext cx="2016125" cy="404812"/>
            <a:chOff x="4241" y="4065"/>
            <a:chExt cx="1270" cy="255"/>
          </a:xfrm>
        </p:grpSpPr>
        <p:sp>
          <p:nvSpPr>
            <p:cNvPr id="29702" name="AutoShape 6">
              <a:hlinkClick r:id="" action="ppaction://hlinkshowjump?jump=firstslide" highlightClick="1"/>
            </p:cNvPr>
            <p:cNvSpPr>
              <a:spLocks noChangeArrowheads="1"/>
            </p:cNvSpPr>
            <p:nvPr userDrawn="1"/>
          </p:nvSpPr>
          <p:spPr bwMode="auto">
            <a:xfrm>
              <a:off x="4241" y="4065"/>
              <a:ext cx="227" cy="255"/>
            </a:xfrm>
            <a:prstGeom prst="actionButtonBeginning">
              <a:avLst/>
            </a:prstGeom>
            <a:solidFill>
              <a:schemeClr val="accent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703" name="AutoShape 7">
              <a:hlinkClick r:id="" action="ppaction://hlinkshowjump?jump=lastslide" highlightClick="1"/>
            </p:cNvPr>
            <p:cNvSpPr>
              <a:spLocks noChangeArrowheads="1"/>
            </p:cNvSpPr>
            <p:nvPr userDrawn="1"/>
          </p:nvSpPr>
          <p:spPr bwMode="auto">
            <a:xfrm>
              <a:off x="5284" y="4065"/>
              <a:ext cx="227" cy="255"/>
            </a:xfrm>
            <a:prstGeom prst="actionButtonEnd">
              <a:avLst/>
            </a:prstGeom>
            <a:solidFill>
              <a:schemeClr val="accent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704" name="AutoShape 8">
              <a:hlinkClick r:id="" action="ppaction://hlinkshowjump?jump=previousslide" highlightClick="1"/>
            </p:cNvPr>
            <p:cNvSpPr>
              <a:spLocks noChangeArrowheads="1"/>
            </p:cNvSpPr>
            <p:nvPr userDrawn="1"/>
          </p:nvSpPr>
          <p:spPr bwMode="auto">
            <a:xfrm>
              <a:off x="4468" y="4065"/>
              <a:ext cx="226" cy="255"/>
            </a:xfrm>
            <a:prstGeom prst="actionButtonBackPrevious">
              <a:avLst/>
            </a:prstGeom>
            <a:solidFill>
              <a:schemeClr val="accent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705" name="AutoShape 9">
              <a:hlinkClick r:id="" action="ppaction://hlinkshowjump?jump=nextslide" highlightClick="1"/>
            </p:cNvPr>
            <p:cNvSpPr>
              <a:spLocks noChangeArrowheads="1"/>
            </p:cNvSpPr>
            <p:nvPr userDrawn="1"/>
          </p:nvSpPr>
          <p:spPr bwMode="auto">
            <a:xfrm>
              <a:off x="5057" y="4065"/>
              <a:ext cx="227" cy="255"/>
            </a:xfrm>
            <a:prstGeom prst="actionButtonForwardNext">
              <a:avLst/>
            </a:prstGeom>
            <a:solidFill>
              <a:schemeClr val="accent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706" name="AutoShape 10">
              <a:hlinkClick r:id="" action="ppaction://hlinkshowjump?jump=firstslide" highlightClick="1"/>
            </p:cNvPr>
            <p:cNvSpPr>
              <a:spLocks noChangeArrowheads="1"/>
            </p:cNvSpPr>
            <p:nvPr userDrawn="1"/>
          </p:nvSpPr>
          <p:spPr bwMode="auto">
            <a:xfrm>
              <a:off x="4694" y="4065"/>
              <a:ext cx="363" cy="255"/>
            </a:xfrm>
            <a:prstGeom prst="actionButtonHome">
              <a:avLst/>
            </a:prstGeom>
            <a:solidFill>
              <a:schemeClr val="accent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pic>
        <p:nvPicPr>
          <p:cNvPr id="4" name="圖片 3"/>
          <p:cNvPicPr>
            <a:picLocks noChangeAspect="1"/>
          </p:cNvPicPr>
          <p:nvPr userDrawn="1"/>
        </p:nvPicPr>
        <p:blipFill>
          <a:blip r:embed="rId13">
            <a:extLst>
              <a:ext uri="{BEBA8EAE-BF5A-486C-A8C5-ECC9F3942E4B}">
                <a14:imgProps xmlns:a14="http://schemas.microsoft.com/office/drawing/2010/main">
                  <a14:imgLayer r:embed="rId14">
                    <a14:imgEffect>
                      <a14:sharpenSoften amount="25000"/>
                    </a14:imgEffect>
                    <a14:imgEffect>
                      <a14:colorTemperature colorTemp="6661"/>
                    </a14:imgEffect>
                    <a14:imgEffect>
                      <a14:saturation sat="252000"/>
                    </a14:imgEffect>
                    <a14:imgEffect>
                      <a14:brightnessContrast bright="3000"/>
                    </a14:imgEffect>
                  </a14:imgLayer>
                </a14:imgProps>
              </a:ext>
            </a:extLst>
          </a:blip>
          <a:stretch>
            <a:fillRect/>
          </a:stretch>
        </p:blipFill>
        <p:spPr>
          <a:xfrm>
            <a:off x="8575593" y="4986"/>
            <a:ext cx="568407" cy="543694"/>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9699"/>
                                        </p:tgtEl>
                                        <p:attrNameLst>
                                          <p:attrName>style.visibility</p:attrName>
                                        </p:attrNameLst>
                                      </p:cBhvr>
                                      <p:to>
                                        <p:strVal val="visible"/>
                                      </p:to>
                                    </p:set>
                                    <p:anim calcmode="lin" valueType="num">
                                      <p:cBhvr>
                                        <p:cTn id="7" dur="1000" fill="hold"/>
                                        <p:tgtEl>
                                          <p:spTgt spid="29699"/>
                                        </p:tgtEl>
                                        <p:attrNameLst>
                                          <p:attrName>ppt_x</p:attrName>
                                        </p:attrNameLst>
                                      </p:cBhvr>
                                      <p:tavLst>
                                        <p:tav tm="0">
                                          <p:val>
                                            <p:strVal val="#ppt_x-.2"/>
                                          </p:val>
                                        </p:tav>
                                        <p:tav tm="100000">
                                          <p:val>
                                            <p:strVal val="#ppt_x"/>
                                          </p:val>
                                        </p:tav>
                                      </p:tavLst>
                                    </p:anim>
                                    <p:anim calcmode="lin" valueType="num">
                                      <p:cBhvr>
                                        <p:cTn id="8" dur="1000" fill="hold"/>
                                        <p:tgtEl>
                                          <p:spTgt spid="29699"/>
                                        </p:tgtEl>
                                        <p:attrNameLst>
                                          <p:attrName>ppt_y</p:attrName>
                                        </p:attrNameLst>
                                      </p:cBhvr>
                                      <p:tavLst>
                                        <p:tav tm="0">
                                          <p:val>
                                            <p:strVal val="#ppt_y"/>
                                          </p:val>
                                        </p:tav>
                                        <p:tav tm="100000">
                                          <p:val>
                                            <p:strVal val="#ppt_y"/>
                                          </p:val>
                                        </p:tav>
                                      </p:tavLst>
                                    </p:anim>
                                    <p:animEffect transition="in" filter="wipe(right)" prLst="gradientSize: 0.1">
                                      <p:cBhvr>
                                        <p:cTn id="9" dur="1000"/>
                                        <p:tgtEl>
                                          <p:spTgt spid="29699"/>
                                        </p:tgtEl>
                                      </p:cBhvr>
                                    </p:animEffect>
                                  </p:childTnLst>
                                </p:cTn>
                              </p:par>
                            </p:childTnLst>
                          </p:cTn>
                        </p:par>
                        <p:par>
                          <p:cTn id="10" fill="hold" nodeType="afterGroup">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29700">
                                            <p:txEl>
                                              <p:pRg st="0" end="0"/>
                                            </p:txEl>
                                          </p:spTgt>
                                        </p:tgtEl>
                                        <p:attrNameLst>
                                          <p:attrName>style.visibility</p:attrName>
                                        </p:attrNameLst>
                                      </p:cBhvr>
                                      <p:to>
                                        <p:strVal val="visible"/>
                                      </p:to>
                                    </p:set>
                                    <p:animEffect transition="in" filter="fade">
                                      <p:cBhvr>
                                        <p:cTn id="13" dur="500"/>
                                        <p:tgtEl>
                                          <p:spTgt spid="29700">
                                            <p:txEl>
                                              <p:pRg st="0" end="0"/>
                                            </p:txEl>
                                          </p:spTgt>
                                        </p:tgtEl>
                                      </p:cBhvr>
                                    </p:animEffect>
                                    <p:anim calcmode="lin" valueType="num">
                                      <p:cBhvr>
                                        <p:cTn id="14" dur="500" fill="hold"/>
                                        <p:tgtEl>
                                          <p:spTgt spid="29700">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29700">
                                            <p:txEl>
                                              <p:pRg st="0" end="0"/>
                                            </p:txEl>
                                          </p:spTgt>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1500"/>
                            </p:stCondLst>
                            <p:childTnLst>
                              <p:par>
                                <p:cTn id="17" presetID="47" presetClass="entr" presetSubtype="0" fill="hold" grpId="0" nodeType="afterEffect">
                                  <p:stCondLst>
                                    <p:cond delay="0"/>
                                  </p:stCondLst>
                                  <p:childTnLst>
                                    <p:set>
                                      <p:cBhvr>
                                        <p:cTn id="18" dur="1" fill="hold">
                                          <p:stCondLst>
                                            <p:cond delay="0"/>
                                          </p:stCondLst>
                                        </p:cTn>
                                        <p:tgtEl>
                                          <p:spTgt spid="29700">
                                            <p:txEl>
                                              <p:pRg st="1" end="1"/>
                                            </p:txEl>
                                          </p:spTgt>
                                        </p:tgtEl>
                                        <p:attrNameLst>
                                          <p:attrName>style.visibility</p:attrName>
                                        </p:attrNameLst>
                                      </p:cBhvr>
                                      <p:to>
                                        <p:strVal val="visible"/>
                                      </p:to>
                                    </p:set>
                                    <p:animEffect transition="in" filter="fade">
                                      <p:cBhvr>
                                        <p:cTn id="19" dur="500"/>
                                        <p:tgtEl>
                                          <p:spTgt spid="29700">
                                            <p:txEl>
                                              <p:pRg st="1" end="1"/>
                                            </p:txEl>
                                          </p:spTgt>
                                        </p:tgtEl>
                                      </p:cBhvr>
                                    </p:animEffect>
                                    <p:anim calcmode="lin" valueType="num">
                                      <p:cBhvr>
                                        <p:cTn id="20" dur="500" fill="hold"/>
                                        <p:tgtEl>
                                          <p:spTgt spid="29700">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2970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p:bldP spid="29700" grpId="0" build="p">
        <p:tmplLst>
          <p:tmpl lvl="1">
            <p:tnLst>
              <p:par>
                <p:cTn presetID="47" presetClass="entr" presetSubtype="0" fill="hold" nodeType="afterEffect">
                  <p:stCondLst>
                    <p:cond delay="0"/>
                  </p:stCondLst>
                  <p:childTnLst>
                    <p:set>
                      <p:cBhvr>
                        <p:cTn dur="1" fill="hold">
                          <p:stCondLst>
                            <p:cond delay="0"/>
                          </p:stCondLst>
                        </p:cTn>
                        <p:tgtEl>
                          <p:spTgt spid="29700"/>
                        </p:tgtEl>
                        <p:attrNameLst>
                          <p:attrName>style.visibility</p:attrName>
                        </p:attrNameLst>
                      </p:cBhvr>
                      <p:to>
                        <p:strVal val="visible"/>
                      </p:to>
                    </p:set>
                    <p:animEffect transition="in" filter="fade">
                      <p:cBhvr>
                        <p:cTn dur="500"/>
                        <p:tgtEl>
                          <p:spTgt spid="29700"/>
                        </p:tgtEl>
                      </p:cBhvr>
                    </p:animEffect>
                    <p:anim calcmode="lin" valueType="num">
                      <p:cBhvr>
                        <p:cTn dur="500" fill="hold"/>
                        <p:tgtEl>
                          <p:spTgt spid="29700"/>
                        </p:tgtEl>
                        <p:attrNameLst>
                          <p:attrName>ppt_x</p:attrName>
                        </p:attrNameLst>
                      </p:cBhvr>
                      <p:tavLst>
                        <p:tav tm="0">
                          <p:val>
                            <p:strVal val="#ppt_x"/>
                          </p:val>
                        </p:tav>
                        <p:tav tm="100000">
                          <p:val>
                            <p:strVal val="#ppt_x"/>
                          </p:val>
                        </p:tav>
                      </p:tavLst>
                    </p:anim>
                    <p:anim calcmode="lin" valueType="num">
                      <p:cBhvr>
                        <p:cTn dur="500" fill="hold"/>
                        <p:tgtEl>
                          <p:spTgt spid="29700"/>
                        </p:tgtEl>
                        <p:attrNameLst>
                          <p:attrName>ppt_y</p:attrName>
                        </p:attrNameLst>
                      </p:cBhvr>
                      <p:tavLst>
                        <p:tav tm="0">
                          <p:val>
                            <p:strVal val="#ppt_y-.1"/>
                          </p:val>
                        </p:tav>
                        <p:tav tm="100000">
                          <p:val>
                            <p:strVal val="#ppt_y"/>
                          </p:val>
                        </p:tav>
                      </p:tavLst>
                    </p:anim>
                  </p:childTnLst>
                </p:cTn>
              </p:par>
            </p:tnLst>
          </p:tmpl>
          <p:tmpl lvl="2">
            <p:tnLst>
              <p:par>
                <p:cTn presetID="47" presetClass="entr" presetSubtype="0" fill="hold" nodeType="afterEffect">
                  <p:stCondLst>
                    <p:cond delay="0"/>
                  </p:stCondLst>
                  <p:childTnLst>
                    <p:set>
                      <p:cBhvr>
                        <p:cTn dur="1" fill="hold">
                          <p:stCondLst>
                            <p:cond delay="0"/>
                          </p:stCondLst>
                        </p:cTn>
                        <p:tgtEl>
                          <p:spTgt spid="29700"/>
                        </p:tgtEl>
                        <p:attrNameLst>
                          <p:attrName>style.visibility</p:attrName>
                        </p:attrNameLst>
                      </p:cBhvr>
                      <p:to>
                        <p:strVal val="visible"/>
                      </p:to>
                    </p:set>
                    <p:animEffect transition="in" filter="fade">
                      <p:cBhvr>
                        <p:cTn dur="500"/>
                        <p:tgtEl>
                          <p:spTgt spid="29700"/>
                        </p:tgtEl>
                      </p:cBhvr>
                    </p:animEffect>
                    <p:anim calcmode="lin" valueType="num">
                      <p:cBhvr>
                        <p:cTn dur="500" fill="hold"/>
                        <p:tgtEl>
                          <p:spTgt spid="29700"/>
                        </p:tgtEl>
                        <p:attrNameLst>
                          <p:attrName>ppt_x</p:attrName>
                        </p:attrNameLst>
                      </p:cBhvr>
                      <p:tavLst>
                        <p:tav tm="0">
                          <p:val>
                            <p:strVal val="#ppt_x"/>
                          </p:val>
                        </p:tav>
                        <p:tav tm="100000">
                          <p:val>
                            <p:strVal val="#ppt_x"/>
                          </p:val>
                        </p:tav>
                      </p:tavLst>
                    </p:anim>
                    <p:anim calcmode="lin" valueType="num">
                      <p:cBhvr>
                        <p:cTn dur="500" fill="hold"/>
                        <p:tgtEl>
                          <p:spTgt spid="29700"/>
                        </p:tgtEl>
                        <p:attrNameLst>
                          <p:attrName>ppt_y</p:attrName>
                        </p:attrNameLst>
                      </p:cBhvr>
                      <p:tavLst>
                        <p:tav tm="0">
                          <p:val>
                            <p:strVal val="#ppt_y-.1"/>
                          </p:val>
                        </p:tav>
                        <p:tav tm="100000">
                          <p:val>
                            <p:strVal val="#ppt_y"/>
                          </p:val>
                        </p:tav>
                      </p:tavLst>
                    </p:anim>
                  </p:childTnLst>
                </p:cTn>
              </p:par>
            </p:tnLst>
          </p:tmpl>
          <p:tmpl lvl="3">
            <p:tnLst>
              <p:par>
                <p:cTn presetID="47" presetClass="entr" presetSubtype="0" fill="hold" nodeType="afterEffect">
                  <p:stCondLst>
                    <p:cond delay="0"/>
                  </p:stCondLst>
                  <p:childTnLst>
                    <p:set>
                      <p:cBhvr>
                        <p:cTn dur="1" fill="hold">
                          <p:stCondLst>
                            <p:cond delay="0"/>
                          </p:stCondLst>
                        </p:cTn>
                        <p:tgtEl>
                          <p:spTgt spid="29700"/>
                        </p:tgtEl>
                        <p:attrNameLst>
                          <p:attrName>style.visibility</p:attrName>
                        </p:attrNameLst>
                      </p:cBhvr>
                      <p:to>
                        <p:strVal val="visible"/>
                      </p:to>
                    </p:set>
                    <p:animEffect transition="in" filter="fade">
                      <p:cBhvr>
                        <p:cTn dur="500"/>
                        <p:tgtEl>
                          <p:spTgt spid="29700"/>
                        </p:tgtEl>
                      </p:cBhvr>
                    </p:animEffect>
                    <p:anim calcmode="lin" valueType="num">
                      <p:cBhvr>
                        <p:cTn dur="500" fill="hold"/>
                        <p:tgtEl>
                          <p:spTgt spid="29700"/>
                        </p:tgtEl>
                        <p:attrNameLst>
                          <p:attrName>ppt_x</p:attrName>
                        </p:attrNameLst>
                      </p:cBhvr>
                      <p:tavLst>
                        <p:tav tm="0">
                          <p:val>
                            <p:strVal val="#ppt_x"/>
                          </p:val>
                        </p:tav>
                        <p:tav tm="100000">
                          <p:val>
                            <p:strVal val="#ppt_x"/>
                          </p:val>
                        </p:tav>
                      </p:tavLst>
                    </p:anim>
                    <p:anim calcmode="lin" valueType="num">
                      <p:cBhvr>
                        <p:cTn dur="500" fill="hold"/>
                        <p:tgtEl>
                          <p:spTgt spid="29700"/>
                        </p:tgtEl>
                        <p:attrNameLst>
                          <p:attrName>ppt_y</p:attrName>
                        </p:attrNameLst>
                      </p:cBhvr>
                      <p:tavLst>
                        <p:tav tm="0">
                          <p:val>
                            <p:strVal val="#ppt_y-.1"/>
                          </p:val>
                        </p:tav>
                        <p:tav tm="100000">
                          <p:val>
                            <p:strVal val="#ppt_y"/>
                          </p:val>
                        </p:tav>
                      </p:tavLst>
                    </p:anim>
                  </p:childTnLst>
                </p:cTn>
              </p:par>
            </p:tnLst>
          </p:tmpl>
          <p:tmpl lvl="4">
            <p:tnLst>
              <p:par>
                <p:cTn presetID="47" presetClass="entr" presetSubtype="0" fill="hold" nodeType="afterEffect">
                  <p:stCondLst>
                    <p:cond delay="0"/>
                  </p:stCondLst>
                  <p:childTnLst>
                    <p:set>
                      <p:cBhvr>
                        <p:cTn dur="1" fill="hold">
                          <p:stCondLst>
                            <p:cond delay="0"/>
                          </p:stCondLst>
                        </p:cTn>
                        <p:tgtEl>
                          <p:spTgt spid="29700"/>
                        </p:tgtEl>
                        <p:attrNameLst>
                          <p:attrName>style.visibility</p:attrName>
                        </p:attrNameLst>
                      </p:cBhvr>
                      <p:to>
                        <p:strVal val="visible"/>
                      </p:to>
                    </p:set>
                    <p:animEffect transition="in" filter="fade">
                      <p:cBhvr>
                        <p:cTn dur="500"/>
                        <p:tgtEl>
                          <p:spTgt spid="29700"/>
                        </p:tgtEl>
                      </p:cBhvr>
                    </p:animEffect>
                    <p:anim calcmode="lin" valueType="num">
                      <p:cBhvr>
                        <p:cTn dur="500" fill="hold"/>
                        <p:tgtEl>
                          <p:spTgt spid="29700"/>
                        </p:tgtEl>
                        <p:attrNameLst>
                          <p:attrName>ppt_x</p:attrName>
                        </p:attrNameLst>
                      </p:cBhvr>
                      <p:tavLst>
                        <p:tav tm="0">
                          <p:val>
                            <p:strVal val="#ppt_x"/>
                          </p:val>
                        </p:tav>
                        <p:tav tm="100000">
                          <p:val>
                            <p:strVal val="#ppt_x"/>
                          </p:val>
                        </p:tav>
                      </p:tavLst>
                    </p:anim>
                    <p:anim calcmode="lin" valueType="num">
                      <p:cBhvr>
                        <p:cTn dur="500" fill="hold"/>
                        <p:tgtEl>
                          <p:spTgt spid="29700"/>
                        </p:tgtEl>
                        <p:attrNameLst>
                          <p:attrName>ppt_y</p:attrName>
                        </p:attrNameLst>
                      </p:cBhvr>
                      <p:tavLst>
                        <p:tav tm="0">
                          <p:val>
                            <p:strVal val="#ppt_y-.1"/>
                          </p:val>
                        </p:tav>
                        <p:tav tm="100000">
                          <p:val>
                            <p:strVal val="#ppt_y"/>
                          </p:val>
                        </p:tav>
                      </p:tavLst>
                    </p:anim>
                  </p:childTnLst>
                </p:cTn>
              </p:par>
            </p:tnLst>
          </p:tmpl>
          <p:tmpl lvl="5">
            <p:tnLst>
              <p:par>
                <p:cTn presetID="47" presetClass="entr" presetSubtype="0" fill="hold" nodeType="afterEffect">
                  <p:stCondLst>
                    <p:cond delay="0"/>
                  </p:stCondLst>
                  <p:childTnLst>
                    <p:set>
                      <p:cBhvr>
                        <p:cTn dur="1" fill="hold">
                          <p:stCondLst>
                            <p:cond delay="0"/>
                          </p:stCondLst>
                        </p:cTn>
                        <p:tgtEl>
                          <p:spTgt spid="29700"/>
                        </p:tgtEl>
                        <p:attrNameLst>
                          <p:attrName>style.visibility</p:attrName>
                        </p:attrNameLst>
                      </p:cBhvr>
                      <p:to>
                        <p:strVal val="visible"/>
                      </p:to>
                    </p:set>
                    <p:animEffect transition="in" filter="fade">
                      <p:cBhvr>
                        <p:cTn dur="500"/>
                        <p:tgtEl>
                          <p:spTgt spid="29700"/>
                        </p:tgtEl>
                      </p:cBhvr>
                    </p:animEffect>
                    <p:anim calcmode="lin" valueType="num">
                      <p:cBhvr>
                        <p:cTn dur="500" fill="hold"/>
                        <p:tgtEl>
                          <p:spTgt spid="29700"/>
                        </p:tgtEl>
                        <p:attrNameLst>
                          <p:attrName>ppt_x</p:attrName>
                        </p:attrNameLst>
                      </p:cBhvr>
                      <p:tavLst>
                        <p:tav tm="0">
                          <p:val>
                            <p:strVal val="#ppt_x"/>
                          </p:val>
                        </p:tav>
                        <p:tav tm="100000">
                          <p:val>
                            <p:strVal val="#ppt_x"/>
                          </p:val>
                        </p:tav>
                      </p:tavLst>
                    </p:anim>
                    <p:anim calcmode="lin" valueType="num">
                      <p:cBhvr>
                        <p:cTn dur="500" fill="hold"/>
                        <p:tgtEl>
                          <p:spTgt spid="29700"/>
                        </p:tgtEl>
                        <p:attrNameLst>
                          <p:attrName>ppt_y</p:attrName>
                        </p:attrNameLst>
                      </p:cBhvr>
                      <p:tavLst>
                        <p:tav tm="0">
                          <p:val>
                            <p:strVal val="#ppt_y-.1"/>
                          </p:val>
                        </p:tav>
                        <p:tav tm="100000">
                          <p:val>
                            <p:strVal val="#ppt_y"/>
                          </p:val>
                        </p:tav>
                      </p:tavLst>
                    </p:anim>
                  </p:childTnLst>
                </p:cTn>
              </p:par>
            </p:tnLst>
          </p:tmpl>
        </p:tmplLst>
      </p:bldP>
    </p:bldLst>
  </p:timing>
  <p:txStyles>
    <p:titleStyle>
      <a:lvl1pPr algn="l" rtl="0" fontAlgn="base">
        <a:spcBef>
          <a:spcPct val="0"/>
        </a:spcBef>
        <a:spcAft>
          <a:spcPct val="0"/>
        </a:spcAft>
        <a:defRPr kumimoji="1" sz="3600" b="1" kern="1200">
          <a:solidFill>
            <a:schemeClr val="accent2"/>
          </a:solidFill>
          <a:effectLst>
            <a:outerShdw blurRad="38100" dist="38100" dir="2700000" algn="tl">
              <a:srgbClr val="000000">
                <a:alpha val="43137"/>
              </a:srgbClr>
            </a:outerShdw>
          </a:effectLst>
          <a:latin typeface="+mj-lt"/>
          <a:ea typeface="+mj-ea"/>
          <a:cs typeface="+mj-cs"/>
        </a:defRPr>
      </a:lvl1pPr>
      <a:lvl2pPr algn="l" rtl="0" fontAlgn="base">
        <a:spcBef>
          <a:spcPct val="0"/>
        </a:spcBef>
        <a:spcAft>
          <a:spcPct val="0"/>
        </a:spcAft>
        <a:defRPr kumimoji="1" sz="3600" b="1">
          <a:solidFill>
            <a:schemeClr val="accent2"/>
          </a:solidFill>
          <a:latin typeface="Times New Roman" panose="02020603050405020304" pitchFamily="18" charset="0"/>
          <a:ea typeface="標楷體" panose="03000509000000000000" pitchFamily="65" charset="-120"/>
        </a:defRPr>
      </a:lvl2pPr>
      <a:lvl3pPr algn="l" rtl="0" fontAlgn="base">
        <a:spcBef>
          <a:spcPct val="0"/>
        </a:spcBef>
        <a:spcAft>
          <a:spcPct val="0"/>
        </a:spcAft>
        <a:defRPr kumimoji="1" sz="3600" b="1">
          <a:solidFill>
            <a:schemeClr val="accent2"/>
          </a:solidFill>
          <a:latin typeface="Times New Roman" panose="02020603050405020304" pitchFamily="18" charset="0"/>
          <a:ea typeface="標楷體" panose="03000509000000000000" pitchFamily="65" charset="-120"/>
        </a:defRPr>
      </a:lvl3pPr>
      <a:lvl4pPr algn="l" rtl="0" fontAlgn="base">
        <a:spcBef>
          <a:spcPct val="0"/>
        </a:spcBef>
        <a:spcAft>
          <a:spcPct val="0"/>
        </a:spcAft>
        <a:defRPr kumimoji="1" sz="3600" b="1">
          <a:solidFill>
            <a:schemeClr val="accent2"/>
          </a:solidFill>
          <a:latin typeface="Times New Roman" panose="02020603050405020304" pitchFamily="18" charset="0"/>
          <a:ea typeface="標楷體" panose="03000509000000000000" pitchFamily="65" charset="-120"/>
        </a:defRPr>
      </a:lvl4pPr>
      <a:lvl5pPr algn="l" rtl="0" fontAlgn="base">
        <a:spcBef>
          <a:spcPct val="0"/>
        </a:spcBef>
        <a:spcAft>
          <a:spcPct val="0"/>
        </a:spcAft>
        <a:defRPr kumimoji="1" sz="3600" b="1">
          <a:solidFill>
            <a:schemeClr val="accent2"/>
          </a:solidFill>
          <a:latin typeface="Times New Roman" panose="02020603050405020304" pitchFamily="18" charset="0"/>
          <a:ea typeface="標楷體" panose="03000509000000000000" pitchFamily="65" charset="-120"/>
        </a:defRPr>
      </a:lvl5pPr>
      <a:lvl6pPr marL="457200" algn="l" rtl="0" fontAlgn="base">
        <a:spcBef>
          <a:spcPct val="0"/>
        </a:spcBef>
        <a:spcAft>
          <a:spcPct val="0"/>
        </a:spcAft>
        <a:defRPr kumimoji="1" sz="3600" b="1">
          <a:solidFill>
            <a:schemeClr val="accent2"/>
          </a:solidFill>
          <a:latin typeface="Times New Roman" panose="02020603050405020304" pitchFamily="18" charset="0"/>
          <a:ea typeface="標楷體" panose="03000509000000000000" pitchFamily="65" charset="-120"/>
        </a:defRPr>
      </a:lvl6pPr>
      <a:lvl7pPr marL="914400" algn="l" rtl="0" fontAlgn="base">
        <a:spcBef>
          <a:spcPct val="0"/>
        </a:spcBef>
        <a:spcAft>
          <a:spcPct val="0"/>
        </a:spcAft>
        <a:defRPr kumimoji="1" sz="3600" b="1">
          <a:solidFill>
            <a:schemeClr val="accent2"/>
          </a:solidFill>
          <a:latin typeface="Times New Roman" panose="02020603050405020304" pitchFamily="18" charset="0"/>
          <a:ea typeface="標楷體" panose="03000509000000000000" pitchFamily="65" charset="-120"/>
        </a:defRPr>
      </a:lvl7pPr>
      <a:lvl8pPr marL="1371600" algn="l" rtl="0" fontAlgn="base">
        <a:spcBef>
          <a:spcPct val="0"/>
        </a:spcBef>
        <a:spcAft>
          <a:spcPct val="0"/>
        </a:spcAft>
        <a:defRPr kumimoji="1" sz="3600" b="1">
          <a:solidFill>
            <a:schemeClr val="accent2"/>
          </a:solidFill>
          <a:latin typeface="Times New Roman" panose="02020603050405020304" pitchFamily="18" charset="0"/>
          <a:ea typeface="標楷體" panose="03000509000000000000" pitchFamily="65" charset="-120"/>
        </a:defRPr>
      </a:lvl8pPr>
      <a:lvl9pPr marL="1828800" algn="l" rtl="0" fontAlgn="base">
        <a:spcBef>
          <a:spcPct val="0"/>
        </a:spcBef>
        <a:spcAft>
          <a:spcPct val="0"/>
        </a:spcAft>
        <a:defRPr kumimoji="1" sz="3600" b="1">
          <a:solidFill>
            <a:schemeClr val="accent2"/>
          </a:solidFill>
          <a:latin typeface="Times New Roman" panose="02020603050405020304" pitchFamily="18" charset="0"/>
          <a:ea typeface="標楷體" panose="03000509000000000000" pitchFamily="65" charset="-120"/>
        </a:defRPr>
      </a:lvl9pPr>
    </p:titleStyle>
    <p:bodyStyle>
      <a:lvl1pPr algn="just" rtl="0" fontAlgn="base">
        <a:spcBef>
          <a:spcPct val="0"/>
        </a:spcBef>
        <a:spcAft>
          <a:spcPct val="0"/>
        </a:spcAft>
        <a:tabLst>
          <a:tab pos="728663" algn="l"/>
          <a:tab pos="1176338" algn="l"/>
        </a:tabLst>
        <a:defRPr sz="2400" b="1" kern="1200">
          <a:solidFill>
            <a:schemeClr val="hlink"/>
          </a:solidFill>
          <a:effectLst/>
          <a:latin typeface="+mn-lt"/>
          <a:ea typeface="+mn-ea"/>
          <a:cs typeface="+mn-cs"/>
        </a:defRPr>
      </a:lvl1pPr>
      <a:lvl2pPr marL="1588" algn="just" rtl="0" fontAlgn="base">
        <a:lnSpc>
          <a:spcPct val="120000"/>
        </a:lnSpc>
        <a:spcBef>
          <a:spcPct val="0"/>
        </a:spcBef>
        <a:spcAft>
          <a:spcPct val="0"/>
        </a:spcAft>
        <a:tabLst>
          <a:tab pos="728663" algn="l"/>
          <a:tab pos="1176338" algn="l"/>
        </a:tabLst>
        <a:defRPr kumimoji="1" sz="2400" kern="1200">
          <a:solidFill>
            <a:schemeClr val="tx1"/>
          </a:solidFill>
          <a:latin typeface="+mn-lt"/>
          <a:ea typeface="+mn-ea"/>
          <a:cs typeface="+mn-cs"/>
        </a:defRPr>
      </a:lvl2pPr>
      <a:lvl3pPr marL="457200" indent="-454025" algn="just" rtl="0" fontAlgn="base">
        <a:lnSpc>
          <a:spcPct val="120000"/>
        </a:lnSpc>
        <a:spcBef>
          <a:spcPct val="0"/>
        </a:spcBef>
        <a:spcAft>
          <a:spcPct val="0"/>
        </a:spcAft>
        <a:tabLst>
          <a:tab pos="728663" algn="l"/>
          <a:tab pos="1176338" algn="l"/>
        </a:tabLst>
        <a:defRPr sz="2400" kern="1200">
          <a:solidFill>
            <a:schemeClr val="tx1"/>
          </a:solidFill>
          <a:latin typeface="+mn-lt"/>
          <a:ea typeface="+mn-ea"/>
          <a:cs typeface="+mn-cs"/>
        </a:defRPr>
      </a:lvl3pPr>
      <a:lvl4pPr marL="458788" algn="just" rtl="0" fontAlgn="base">
        <a:lnSpc>
          <a:spcPct val="120000"/>
        </a:lnSpc>
        <a:spcBef>
          <a:spcPct val="0"/>
        </a:spcBef>
        <a:spcAft>
          <a:spcPct val="0"/>
        </a:spcAft>
        <a:tabLst>
          <a:tab pos="728663" algn="l"/>
          <a:tab pos="1176338" algn="l"/>
        </a:tabLst>
        <a:defRPr kumimoji="1" sz="2400" kern="1200">
          <a:solidFill>
            <a:schemeClr val="tx1"/>
          </a:solidFill>
          <a:latin typeface="+mn-lt"/>
          <a:ea typeface="+mn-ea"/>
          <a:cs typeface="+mn-cs"/>
        </a:defRPr>
      </a:lvl4pPr>
      <a:lvl5pPr marL="460375" algn="ctr" rtl="0" fontAlgn="base">
        <a:lnSpc>
          <a:spcPct val="120000"/>
        </a:lnSpc>
        <a:spcBef>
          <a:spcPct val="0"/>
        </a:spcBef>
        <a:spcAft>
          <a:spcPct val="0"/>
        </a:spcAft>
        <a:tabLst>
          <a:tab pos="728663" algn="l"/>
          <a:tab pos="1176338" algn="l"/>
        </a:tabLst>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s.nccu.edu.tw/uploads/root/1100524.pptx"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zh.wikipedia.org/w/index.php?title=ICDAR&amp;action=edit&amp;redlink=1" TargetMode="External"/><Relationship Id="rId3" Type="http://schemas.openxmlformats.org/officeDocument/2006/relationships/hyperlink" Target="https://zh.wikipedia.org/wiki/%E9%95%B7%E7%9F%AD%E6%9C%9F%E8%A8%98%E6%86%B6#cite_note-1" TargetMode="External"/><Relationship Id="rId7" Type="http://schemas.openxmlformats.org/officeDocument/2006/relationships/hyperlink" Target="https://zh.wikipedia.org/wiki/%E9%95%B7%E7%9F%AD%E6%9C%9F%E8%A8%98%E6%86%B6#cite_note-2" TargetMode="External"/><Relationship Id="rId12" Type="http://schemas.openxmlformats.org/officeDocument/2006/relationships/hyperlink" Target="https://zh.wikipedia.org/wiki/%E6%B7%B1%E5%BA%A6%E5%AD%A6%E4%B9%A0" TargetMode="External"/><Relationship Id="rId2" Type="http://schemas.openxmlformats.org/officeDocument/2006/relationships/hyperlink" Target="https://zh.wikipedia.org/wiki/%E5%BE%AA%E7%8E%AF%E7%A5%9E%E7%BB%8F%E7%BD%91%E7%BB%9C" TargetMode="External"/><Relationship Id="rId1" Type="http://schemas.openxmlformats.org/officeDocument/2006/relationships/slideLayout" Target="../slideLayouts/slideLayout2.xml"/><Relationship Id="rId6" Type="http://schemas.openxmlformats.org/officeDocument/2006/relationships/hyperlink" Target="https://zh.wikipedia.org/wiki/%E6%89%8B%E5%86%99%E8%AF%86%E5%88%AB" TargetMode="External"/><Relationship Id="rId11" Type="http://schemas.openxmlformats.org/officeDocument/2006/relationships/hyperlink" Target="https://zh.wikipedia.org/wiki/%E9%9D%9E%E7%BA%BF%E6%80%A7" TargetMode="External"/><Relationship Id="rId5" Type="http://schemas.openxmlformats.org/officeDocument/2006/relationships/hyperlink" Target="https://zh.wikipedia.org/wiki/%E9%9A%90%E9%A9%AC%E5%B0%94%E7%A7%91%E5%A4%AB%E6%A8%A1%E5%9E%8B" TargetMode="External"/><Relationship Id="rId10" Type="http://schemas.openxmlformats.org/officeDocument/2006/relationships/hyperlink" Target="https://zh.wikipedia.org/wiki/TIMIT" TargetMode="External"/><Relationship Id="rId4" Type="http://schemas.openxmlformats.org/officeDocument/2006/relationships/hyperlink" Target="https://zh.wikipedia.org/wiki/%E6%97%B6%E9%97%B4%E5%BA%8F%E5%88%97" TargetMode="External"/><Relationship Id="rId9" Type="http://schemas.openxmlformats.org/officeDocument/2006/relationships/hyperlink" Target="https://zh.wikipedia.org/wiki/%E8%AF%AD%E9%9F%B3%E8%AF%86%E5%88%AB"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矩形 1"/>
          <p:cNvSpPr>
            <a:spLocks noChangeArrowheads="1"/>
          </p:cNvSpPr>
          <p:nvPr/>
        </p:nvSpPr>
        <p:spPr bwMode="auto">
          <a:xfrm>
            <a:off x="266879" y="3225968"/>
            <a:ext cx="639149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r>
              <a:rPr lang="en-US" altLang="zh-TW" sz="440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標楷體" panose="03000509000000000000" pitchFamily="65" charset="-120"/>
                <a:ea typeface="標楷體" panose="03000509000000000000" pitchFamily="65" charset="-120"/>
              </a:rPr>
              <a:t>D389</a:t>
            </a:r>
            <a:r>
              <a:rPr lang="zh-TW" altLang="en-US" sz="440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標楷體" panose="03000509000000000000" pitchFamily="65" charset="-120"/>
                <a:ea typeface="標楷體" panose="03000509000000000000" pitchFamily="65" charset="-120"/>
              </a:rPr>
              <a:t>人工智慧理論與應用</a:t>
            </a:r>
          </a:p>
        </p:txBody>
      </p:sp>
      <p:sp>
        <p:nvSpPr>
          <p:cNvPr id="2" name="副標題 1"/>
          <p:cNvSpPr>
            <a:spLocks noGrp="1"/>
          </p:cNvSpPr>
          <p:nvPr>
            <p:ph type="subTitle" sz="quarter" idx="1"/>
          </p:nvPr>
        </p:nvSpPr>
        <p:spPr>
          <a:xfrm>
            <a:off x="5146509" y="5737225"/>
            <a:ext cx="3429000" cy="762000"/>
          </a:xfrm>
        </p:spPr>
        <p:txBody>
          <a:bodyPr/>
          <a:lstStyle/>
          <a:p>
            <a:r>
              <a:rPr lang="en-US" altLang="zh-TW" b="1" dirty="0"/>
              <a:t>  </a:t>
            </a:r>
            <a:endParaRPr lang="zh-TW" altLang="en-US" b="1" dirty="0"/>
          </a:p>
          <a:p>
            <a:endParaRPr lang="zh-TW" altLang="en-US" dirty="0"/>
          </a:p>
        </p:txBody>
      </p:sp>
      <p:sp>
        <p:nvSpPr>
          <p:cNvPr id="4" name="標題 3"/>
          <p:cNvSpPr>
            <a:spLocks noGrp="1"/>
          </p:cNvSpPr>
          <p:nvPr>
            <p:ph type="ctrTitle" sz="quarter"/>
          </p:nvPr>
        </p:nvSpPr>
        <p:spPr>
          <a:xfrm>
            <a:off x="539552" y="4437112"/>
            <a:ext cx="8424936" cy="2227569"/>
          </a:xfrm>
          <a:ln>
            <a:noFill/>
          </a:ln>
        </p:spPr>
        <p:txBody>
          <a:bodyPr/>
          <a:lstStyle/>
          <a:p>
            <a:r>
              <a:rPr lang="en-US" altLang="zh-TW" sz="4000" dirty="0">
                <a:solidFill>
                  <a:srgbClr val="0070C0"/>
                </a:solidFill>
                <a:effectLst>
                  <a:outerShdw blurRad="38100" dist="38100" dir="2700000" algn="tl">
                    <a:srgbClr val="000000">
                      <a:alpha val="43137"/>
                    </a:srgbClr>
                  </a:outerShdw>
                </a:effectLst>
              </a:rPr>
              <a:t>Chapter Deep </a:t>
            </a:r>
            <a:r>
              <a:rPr lang="en-US" altLang="zh-TW" sz="4000">
                <a:solidFill>
                  <a:srgbClr val="0070C0"/>
                </a:solidFill>
                <a:effectLst>
                  <a:outerShdw blurRad="38100" dist="38100" dir="2700000" algn="tl">
                    <a:srgbClr val="000000">
                      <a:alpha val="43137"/>
                    </a:srgbClr>
                  </a:outerShdw>
                </a:effectLst>
              </a:rPr>
              <a:t>learning DL05</a:t>
            </a:r>
            <a:br>
              <a:rPr lang="en-US" altLang="zh-TW" sz="4000" dirty="0">
                <a:solidFill>
                  <a:srgbClr val="0070C0"/>
                </a:solidFill>
                <a:effectLst>
                  <a:outerShdw blurRad="38100" dist="38100" dir="2700000" algn="tl">
                    <a:srgbClr val="000000">
                      <a:alpha val="43137"/>
                    </a:srgbClr>
                  </a:outerShdw>
                </a:effectLst>
              </a:rPr>
            </a:br>
            <a:r>
              <a:rPr lang="zh-TW" altLang="en-US" sz="3600" dirty="0">
                <a:solidFill>
                  <a:srgbClr val="00B050"/>
                </a:solidFill>
                <a:effectLst>
                  <a:outerShdw blurRad="38100" dist="38100" dir="2700000" algn="tl">
                    <a:srgbClr val="000000">
                      <a:alpha val="43137"/>
                    </a:srgbClr>
                  </a:outerShdw>
                </a:effectLst>
              </a:rPr>
              <a:t>循環神經網路</a:t>
            </a:r>
            <a:br>
              <a:rPr lang="en-US" altLang="zh-TW" sz="3600" dirty="0">
                <a:solidFill>
                  <a:srgbClr val="00B050"/>
                </a:solidFill>
                <a:effectLst>
                  <a:outerShdw blurRad="38100" dist="38100" dir="2700000" algn="tl">
                    <a:srgbClr val="000000">
                      <a:alpha val="43137"/>
                    </a:srgbClr>
                  </a:outerShdw>
                </a:effectLst>
              </a:rPr>
            </a:br>
            <a:r>
              <a:rPr lang="zh-TW" altLang="en-US" sz="3600" dirty="0">
                <a:solidFill>
                  <a:srgbClr val="00B050"/>
                </a:solidFill>
                <a:effectLst>
                  <a:outerShdw blurRad="38100" dist="38100" dir="2700000" algn="tl">
                    <a:srgbClr val="000000">
                      <a:alpha val="43137"/>
                    </a:srgbClr>
                  </a:outerShdw>
                </a:effectLst>
              </a:rPr>
              <a:t>（</a:t>
            </a:r>
            <a:r>
              <a:rPr lang="en-US" altLang="zh-TW" sz="3600" dirty="0">
                <a:solidFill>
                  <a:srgbClr val="00B050"/>
                </a:solidFill>
                <a:effectLst>
                  <a:outerShdw blurRad="38100" dist="38100" dir="2700000" algn="tl">
                    <a:srgbClr val="000000">
                      <a:alpha val="43137"/>
                    </a:srgbClr>
                  </a:outerShdw>
                </a:effectLst>
              </a:rPr>
              <a:t>Recurrent neural network</a:t>
            </a:r>
            <a:r>
              <a:rPr lang="zh-TW" altLang="en-US" sz="3600" dirty="0">
                <a:solidFill>
                  <a:srgbClr val="00B050"/>
                </a:solidFill>
                <a:effectLst>
                  <a:outerShdw blurRad="38100" dist="38100" dir="2700000" algn="tl">
                    <a:srgbClr val="000000">
                      <a:alpha val="43137"/>
                    </a:srgbClr>
                  </a:outerShdw>
                </a:effectLst>
              </a:rPr>
              <a:t>：</a:t>
            </a:r>
            <a:r>
              <a:rPr lang="en-US" altLang="zh-TW" sz="3600" dirty="0">
                <a:solidFill>
                  <a:srgbClr val="00B050"/>
                </a:solidFill>
                <a:effectLst>
                  <a:outerShdw blurRad="38100" dist="38100" dir="2700000" algn="tl">
                    <a:srgbClr val="000000">
                      <a:alpha val="43137"/>
                    </a:srgbClr>
                  </a:outerShdw>
                </a:effectLst>
              </a:rPr>
              <a:t>RNN</a:t>
            </a:r>
            <a:r>
              <a:rPr lang="zh-TW" altLang="en-US" sz="3600" dirty="0">
                <a:solidFill>
                  <a:srgbClr val="00B050"/>
                </a:solidFill>
                <a:effectLst>
                  <a:outerShdw blurRad="38100" dist="38100" dir="2700000" algn="tl">
                    <a:srgbClr val="000000">
                      <a:alpha val="43137"/>
                    </a:srgbClr>
                  </a:outerShdw>
                </a:effectLst>
              </a:rPr>
              <a:t>）</a:t>
            </a:r>
            <a:br>
              <a:rPr lang="en-US" altLang="zh-TW" sz="3600" dirty="0">
                <a:solidFill>
                  <a:srgbClr val="00B050"/>
                </a:solidFill>
                <a:effectLst>
                  <a:outerShdw blurRad="38100" dist="38100" dir="2700000" algn="tl">
                    <a:srgbClr val="000000">
                      <a:alpha val="43137"/>
                    </a:srgbClr>
                  </a:outerShdw>
                </a:effectLst>
              </a:rPr>
            </a:br>
            <a:br>
              <a:rPr lang="en-US" altLang="zh-TW" sz="3600" dirty="0">
                <a:solidFill>
                  <a:srgbClr val="00B050"/>
                </a:solidFill>
                <a:effectLst>
                  <a:outerShdw blurRad="38100" dist="38100" dir="2700000" algn="tl">
                    <a:srgbClr val="000000">
                      <a:alpha val="43137"/>
                    </a:srgbClr>
                  </a:outerShdw>
                </a:effectLst>
              </a:rPr>
            </a:br>
            <a:r>
              <a:rPr lang="en-US" altLang="zh-TW" sz="3600" dirty="0">
                <a:solidFill>
                  <a:srgbClr val="00B050"/>
                </a:solidFill>
                <a:effectLst>
                  <a:outerShdw blurRad="38100" dist="38100" dir="2700000" algn="tl">
                    <a:srgbClr val="000000">
                      <a:alpha val="43137"/>
                    </a:srgbClr>
                  </a:outerShdw>
                </a:effectLst>
              </a:rPr>
              <a:t>              </a:t>
            </a:r>
            <a:r>
              <a:rPr lang="en-US" altLang="zh-TW" sz="1200" b="0" dirty="0">
                <a:solidFill>
                  <a:srgbClr val="00B050"/>
                </a:solidFill>
              </a:rPr>
              <a:t>reference: </a:t>
            </a:r>
            <a:r>
              <a:rPr lang="en-US" altLang="zh-TW" sz="1200" b="0" dirty="0">
                <a:solidFill>
                  <a:srgbClr val="00B050"/>
                </a:solidFill>
                <a:hlinkClick r:id="rId3"/>
              </a:rPr>
              <a:t>https://www.cs.nccu.edu.tw/uploads/root/1100524.pptx</a:t>
            </a:r>
            <a:r>
              <a:rPr lang="en-US" altLang="zh-TW" sz="1200" b="0" dirty="0">
                <a:solidFill>
                  <a:srgbClr val="00B050"/>
                </a:solidFill>
              </a:rPr>
              <a:t>  </a:t>
            </a:r>
            <a:r>
              <a:rPr lang="zh-TW" altLang="en-US" sz="1200" dirty="0"/>
              <a:t>遞迴式類神經網路之介紹與其應用</a:t>
            </a:r>
            <a:r>
              <a:rPr lang="zh-TW" altLang="en-US" sz="4000" dirty="0">
                <a:solidFill>
                  <a:srgbClr val="0070C0"/>
                </a:solidFill>
              </a:rPr>
              <a:t>　　　</a:t>
            </a:r>
            <a:r>
              <a:rPr lang="en-US" altLang="zh-TW" sz="1200" dirty="0">
                <a:solidFill>
                  <a:srgbClr val="0070C0"/>
                </a:solidFill>
              </a:rPr>
              <a:t> </a:t>
            </a:r>
            <a:endParaRPr lang="zh-TW" altLang="en-US" sz="1200" dirty="0">
              <a:solidFill>
                <a:srgbClr val="0070C0"/>
              </a:solidFill>
            </a:endParaRPr>
          </a:p>
        </p:txBody>
      </p:sp>
    </p:spTree>
    <p:extLst>
      <p:ext uri="{BB962C8B-B14F-4D97-AF65-F5344CB8AC3E}">
        <p14:creationId xmlns:p14="http://schemas.microsoft.com/office/powerpoint/2010/main" val="3797118056"/>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just"/>
            <a:r>
              <a:rPr lang="en-US" altLang="zh-TW" dirty="0"/>
              <a:t>RNN </a:t>
            </a:r>
            <a:r>
              <a:rPr lang="zh-TW" altLang="en-US" dirty="0"/>
              <a:t>架構介紹</a:t>
            </a:r>
          </a:p>
        </p:txBody>
      </p:sp>
      <p:sp>
        <p:nvSpPr>
          <p:cNvPr id="3" name="內容版面配置區 2"/>
          <p:cNvSpPr>
            <a:spLocks noGrp="1"/>
          </p:cNvSpPr>
          <p:nvPr>
            <p:ph idx="1"/>
          </p:nvPr>
        </p:nvSpPr>
        <p:spPr>
          <a:xfrm>
            <a:off x="448984" y="1403858"/>
            <a:ext cx="5131127" cy="4050792"/>
          </a:xfrm>
        </p:spPr>
        <p:txBody>
          <a:bodyPr>
            <a:normAutofit/>
          </a:bodyPr>
          <a:lstStyle/>
          <a:p>
            <a:pPr algn="just">
              <a:lnSpc>
                <a:spcPct val="150000"/>
              </a:lnSpc>
            </a:pPr>
            <a:r>
              <a:rPr lang="en-US" altLang="zh-TW" b="1" u="sng" dirty="0">
                <a:solidFill>
                  <a:srgbClr val="7030A0"/>
                </a:solidFill>
              </a:rPr>
              <a:t>One to one</a:t>
            </a:r>
            <a:r>
              <a:rPr lang="zh-TW" altLang="en-US" b="1" u="sng" dirty="0">
                <a:solidFill>
                  <a:srgbClr val="7030A0"/>
                </a:solidFill>
              </a:rPr>
              <a:t>的應用（少被用）</a:t>
            </a:r>
            <a:endParaRPr lang="en-US" altLang="zh-TW" b="1" u="sng" dirty="0">
              <a:solidFill>
                <a:srgbClr val="7030A0"/>
              </a:solidFill>
            </a:endParaRPr>
          </a:p>
          <a:p>
            <a:pPr lvl="1" algn="just">
              <a:lnSpc>
                <a:spcPct val="150000"/>
              </a:lnSpc>
            </a:pPr>
            <a:r>
              <a:rPr lang="zh-TW" altLang="en-US" dirty="0"/>
              <a:t>行為跟</a:t>
            </a:r>
            <a:r>
              <a:rPr lang="en-US" altLang="zh-TW" dirty="0"/>
              <a:t>DNN</a:t>
            </a:r>
            <a:r>
              <a:rPr lang="zh-TW" altLang="en-US" dirty="0"/>
              <a:t>一樣，只有一個時間點的輸入與對應的輸出，</a:t>
            </a:r>
            <a:r>
              <a:rPr lang="zh-TW" altLang="en-US" b="1" u="sng" dirty="0"/>
              <a:t>此神經網路預測出的結果與前後時間點無關</a:t>
            </a:r>
            <a:r>
              <a:rPr lang="zh-TW" altLang="en-US" dirty="0"/>
              <a:t>，例如：我們想要分辨照片裡面的動物是貓還是狗，我們可以輸入一張照片去做判斷。</a:t>
            </a:r>
          </a:p>
        </p:txBody>
      </p:sp>
      <p:sp>
        <p:nvSpPr>
          <p:cNvPr id="4" name="投影片編號版面配置區 3"/>
          <p:cNvSpPr>
            <a:spLocks noGrp="1"/>
          </p:cNvSpPr>
          <p:nvPr>
            <p:ph type="sldNum" sz="quarter" idx="4294967295"/>
          </p:nvPr>
        </p:nvSpPr>
        <p:spPr/>
        <p:txBody>
          <a:bodyPr/>
          <a:lstStyle/>
          <a:p>
            <a:pPr algn="just"/>
            <a:fld id="{EE24E02C-FA55-4E48-AE6E-5EC7FF184350}" type="slidenum">
              <a:rPr lang="zh-TW" altLang="en-US" smtClean="0"/>
              <a:pPr algn="just"/>
              <a:t>10</a:t>
            </a:fld>
            <a:endParaRPr lang="zh-TW" altLang="en-US" dirty="0"/>
          </a:p>
        </p:txBody>
      </p:sp>
      <p:grpSp>
        <p:nvGrpSpPr>
          <p:cNvPr id="28" name="群組 27"/>
          <p:cNvGrpSpPr/>
          <p:nvPr/>
        </p:nvGrpSpPr>
        <p:grpSpPr>
          <a:xfrm>
            <a:off x="6463524" y="1842255"/>
            <a:ext cx="1325926" cy="3448057"/>
            <a:chOff x="6673074" y="1499355"/>
            <a:chExt cx="1325926" cy="3448057"/>
          </a:xfrm>
        </p:grpSpPr>
        <p:grpSp>
          <p:nvGrpSpPr>
            <p:cNvPr id="27" name="群組 26"/>
            <p:cNvGrpSpPr/>
            <p:nvPr/>
          </p:nvGrpSpPr>
          <p:grpSpPr>
            <a:xfrm>
              <a:off x="6673074" y="1499355"/>
              <a:ext cx="1325926" cy="2368049"/>
              <a:chOff x="6558774" y="2559805"/>
              <a:chExt cx="1325926" cy="2368049"/>
            </a:xfrm>
          </p:grpSpPr>
          <p:grpSp>
            <p:nvGrpSpPr>
              <p:cNvPr id="7" name="群組 6"/>
              <p:cNvGrpSpPr/>
              <p:nvPr/>
            </p:nvGrpSpPr>
            <p:grpSpPr>
              <a:xfrm>
                <a:off x="7032546" y="3365754"/>
                <a:ext cx="495300" cy="1562100"/>
                <a:chOff x="1287780" y="3421380"/>
                <a:chExt cx="495300" cy="1562100"/>
              </a:xfrm>
            </p:grpSpPr>
            <p:grpSp>
              <p:nvGrpSpPr>
                <p:cNvPr id="8" name="群組 7"/>
                <p:cNvGrpSpPr/>
                <p:nvPr/>
              </p:nvGrpSpPr>
              <p:grpSpPr>
                <a:xfrm>
                  <a:off x="1287780" y="3421380"/>
                  <a:ext cx="495300" cy="1562100"/>
                  <a:chOff x="1287780" y="3421380"/>
                  <a:chExt cx="495300" cy="1562100"/>
                </a:xfrm>
              </p:grpSpPr>
              <p:sp>
                <p:nvSpPr>
                  <p:cNvPr id="11" name="矩形 10"/>
                  <p:cNvSpPr/>
                  <p:nvPr/>
                </p:nvSpPr>
                <p:spPr>
                  <a:xfrm>
                    <a:off x="1287780" y="3421380"/>
                    <a:ext cx="495300" cy="388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1287780" y="4008120"/>
                    <a:ext cx="495300" cy="388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1287780" y="4594860"/>
                    <a:ext cx="495300" cy="388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cxnSp>
              <p:nvCxnSpPr>
                <p:cNvPr id="9" name="直線單箭頭接點 8"/>
                <p:cNvCxnSpPr>
                  <a:endCxn id="12" idx="2"/>
                </p:cNvCxnSpPr>
                <p:nvPr/>
              </p:nvCxnSpPr>
              <p:spPr>
                <a:xfrm flipV="1">
                  <a:off x="1527810" y="4396740"/>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 name="直線單箭頭接點 9"/>
                <p:cNvCxnSpPr>
                  <a:stCxn id="12" idx="0"/>
                  <a:endCxn id="11" idx="2"/>
                </p:cNvCxnSpPr>
                <p:nvPr/>
              </p:nvCxnSpPr>
              <p:spPr>
                <a:xfrm flipV="1">
                  <a:off x="1535430" y="3810000"/>
                  <a:ext cx="0" cy="1981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cxnSp>
            <p:nvCxnSpPr>
              <p:cNvPr id="14" name="直線單箭頭接點 13"/>
              <p:cNvCxnSpPr>
                <a:stCxn id="11" idx="0"/>
              </p:cNvCxnSpPr>
              <p:nvPr/>
            </p:nvCxnSpPr>
            <p:spPr>
              <a:xfrm flipH="1" flipV="1">
                <a:off x="6908800" y="2951226"/>
                <a:ext cx="371396" cy="41452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直線單箭頭接點 18"/>
              <p:cNvCxnSpPr>
                <a:stCxn id="11" idx="0"/>
              </p:cNvCxnSpPr>
              <p:nvPr/>
            </p:nvCxnSpPr>
            <p:spPr>
              <a:xfrm flipV="1">
                <a:off x="7280196" y="2951226"/>
                <a:ext cx="314404" cy="41452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4" name="矩形 23"/>
              <p:cNvSpPr/>
              <p:nvPr/>
            </p:nvSpPr>
            <p:spPr>
              <a:xfrm>
                <a:off x="6558774" y="2568440"/>
                <a:ext cx="535724" cy="369332"/>
              </a:xfrm>
              <a:prstGeom prst="rect">
                <a:avLst/>
              </a:prstGeom>
            </p:spPr>
            <p:txBody>
              <a:bodyPr wrap="none">
                <a:spAutoFit/>
              </a:bodyPr>
              <a:lstStyle/>
              <a:p>
                <a:r>
                  <a:rPr lang="en-US" altLang="zh-TW" dirty="0"/>
                  <a:t>Cat</a:t>
                </a:r>
                <a:endParaRPr lang="zh-TW" altLang="en-US" dirty="0"/>
              </a:p>
            </p:txBody>
          </p:sp>
          <p:sp>
            <p:nvSpPr>
              <p:cNvPr id="25" name="矩形 24"/>
              <p:cNvSpPr/>
              <p:nvPr/>
            </p:nvSpPr>
            <p:spPr>
              <a:xfrm>
                <a:off x="7320122" y="2559805"/>
                <a:ext cx="564578" cy="369332"/>
              </a:xfrm>
              <a:prstGeom prst="rect">
                <a:avLst/>
              </a:prstGeom>
            </p:spPr>
            <p:txBody>
              <a:bodyPr wrap="none">
                <a:spAutoFit/>
              </a:bodyPr>
              <a:lstStyle/>
              <a:p>
                <a:r>
                  <a:rPr lang="en-US" altLang="zh-TW" dirty="0"/>
                  <a:t>Dog</a:t>
                </a:r>
                <a:endParaRPr lang="zh-TW" altLang="en-US" dirty="0"/>
              </a:p>
            </p:txBody>
          </p:sp>
        </p:grpSp>
        <p:pic>
          <p:nvPicPr>
            <p:cNvPr id="26" name="圖片 25"/>
            <p:cNvPicPr>
              <a:picLocks noChangeAspect="1"/>
            </p:cNvPicPr>
            <p:nvPr/>
          </p:nvPicPr>
          <p:blipFill>
            <a:blip r:embed="rId2"/>
            <a:stretch>
              <a:fillRect/>
            </a:stretch>
          </p:blipFill>
          <p:spPr>
            <a:xfrm>
              <a:off x="6797746" y="4065524"/>
              <a:ext cx="1178260" cy="881888"/>
            </a:xfrm>
            <a:prstGeom prst="rect">
              <a:avLst/>
            </a:prstGeom>
          </p:spPr>
        </p:pic>
      </p:grpSp>
    </p:spTree>
    <p:extLst>
      <p:ext uri="{BB962C8B-B14F-4D97-AF65-F5344CB8AC3E}">
        <p14:creationId xmlns:p14="http://schemas.microsoft.com/office/powerpoint/2010/main" val="195468183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just"/>
            <a:r>
              <a:rPr lang="en-US" altLang="zh-TW" dirty="0"/>
              <a:t>RNN </a:t>
            </a:r>
            <a:r>
              <a:rPr lang="zh-TW" altLang="en-US" dirty="0"/>
              <a:t>架構介紹</a:t>
            </a:r>
          </a:p>
        </p:txBody>
      </p:sp>
      <p:sp>
        <p:nvSpPr>
          <p:cNvPr id="3" name="內容版面配置區 2"/>
          <p:cNvSpPr>
            <a:spLocks noGrp="1"/>
          </p:cNvSpPr>
          <p:nvPr>
            <p:ph idx="1"/>
          </p:nvPr>
        </p:nvSpPr>
        <p:spPr/>
        <p:txBody>
          <a:bodyPr>
            <a:normAutofit/>
          </a:bodyPr>
          <a:lstStyle/>
          <a:p>
            <a:pPr algn="just">
              <a:lnSpc>
                <a:spcPct val="150000"/>
              </a:lnSpc>
            </a:pPr>
            <a:r>
              <a:rPr lang="en-US" altLang="zh-TW" b="1" u="sng" dirty="0">
                <a:solidFill>
                  <a:srgbClr val="7030A0"/>
                </a:solidFill>
              </a:rPr>
              <a:t>One to many</a:t>
            </a:r>
            <a:r>
              <a:rPr lang="zh-TW" altLang="en-US" b="1" u="sng" dirty="0">
                <a:solidFill>
                  <a:srgbClr val="7030A0"/>
                </a:solidFill>
              </a:rPr>
              <a:t>的應用</a:t>
            </a:r>
            <a:endParaRPr lang="en-US" altLang="zh-TW" b="1" u="sng" dirty="0">
              <a:solidFill>
                <a:srgbClr val="7030A0"/>
              </a:solidFill>
            </a:endParaRPr>
          </a:p>
          <a:p>
            <a:pPr lvl="1" algn="just">
              <a:lnSpc>
                <a:spcPct val="150000"/>
              </a:lnSpc>
            </a:pPr>
            <a:r>
              <a:rPr lang="zh-TW" altLang="en-US" b="1" dirty="0"/>
              <a:t>案例：影像描述（</a:t>
            </a:r>
            <a:r>
              <a:rPr lang="en-US" altLang="zh-TW" b="1" dirty="0"/>
              <a:t>Image Caption</a:t>
            </a:r>
            <a:r>
              <a:rPr lang="zh-TW" altLang="en-US" b="1" dirty="0"/>
              <a:t>） → 望圖生文</a:t>
            </a:r>
          </a:p>
        </p:txBody>
      </p:sp>
      <p:sp>
        <p:nvSpPr>
          <p:cNvPr id="4" name="投影片編號版面配置區 3"/>
          <p:cNvSpPr>
            <a:spLocks noGrp="1"/>
          </p:cNvSpPr>
          <p:nvPr>
            <p:ph type="sldNum" sz="quarter" idx="4294967295"/>
          </p:nvPr>
        </p:nvSpPr>
        <p:spPr/>
        <p:txBody>
          <a:bodyPr/>
          <a:lstStyle/>
          <a:p>
            <a:pPr algn="just"/>
            <a:fld id="{EE24E02C-FA55-4E48-AE6E-5EC7FF184350}" type="slidenum">
              <a:rPr lang="zh-TW" altLang="en-US" smtClean="0"/>
              <a:pPr algn="just"/>
              <a:t>11</a:t>
            </a:fld>
            <a:endParaRPr lang="zh-TW" altLang="en-US"/>
          </a:p>
        </p:txBody>
      </p:sp>
      <p:grpSp>
        <p:nvGrpSpPr>
          <p:cNvPr id="30" name="群組 29"/>
          <p:cNvGrpSpPr/>
          <p:nvPr/>
        </p:nvGrpSpPr>
        <p:grpSpPr>
          <a:xfrm>
            <a:off x="2123728" y="2708920"/>
            <a:ext cx="3349048" cy="3070268"/>
            <a:chOff x="2752079" y="3679698"/>
            <a:chExt cx="3349048" cy="3070268"/>
          </a:xfrm>
        </p:grpSpPr>
        <p:grpSp>
          <p:nvGrpSpPr>
            <p:cNvPr id="28" name="群組 27"/>
            <p:cNvGrpSpPr/>
            <p:nvPr/>
          </p:nvGrpSpPr>
          <p:grpSpPr>
            <a:xfrm>
              <a:off x="2752079" y="4146804"/>
              <a:ext cx="3311858" cy="2603162"/>
              <a:chOff x="2377429" y="3852185"/>
              <a:chExt cx="3311858" cy="2603162"/>
            </a:xfrm>
          </p:grpSpPr>
          <p:grpSp>
            <p:nvGrpSpPr>
              <p:cNvPr id="6" name="群組 5"/>
              <p:cNvGrpSpPr/>
              <p:nvPr/>
            </p:nvGrpSpPr>
            <p:grpSpPr>
              <a:xfrm>
                <a:off x="2728919" y="3852185"/>
                <a:ext cx="2960368" cy="1562100"/>
                <a:chOff x="2796540" y="3421380"/>
                <a:chExt cx="2960368" cy="1562100"/>
              </a:xfrm>
            </p:grpSpPr>
            <p:grpSp>
              <p:nvGrpSpPr>
                <p:cNvPr id="8" name="群組 7"/>
                <p:cNvGrpSpPr/>
                <p:nvPr/>
              </p:nvGrpSpPr>
              <p:grpSpPr>
                <a:xfrm>
                  <a:off x="2796540" y="3421380"/>
                  <a:ext cx="495300" cy="1562100"/>
                  <a:chOff x="1287780" y="3421380"/>
                  <a:chExt cx="495300" cy="1562100"/>
                </a:xfrm>
              </p:grpSpPr>
              <p:grpSp>
                <p:nvGrpSpPr>
                  <p:cNvPr id="21" name="群組 20"/>
                  <p:cNvGrpSpPr/>
                  <p:nvPr/>
                </p:nvGrpSpPr>
                <p:grpSpPr>
                  <a:xfrm>
                    <a:off x="1287780" y="3421380"/>
                    <a:ext cx="495300" cy="1562100"/>
                    <a:chOff x="1287780" y="3421380"/>
                    <a:chExt cx="495300" cy="1562100"/>
                  </a:xfrm>
                </p:grpSpPr>
                <p:sp>
                  <p:nvSpPr>
                    <p:cNvPr id="24" name="矩形 23"/>
                    <p:cNvSpPr/>
                    <p:nvPr/>
                  </p:nvSpPr>
                  <p:spPr>
                    <a:xfrm>
                      <a:off x="1287780" y="3421380"/>
                      <a:ext cx="495300" cy="3886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5" name="矩形 24"/>
                    <p:cNvSpPr/>
                    <p:nvPr/>
                  </p:nvSpPr>
                  <p:spPr>
                    <a:xfrm>
                      <a:off x="1287780" y="4008120"/>
                      <a:ext cx="495300" cy="3886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6" name="矩形 25"/>
                    <p:cNvSpPr/>
                    <p:nvPr/>
                  </p:nvSpPr>
                  <p:spPr>
                    <a:xfrm>
                      <a:off x="1287780" y="4594860"/>
                      <a:ext cx="495300" cy="3886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grpSp>
              <p:cxnSp>
                <p:nvCxnSpPr>
                  <p:cNvPr id="22" name="直線單箭頭接點 21"/>
                  <p:cNvCxnSpPr>
                    <a:endCxn id="25" idx="2"/>
                  </p:cNvCxnSpPr>
                  <p:nvPr/>
                </p:nvCxnSpPr>
                <p:spPr>
                  <a:xfrm flipV="1">
                    <a:off x="1527810" y="4396740"/>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3" name="直線單箭頭接點 22"/>
                  <p:cNvCxnSpPr>
                    <a:stCxn id="25" idx="0"/>
                    <a:endCxn id="24" idx="2"/>
                  </p:cNvCxnSpPr>
                  <p:nvPr/>
                </p:nvCxnSpPr>
                <p:spPr>
                  <a:xfrm flipV="1">
                    <a:off x="1535430" y="3810000"/>
                    <a:ext cx="0" cy="1981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9" name="矩形 8"/>
                <p:cNvSpPr/>
                <p:nvPr/>
              </p:nvSpPr>
              <p:spPr>
                <a:xfrm>
                  <a:off x="3623310" y="3421380"/>
                  <a:ext cx="495300" cy="3886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0" name="矩形 9"/>
                <p:cNvSpPr/>
                <p:nvPr/>
              </p:nvSpPr>
              <p:spPr>
                <a:xfrm>
                  <a:off x="3623310" y="4008120"/>
                  <a:ext cx="495300" cy="3886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cxnSp>
              <p:nvCxnSpPr>
                <p:cNvPr id="11" name="直線單箭頭接點 10"/>
                <p:cNvCxnSpPr>
                  <a:endCxn id="9" idx="2"/>
                </p:cNvCxnSpPr>
                <p:nvPr/>
              </p:nvCxnSpPr>
              <p:spPr>
                <a:xfrm flipV="1">
                  <a:off x="3863340" y="3810000"/>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直線單箭頭接點 11"/>
                <p:cNvCxnSpPr>
                  <a:endCxn id="10" idx="1"/>
                </p:cNvCxnSpPr>
                <p:nvPr/>
              </p:nvCxnSpPr>
              <p:spPr>
                <a:xfrm>
                  <a:off x="3291840" y="4198620"/>
                  <a:ext cx="331470" cy="3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 name="直線單箭頭接點 12"/>
                <p:cNvCxnSpPr/>
                <p:nvPr/>
              </p:nvCxnSpPr>
              <p:spPr>
                <a:xfrm>
                  <a:off x="4118610" y="4198620"/>
                  <a:ext cx="331470" cy="3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矩形 13"/>
                <p:cNvSpPr/>
                <p:nvPr/>
              </p:nvSpPr>
              <p:spPr>
                <a:xfrm>
                  <a:off x="4442459" y="3421380"/>
                  <a:ext cx="495300" cy="3886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5" name="矩形 14"/>
                <p:cNvSpPr/>
                <p:nvPr/>
              </p:nvSpPr>
              <p:spPr>
                <a:xfrm>
                  <a:off x="4442459" y="4008120"/>
                  <a:ext cx="495300" cy="3886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cxnSp>
              <p:nvCxnSpPr>
                <p:cNvPr id="16" name="直線單箭頭接點 15"/>
                <p:cNvCxnSpPr>
                  <a:endCxn id="14" idx="2"/>
                </p:cNvCxnSpPr>
                <p:nvPr/>
              </p:nvCxnSpPr>
              <p:spPr>
                <a:xfrm flipV="1">
                  <a:off x="4682489" y="3810000"/>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直線單箭頭接點 16"/>
                <p:cNvCxnSpPr/>
                <p:nvPr/>
              </p:nvCxnSpPr>
              <p:spPr>
                <a:xfrm>
                  <a:off x="4937759" y="4198620"/>
                  <a:ext cx="331470" cy="3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8" name="矩形 17"/>
                <p:cNvSpPr/>
                <p:nvPr/>
              </p:nvSpPr>
              <p:spPr>
                <a:xfrm>
                  <a:off x="5261608" y="3421380"/>
                  <a:ext cx="495300" cy="3886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9" name="矩形 18"/>
                <p:cNvSpPr/>
                <p:nvPr/>
              </p:nvSpPr>
              <p:spPr>
                <a:xfrm>
                  <a:off x="5261608" y="4008120"/>
                  <a:ext cx="495300" cy="3886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cxnSp>
              <p:nvCxnSpPr>
                <p:cNvPr id="20" name="直線單箭頭接點 19"/>
                <p:cNvCxnSpPr>
                  <a:endCxn id="18" idx="2"/>
                </p:cNvCxnSpPr>
                <p:nvPr/>
              </p:nvCxnSpPr>
              <p:spPr>
                <a:xfrm flipV="1">
                  <a:off x="5501638" y="3810000"/>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pic>
            <p:nvPicPr>
              <p:cNvPr id="27" name="圖片 26"/>
              <p:cNvPicPr>
                <a:picLocks noChangeAspect="1"/>
              </p:cNvPicPr>
              <p:nvPr/>
            </p:nvPicPr>
            <p:blipFill>
              <a:blip r:embed="rId2"/>
              <a:stretch>
                <a:fillRect/>
              </a:stretch>
            </p:blipFill>
            <p:spPr>
              <a:xfrm>
                <a:off x="2377429" y="5573459"/>
                <a:ext cx="1178260" cy="881888"/>
              </a:xfrm>
              <a:prstGeom prst="rect">
                <a:avLst/>
              </a:prstGeom>
            </p:spPr>
          </p:pic>
        </p:grpSp>
        <p:sp>
          <p:nvSpPr>
            <p:cNvPr id="29" name="矩形 28"/>
            <p:cNvSpPr/>
            <p:nvPr/>
          </p:nvSpPr>
          <p:spPr>
            <a:xfrm>
              <a:off x="3042872" y="3679698"/>
              <a:ext cx="3058255" cy="369332"/>
            </a:xfrm>
            <a:prstGeom prst="rect">
              <a:avLst/>
            </a:prstGeom>
          </p:spPr>
          <p:txBody>
            <a:bodyPr wrap="square">
              <a:spAutoFit/>
            </a:bodyPr>
            <a:lstStyle/>
            <a:p>
              <a:r>
                <a:rPr lang="en-US" altLang="zh-TW" dirty="0"/>
                <a:t>This        is          a         cat</a:t>
              </a:r>
              <a:endParaRPr lang="zh-TW" altLang="en-US" dirty="0"/>
            </a:p>
          </p:txBody>
        </p:sp>
      </p:grpSp>
    </p:spTree>
    <p:extLst>
      <p:ext uri="{BB962C8B-B14F-4D97-AF65-F5344CB8AC3E}">
        <p14:creationId xmlns:p14="http://schemas.microsoft.com/office/powerpoint/2010/main" val="179325383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just"/>
            <a:r>
              <a:rPr lang="en-US" altLang="zh-TW" dirty="0"/>
              <a:t>RNN </a:t>
            </a:r>
            <a:r>
              <a:rPr lang="zh-TW" altLang="en-US" dirty="0"/>
              <a:t>架構介紹</a:t>
            </a:r>
          </a:p>
        </p:txBody>
      </p:sp>
      <p:sp>
        <p:nvSpPr>
          <p:cNvPr id="3" name="內容版面配置區 2"/>
          <p:cNvSpPr>
            <a:spLocks noGrp="1"/>
          </p:cNvSpPr>
          <p:nvPr>
            <p:ph idx="1"/>
          </p:nvPr>
        </p:nvSpPr>
        <p:spPr/>
        <p:txBody>
          <a:bodyPr>
            <a:normAutofit/>
          </a:bodyPr>
          <a:lstStyle/>
          <a:p>
            <a:pPr algn="just">
              <a:lnSpc>
                <a:spcPct val="150000"/>
              </a:lnSpc>
            </a:pPr>
            <a:r>
              <a:rPr lang="en-US" altLang="zh-TW" b="1" u="sng" dirty="0">
                <a:solidFill>
                  <a:srgbClr val="7030A0"/>
                </a:solidFill>
              </a:rPr>
              <a:t>Many to one</a:t>
            </a:r>
            <a:r>
              <a:rPr lang="zh-TW" altLang="en-US" b="1" u="sng" dirty="0">
                <a:solidFill>
                  <a:srgbClr val="7030A0"/>
                </a:solidFill>
              </a:rPr>
              <a:t>的應用</a:t>
            </a:r>
            <a:endParaRPr lang="en-US" altLang="zh-TW" b="1" u="sng" dirty="0">
              <a:solidFill>
                <a:srgbClr val="7030A0"/>
              </a:solidFill>
            </a:endParaRPr>
          </a:p>
          <a:p>
            <a:pPr lvl="1" algn="just">
              <a:lnSpc>
                <a:spcPct val="150000"/>
              </a:lnSpc>
            </a:pPr>
            <a:r>
              <a:rPr lang="zh-TW" altLang="en-US" b="1" dirty="0"/>
              <a:t>案例：讓</a:t>
            </a:r>
            <a:r>
              <a:rPr lang="en-US" altLang="zh-TW" b="1" dirty="0"/>
              <a:t>RNN</a:t>
            </a:r>
            <a:r>
              <a:rPr lang="zh-TW" altLang="en-US" b="1" dirty="0"/>
              <a:t>去讀取一段此電影的評論，請</a:t>
            </a:r>
            <a:r>
              <a:rPr lang="en-US" altLang="zh-TW" b="1" dirty="0"/>
              <a:t>RNN</a:t>
            </a:r>
            <a:r>
              <a:rPr lang="zh-TW" altLang="en-US" b="1" dirty="0"/>
              <a:t>判斷作者對於電影的評價是好或壞。</a:t>
            </a:r>
          </a:p>
        </p:txBody>
      </p:sp>
      <p:sp>
        <p:nvSpPr>
          <p:cNvPr id="4" name="投影片編號版面配置區 3"/>
          <p:cNvSpPr>
            <a:spLocks noGrp="1"/>
          </p:cNvSpPr>
          <p:nvPr>
            <p:ph type="sldNum" sz="quarter" idx="4294967295"/>
          </p:nvPr>
        </p:nvSpPr>
        <p:spPr/>
        <p:txBody>
          <a:bodyPr/>
          <a:lstStyle/>
          <a:p>
            <a:pPr algn="just"/>
            <a:fld id="{EE24E02C-FA55-4E48-AE6E-5EC7FF184350}" type="slidenum">
              <a:rPr lang="zh-TW" altLang="en-US" smtClean="0"/>
              <a:pPr algn="just"/>
              <a:t>12</a:t>
            </a:fld>
            <a:endParaRPr lang="zh-TW" altLang="en-US"/>
          </a:p>
        </p:txBody>
      </p:sp>
      <p:grpSp>
        <p:nvGrpSpPr>
          <p:cNvPr id="25" name="群組 24"/>
          <p:cNvGrpSpPr/>
          <p:nvPr/>
        </p:nvGrpSpPr>
        <p:grpSpPr>
          <a:xfrm>
            <a:off x="2987824" y="2996952"/>
            <a:ext cx="2250778" cy="2498897"/>
            <a:chOff x="3320970" y="3235389"/>
            <a:chExt cx="2250778" cy="2498897"/>
          </a:xfrm>
        </p:grpSpPr>
        <p:grpSp>
          <p:nvGrpSpPr>
            <p:cNvPr id="5" name="群組 4"/>
            <p:cNvGrpSpPr/>
            <p:nvPr/>
          </p:nvGrpSpPr>
          <p:grpSpPr>
            <a:xfrm>
              <a:off x="3320970" y="3713486"/>
              <a:ext cx="2250778" cy="2020800"/>
              <a:chOff x="5323525" y="783837"/>
              <a:chExt cx="2250778" cy="2020800"/>
            </a:xfrm>
          </p:grpSpPr>
          <p:sp>
            <p:nvSpPr>
              <p:cNvPr id="6" name="矩形 5"/>
              <p:cNvSpPr/>
              <p:nvPr/>
            </p:nvSpPr>
            <p:spPr>
              <a:xfrm>
                <a:off x="5344205" y="2435305"/>
                <a:ext cx="2230098" cy="369332"/>
              </a:xfrm>
              <a:prstGeom prst="rect">
                <a:avLst/>
              </a:prstGeom>
            </p:spPr>
            <p:txBody>
              <a:bodyPr wrap="none">
                <a:spAutoFit/>
              </a:bodyPr>
              <a:lstStyle/>
              <a:p>
                <a:r>
                  <a:rPr lang="en-US" altLang="zh-TW" dirty="0"/>
                  <a:t>It           is       </a:t>
                </a:r>
                <a:r>
                  <a:rPr lang="en-US" altLang="zh-TW" dirty="0">
                    <a:solidFill>
                      <a:srgbClr val="FF0000"/>
                    </a:solidFill>
                  </a:rPr>
                  <a:t>good</a:t>
                </a:r>
                <a:endParaRPr lang="zh-TW" altLang="en-US" dirty="0">
                  <a:solidFill>
                    <a:srgbClr val="FF0000"/>
                  </a:solidFill>
                </a:endParaRPr>
              </a:p>
            </p:txBody>
          </p:sp>
          <p:grpSp>
            <p:nvGrpSpPr>
              <p:cNvPr id="7" name="群組 6"/>
              <p:cNvGrpSpPr/>
              <p:nvPr/>
            </p:nvGrpSpPr>
            <p:grpSpPr>
              <a:xfrm>
                <a:off x="5323525" y="783837"/>
                <a:ext cx="2141219" cy="1565147"/>
                <a:chOff x="5323525" y="783837"/>
                <a:chExt cx="2141219" cy="1565147"/>
              </a:xfrm>
            </p:grpSpPr>
            <p:grpSp>
              <p:nvGrpSpPr>
                <p:cNvPr id="9" name="群組 8"/>
                <p:cNvGrpSpPr/>
                <p:nvPr/>
              </p:nvGrpSpPr>
              <p:grpSpPr>
                <a:xfrm>
                  <a:off x="5323525" y="1373624"/>
                  <a:ext cx="2141219" cy="975360"/>
                  <a:chOff x="2796540" y="3421380"/>
                  <a:chExt cx="2141219" cy="975360"/>
                </a:xfrm>
              </p:grpSpPr>
              <p:grpSp>
                <p:nvGrpSpPr>
                  <p:cNvPr id="11" name="群組 10"/>
                  <p:cNvGrpSpPr/>
                  <p:nvPr/>
                </p:nvGrpSpPr>
                <p:grpSpPr>
                  <a:xfrm>
                    <a:off x="2796540" y="3421380"/>
                    <a:ext cx="495300" cy="975360"/>
                    <a:chOff x="1287780" y="3421380"/>
                    <a:chExt cx="495300" cy="975360"/>
                  </a:xfrm>
                </p:grpSpPr>
                <p:grpSp>
                  <p:nvGrpSpPr>
                    <p:cNvPr id="20" name="群組 19"/>
                    <p:cNvGrpSpPr/>
                    <p:nvPr/>
                  </p:nvGrpSpPr>
                  <p:grpSpPr>
                    <a:xfrm>
                      <a:off x="1287780" y="3421380"/>
                      <a:ext cx="495300" cy="975360"/>
                      <a:chOff x="1287780" y="3421380"/>
                      <a:chExt cx="495300" cy="975360"/>
                    </a:xfrm>
                  </p:grpSpPr>
                  <p:sp>
                    <p:nvSpPr>
                      <p:cNvPr id="22" name="矩形 21"/>
                      <p:cNvSpPr/>
                      <p:nvPr/>
                    </p:nvSpPr>
                    <p:spPr>
                      <a:xfrm>
                        <a:off x="1287780" y="3421380"/>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23" name="矩形 22"/>
                      <p:cNvSpPr/>
                      <p:nvPr/>
                    </p:nvSpPr>
                    <p:spPr>
                      <a:xfrm>
                        <a:off x="1287780" y="4008120"/>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grpSp>
                <p:cxnSp>
                  <p:nvCxnSpPr>
                    <p:cNvPr id="21" name="直線單箭頭接點 20"/>
                    <p:cNvCxnSpPr>
                      <a:stCxn id="23" idx="0"/>
                      <a:endCxn id="22" idx="2"/>
                    </p:cNvCxnSpPr>
                    <p:nvPr/>
                  </p:nvCxnSpPr>
                  <p:spPr>
                    <a:xfrm flipV="1">
                      <a:off x="1535430" y="3810000"/>
                      <a:ext cx="0" cy="1981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12" name="矩形 11"/>
                  <p:cNvSpPr/>
                  <p:nvPr/>
                </p:nvSpPr>
                <p:spPr>
                  <a:xfrm>
                    <a:off x="3623310" y="3421380"/>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3" name="矩形 12"/>
                  <p:cNvSpPr/>
                  <p:nvPr/>
                </p:nvSpPr>
                <p:spPr>
                  <a:xfrm>
                    <a:off x="3623310" y="4008120"/>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14" name="直線單箭頭接點 13"/>
                  <p:cNvCxnSpPr>
                    <a:endCxn id="12" idx="2"/>
                  </p:cNvCxnSpPr>
                  <p:nvPr/>
                </p:nvCxnSpPr>
                <p:spPr>
                  <a:xfrm flipV="1">
                    <a:off x="3863340" y="3810000"/>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 name="直線單箭頭接點 14"/>
                  <p:cNvCxnSpPr/>
                  <p:nvPr/>
                </p:nvCxnSpPr>
                <p:spPr>
                  <a:xfrm>
                    <a:off x="3283268" y="3618250"/>
                    <a:ext cx="331470" cy="3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6" name="直線單箭頭接點 15"/>
                  <p:cNvCxnSpPr/>
                  <p:nvPr/>
                </p:nvCxnSpPr>
                <p:spPr>
                  <a:xfrm>
                    <a:off x="4110989" y="3609487"/>
                    <a:ext cx="331470" cy="3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7" name="矩形 16"/>
                  <p:cNvSpPr/>
                  <p:nvPr/>
                </p:nvSpPr>
                <p:spPr>
                  <a:xfrm>
                    <a:off x="4442459" y="3421380"/>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8" name="矩形 17"/>
                  <p:cNvSpPr/>
                  <p:nvPr/>
                </p:nvSpPr>
                <p:spPr>
                  <a:xfrm>
                    <a:off x="4442459" y="4008120"/>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19" name="直線單箭頭接點 18"/>
                  <p:cNvCxnSpPr>
                    <a:endCxn id="17" idx="2"/>
                  </p:cNvCxnSpPr>
                  <p:nvPr/>
                </p:nvCxnSpPr>
                <p:spPr>
                  <a:xfrm flipV="1">
                    <a:off x="4682489" y="3810000"/>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10" name="矩形 9"/>
                <p:cNvSpPr/>
                <p:nvPr/>
              </p:nvSpPr>
              <p:spPr>
                <a:xfrm>
                  <a:off x="6969444" y="783837"/>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grpSp>
          <p:cxnSp>
            <p:nvCxnSpPr>
              <p:cNvPr id="8" name="直線單箭頭接點 7"/>
              <p:cNvCxnSpPr/>
              <p:nvPr/>
            </p:nvCxnSpPr>
            <p:spPr>
              <a:xfrm flipV="1">
                <a:off x="7217094" y="1175504"/>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24" name="矩形 23"/>
            <p:cNvSpPr/>
            <p:nvPr/>
          </p:nvSpPr>
          <p:spPr>
            <a:xfrm>
              <a:off x="4935404" y="3235389"/>
              <a:ext cx="513282" cy="369332"/>
            </a:xfrm>
            <a:prstGeom prst="rect">
              <a:avLst/>
            </a:prstGeom>
          </p:spPr>
          <p:txBody>
            <a:bodyPr wrap="none">
              <a:spAutoFit/>
            </a:bodyPr>
            <a:lstStyle/>
            <a:p>
              <a:r>
                <a:rPr lang="en-US" altLang="zh-TW" b="1" dirty="0">
                  <a:solidFill>
                    <a:srgbClr val="FF0000"/>
                  </a:solidFill>
                </a:rPr>
                <a:t>+</a:t>
              </a:r>
              <a:r>
                <a:rPr lang="en-US" altLang="zh-TW" b="1" dirty="0"/>
                <a:t>/-</a:t>
              </a:r>
              <a:endParaRPr lang="zh-TW" altLang="en-US" b="1" dirty="0"/>
            </a:p>
          </p:txBody>
        </p:sp>
      </p:grpSp>
    </p:spTree>
    <p:extLst>
      <p:ext uri="{BB962C8B-B14F-4D97-AF65-F5344CB8AC3E}">
        <p14:creationId xmlns:p14="http://schemas.microsoft.com/office/powerpoint/2010/main" val="291603307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just"/>
            <a:r>
              <a:rPr lang="en-US" altLang="zh-TW" dirty="0"/>
              <a:t>RNN </a:t>
            </a:r>
            <a:r>
              <a:rPr lang="zh-TW" altLang="en-US" dirty="0"/>
              <a:t>架構介紹</a:t>
            </a:r>
          </a:p>
        </p:txBody>
      </p:sp>
      <p:sp>
        <p:nvSpPr>
          <p:cNvPr id="3" name="內容版面配置區 2"/>
          <p:cNvSpPr>
            <a:spLocks noGrp="1"/>
          </p:cNvSpPr>
          <p:nvPr>
            <p:ph idx="1"/>
          </p:nvPr>
        </p:nvSpPr>
        <p:spPr/>
        <p:txBody>
          <a:bodyPr>
            <a:normAutofit/>
          </a:bodyPr>
          <a:lstStyle/>
          <a:p>
            <a:pPr algn="just">
              <a:lnSpc>
                <a:spcPct val="150000"/>
              </a:lnSpc>
            </a:pPr>
            <a:r>
              <a:rPr lang="en-US" altLang="zh-TW" b="1" u="sng" dirty="0">
                <a:solidFill>
                  <a:srgbClr val="7030A0"/>
                </a:solidFill>
              </a:rPr>
              <a:t>Many to many</a:t>
            </a:r>
            <a:r>
              <a:rPr lang="zh-TW" altLang="en-US" b="1" u="sng" dirty="0">
                <a:solidFill>
                  <a:srgbClr val="7030A0"/>
                </a:solidFill>
              </a:rPr>
              <a:t>的應用</a:t>
            </a:r>
            <a:endParaRPr lang="en-US" altLang="zh-TW" b="1" u="sng" dirty="0">
              <a:solidFill>
                <a:srgbClr val="7030A0"/>
              </a:solidFill>
            </a:endParaRPr>
          </a:p>
          <a:p>
            <a:pPr lvl="1" algn="just">
              <a:lnSpc>
                <a:spcPct val="150000"/>
              </a:lnSpc>
            </a:pPr>
            <a:r>
              <a:rPr lang="zh-TW" altLang="en-US" b="1" dirty="0"/>
              <a:t>案例：</a:t>
            </a:r>
            <a:r>
              <a:rPr lang="en-US" altLang="zh-TW" b="1" dirty="0"/>
              <a:t>Google </a:t>
            </a:r>
            <a:r>
              <a:rPr lang="zh-TW" altLang="en-US" b="1" dirty="0"/>
              <a:t>翻譯</a:t>
            </a:r>
          </a:p>
        </p:txBody>
      </p:sp>
      <p:sp>
        <p:nvSpPr>
          <p:cNvPr id="4" name="投影片編號版面配置區 3"/>
          <p:cNvSpPr>
            <a:spLocks noGrp="1"/>
          </p:cNvSpPr>
          <p:nvPr>
            <p:ph type="sldNum" sz="quarter" idx="4294967295"/>
          </p:nvPr>
        </p:nvSpPr>
        <p:spPr/>
        <p:txBody>
          <a:bodyPr/>
          <a:lstStyle/>
          <a:p>
            <a:pPr algn="just"/>
            <a:fld id="{EE24E02C-FA55-4E48-AE6E-5EC7FF184350}" type="slidenum">
              <a:rPr lang="zh-TW" altLang="en-US" smtClean="0"/>
              <a:pPr algn="just"/>
              <a:t>13</a:t>
            </a:fld>
            <a:endParaRPr lang="zh-TW" altLang="en-US"/>
          </a:p>
        </p:txBody>
      </p:sp>
      <p:grpSp>
        <p:nvGrpSpPr>
          <p:cNvPr id="5" name="群組 4"/>
          <p:cNvGrpSpPr/>
          <p:nvPr/>
        </p:nvGrpSpPr>
        <p:grpSpPr>
          <a:xfrm>
            <a:off x="2195736" y="3228622"/>
            <a:ext cx="3782376" cy="2113991"/>
            <a:chOff x="5213994" y="662132"/>
            <a:chExt cx="3782376" cy="2113991"/>
          </a:xfrm>
        </p:grpSpPr>
        <p:sp>
          <p:nvSpPr>
            <p:cNvPr id="6" name="矩形 5"/>
            <p:cNvSpPr/>
            <p:nvPr/>
          </p:nvSpPr>
          <p:spPr>
            <a:xfrm>
              <a:off x="5245326" y="2406791"/>
              <a:ext cx="2117887" cy="369332"/>
            </a:xfrm>
            <a:prstGeom prst="rect">
              <a:avLst/>
            </a:prstGeom>
          </p:spPr>
          <p:txBody>
            <a:bodyPr wrap="none">
              <a:spAutoFit/>
            </a:bodyPr>
            <a:lstStyle/>
            <a:p>
              <a:r>
                <a:rPr lang="zh-TW" altLang="en-US" b="1" dirty="0">
                  <a:solidFill>
                    <a:srgbClr val="FF0000"/>
                  </a:solidFill>
                </a:rPr>
                <a:t>我         愛         你</a:t>
              </a:r>
              <a:endParaRPr lang="zh-TW" altLang="en-US" dirty="0"/>
            </a:p>
          </p:txBody>
        </p:sp>
        <p:grpSp>
          <p:nvGrpSpPr>
            <p:cNvPr id="7" name="群組 6"/>
            <p:cNvGrpSpPr/>
            <p:nvPr/>
          </p:nvGrpSpPr>
          <p:grpSpPr>
            <a:xfrm>
              <a:off x="5213994" y="662132"/>
              <a:ext cx="2141219" cy="1565147"/>
              <a:chOff x="5323525" y="783837"/>
              <a:chExt cx="2141219" cy="1565147"/>
            </a:xfrm>
            <a:solidFill>
              <a:srgbClr val="00B050"/>
            </a:solidFill>
          </p:grpSpPr>
          <p:grpSp>
            <p:nvGrpSpPr>
              <p:cNvPr id="17" name="群組 16"/>
              <p:cNvGrpSpPr/>
              <p:nvPr/>
            </p:nvGrpSpPr>
            <p:grpSpPr>
              <a:xfrm>
                <a:off x="5323525" y="1373624"/>
                <a:ext cx="2141219" cy="975360"/>
                <a:chOff x="2796540" y="3421380"/>
                <a:chExt cx="2141219" cy="975360"/>
              </a:xfrm>
              <a:grpFill/>
            </p:grpSpPr>
            <p:grpSp>
              <p:nvGrpSpPr>
                <p:cNvPr id="19" name="群組 18"/>
                <p:cNvGrpSpPr/>
                <p:nvPr/>
              </p:nvGrpSpPr>
              <p:grpSpPr>
                <a:xfrm>
                  <a:off x="2796540" y="3421380"/>
                  <a:ext cx="495300" cy="975360"/>
                  <a:chOff x="1287780" y="3421380"/>
                  <a:chExt cx="495300" cy="975360"/>
                </a:xfrm>
                <a:grpFill/>
              </p:grpSpPr>
              <p:grpSp>
                <p:nvGrpSpPr>
                  <p:cNvPr id="28" name="群組 27"/>
                  <p:cNvGrpSpPr/>
                  <p:nvPr/>
                </p:nvGrpSpPr>
                <p:grpSpPr>
                  <a:xfrm>
                    <a:off x="1287780" y="3421380"/>
                    <a:ext cx="495300" cy="975360"/>
                    <a:chOff x="1287780" y="3421380"/>
                    <a:chExt cx="495300" cy="975360"/>
                  </a:xfrm>
                  <a:grpFill/>
                </p:grpSpPr>
                <p:sp>
                  <p:nvSpPr>
                    <p:cNvPr id="30" name="矩形 29"/>
                    <p:cNvSpPr/>
                    <p:nvPr/>
                  </p:nvSpPr>
                  <p:spPr>
                    <a:xfrm>
                      <a:off x="1287780" y="3421380"/>
                      <a:ext cx="495300" cy="38862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31" name="矩形 30"/>
                    <p:cNvSpPr/>
                    <p:nvPr/>
                  </p:nvSpPr>
                  <p:spPr>
                    <a:xfrm>
                      <a:off x="1287780" y="4008120"/>
                      <a:ext cx="495300" cy="38862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grpSp>
              <p:cxnSp>
                <p:nvCxnSpPr>
                  <p:cNvPr id="29" name="直線單箭頭接點 28"/>
                  <p:cNvCxnSpPr>
                    <a:stCxn id="31" idx="0"/>
                    <a:endCxn id="30" idx="2"/>
                  </p:cNvCxnSpPr>
                  <p:nvPr/>
                </p:nvCxnSpPr>
                <p:spPr>
                  <a:xfrm flipV="1">
                    <a:off x="1535430" y="3810000"/>
                    <a:ext cx="0" cy="198120"/>
                  </a:xfrm>
                  <a:prstGeom prst="straightConnector1">
                    <a:avLst/>
                  </a:prstGeom>
                  <a:grpFill/>
                  <a:ln w="38100">
                    <a:tailEnd type="triangle"/>
                  </a:ln>
                </p:spPr>
                <p:style>
                  <a:lnRef idx="1">
                    <a:schemeClr val="dk1"/>
                  </a:lnRef>
                  <a:fillRef idx="0">
                    <a:schemeClr val="dk1"/>
                  </a:fillRef>
                  <a:effectRef idx="0">
                    <a:schemeClr val="dk1"/>
                  </a:effectRef>
                  <a:fontRef idx="minor">
                    <a:schemeClr val="tx1"/>
                  </a:fontRef>
                </p:style>
              </p:cxnSp>
            </p:grpSp>
            <p:sp>
              <p:nvSpPr>
                <p:cNvPr id="20" name="矩形 19"/>
                <p:cNvSpPr/>
                <p:nvPr/>
              </p:nvSpPr>
              <p:spPr>
                <a:xfrm>
                  <a:off x="3623310" y="3421380"/>
                  <a:ext cx="495300" cy="38862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21" name="矩形 20"/>
                <p:cNvSpPr/>
                <p:nvPr/>
              </p:nvSpPr>
              <p:spPr>
                <a:xfrm>
                  <a:off x="3623310" y="4008120"/>
                  <a:ext cx="495300" cy="38862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22" name="直線單箭頭接點 21"/>
                <p:cNvCxnSpPr>
                  <a:endCxn id="20" idx="2"/>
                </p:cNvCxnSpPr>
                <p:nvPr/>
              </p:nvCxnSpPr>
              <p:spPr>
                <a:xfrm flipV="1">
                  <a:off x="3863340" y="3810000"/>
                  <a:ext cx="7620" cy="184405"/>
                </a:xfrm>
                <a:prstGeom prst="straightConnector1">
                  <a:avLst/>
                </a:prstGeom>
                <a:grpFill/>
                <a:ln w="38100">
                  <a:tailEnd type="triangle"/>
                </a:ln>
              </p:spPr>
              <p:style>
                <a:lnRef idx="1">
                  <a:schemeClr val="dk1"/>
                </a:lnRef>
                <a:fillRef idx="0">
                  <a:schemeClr val="dk1"/>
                </a:fillRef>
                <a:effectRef idx="0">
                  <a:schemeClr val="dk1"/>
                </a:effectRef>
                <a:fontRef idx="minor">
                  <a:schemeClr val="tx1"/>
                </a:fontRef>
              </p:style>
            </p:cxnSp>
            <p:cxnSp>
              <p:nvCxnSpPr>
                <p:cNvPr id="23" name="直線單箭頭接點 22"/>
                <p:cNvCxnSpPr/>
                <p:nvPr/>
              </p:nvCxnSpPr>
              <p:spPr>
                <a:xfrm>
                  <a:off x="3283268" y="3618250"/>
                  <a:ext cx="331470" cy="3810"/>
                </a:xfrm>
                <a:prstGeom prst="straightConnector1">
                  <a:avLst/>
                </a:prstGeom>
                <a:grpFill/>
                <a:ln w="38100">
                  <a:tailEnd type="triangle"/>
                </a:ln>
              </p:spPr>
              <p:style>
                <a:lnRef idx="1">
                  <a:schemeClr val="dk1"/>
                </a:lnRef>
                <a:fillRef idx="0">
                  <a:schemeClr val="dk1"/>
                </a:fillRef>
                <a:effectRef idx="0">
                  <a:schemeClr val="dk1"/>
                </a:effectRef>
                <a:fontRef idx="minor">
                  <a:schemeClr val="tx1"/>
                </a:fontRef>
              </p:style>
            </p:cxnSp>
            <p:cxnSp>
              <p:nvCxnSpPr>
                <p:cNvPr id="24" name="直線單箭頭接點 23"/>
                <p:cNvCxnSpPr/>
                <p:nvPr/>
              </p:nvCxnSpPr>
              <p:spPr>
                <a:xfrm>
                  <a:off x="4110989" y="3609487"/>
                  <a:ext cx="331470" cy="3810"/>
                </a:xfrm>
                <a:prstGeom prst="straightConnector1">
                  <a:avLst/>
                </a:prstGeom>
                <a:grpFill/>
                <a:ln w="38100">
                  <a:tailEnd type="triangle"/>
                </a:ln>
              </p:spPr>
              <p:style>
                <a:lnRef idx="1">
                  <a:schemeClr val="dk1"/>
                </a:lnRef>
                <a:fillRef idx="0">
                  <a:schemeClr val="dk1"/>
                </a:fillRef>
                <a:effectRef idx="0">
                  <a:schemeClr val="dk1"/>
                </a:effectRef>
                <a:fontRef idx="minor">
                  <a:schemeClr val="tx1"/>
                </a:fontRef>
              </p:style>
            </p:cxnSp>
            <p:sp>
              <p:nvSpPr>
                <p:cNvPr id="25" name="矩形 24"/>
                <p:cNvSpPr/>
                <p:nvPr/>
              </p:nvSpPr>
              <p:spPr>
                <a:xfrm>
                  <a:off x="4442459" y="3421380"/>
                  <a:ext cx="495300" cy="38862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26" name="矩形 25"/>
                <p:cNvSpPr/>
                <p:nvPr/>
              </p:nvSpPr>
              <p:spPr>
                <a:xfrm>
                  <a:off x="4442459" y="4008120"/>
                  <a:ext cx="495300" cy="38862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27" name="直線單箭頭接點 26"/>
                <p:cNvCxnSpPr>
                  <a:endCxn id="25" idx="2"/>
                </p:cNvCxnSpPr>
                <p:nvPr/>
              </p:nvCxnSpPr>
              <p:spPr>
                <a:xfrm flipV="1">
                  <a:off x="4682489" y="3810000"/>
                  <a:ext cx="7620" cy="184405"/>
                </a:xfrm>
                <a:prstGeom prst="straightConnector1">
                  <a:avLst/>
                </a:prstGeom>
                <a:grpFill/>
                <a:ln w="38100">
                  <a:tailEnd type="triangle"/>
                </a:ln>
              </p:spPr>
              <p:style>
                <a:lnRef idx="1">
                  <a:schemeClr val="dk1"/>
                </a:lnRef>
                <a:fillRef idx="0">
                  <a:schemeClr val="dk1"/>
                </a:fillRef>
                <a:effectRef idx="0">
                  <a:schemeClr val="dk1"/>
                </a:effectRef>
                <a:fontRef idx="minor">
                  <a:schemeClr val="tx1"/>
                </a:fontRef>
              </p:style>
            </p:cxnSp>
          </p:grpSp>
          <p:sp>
            <p:nvSpPr>
              <p:cNvPr id="18" name="矩形 17"/>
              <p:cNvSpPr/>
              <p:nvPr/>
            </p:nvSpPr>
            <p:spPr>
              <a:xfrm>
                <a:off x="6969444" y="783837"/>
                <a:ext cx="495300" cy="38862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grpSp>
        <p:cxnSp>
          <p:nvCxnSpPr>
            <p:cNvPr id="8" name="直線單箭頭接點 7"/>
            <p:cNvCxnSpPr/>
            <p:nvPr/>
          </p:nvCxnSpPr>
          <p:spPr>
            <a:xfrm flipV="1">
              <a:off x="7107563" y="1053799"/>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矩形 8"/>
            <p:cNvSpPr/>
            <p:nvPr/>
          </p:nvSpPr>
          <p:spPr>
            <a:xfrm>
              <a:off x="7679062" y="1251919"/>
              <a:ext cx="495300" cy="388620"/>
            </a:xfrm>
            <a:prstGeom prst="rect">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0" name="矩形 9"/>
            <p:cNvSpPr/>
            <p:nvPr/>
          </p:nvSpPr>
          <p:spPr>
            <a:xfrm>
              <a:off x="7679062" y="662132"/>
              <a:ext cx="495300" cy="388620"/>
            </a:xfrm>
            <a:prstGeom prst="rect">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11" name="直線單箭頭接點 10"/>
            <p:cNvCxnSpPr/>
            <p:nvPr/>
          </p:nvCxnSpPr>
          <p:spPr>
            <a:xfrm>
              <a:off x="7357125" y="1448789"/>
              <a:ext cx="331470" cy="3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直線單箭頭接點 11"/>
            <p:cNvCxnSpPr/>
            <p:nvPr/>
          </p:nvCxnSpPr>
          <p:spPr>
            <a:xfrm flipV="1">
              <a:off x="7922902" y="1053799"/>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3" name="矩形 12"/>
            <p:cNvSpPr/>
            <p:nvPr/>
          </p:nvSpPr>
          <p:spPr>
            <a:xfrm>
              <a:off x="8501070" y="1251919"/>
              <a:ext cx="495300" cy="388620"/>
            </a:xfrm>
            <a:prstGeom prst="rect">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4" name="矩形 13"/>
            <p:cNvSpPr/>
            <p:nvPr/>
          </p:nvSpPr>
          <p:spPr>
            <a:xfrm>
              <a:off x="8501070" y="662132"/>
              <a:ext cx="495300" cy="388620"/>
            </a:xfrm>
            <a:prstGeom prst="rect">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15" name="直線單箭頭接點 14"/>
            <p:cNvCxnSpPr/>
            <p:nvPr/>
          </p:nvCxnSpPr>
          <p:spPr>
            <a:xfrm>
              <a:off x="8179133" y="1448789"/>
              <a:ext cx="331470" cy="3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6" name="直線單箭頭接點 15"/>
            <p:cNvCxnSpPr/>
            <p:nvPr/>
          </p:nvCxnSpPr>
          <p:spPr>
            <a:xfrm flipV="1">
              <a:off x="8744910" y="1053799"/>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32" name="矩形 31"/>
          <p:cNvSpPr/>
          <p:nvPr/>
        </p:nvSpPr>
        <p:spPr>
          <a:xfrm>
            <a:off x="3777806" y="2682992"/>
            <a:ext cx="2185535" cy="369332"/>
          </a:xfrm>
          <a:prstGeom prst="rect">
            <a:avLst/>
          </a:prstGeom>
        </p:spPr>
        <p:txBody>
          <a:bodyPr wrap="none">
            <a:spAutoFit/>
          </a:bodyPr>
          <a:lstStyle/>
          <a:p>
            <a:r>
              <a:rPr lang="en-US" altLang="zh-TW" b="1" dirty="0">
                <a:solidFill>
                  <a:srgbClr val="FF0000"/>
                </a:solidFill>
              </a:rPr>
              <a:t>I          love      You</a:t>
            </a:r>
            <a:endParaRPr lang="zh-TW" altLang="en-US" dirty="0"/>
          </a:p>
        </p:txBody>
      </p:sp>
    </p:spTree>
    <p:extLst>
      <p:ext uri="{BB962C8B-B14F-4D97-AF65-F5344CB8AC3E}">
        <p14:creationId xmlns:p14="http://schemas.microsoft.com/office/powerpoint/2010/main" val="388373331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0" dirty="0"/>
              <a:t>輸入與輸出序列</a:t>
            </a:r>
            <a:endParaRPr lang="zh-TW" altLang="en-US" dirty="0"/>
          </a:p>
        </p:txBody>
      </p:sp>
      <p:sp>
        <p:nvSpPr>
          <p:cNvPr id="3" name="內容版面配置區 2"/>
          <p:cNvSpPr>
            <a:spLocks noGrp="1"/>
          </p:cNvSpPr>
          <p:nvPr>
            <p:ph idx="1"/>
          </p:nvPr>
        </p:nvSpPr>
        <p:spPr>
          <a:xfrm>
            <a:off x="179388" y="1153791"/>
            <a:ext cx="8785100" cy="5040312"/>
          </a:xfrm>
        </p:spPr>
        <p:txBody>
          <a:bodyPr/>
          <a:lstStyle/>
          <a:p>
            <a:r>
              <a:rPr lang="en-US" altLang="zh-TW" sz="2000" dirty="0"/>
              <a:t>RNN </a:t>
            </a:r>
            <a:r>
              <a:rPr lang="zh-TW" altLang="en-US" sz="2000" dirty="0"/>
              <a:t>可以同時接收一個輸入序列並產生一個輸出序列。</a:t>
            </a:r>
            <a:endParaRPr lang="en-US" altLang="zh-TW" sz="2000" dirty="0"/>
          </a:p>
          <a:p>
            <a:pPr marL="342900" indent="-342900">
              <a:buFont typeface="Arial" panose="020B0604020202020204" pitchFamily="34" charset="0"/>
              <a:buChar char="•"/>
            </a:pPr>
            <a:r>
              <a:rPr lang="zh-TW" altLang="en-US" sz="2000" dirty="0"/>
              <a:t>很適合用來預測股價之類的時間序列，當你將過往的</a:t>
            </a:r>
            <a:r>
              <a:rPr lang="en-US" altLang="zh-TW" sz="2000" dirty="0"/>
              <a:t>N</a:t>
            </a:r>
            <a:r>
              <a:rPr lang="zh-TW" altLang="en-US" sz="2000" dirty="0"/>
              <a:t>天的股價傳給它時， 它一定會輸出它們的隔天一直到未來的價格，這種將序列變成序列的綱路</a:t>
            </a:r>
            <a:r>
              <a:rPr lang="en-US" altLang="zh-TW" sz="2000" dirty="0"/>
              <a:t>( sequence-to-sequence network ) </a:t>
            </a:r>
          </a:p>
          <a:p>
            <a:pPr marL="342900" indent="-342900">
              <a:buFont typeface="Arial" panose="020B0604020202020204" pitchFamily="34" charset="0"/>
              <a:buChar char="•"/>
            </a:pPr>
            <a:endParaRPr lang="en-US" altLang="zh-TW" sz="2000" dirty="0"/>
          </a:p>
          <a:p>
            <a:pPr marL="342900" indent="-342900">
              <a:buFont typeface="Arial" panose="020B0604020202020204" pitchFamily="34" charset="0"/>
              <a:buChar char="•"/>
            </a:pPr>
            <a:r>
              <a:rPr lang="zh-TW" altLang="en-US" sz="2000" dirty="0"/>
              <a:t>例如，你可以將影評的單字序列傳入網路</a:t>
            </a:r>
            <a:r>
              <a:rPr lang="en-US" altLang="zh-TW" sz="2000" dirty="0"/>
              <a:t>· </a:t>
            </a:r>
            <a:r>
              <a:rPr lang="zh-TW" altLang="en-US" sz="2000" dirty="0"/>
              <a:t>議網路輸出一個情緒分數，這是一種將序列變成向量的綱路</a:t>
            </a:r>
            <a:r>
              <a:rPr lang="en-US" altLang="zh-TW" sz="2000" dirty="0"/>
              <a:t>(sequence-to-vector network ) </a:t>
            </a:r>
            <a:r>
              <a:rPr lang="zh-TW" altLang="en-US" sz="2000" dirty="0"/>
              <a:t>。</a:t>
            </a:r>
            <a:endParaRPr lang="en-US" altLang="zh-TW" sz="2000" dirty="0"/>
          </a:p>
          <a:p>
            <a:pPr marL="342900" indent="-342900">
              <a:buFont typeface="Arial" panose="020B0604020202020204" pitchFamily="34" charset="0"/>
              <a:buChar char="•"/>
            </a:pPr>
            <a:endParaRPr lang="en-US" altLang="zh-TW" sz="2000" dirty="0"/>
          </a:p>
          <a:p>
            <a:pPr marL="342900" indent="-342900">
              <a:buFont typeface="Arial" panose="020B0604020202020204" pitchFamily="34" charset="0"/>
              <a:buChar char="•"/>
            </a:pPr>
            <a:r>
              <a:rPr lang="zh-TW" altLang="en-US" sz="2000" dirty="0"/>
              <a:t>你可以在每一個時步將同一個向量反覆傳給網路， 讓它輸出一個序列。這是一種將向量變成序列的綱路</a:t>
            </a:r>
            <a:r>
              <a:rPr lang="en-US" altLang="zh-TW" sz="2000" dirty="0"/>
              <a:t>(vector-to-sequence network ) </a:t>
            </a:r>
            <a:r>
              <a:rPr lang="zh-TW" altLang="en-US" sz="2000" dirty="0"/>
              <a:t>。例如</a:t>
            </a:r>
            <a:r>
              <a:rPr lang="en-US" altLang="zh-TW" sz="2000" dirty="0"/>
              <a:t>· </a:t>
            </a:r>
            <a:r>
              <a:rPr lang="zh-TW" altLang="en-US" sz="2000" dirty="0"/>
              <a:t>輸入或許是張圖像（ 或</a:t>
            </a:r>
            <a:r>
              <a:rPr lang="en-US" altLang="zh-TW" sz="2000" dirty="0"/>
              <a:t>CNN </a:t>
            </a:r>
            <a:r>
              <a:rPr lang="zh-TW" altLang="en-US" sz="2000" dirty="0"/>
              <a:t>的輸出） </a:t>
            </a:r>
            <a:r>
              <a:rPr lang="en-US" altLang="zh-TW" sz="2000" dirty="0"/>
              <a:t>· </a:t>
            </a:r>
            <a:r>
              <a:rPr lang="zh-TW" altLang="en-US" sz="2000" dirty="0"/>
              <a:t>輸出可能是那張圖像的標題。</a:t>
            </a:r>
            <a:endParaRPr lang="en-US" altLang="zh-TW" sz="2000" dirty="0"/>
          </a:p>
          <a:p>
            <a:pPr marL="342900" indent="-342900">
              <a:buFont typeface="Arial" panose="020B0604020202020204" pitchFamily="34" charset="0"/>
              <a:buChar char="•"/>
            </a:pPr>
            <a:endParaRPr lang="en-US" altLang="zh-TW" sz="2000" dirty="0"/>
          </a:p>
          <a:p>
            <a:pPr marL="342900" indent="-342900">
              <a:buFont typeface="Arial" panose="020B0604020202020204" pitchFamily="34" charset="0"/>
              <a:buChar char="•"/>
            </a:pPr>
            <a:r>
              <a:rPr lang="zh-TW" altLang="en-US" sz="2000" dirty="0"/>
              <a:t>你可以製作一個將序列變成向量的網路，稱為編碼網路</a:t>
            </a:r>
            <a:r>
              <a:rPr lang="en-US" altLang="zh-TW" sz="2000" dirty="0"/>
              <a:t>(encoder) </a:t>
            </a:r>
            <a:r>
              <a:rPr lang="zh-TW" altLang="en-US" sz="2000" dirty="0"/>
              <a:t>，後面加上一個將向量變成序列的網路， 稱為解碼網路</a:t>
            </a:r>
            <a:r>
              <a:rPr lang="en-US" altLang="zh-TW" sz="2000" dirty="0"/>
              <a:t>( decoder ) </a:t>
            </a:r>
            <a:r>
              <a:rPr lang="zh-TW" altLang="en-US" sz="2000" dirty="0"/>
              <a:t>。例如， 你可以用它來將某個語言的句子翻譯成另一欞語言的。你可以將某種語言的句子傳給網路， 讓編碼網路將句子轉換成單一向量， 再用解碼網路來將這個向量解碼成另一種語言的句子。這個雙步驟模型稱為</a:t>
            </a:r>
            <a:r>
              <a:rPr lang="en-US" altLang="zh-TW" sz="2000" dirty="0"/>
              <a:t>Encoder-Decoder •</a:t>
            </a:r>
            <a:endParaRPr lang="zh-TW" altLang="en-US" sz="2000" dirty="0"/>
          </a:p>
        </p:txBody>
      </p:sp>
    </p:spTree>
    <p:extLst>
      <p:ext uri="{BB962C8B-B14F-4D97-AF65-F5344CB8AC3E}">
        <p14:creationId xmlns:p14="http://schemas.microsoft.com/office/powerpoint/2010/main" val="340972275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70900" y="116632"/>
            <a:ext cx="8843568" cy="6578041"/>
          </a:xfrm>
          <a:prstGeom prst="rect">
            <a:avLst/>
          </a:prstGeom>
        </p:spPr>
      </p:pic>
    </p:spTree>
    <p:extLst>
      <p:ext uri="{BB962C8B-B14F-4D97-AF65-F5344CB8AC3E}">
        <p14:creationId xmlns:p14="http://schemas.microsoft.com/office/powerpoint/2010/main" val="353955554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5247" y="116632"/>
            <a:ext cx="8788228" cy="5936590"/>
          </a:xfrm>
          <a:prstGeom prst="rect">
            <a:avLst/>
          </a:prstGeom>
        </p:spPr>
      </p:pic>
      <p:sp>
        <p:nvSpPr>
          <p:cNvPr id="5" name="文字方塊 4"/>
          <p:cNvSpPr txBox="1"/>
          <p:nvPr/>
        </p:nvSpPr>
        <p:spPr>
          <a:xfrm>
            <a:off x="107504" y="188640"/>
            <a:ext cx="470000" cy="338554"/>
          </a:xfrm>
          <a:prstGeom prst="rect">
            <a:avLst/>
          </a:prstGeom>
          <a:noFill/>
        </p:spPr>
        <p:txBody>
          <a:bodyPr wrap="none" rtlCol="0">
            <a:spAutoFit/>
          </a:bodyPr>
          <a:lstStyle/>
          <a:p>
            <a:r>
              <a:rPr lang="en-US" altLang="zh-TW" sz="1600" dirty="0"/>
              <a:t>v2s</a:t>
            </a:r>
            <a:endParaRPr lang="zh-TW" altLang="en-US" sz="1600" dirty="0"/>
          </a:p>
        </p:txBody>
      </p:sp>
      <p:sp>
        <p:nvSpPr>
          <p:cNvPr id="6" name="文字方塊 5"/>
          <p:cNvSpPr txBox="1"/>
          <p:nvPr/>
        </p:nvSpPr>
        <p:spPr>
          <a:xfrm>
            <a:off x="1979712" y="163147"/>
            <a:ext cx="470000" cy="338554"/>
          </a:xfrm>
          <a:prstGeom prst="rect">
            <a:avLst/>
          </a:prstGeom>
          <a:noFill/>
        </p:spPr>
        <p:txBody>
          <a:bodyPr wrap="none" rtlCol="0">
            <a:spAutoFit/>
          </a:bodyPr>
          <a:lstStyle/>
          <a:p>
            <a:r>
              <a:rPr lang="en-US" altLang="zh-TW" sz="1600" dirty="0"/>
              <a:t>s2v</a:t>
            </a:r>
            <a:endParaRPr lang="zh-TW" altLang="en-US" sz="1600" dirty="0"/>
          </a:p>
        </p:txBody>
      </p:sp>
      <p:sp>
        <p:nvSpPr>
          <p:cNvPr id="7" name="文字方塊 6"/>
          <p:cNvSpPr txBox="1"/>
          <p:nvPr/>
        </p:nvSpPr>
        <p:spPr>
          <a:xfrm>
            <a:off x="4311650" y="157389"/>
            <a:ext cx="457176" cy="338554"/>
          </a:xfrm>
          <a:prstGeom prst="rect">
            <a:avLst/>
          </a:prstGeom>
          <a:noFill/>
        </p:spPr>
        <p:txBody>
          <a:bodyPr wrap="none" rtlCol="0">
            <a:spAutoFit/>
          </a:bodyPr>
          <a:lstStyle/>
          <a:p>
            <a:r>
              <a:rPr lang="en-US" altLang="zh-TW" sz="1600" dirty="0"/>
              <a:t>ED</a:t>
            </a:r>
            <a:endParaRPr lang="zh-TW" altLang="en-US" sz="1600" dirty="0"/>
          </a:p>
        </p:txBody>
      </p:sp>
      <p:sp>
        <p:nvSpPr>
          <p:cNvPr id="8" name="文字方塊 7"/>
          <p:cNvSpPr txBox="1"/>
          <p:nvPr/>
        </p:nvSpPr>
        <p:spPr>
          <a:xfrm>
            <a:off x="6513900" y="188640"/>
            <a:ext cx="447558" cy="338554"/>
          </a:xfrm>
          <a:prstGeom prst="rect">
            <a:avLst/>
          </a:prstGeom>
          <a:noFill/>
        </p:spPr>
        <p:txBody>
          <a:bodyPr wrap="none" rtlCol="0">
            <a:spAutoFit/>
          </a:bodyPr>
          <a:lstStyle/>
          <a:p>
            <a:r>
              <a:rPr lang="en-US" altLang="zh-TW" sz="1600" dirty="0"/>
              <a:t>s2s</a:t>
            </a:r>
            <a:endParaRPr lang="zh-TW" altLang="en-US" sz="1600" dirty="0"/>
          </a:p>
        </p:txBody>
      </p:sp>
    </p:spTree>
    <p:extLst>
      <p:ext uri="{BB962C8B-B14F-4D97-AF65-F5344CB8AC3E}">
        <p14:creationId xmlns:p14="http://schemas.microsoft.com/office/powerpoint/2010/main" val="43001315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0" dirty="0"/>
              <a:t>RNN </a:t>
            </a:r>
            <a:r>
              <a:rPr lang="zh-TW" altLang="en-US" b="0" dirty="0"/>
              <a:t>的兩種主要挑戰：</a:t>
            </a:r>
            <a:endParaRPr lang="zh-TW" altLang="en-US" dirty="0"/>
          </a:p>
        </p:txBody>
      </p:sp>
      <p:sp>
        <p:nvSpPr>
          <p:cNvPr id="3" name="內容版面配置區 2"/>
          <p:cNvSpPr>
            <a:spLocks noGrp="1"/>
          </p:cNvSpPr>
          <p:nvPr>
            <p:ph idx="1"/>
          </p:nvPr>
        </p:nvSpPr>
        <p:spPr/>
        <p:txBody>
          <a:bodyPr/>
          <a:lstStyle/>
          <a:p>
            <a:pPr marL="342900" indent="-342900">
              <a:buFont typeface="Arial" panose="020B0604020202020204" pitchFamily="34" charset="0"/>
              <a:buChar char="•"/>
            </a:pPr>
            <a:r>
              <a:rPr lang="zh-TW" altLang="en-US" b="0" dirty="0"/>
              <a:t>不穩定的梯度（</a:t>
            </a:r>
            <a:r>
              <a:rPr lang="en-US" altLang="zh-TW" b="0" dirty="0"/>
              <a:t> unstable gradients </a:t>
            </a:r>
            <a:r>
              <a:rPr lang="zh-TW" altLang="en-US" b="0" dirty="0"/>
              <a:t>）， 這種問題可以用各種技術來緩解，包括：遞迴</a:t>
            </a:r>
            <a:r>
              <a:rPr lang="zh-TW" altLang="en-US" b="0" dirty="0">
                <a:effectLst/>
              </a:rPr>
              <a:t>丟棄　</a:t>
            </a:r>
            <a:r>
              <a:rPr lang="zh-TW" altLang="en-US" b="0" dirty="0"/>
              <a:t>和　遞迴階層正規化　（</a:t>
            </a:r>
            <a:r>
              <a:rPr lang="en-US" altLang="zh-TW" b="0" dirty="0"/>
              <a:t>recurrent dropout and recurrent layer normalization </a:t>
            </a:r>
            <a:r>
              <a:rPr lang="zh-TW" altLang="en-US" b="0" dirty="0"/>
              <a:t>）</a:t>
            </a:r>
            <a:endParaRPr lang="en-US" altLang="zh-TW" b="0" dirty="0"/>
          </a:p>
          <a:p>
            <a:pPr marL="342900" indent="-342900">
              <a:buFont typeface="Arial" panose="020B0604020202020204" pitchFamily="34" charset="0"/>
              <a:buChar char="•"/>
            </a:pPr>
            <a:endParaRPr lang="en-US" altLang="zh-TW" b="0" dirty="0"/>
          </a:p>
          <a:p>
            <a:pPr marL="342900" indent="-342900">
              <a:buFont typeface="Arial" panose="020B0604020202020204" pitchFamily="34" charset="0"/>
              <a:buChar char="•"/>
            </a:pPr>
            <a:r>
              <a:rPr lang="zh-TW" altLang="en-US" b="0" dirty="0"/>
              <a:t>有限的短期記憶（</a:t>
            </a:r>
            <a:r>
              <a:rPr lang="en-US" altLang="zh-TW" b="0" dirty="0"/>
              <a:t> a </a:t>
            </a:r>
            <a:r>
              <a:rPr lang="en-US" altLang="zh-TW" b="0" dirty="0">
                <a:solidFill>
                  <a:srgbClr val="FF0000"/>
                </a:solidFill>
              </a:rPr>
              <a:t>very</a:t>
            </a:r>
            <a:r>
              <a:rPr lang="en-US" altLang="zh-TW" b="0" dirty="0"/>
              <a:t> limited short-term memory </a:t>
            </a:r>
            <a:r>
              <a:rPr lang="zh-TW" altLang="en-US" b="0" dirty="0"/>
              <a:t>），這可以用</a:t>
            </a:r>
            <a:r>
              <a:rPr lang="en-US" altLang="zh-TW" b="0" dirty="0"/>
              <a:t>LSTM </a:t>
            </a:r>
            <a:r>
              <a:rPr lang="zh-TW" altLang="en-US" b="0" dirty="0"/>
              <a:t>和</a:t>
            </a:r>
            <a:r>
              <a:rPr lang="en-US" altLang="zh-TW" b="0" dirty="0"/>
              <a:t>GRU Cell</a:t>
            </a:r>
            <a:r>
              <a:rPr lang="zh-TW" altLang="en-US" b="0" dirty="0"/>
              <a:t>來延伸</a:t>
            </a:r>
            <a:endParaRPr lang="zh-TW" altLang="en-US" dirty="0"/>
          </a:p>
        </p:txBody>
      </p:sp>
    </p:spTree>
    <p:extLst>
      <p:ext uri="{BB962C8B-B14F-4D97-AF65-F5344CB8AC3E}">
        <p14:creationId xmlns:p14="http://schemas.microsoft.com/office/powerpoint/2010/main" val="110927493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9388" y="431371"/>
            <a:ext cx="8641084" cy="720725"/>
          </a:xfrm>
        </p:spPr>
        <p:txBody>
          <a:bodyPr/>
          <a:lstStyle/>
          <a:p>
            <a:r>
              <a:rPr lang="en-US" altLang="zh-TW" sz="2800" b="0" dirty="0"/>
              <a:t>The Vanishing/Exploding Gradients Problems</a:t>
            </a:r>
            <a:br>
              <a:rPr lang="en-US" altLang="zh-TW" sz="2800" b="0" dirty="0"/>
            </a:br>
            <a:r>
              <a:rPr lang="zh-TW" altLang="en-US" sz="2800" b="0" dirty="0"/>
              <a:t>不穩定的梯度</a:t>
            </a:r>
            <a:endParaRPr lang="zh-TW" altLang="en-US" sz="2800" dirty="0"/>
          </a:p>
        </p:txBody>
      </p:sp>
      <p:sp>
        <p:nvSpPr>
          <p:cNvPr id="3" name="內容版面配置區 2"/>
          <p:cNvSpPr>
            <a:spLocks noGrp="1"/>
          </p:cNvSpPr>
          <p:nvPr>
            <p:ph idx="1"/>
          </p:nvPr>
        </p:nvSpPr>
        <p:spPr>
          <a:xfrm>
            <a:off x="173397" y="1556792"/>
            <a:ext cx="8863099" cy="5040312"/>
          </a:xfrm>
        </p:spPr>
        <p:txBody>
          <a:bodyPr/>
          <a:lstStyle/>
          <a:p>
            <a:pPr marL="342900" indent="-342900">
              <a:buFont typeface="Arial" panose="020B0604020202020204" pitchFamily="34" charset="0"/>
              <a:buChar char="•"/>
            </a:pPr>
            <a:r>
              <a:rPr lang="zh-TW" altLang="en-US" b="0" dirty="0"/>
              <a:t>不幸的是，隨著ＧＤ演算法的由後往前更新權重的進行，越往底層走，梯度通常會變得越來越小。 結果，梯度下降法只更新了高層，較底層的連接權重幾乎沒有變化，訓練永遠不會收斂到很好的解決方案。 我們稱之為梯度消失問題（</a:t>
            </a:r>
            <a:r>
              <a:rPr lang="en-US" altLang="zh-TW" b="0" dirty="0"/>
              <a:t> Vanishing Gradients </a:t>
            </a:r>
            <a:r>
              <a:rPr lang="zh-TW" altLang="en-US" b="0" dirty="0"/>
              <a:t>）。 </a:t>
            </a:r>
            <a:endParaRPr lang="en-US" altLang="zh-TW" b="0" dirty="0"/>
          </a:p>
          <a:p>
            <a:pPr marL="342900" indent="-342900">
              <a:buFont typeface="Arial" panose="020B0604020202020204" pitchFamily="34" charset="0"/>
              <a:buChar char="•"/>
            </a:pPr>
            <a:r>
              <a:rPr lang="zh-TW" altLang="en-US" b="0" dirty="0"/>
              <a:t>在某些情況下，相反情形可能發生：梯度會越來越大，直到層變得瘋狂大的權重更新和演算法發散。 這是梯度爆炸問題（</a:t>
            </a:r>
            <a:r>
              <a:rPr lang="en-US" altLang="zh-TW" b="0" dirty="0"/>
              <a:t> Exploding Gradients </a:t>
            </a:r>
            <a:r>
              <a:rPr lang="zh-TW" altLang="en-US" b="0" dirty="0"/>
              <a:t>），它通常在循環神經網路（ＲＮＮ）中出現。 </a:t>
            </a:r>
            <a:endParaRPr lang="en-US" altLang="zh-TW" b="0" dirty="0"/>
          </a:p>
          <a:p>
            <a:pPr marL="342900" indent="-342900">
              <a:buFont typeface="Arial" panose="020B0604020202020204" pitchFamily="34" charset="0"/>
              <a:buChar char="•"/>
            </a:pPr>
            <a:r>
              <a:rPr lang="zh-TW" altLang="en-US" b="0" dirty="0"/>
              <a:t>更普遍，深度神經網路（ＤＮ）受到不穩定梯度（</a:t>
            </a:r>
            <a:r>
              <a:rPr lang="en-US" altLang="zh-TW" b="0" dirty="0"/>
              <a:t>unstable gradients </a:t>
            </a:r>
            <a:r>
              <a:rPr lang="zh-TW" altLang="en-US" b="0" dirty="0"/>
              <a:t>）的影響； 不同的層可能以不同的速度在學習</a:t>
            </a:r>
          </a:p>
          <a:p>
            <a:endParaRPr lang="zh-TW" altLang="en-US" dirty="0"/>
          </a:p>
        </p:txBody>
      </p:sp>
    </p:spTree>
    <p:extLst>
      <p:ext uri="{BB962C8B-B14F-4D97-AF65-F5344CB8AC3E}">
        <p14:creationId xmlns:p14="http://schemas.microsoft.com/office/powerpoint/2010/main" val="213069284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處理梯度不穩定問題</a:t>
            </a:r>
          </a:p>
        </p:txBody>
      </p:sp>
      <p:sp>
        <p:nvSpPr>
          <p:cNvPr id="3" name="內容版面配置區 2"/>
          <p:cNvSpPr>
            <a:spLocks noGrp="1"/>
          </p:cNvSpPr>
          <p:nvPr>
            <p:ph idx="1"/>
          </p:nvPr>
        </p:nvSpPr>
        <p:spPr/>
        <p:txBody>
          <a:bodyPr/>
          <a:lstStyle/>
          <a:p>
            <a:pPr marL="285750" indent="-285750">
              <a:buFont typeface="Arial" panose="020B0604020202020204" pitchFamily="34" charset="0"/>
              <a:buChar char="•"/>
            </a:pPr>
            <a:r>
              <a:rPr lang="zh-TW" altLang="en-US" sz="1600" b="0" dirty="0">
                <a:effectLst/>
              </a:rPr>
              <a:t>在深度網路中用來緩解梯度不穩定的許多技巧也可以在</a:t>
            </a:r>
            <a:r>
              <a:rPr lang="en-US" altLang="zh-TW" sz="1600" b="0" dirty="0">
                <a:effectLst/>
              </a:rPr>
              <a:t>RNN </a:t>
            </a:r>
            <a:r>
              <a:rPr lang="zh-TW" altLang="en-US" sz="1600" b="0" dirty="0">
                <a:effectLst/>
              </a:rPr>
              <a:t>中使用： 將參數設為好</a:t>
            </a:r>
          </a:p>
          <a:p>
            <a:pPr marL="285750" indent="-285750">
              <a:buFont typeface="Arial" panose="020B0604020202020204" pitchFamily="34" charset="0"/>
              <a:buChar char="•"/>
            </a:pPr>
            <a:r>
              <a:rPr lang="zh-TW" altLang="en-US" sz="1600" b="0" dirty="0">
                <a:effectLst/>
              </a:rPr>
              <a:t>的初始值、使用更快的優化法、</a:t>
            </a:r>
            <a:r>
              <a:rPr lang="en-US" altLang="zh-TW" sz="1600" b="0" dirty="0">
                <a:effectLst/>
              </a:rPr>
              <a:t>dropout </a:t>
            </a:r>
            <a:r>
              <a:rPr lang="zh-TW" altLang="en-US" sz="1600" b="0" dirty="0">
                <a:effectLst/>
              </a:rPr>
              <a:t>等。</a:t>
            </a:r>
            <a:endParaRPr lang="en-US" altLang="zh-TW" sz="1600" b="0" dirty="0">
              <a:effectLst/>
            </a:endParaRPr>
          </a:p>
          <a:p>
            <a:pPr marL="285750" indent="-285750">
              <a:buFont typeface="Arial" panose="020B0604020202020204" pitchFamily="34" charset="0"/>
              <a:buChar char="•"/>
            </a:pPr>
            <a:r>
              <a:rPr lang="zh-TW" altLang="en-US" sz="1600" b="0" dirty="0">
                <a:effectLst/>
              </a:rPr>
              <a:t>但是， 不飽和啟動函數（ </a:t>
            </a:r>
            <a:r>
              <a:rPr lang="en-US" altLang="zh-TW" sz="1600" b="0" dirty="0">
                <a:solidFill>
                  <a:srgbClr val="FF0000"/>
                </a:solidFill>
                <a:effectLst/>
              </a:rPr>
              <a:t>non-saturating activation functions </a:t>
            </a:r>
            <a:r>
              <a:rPr lang="zh-TW" altLang="en-US" sz="1600" b="0" dirty="0">
                <a:effectLst/>
              </a:rPr>
              <a:t>例如</a:t>
            </a:r>
            <a:r>
              <a:rPr lang="en-US" altLang="zh-TW" sz="1600" b="0" dirty="0" err="1">
                <a:effectLst/>
              </a:rPr>
              <a:t>ReLU</a:t>
            </a:r>
            <a:r>
              <a:rPr lang="en-US" altLang="zh-TW" sz="1600" b="0" dirty="0">
                <a:effectLst/>
              </a:rPr>
              <a:t> ) </a:t>
            </a:r>
            <a:r>
              <a:rPr lang="zh-TW" altLang="en-US" sz="1600" b="0" dirty="0">
                <a:effectLst/>
              </a:rPr>
              <a:t>對</a:t>
            </a:r>
            <a:r>
              <a:rPr lang="en-US" altLang="zh-TW" sz="1600" b="0" dirty="0">
                <a:effectLst/>
              </a:rPr>
              <a:t>RNN</a:t>
            </a:r>
            <a:r>
              <a:rPr lang="zh-TW" altLang="en-US" sz="1600" b="0" dirty="0">
                <a:effectLst/>
              </a:rPr>
              <a:t>的幫助應該不大， 事實上， 它們甚至可能讓</a:t>
            </a:r>
            <a:r>
              <a:rPr lang="en-US" altLang="zh-TW" sz="1600" b="0" dirty="0">
                <a:effectLst/>
              </a:rPr>
              <a:t>RNN </a:t>
            </a:r>
            <a:r>
              <a:rPr lang="zh-TW" altLang="en-US" sz="1600" b="0" dirty="0">
                <a:effectLst/>
              </a:rPr>
              <a:t>在訓練期間更不穩定。為什麼？ 假如第一個時步的輸出因為梯度下降法更新權重而稍微增加， 由於同一組權重會在每一個時步使用，所以第二個時步的輸出可能也會稍微增加， 第三個的也是如此， 以此類推， 直到輸出爆炸。</a:t>
            </a:r>
            <a:endParaRPr lang="en-US" altLang="zh-TW" sz="1600" b="0" dirty="0">
              <a:effectLst/>
            </a:endParaRPr>
          </a:p>
          <a:p>
            <a:pPr marL="285750" indent="-285750">
              <a:buFont typeface="Arial" panose="020B0604020202020204" pitchFamily="34" charset="0"/>
              <a:buChar char="•"/>
            </a:pPr>
            <a:r>
              <a:rPr lang="zh-TW" altLang="en-US" sz="1600" b="0" dirty="0">
                <a:effectLst/>
              </a:rPr>
              <a:t>你可以使用</a:t>
            </a:r>
            <a:r>
              <a:rPr lang="zh-TW" altLang="en-US" sz="1600" b="0" dirty="0">
                <a:solidFill>
                  <a:srgbClr val="FF0000"/>
                </a:solidFill>
                <a:effectLst/>
              </a:rPr>
              <a:t>更小的學習速度</a:t>
            </a:r>
            <a:r>
              <a:rPr lang="zh-TW" altLang="en-US" sz="1600" b="0" dirty="0">
                <a:effectLst/>
              </a:rPr>
              <a:t>來降低這種風險，但你也可以直接使用雙曲正切之類的</a:t>
            </a:r>
            <a:r>
              <a:rPr lang="zh-TW" altLang="en-US" sz="1600" b="0" dirty="0">
                <a:solidFill>
                  <a:srgbClr val="FF0000"/>
                </a:solidFill>
                <a:effectLst/>
              </a:rPr>
              <a:t>飽和啟動函數</a:t>
            </a:r>
            <a:r>
              <a:rPr lang="en-US" altLang="zh-TW" sz="1600" b="0" dirty="0">
                <a:effectLst/>
              </a:rPr>
              <a:t>(hyperbolic tangent (</a:t>
            </a:r>
            <a:r>
              <a:rPr lang="en-US" altLang="zh-TW" sz="1600" b="0" dirty="0" err="1">
                <a:effectLst/>
              </a:rPr>
              <a:t>tanh</a:t>
            </a:r>
            <a:r>
              <a:rPr lang="en-US" altLang="zh-TW" sz="1600" b="0" dirty="0">
                <a:effectLst/>
              </a:rPr>
              <a:t>)</a:t>
            </a:r>
            <a:r>
              <a:rPr lang="zh-TW" altLang="en-US" sz="1600" b="0" dirty="0">
                <a:effectLst/>
              </a:rPr>
              <a:t>這就是它是</a:t>
            </a:r>
            <a:r>
              <a:rPr lang="en-US" altLang="zh-TW" sz="1600" b="0" dirty="0">
                <a:effectLst/>
              </a:rPr>
              <a:t>RNN</a:t>
            </a:r>
            <a:r>
              <a:rPr lang="zh-TW" altLang="en-US" sz="1600" b="0" dirty="0">
                <a:effectLst/>
              </a:rPr>
              <a:t>預設值的原因</a:t>
            </a:r>
            <a:r>
              <a:rPr lang="en-US" altLang="zh-TW" sz="1600" b="0" dirty="0">
                <a:effectLst/>
              </a:rPr>
              <a:t>)</a:t>
            </a:r>
            <a:r>
              <a:rPr lang="zh-TW" altLang="en-US" sz="1600" b="0" dirty="0">
                <a:effectLst/>
              </a:rPr>
              <a:t>。即使如此，梯度本身也有可能以一樣的方式爆炸，如果你發現訓練不穏定，你可能想要</a:t>
            </a:r>
            <a:r>
              <a:rPr lang="zh-TW" altLang="en-US" sz="1600" b="0" dirty="0">
                <a:solidFill>
                  <a:srgbClr val="FF0000"/>
                </a:solidFill>
                <a:effectLst/>
              </a:rPr>
              <a:t>監控梯度</a:t>
            </a:r>
            <a:r>
              <a:rPr lang="zh-TW" altLang="en-US" sz="1600" b="0" dirty="0">
                <a:effectLst/>
              </a:rPr>
              <a:t>的大小（ 例如使用</a:t>
            </a:r>
            <a:r>
              <a:rPr lang="en-US" altLang="zh-TW" sz="1600" b="0" dirty="0" err="1">
                <a:effectLst/>
              </a:rPr>
              <a:t>TensorBoard</a:t>
            </a:r>
            <a:r>
              <a:rPr lang="en-US" altLang="zh-TW" sz="1600" b="0" dirty="0">
                <a:effectLst/>
              </a:rPr>
              <a:t> ) </a:t>
            </a:r>
            <a:r>
              <a:rPr lang="zh-TW" altLang="en-US" sz="1600" b="0" dirty="0">
                <a:effectLst/>
              </a:rPr>
              <a:t>， 或許會使用 </a:t>
            </a:r>
            <a:r>
              <a:rPr lang="zh-TW" altLang="en-US" sz="1600" b="0" dirty="0">
                <a:solidFill>
                  <a:srgbClr val="FF0000"/>
                </a:solidFill>
                <a:effectLst/>
              </a:rPr>
              <a:t>梯度修剪</a:t>
            </a:r>
            <a:r>
              <a:rPr lang="en-US" altLang="zh-TW" sz="1600" b="0" dirty="0">
                <a:solidFill>
                  <a:srgbClr val="FF0000"/>
                </a:solidFill>
                <a:effectLst/>
              </a:rPr>
              <a:t>(Gradient Clipping.)</a:t>
            </a:r>
            <a:r>
              <a:rPr lang="zh-TW" altLang="en-US" sz="1600" b="0" dirty="0">
                <a:effectLst/>
              </a:rPr>
              <a:t>。</a:t>
            </a:r>
            <a:endParaRPr lang="en-US" altLang="zh-TW" sz="1600" b="0" dirty="0">
              <a:effectLst/>
            </a:endParaRPr>
          </a:p>
          <a:p>
            <a:endParaRPr lang="en-US" altLang="zh-TW" sz="1600" b="0" dirty="0">
              <a:solidFill>
                <a:srgbClr val="0070C0"/>
              </a:solidFill>
              <a:effectLst/>
            </a:endParaRPr>
          </a:p>
          <a:p>
            <a:endParaRPr lang="en-US" altLang="zh-TW" sz="1600" b="0" dirty="0">
              <a:solidFill>
                <a:srgbClr val="0070C0"/>
              </a:solidFill>
              <a:effectLst/>
            </a:endParaRPr>
          </a:p>
          <a:p>
            <a:endParaRPr lang="en-US" altLang="zh-TW" sz="1600" b="0" dirty="0">
              <a:solidFill>
                <a:srgbClr val="0070C0"/>
              </a:solidFill>
              <a:effectLst/>
            </a:endParaRPr>
          </a:p>
          <a:p>
            <a:endParaRPr lang="en-US" altLang="zh-TW" sz="1600" b="0" dirty="0">
              <a:solidFill>
                <a:srgbClr val="0070C0"/>
              </a:solidFill>
              <a:effectLst/>
            </a:endParaRPr>
          </a:p>
          <a:p>
            <a:endParaRPr lang="en-US" altLang="zh-TW" sz="1600" b="0" dirty="0">
              <a:solidFill>
                <a:srgbClr val="0070C0"/>
              </a:solidFill>
              <a:effectLst/>
            </a:endParaRPr>
          </a:p>
          <a:p>
            <a:r>
              <a:rPr lang="zh-TW" altLang="en-US" sz="1600" b="0" dirty="0">
                <a:solidFill>
                  <a:srgbClr val="0070C0"/>
                </a:solidFill>
                <a:effectLst/>
              </a:rPr>
              <a:t>批次正規化在</a:t>
            </a:r>
            <a:r>
              <a:rPr lang="en-US" altLang="zh-TW" sz="1600" b="0" dirty="0">
                <a:solidFill>
                  <a:srgbClr val="0070C0"/>
                </a:solidFill>
                <a:effectLst/>
              </a:rPr>
              <a:t>RNN </a:t>
            </a:r>
            <a:r>
              <a:rPr lang="zh-TW" altLang="en-US" sz="1600" b="0" dirty="0">
                <a:solidFill>
                  <a:srgbClr val="0070C0"/>
                </a:solidFill>
                <a:effectLst/>
              </a:rPr>
              <a:t>裡面的效果不像它在深度網路那麼好。事實上， 你無法在時步之間使用它， 只能在遞迴層之間使用。它被用在遞迴層之間（ 也就是圖</a:t>
            </a:r>
            <a:r>
              <a:rPr lang="en-US" altLang="zh-TW" sz="1600" b="0" dirty="0">
                <a:solidFill>
                  <a:srgbClr val="0070C0"/>
                </a:solidFill>
                <a:effectLst/>
              </a:rPr>
              <a:t>1 5-7 </a:t>
            </a:r>
            <a:r>
              <a:rPr lang="zh-TW" altLang="en-US" sz="1600" b="0" dirty="0">
                <a:solidFill>
                  <a:srgbClr val="0070C0"/>
                </a:solidFill>
                <a:effectLst/>
              </a:rPr>
              <a:t>的直向） 而不是在遞迴層裡面（ 也就是橫向） 時， 只比什麼都不做好一些</a:t>
            </a:r>
          </a:p>
        </p:txBody>
      </p:sp>
      <p:pic>
        <p:nvPicPr>
          <p:cNvPr id="4" name="圖片 3"/>
          <p:cNvPicPr>
            <a:picLocks noChangeAspect="1"/>
          </p:cNvPicPr>
          <p:nvPr/>
        </p:nvPicPr>
        <p:blipFill>
          <a:blip r:embed="rId2"/>
          <a:stretch>
            <a:fillRect/>
          </a:stretch>
        </p:blipFill>
        <p:spPr>
          <a:xfrm>
            <a:off x="6516216" y="3789040"/>
            <a:ext cx="2097457" cy="1149102"/>
          </a:xfrm>
          <a:prstGeom prst="rect">
            <a:avLst/>
          </a:prstGeom>
        </p:spPr>
      </p:pic>
    </p:spTree>
    <p:extLst>
      <p:ext uri="{BB962C8B-B14F-4D97-AF65-F5344CB8AC3E}">
        <p14:creationId xmlns:p14="http://schemas.microsoft.com/office/powerpoint/2010/main" val="308610496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深度神經</a:t>
            </a:r>
            <a:r>
              <a:rPr lang="zh-TW" altLang="en-US" dirty="0"/>
              <a:t>網路典型有如下幾種：</a:t>
            </a:r>
          </a:p>
        </p:txBody>
      </p:sp>
      <p:sp>
        <p:nvSpPr>
          <p:cNvPr id="3" name="內容版面配置區 2"/>
          <p:cNvSpPr>
            <a:spLocks noGrp="1"/>
          </p:cNvSpPr>
          <p:nvPr>
            <p:ph idx="1"/>
          </p:nvPr>
        </p:nvSpPr>
        <p:spPr/>
        <p:txBody>
          <a:bodyPr>
            <a:normAutofit/>
          </a:bodyPr>
          <a:lstStyle/>
          <a:p>
            <a:pPr marL="457200" indent="-457200">
              <a:lnSpc>
                <a:spcPct val="150000"/>
              </a:lnSpc>
              <a:buFont typeface="+mj-lt"/>
              <a:buAutoNum type="arabicPeriod"/>
            </a:pPr>
            <a:r>
              <a:rPr lang="en-US" altLang="zh-TW" dirty="0"/>
              <a:t>DNN</a:t>
            </a:r>
            <a:r>
              <a:rPr lang="zh-TW" altLang="en-US" dirty="0"/>
              <a:t>（</a:t>
            </a:r>
            <a:r>
              <a:rPr lang="en-US" altLang="zh-TW" dirty="0"/>
              <a:t>Deep Neural Network</a:t>
            </a:r>
            <a:r>
              <a:rPr lang="zh-TW" altLang="en-US" dirty="0"/>
              <a:t>）→ 深度神經網路</a:t>
            </a:r>
            <a:endParaRPr lang="en-US" altLang="zh-TW" dirty="0"/>
          </a:p>
          <a:p>
            <a:pPr lvl="3">
              <a:lnSpc>
                <a:spcPct val="150000"/>
              </a:lnSpc>
            </a:pPr>
            <a:r>
              <a:rPr lang="zh-TW" altLang="en-US" b="1" dirty="0"/>
              <a:t>主要應用</a:t>
            </a:r>
            <a:r>
              <a:rPr lang="en-US" altLang="zh-TW" b="1" dirty="0"/>
              <a:t>: </a:t>
            </a:r>
            <a:r>
              <a:rPr lang="zh-TW" altLang="en-US" b="1" dirty="0"/>
              <a:t>圖像辨識</a:t>
            </a:r>
            <a:r>
              <a:rPr lang="zh-TW" altLang="en-US" dirty="0"/>
              <a:t>（圖像全像）</a:t>
            </a:r>
            <a:endParaRPr lang="en-US" altLang="zh-TW" dirty="0"/>
          </a:p>
          <a:p>
            <a:pPr marL="457200" indent="-457200">
              <a:lnSpc>
                <a:spcPct val="150000"/>
              </a:lnSpc>
              <a:buFont typeface="+mj-lt"/>
              <a:buAutoNum type="arabicPeriod"/>
            </a:pPr>
            <a:r>
              <a:rPr lang="en-US" altLang="zh-TW" dirty="0"/>
              <a:t>CNN</a:t>
            </a:r>
            <a:r>
              <a:rPr lang="zh-TW" altLang="en-US" dirty="0"/>
              <a:t>（</a:t>
            </a:r>
            <a:r>
              <a:rPr lang="en-US" altLang="zh-TW" dirty="0"/>
              <a:t>Convolutional Neural Network</a:t>
            </a:r>
            <a:r>
              <a:rPr lang="zh-TW" altLang="en-US" dirty="0"/>
              <a:t>）</a:t>
            </a:r>
            <a:r>
              <a:rPr lang="en-US" altLang="zh-TW" dirty="0"/>
              <a:t> </a:t>
            </a:r>
            <a:r>
              <a:rPr lang="zh-TW" altLang="en-US" dirty="0"/>
              <a:t>→ 卷積神經網路</a:t>
            </a:r>
            <a:endParaRPr lang="en-US" altLang="zh-TW" dirty="0"/>
          </a:p>
          <a:p>
            <a:pPr lvl="3">
              <a:lnSpc>
                <a:spcPct val="150000"/>
              </a:lnSpc>
            </a:pPr>
            <a:r>
              <a:rPr lang="zh-TW" altLang="en-US" b="1" dirty="0"/>
              <a:t>主要應用</a:t>
            </a:r>
            <a:r>
              <a:rPr lang="en-US" altLang="zh-TW" b="1" dirty="0"/>
              <a:t>:</a:t>
            </a:r>
            <a:r>
              <a:rPr lang="zh-TW" altLang="en-US" b="1" dirty="0"/>
              <a:t>圖像辨識</a:t>
            </a:r>
            <a:r>
              <a:rPr lang="zh-TW" altLang="en-US" dirty="0"/>
              <a:t>（圖像特徵）</a:t>
            </a:r>
            <a:endParaRPr lang="en-US" altLang="zh-TW" dirty="0"/>
          </a:p>
          <a:p>
            <a:pPr marL="457200" indent="-457200">
              <a:lnSpc>
                <a:spcPct val="150000"/>
              </a:lnSpc>
              <a:buFont typeface="+mj-lt"/>
              <a:buAutoNum type="arabicPeriod"/>
            </a:pPr>
            <a:r>
              <a:rPr lang="en-US" altLang="zh-TW" b="1" u="sng" dirty="0">
                <a:solidFill>
                  <a:srgbClr val="0000FF"/>
                </a:solidFill>
              </a:rPr>
              <a:t>RNN</a:t>
            </a:r>
            <a:r>
              <a:rPr lang="zh-TW" altLang="en-US" b="1" u="sng" dirty="0">
                <a:solidFill>
                  <a:srgbClr val="0000FF"/>
                </a:solidFill>
              </a:rPr>
              <a:t>（</a:t>
            </a:r>
            <a:r>
              <a:rPr lang="en-US" altLang="zh-TW" b="1" u="sng" dirty="0">
                <a:solidFill>
                  <a:srgbClr val="0000FF"/>
                </a:solidFill>
              </a:rPr>
              <a:t>Recurrent Neural Network</a:t>
            </a:r>
            <a:r>
              <a:rPr lang="zh-TW" altLang="en-US" b="1" u="sng" dirty="0">
                <a:solidFill>
                  <a:srgbClr val="0000FF"/>
                </a:solidFill>
              </a:rPr>
              <a:t>）</a:t>
            </a:r>
            <a:r>
              <a:rPr lang="en-US" altLang="zh-TW" b="1" u="sng" dirty="0">
                <a:solidFill>
                  <a:srgbClr val="0000FF"/>
                </a:solidFill>
              </a:rPr>
              <a:t> </a:t>
            </a:r>
            <a:r>
              <a:rPr lang="zh-TW" altLang="en-US" b="1" u="sng" dirty="0">
                <a:solidFill>
                  <a:srgbClr val="0000FF"/>
                </a:solidFill>
              </a:rPr>
              <a:t>→ 遞迴神經網路 </a:t>
            </a:r>
            <a:endParaRPr lang="en-US" altLang="zh-TW" b="1" u="sng" dirty="0">
              <a:solidFill>
                <a:srgbClr val="0000FF"/>
              </a:solidFill>
            </a:endParaRPr>
          </a:p>
          <a:p>
            <a:pPr lvl="3">
              <a:lnSpc>
                <a:spcPct val="150000"/>
              </a:lnSpc>
            </a:pPr>
            <a:r>
              <a:rPr lang="zh-TW" altLang="en-US" b="1" dirty="0"/>
              <a:t>主要應用</a:t>
            </a:r>
            <a:r>
              <a:rPr lang="en-US" altLang="zh-TW" b="1" dirty="0"/>
              <a:t>:</a:t>
            </a:r>
            <a:r>
              <a:rPr lang="zh-TW" altLang="en-US" b="1" u="sng" dirty="0">
                <a:solidFill>
                  <a:srgbClr val="FF0000"/>
                </a:solidFill>
              </a:rPr>
              <a:t>語音辨識（主要）</a:t>
            </a:r>
            <a:r>
              <a:rPr lang="zh-TW" altLang="en-US" b="1" u="sng" dirty="0">
                <a:solidFill>
                  <a:srgbClr val="0000FF"/>
                </a:solidFill>
              </a:rPr>
              <a:t>、圖像辨識</a:t>
            </a:r>
            <a:endParaRPr lang="en-US" altLang="zh-TW" b="1" u="sng" dirty="0">
              <a:solidFill>
                <a:srgbClr val="0000FF"/>
              </a:solidFill>
            </a:endParaRPr>
          </a:p>
          <a:p>
            <a:pPr marL="457200" indent="-457200">
              <a:lnSpc>
                <a:spcPct val="150000"/>
              </a:lnSpc>
              <a:buFont typeface="+mj-lt"/>
              <a:buAutoNum type="arabicPeriod"/>
            </a:pPr>
            <a:r>
              <a:rPr lang="en-US" altLang="zh-TW" dirty="0"/>
              <a:t>GAN</a:t>
            </a:r>
            <a:r>
              <a:rPr lang="zh-TW" altLang="en-US" dirty="0"/>
              <a:t> （</a:t>
            </a:r>
            <a:r>
              <a:rPr lang="en-US" altLang="zh-TW" dirty="0"/>
              <a:t>Generative Adversarial Network</a:t>
            </a:r>
            <a:r>
              <a:rPr lang="zh-TW" altLang="en-US" dirty="0"/>
              <a:t>）→ 生成對抗網路</a:t>
            </a:r>
            <a:endParaRPr lang="en-US" altLang="zh-TW" dirty="0"/>
          </a:p>
          <a:p>
            <a:pPr lvl="3">
              <a:lnSpc>
                <a:spcPct val="150000"/>
              </a:lnSpc>
            </a:pPr>
            <a:r>
              <a:rPr lang="zh-TW" altLang="en-US" b="1" dirty="0"/>
              <a:t>主要應用</a:t>
            </a:r>
            <a:r>
              <a:rPr lang="en-US" altLang="zh-TW" b="1" dirty="0"/>
              <a:t>:</a:t>
            </a:r>
            <a:r>
              <a:rPr lang="zh-TW" altLang="en-US" b="1" dirty="0"/>
              <a:t>圖像生成</a:t>
            </a:r>
          </a:p>
        </p:txBody>
      </p:sp>
      <p:sp>
        <p:nvSpPr>
          <p:cNvPr id="4" name="投影片編號版面配置區 3"/>
          <p:cNvSpPr>
            <a:spLocks noGrp="1"/>
          </p:cNvSpPr>
          <p:nvPr>
            <p:ph type="sldNum" sz="quarter" idx="4294967295"/>
          </p:nvPr>
        </p:nvSpPr>
        <p:spPr/>
        <p:txBody>
          <a:bodyPr/>
          <a:lstStyle/>
          <a:p>
            <a:fld id="{EE24E02C-FA55-4E48-AE6E-5EC7FF184350}" type="slidenum">
              <a:rPr lang="zh-TW" altLang="en-US" smtClean="0"/>
              <a:t>2</a:t>
            </a:fld>
            <a:endParaRPr lang="zh-TW" altLang="en-US" dirty="0"/>
          </a:p>
        </p:txBody>
      </p:sp>
    </p:spTree>
    <p:extLst>
      <p:ext uri="{BB962C8B-B14F-4D97-AF65-F5344CB8AC3E}">
        <p14:creationId xmlns:p14="http://schemas.microsoft.com/office/powerpoint/2010/main" val="86067767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階層正規化</a:t>
            </a:r>
            <a:r>
              <a:rPr lang="en-US" altLang="zh-TW" dirty="0"/>
              <a:t>( Layer Normalization )</a:t>
            </a:r>
            <a:endParaRPr lang="zh-TW" altLang="en-US" dirty="0"/>
          </a:p>
        </p:txBody>
      </p:sp>
      <p:sp>
        <p:nvSpPr>
          <p:cNvPr id="3" name="內容版面配置區 2"/>
          <p:cNvSpPr>
            <a:spLocks noGrp="1"/>
          </p:cNvSpPr>
          <p:nvPr>
            <p:ph idx="1"/>
          </p:nvPr>
        </p:nvSpPr>
        <p:spPr/>
        <p:txBody>
          <a:bodyPr/>
          <a:lstStyle/>
          <a:p>
            <a:pPr marL="342900" indent="-342900">
              <a:buFont typeface="Arial" panose="020B0604020202020204" pitchFamily="34" charset="0"/>
              <a:buChar char="•"/>
            </a:pPr>
            <a:r>
              <a:rPr lang="zh-TW" altLang="en-US" dirty="0"/>
              <a:t>在</a:t>
            </a:r>
            <a:r>
              <a:rPr lang="en-US" altLang="zh-TW" dirty="0"/>
              <a:t>RNN </a:t>
            </a:r>
            <a:r>
              <a:rPr lang="zh-TW" altLang="en-US" dirty="0"/>
              <a:t>裡面使用另一種形式的正規化通常有更好的效果： 階層正規化</a:t>
            </a:r>
            <a:r>
              <a:rPr lang="en-US" altLang="zh-TW" dirty="0"/>
              <a:t>( Layer Normalization ) </a:t>
            </a:r>
            <a:r>
              <a:rPr lang="zh-TW" altLang="en-US" dirty="0"/>
              <a:t>。這個概念是</a:t>
            </a:r>
            <a:r>
              <a:rPr lang="en-US" altLang="zh-TW" dirty="0"/>
              <a:t>Jimmy Lei Ba </a:t>
            </a:r>
            <a:r>
              <a:rPr lang="zh-TW" altLang="en-US" dirty="0"/>
              <a:t>等人在</a:t>
            </a:r>
            <a:r>
              <a:rPr lang="en-US" altLang="zh-TW" dirty="0"/>
              <a:t>20 1 6 </a:t>
            </a:r>
            <a:r>
              <a:rPr lang="zh-TW" altLang="en-US" dirty="0"/>
              <a:t>年發表的論文</a:t>
            </a:r>
            <a:r>
              <a:rPr lang="en-US" altLang="zh-TW" sz="1400" dirty="0"/>
              <a:t>( https://homl. info/</a:t>
            </a:r>
            <a:r>
              <a:rPr lang="en-US" altLang="zh-TW" sz="1400" dirty="0" err="1"/>
              <a:t>layernorm</a:t>
            </a:r>
            <a:r>
              <a:rPr lang="en-US" altLang="zh-TW" sz="1400" dirty="0"/>
              <a:t> ) </a:t>
            </a:r>
            <a:r>
              <a:rPr lang="zh-TW" altLang="en-US" dirty="0"/>
              <a:t>中提出的，它很像批次正規化，但不是橫跨批次維度進行正規化， 而是橫跨特徵維度。</a:t>
            </a:r>
            <a:endParaRPr lang="en-US" altLang="zh-TW" dirty="0"/>
          </a:p>
          <a:p>
            <a:pPr marL="342900" indent="-342900">
              <a:buFont typeface="Arial" panose="020B0604020202020204" pitchFamily="34" charset="0"/>
              <a:buChar char="•"/>
            </a:pPr>
            <a:r>
              <a:rPr lang="zh-TW" altLang="en-US" dirty="0"/>
              <a:t>它有一個優點是它可以動態計算統計數據，在每一個時步， 為各個實例獨立計算。這也代表它在訓練與測試期間有相同的行為（和</a:t>
            </a:r>
            <a:r>
              <a:rPr lang="en-US" altLang="zh-TW" dirty="0"/>
              <a:t>BN</a:t>
            </a:r>
            <a:r>
              <a:rPr lang="zh-TW" altLang="en-US" dirty="0"/>
              <a:t>不同），而且它不需要使用指數移動平均來估計訓練組中橫跨所有實例的特徵統計數據。</a:t>
            </a:r>
            <a:endParaRPr lang="en-US" altLang="zh-TW" dirty="0"/>
          </a:p>
          <a:p>
            <a:pPr marL="342900" indent="-342900">
              <a:buFont typeface="Arial" panose="020B0604020202020204" pitchFamily="34" charset="0"/>
              <a:buChar char="•"/>
            </a:pPr>
            <a:r>
              <a:rPr lang="zh-TW" altLang="en-US" dirty="0"/>
              <a:t>階層正規化和</a:t>
            </a:r>
            <a:r>
              <a:rPr lang="en-US" altLang="zh-TW" dirty="0"/>
              <a:t>BN</a:t>
            </a:r>
            <a:r>
              <a:rPr lang="zh-TW" altLang="en-US" dirty="0"/>
              <a:t>一樣</a:t>
            </a:r>
            <a:r>
              <a:rPr lang="en-US" altLang="zh-TW" dirty="0"/>
              <a:t>· </a:t>
            </a:r>
            <a:r>
              <a:rPr lang="zh-TW" altLang="en-US" dirty="0"/>
              <a:t>可學習各個輸入的尺度與偏差參數。</a:t>
            </a:r>
          </a:p>
        </p:txBody>
      </p:sp>
    </p:spTree>
    <p:extLst>
      <p:ext uri="{BB962C8B-B14F-4D97-AF65-F5344CB8AC3E}">
        <p14:creationId xmlns:p14="http://schemas.microsoft.com/office/powerpoint/2010/main" val="299877767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0" dirty="0"/>
              <a:t>訓練</a:t>
            </a:r>
            <a:r>
              <a:rPr lang="en-US" altLang="zh-TW" b="0" dirty="0"/>
              <a:t>RNN</a:t>
            </a:r>
            <a:endParaRPr lang="zh-TW" altLang="en-US" dirty="0"/>
          </a:p>
        </p:txBody>
      </p:sp>
      <p:sp>
        <p:nvSpPr>
          <p:cNvPr id="3" name="內容版面配置區 2"/>
          <p:cNvSpPr>
            <a:spLocks noGrp="1"/>
          </p:cNvSpPr>
          <p:nvPr>
            <p:ph idx="1"/>
          </p:nvPr>
        </p:nvSpPr>
        <p:spPr/>
        <p:txBody>
          <a:bodyPr/>
          <a:lstStyle/>
          <a:p>
            <a:pPr marL="342900" indent="-342900">
              <a:buFont typeface="Arial" panose="020B0604020202020204" pitchFamily="34" charset="0"/>
              <a:buChar char="•"/>
            </a:pPr>
            <a:r>
              <a:rPr lang="zh-TW" altLang="en-US" sz="1600" b="0" dirty="0">
                <a:effectLst/>
              </a:rPr>
              <a:t>訓練</a:t>
            </a:r>
            <a:r>
              <a:rPr lang="en-US" altLang="zh-TW" sz="1600" b="0" dirty="0">
                <a:effectLst/>
              </a:rPr>
              <a:t>RNN </a:t>
            </a:r>
            <a:r>
              <a:rPr lang="zh-TW" altLang="en-US" sz="1600" b="0" dirty="0">
                <a:effectLst/>
              </a:rPr>
              <a:t>的技巧是將它在時間軸上展開， 並直接使用一般的反向傳播。這種策略稱為</a:t>
            </a:r>
            <a:r>
              <a:rPr lang="en-US" altLang="zh-TW" sz="1600" b="0" dirty="0">
                <a:effectLst/>
              </a:rPr>
              <a:t>backpropagation through time ( BPTT ) </a:t>
            </a:r>
            <a:r>
              <a:rPr lang="zh-TW" altLang="en-US" sz="1600" b="0" dirty="0">
                <a:solidFill>
                  <a:srgbClr val="00B050"/>
                </a:solidFill>
                <a:effectLst/>
              </a:rPr>
              <a:t>越時反向傳播演算法</a:t>
            </a:r>
            <a:r>
              <a:rPr lang="zh-TW" altLang="en-US" sz="1600" b="0" dirty="0">
                <a:effectLst/>
              </a:rPr>
              <a:t>。</a:t>
            </a:r>
          </a:p>
          <a:p>
            <a:pPr marL="342900" indent="-342900">
              <a:buFont typeface="Arial" panose="020B0604020202020204" pitchFamily="34" charset="0"/>
              <a:buChar char="•"/>
            </a:pPr>
            <a:r>
              <a:rPr lang="zh-TW" altLang="en-US" sz="1600" b="0" dirty="0">
                <a:effectLst/>
              </a:rPr>
              <a:t>如同一般的反向傳播， 它會先順向經過未展開的網路</a:t>
            </a:r>
            <a:r>
              <a:rPr lang="en-US" altLang="zh-TW" sz="1600" b="0" dirty="0">
                <a:effectLst/>
              </a:rPr>
              <a:t>(</a:t>
            </a:r>
            <a:r>
              <a:rPr lang="zh-TW" altLang="en-US" sz="1600" b="0" dirty="0">
                <a:effectLst/>
              </a:rPr>
              <a:t>用虛線來表示</a:t>
            </a:r>
            <a:r>
              <a:rPr lang="en-US" altLang="zh-TW" sz="1600" b="0" dirty="0">
                <a:effectLst/>
              </a:rPr>
              <a:t>)</a:t>
            </a:r>
            <a:r>
              <a:rPr lang="zh-TW" altLang="en-US" sz="1600" b="0" dirty="0">
                <a:effectLst/>
              </a:rPr>
              <a:t>，再用一個成本函數</a:t>
            </a:r>
            <a:r>
              <a:rPr lang="en-US" altLang="zh-TW" sz="1600" b="0" dirty="0">
                <a:effectLst/>
              </a:rPr>
              <a:t>C(Y(0), Y(1), …Y(T))</a:t>
            </a:r>
            <a:r>
              <a:rPr lang="zh-TW" altLang="en-US" sz="1600" b="0" dirty="0">
                <a:effectLst/>
              </a:rPr>
              <a:t> </a:t>
            </a:r>
            <a:r>
              <a:rPr lang="en-US" altLang="zh-TW" sz="1600" b="0" dirty="0">
                <a:effectLst/>
              </a:rPr>
              <a:t>(T </a:t>
            </a:r>
            <a:r>
              <a:rPr lang="zh-TW" altLang="en-US" sz="1600" b="0" dirty="0">
                <a:effectLst/>
              </a:rPr>
              <a:t>是最大時步</a:t>
            </a:r>
            <a:r>
              <a:rPr lang="en-US" altLang="zh-TW" sz="1600" b="0" dirty="0">
                <a:effectLst/>
              </a:rPr>
              <a:t>)</a:t>
            </a:r>
            <a:r>
              <a:rPr lang="zh-TW" altLang="en-US" sz="1600" b="0" dirty="0">
                <a:effectLst/>
              </a:rPr>
              <a:t>來評估輸出的序列。要注意的是，這個成本函數可能會忽略一些輸出</a:t>
            </a:r>
            <a:r>
              <a:rPr lang="en-US" altLang="zh-TW" sz="1600" b="0" dirty="0">
                <a:effectLst/>
              </a:rPr>
              <a:t>(</a:t>
            </a:r>
            <a:r>
              <a:rPr lang="zh-TW" altLang="en-US" sz="1600" b="0" dirty="0">
                <a:effectLst/>
              </a:rPr>
              <a:t>例如，在</a:t>
            </a:r>
            <a:r>
              <a:rPr lang="en-US" altLang="zh-TW" sz="1600" b="0" dirty="0">
                <a:effectLst/>
              </a:rPr>
              <a:t>sequence-to-vector RNN </a:t>
            </a:r>
            <a:r>
              <a:rPr lang="zh-TW" altLang="en-US" sz="1600" b="0" dirty="0">
                <a:effectLst/>
              </a:rPr>
              <a:t>中，除了最後一個輸出之外的所有輸出都會被忽略</a:t>
            </a:r>
            <a:r>
              <a:rPr lang="en-US" altLang="zh-TW" sz="1600" b="0" dirty="0">
                <a:effectLst/>
              </a:rPr>
              <a:t>)</a:t>
            </a:r>
            <a:r>
              <a:rPr lang="zh-TW" altLang="en-US" sz="1600" b="0" dirty="0">
                <a:effectLst/>
              </a:rPr>
              <a:t>。接著在未展開的網路中， 反向傳播成本函數的梯度</a:t>
            </a:r>
            <a:r>
              <a:rPr lang="en-US" altLang="zh-TW" sz="1600" b="0" dirty="0">
                <a:effectLst/>
              </a:rPr>
              <a:t>(</a:t>
            </a:r>
            <a:r>
              <a:rPr lang="zh-TW" altLang="en-US" sz="1600" b="0" dirty="0">
                <a:effectLst/>
              </a:rPr>
              <a:t>用實線箭頭表示</a:t>
            </a:r>
            <a:r>
              <a:rPr lang="en-US" altLang="zh-TW" sz="1600" b="0" dirty="0">
                <a:effectLst/>
              </a:rPr>
              <a:t>)</a:t>
            </a:r>
            <a:r>
              <a:rPr lang="zh-TW" altLang="en-US" sz="1600" b="0" dirty="0">
                <a:effectLst/>
              </a:rPr>
              <a:t>。最後用</a:t>
            </a:r>
            <a:r>
              <a:rPr lang="en-US" altLang="zh-TW" sz="1600" b="0" dirty="0">
                <a:effectLst/>
              </a:rPr>
              <a:t>BPTT </a:t>
            </a:r>
            <a:r>
              <a:rPr lang="zh-TW" altLang="en-US" sz="1600" b="0" dirty="0">
                <a:effectLst/>
              </a:rPr>
              <a:t>過程中算出來的梯度來更新模型參數。</a:t>
            </a:r>
            <a:endParaRPr lang="en-US" altLang="zh-TW" sz="1600" b="0" dirty="0">
              <a:effectLst/>
            </a:endParaRPr>
          </a:p>
          <a:p>
            <a:pPr marL="342900" indent="-342900">
              <a:buFont typeface="Arial" panose="020B0604020202020204" pitchFamily="34" charset="0"/>
              <a:buChar char="•"/>
            </a:pPr>
            <a:r>
              <a:rPr lang="zh-TW" altLang="en-US" sz="1600" b="0" dirty="0">
                <a:effectLst/>
              </a:rPr>
              <a:t>要注意的是，梯度會反向流經成本函數使用的每一個輸出， 而不是只流經最終的輸出（ 例如， 在圖中，成本函數是用網路的最後三個輸出</a:t>
            </a:r>
            <a:r>
              <a:rPr lang="en-US" altLang="zh-TW" sz="1600" b="0" dirty="0">
                <a:effectLst/>
              </a:rPr>
              <a:t>Y(2)</a:t>
            </a:r>
            <a:r>
              <a:rPr lang="zh-TW" altLang="en-US" sz="1600" b="0" dirty="0">
                <a:effectLst/>
              </a:rPr>
              <a:t>、</a:t>
            </a:r>
            <a:r>
              <a:rPr lang="en-US" altLang="zh-TW" sz="1600" b="0" dirty="0">
                <a:effectLst/>
              </a:rPr>
              <a:t>Y(3) </a:t>
            </a:r>
            <a:r>
              <a:rPr lang="zh-TW" altLang="en-US" sz="1600" b="0" dirty="0">
                <a:effectLst/>
              </a:rPr>
              <a:t>與</a:t>
            </a:r>
            <a:r>
              <a:rPr lang="en-US" altLang="zh-TW" sz="1600" b="0" dirty="0">
                <a:effectLst/>
              </a:rPr>
              <a:t>Y(4) </a:t>
            </a:r>
            <a:r>
              <a:rPr lang="zh-TW" altLang="en-US" sz="1600" b="0" dirty="0">
                <a:effectLst/>
              </a:rPr>
              <a:t>來計算的， 所以梯度會流經這三個輸出， 但不會經過</a:t>
            </a:r>
            <a:r>
              <a:rPr lang="en-US" altLang="zh-TW" sz="1600" b="0" dirty="0">
                <a:effectLst/>
              </a:rPr>
              <a:t>Y(0) </a:t>
            </a:r>
            <a:r>
              <a:rPr lang="zh-TW" altLang="en-US" sz="1600" b="0" dirty="0">
                <a:effectLst/>
              </a:rPr>
              <a:t>與</a:t>
            </a:r>
            <a:r>
              <a:rPr lang="en-US" altLang="zh-TW" sz="1600" b="0" dirty="0">
                <a:effectLst/>
              </a:rPr>
              <a:t>Y(1) </a:t>
            </a:r>
            <a:r>
              <a:rPr lang="zh-TW" altLang="en-US" sz="1600" b="0" dirty="0">
                <a:effectLst/>
              </a:rPr>
              <a:t>。此外，因為每一個時步都使用同樣的參數</a:t>
            </a:r>
            <a:r>
              <a:rPr lang="en-US" altLang="zh-TW" sz="1600" b="0" dirty="0">
                <a:effectLst/>
              </a:rPr>
              <a:t>W </a:t>
            </a:r>
            <a:r>
              <a:rPr lang="zh-TW" altLang="en-US" sz="1600" b="0" dirty="0">
                <a:effectLst/>
              </a:rPr>
              <a:t>與</a:t>
            </a:r>
            <a:r>
              <a:rPr lang="en-US" altLang="zh-TW" sz="1600" b="0" dirty="0">
                <a:effectLst/>
              </a:rPr>
              <a:t>b </a:t>
            </a:r>
            <a:r>
              <a:rPr lang="zh-TW" altLang="en-US" sz="1600" b="0" dirty="0">
                <a:effectLst/>
              </a:rPr>
              <a:t>， 反向傳播將會做正確的事情， 加總所有的時步。</a:t>
            </a:r>
          </a:p>
        </p:txBody>
      </p:sp>
      <p:pic>
        <p:nvPicPr>
          <p:cNvPr id="4" name="圖片 3"/>
          <p:cNvPicPr>
            <a:picLocks noChangeAspect="1"/>
          </p:cNvPicPr>
          <p:nvPr/>
        </p:nvPicPr>
        <p:blipFill>
          <a:blip r:embed="rId2"/>
          <a:stretch>
            <a:fillRect/>
          </a:stretch>
        </p:blipFill>
        <p:spPr>
          <a:xfrm>
            <a:off x="1547664" y="4005064"/>
            <a:ext cx="5688632" cy="2747858"/>
          </a:xfrm>
          <a:prstGeom prst="rect">
            <a:avLst/>
          </a:prstGeom>
        </p:spPr>
      </p:pic>
    </p:spTree>
    <p:extLst>
      <p:ext uri="{BB962C8B-B14F-4D97-AF65-F5344CB8AC3E}">
        <p14:creationId xmlns:p14="http://schemas.microsoft.com/office/powerpoint/2010/main" val="289061349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0" dirty="0"/>
              <a:t>Deep RNNs </a:t>
            </a:r>
            <a:r>
              <a:rPr lang="zh-TW" altLang="en-US" dirty="0"/>
              <a:t>深層</a:t>
            </a:r>
            <a:r>
              <a:rPr lang="en-US" altLang="zh-TW" dirty="0"/>
              <a:t>RNN</a:t>
            </a:r>
            <a:endParaRPr lang="zh-TW" altLang="en-US" dirty="0"/>
          </a:p>
        </p:txBody>
      </p:sp>
      <p:sp>
        <p:nvSpPr>
          <p:cNvPr id="3" name="內容版面配置區 2"/>
          <p:cNvSpPr>
            <a:spLocks noGrp="1"/>
          </p:cNvSpPr>
          <p:nvPr>
            <p:ph idx="1"/>
          </p:nvPr>
        </p:nvSpPr>
        <p:spPr/>
        <p:txBody>
          <a:bodyPr/>
          <a:lstStyle/>
          <a:p>
            <a:r>
              <a:rPr lang="zh-TW" altLang="en-US" dirty="0"/>
              <a:t>將多層的細胞疊起來是很常見的做法，見圖</a:t>
            </a:r>
            <a:r>
              <a:rPr lang="en-US" altLang="zh-TW" dirty="0"/>
              <a:t>15-7 </a:t>
            </a:r>
            <a:r>
              <a:rPr lang="zh-TW" altLang="en-US" dirty="0"/>
              <a:t>。這可以產生一個 深層</a:t>
            </a:r>
            <a:r>
              <a:rPr lang="en-US" altLang="zh-TW" dirty="0"/>
              <a:t>RNN</a:t>
            </a:r>
            <a:endParaRPr lang="zh-TW" altLang="en-US" dirty="0"/>
          </a:p>
        </p:txBody>
      </p:sp>
      <p:pic>
        <p:nvPicPr>
          <p:cNvPr id="4" name="圖片 3"/>
          <p:cNvPicPr>
            <a:picLocks noChangeAspect="1"/>
          </p:cNvPicPr>
          <p:nvPr/>
        </p:nvPicPr>
        <p:blipFill>
          <a:blip r:embed="rId2"/>
          <a:stretch>
            <a:fillRect/>
          </a:stretch>
        </p:blipFill>
        <p:spPr>
          <a:xfrm>
            <a:off x="395536" y="2276871"/>
            <a:ext cx="8136904" cy="3845801"/>
          </a:xfrm>
          <a:prstGeom prst="rect">
            <a:avLst/>
          </a:prstGeom>
        </p:spPr>
      </p:pic>
    </p:spTree>
    <p:extLst>
      <p:ext uri="{BB962C8B-B14F-4D97-AF65-F5344CB8AC3E}">
        <p14:creationId xmlns:p14="http://schemas.microsoft.com/office/powerpoint/2010/main" val="216959837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solidFill>
                  <a:srgbClr val="00B050"/>
                </a:solidFill>
              </a:rPr>
              <a:t>長短期記憶</a:t>
            </a:r>
            <a:endParaRPr lang="zh-TW" altLang="en-US" sz="3600" dirty="0">
              <a:solidFill>
                <a:srgbClr val="00B050"/>
              </a:solidFill>
            </a:endParaRPr>
          </a:p>
        </p:txBody>
      </p:sp>
      <p:sp>
        <p:nvSpPr>
          <p:cNvPr id="3" name="文字版面配置區 2"/>
          <p:cNvSpPr>
            <a:spLocks noGrp="1"/>
          </p:cNvSpPr>
          <p:nvPr>
            <p:ph type="body" idx="1"/>
          </p:nvPr>
        </p:nvSpPr>
        <p:spPr/>
        <p:txBody>
          <a:bodyPr/>
          <a:lstStyle/>
          <a:p>
            <a:r>
              <a:rPr lang="en-US" altLang="zh-TW" sz="3600" dirty="0"/>
              <a:t>LSTM (Long Short-Term Memory)</a:t>
            </a:r>
            <a:endParaRPr lang="zh-TW" altLang="en-US" sz="3600" dirty="0"/>
          </a:p>
          <a:p>
            <a:endParaRPr lang="zh-TW" altLang="en-US" dirty="0"/>
          </a:p>
        </p:txBody>
      </p:sp>
    </p:spTree>
    <p:extLst>
      <p:ext uri="{BB962C8B-B14F-4D97-AF65-F5344CB8AC3E}">
        <p14:creationId xmlns:p14="http://schemas.microsoft.com/office/powerpoint/2010/main" val="280966512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endParaRPr lang="zh-TW" altLang="en-US"/>
          </a:p>
        </p:txBody>
      </p:sp>
      <p:sp>
        <p:nvSpPr>
          <p:cNvPr id="5" name="內容版面配置區 4"/>
          <p:cNvSpPr>
            <a:spLocks noGrp="1"/>
          </p:cNvSpPr>
          <p:nvPr>
            <p:ph idx="1"/>
          </p:nvPr>
        </p:nvSpPr>
        <p:spPr/>
        <p:txBody>
          <a:bodyPr/>
          <a:lstStyle/>
          <a:p>
            <a:r>
              <a:rPr lang="zh-TW" altLang="en-US" sz="2000" dirty="0"/>
              <a:t>因為資料通過</a:t>
            </a:r>
            <a:r>
              <a:rPr lang="en-US" altLang="zh-TW" sz="2000" dirty="0"/>
              <a:t>RNN </a:t>
            </a:r>
            <a:r>
              <a:rPr lang="zh-TW" altLang="en-US" sz="2000" dirty="0"/>
              <a:t>時經歷的轉換， 每一個時步都有一些資訊會遺失，經過一段時間之後， </a:t>
            </a:r>
            <a:r>
              <a:rPr lang="en-US" altLang="zh-TW" sz="2000" dirty="0"/>
              <a:t>RNN </a:t>
            </a:r>
            <a:r>
              <a:rPr lang="zh-TW" altLang="en-US" sz="2000" dirty="0"/>
              <a:t>的狀態就幾乎沒有前幾個輸入的任何蹤跡了。</a:t>
            </a:r>
            <a:endParaRPr lang="en-US" altLang="zh-TW" sz="2000" dirty="0"/>
          </a:p>
          <a:p>
            <a:endParaRPr lang="en-US" altLang="zh-TW" sz="2000" dirty="0"/>
          </a:p>
          <a:p>
            <a:r>
              <a:rPr lang="zh-TW" altLang="en-US" sz="2000" dirty="0"/>
              <a:t>這可能會壞事。你可以想像多莉想要翻譯一個很長的句子， 但是當牠看完那個句子之後， 就完全忘了句子最前面是什麼了， 為了處理這種問題， 許多人提出各種具備長期記憶的細胞。它們已被證實是成功的做法，所以大家已經不太使用基本</a:t>
            </a:r>
            <a:r>
              <a:rPr lang="en-US" altLang="zh-TW" sz="2000" dirty="0"/>
              <a:t>RNN</a:t>
            </a:r>
            <a:r>
              <a:rPr lang="zh-TW" altLang="en-US" sz="2000" dirty="0"/>
              <a:t>細胞了。我們先來看一下最流行的長期記憶細胞：</a:t>
            </a:r>
            <a:r>
              <a:rPr lang="en-US" altLang="zh-TW" sz="2000" dirty="0"/>
              <a:t>LSTM </a:t>
            </a:r>
            <a:r>
              <a:rPr lang="zh-TW" altLang="en-US" sz="2000" dirty="0"/>
              <a:t>細胞。</a:t>
            </a:r>
          </a:p>
        </p:txBody>
      </p:sp>
      <p:pic>
        <p:nvPicPr>
          <p:cNvPr id="6" name="圖片 5"/>
          <p:cNvPicPr>
            <a:picLocks noChangeAspect="1"/>
          </p:cNvPicPr>
          <p:nvPr/>
        </p:nvPicPr>
        <p:blipFill>
          <a:blip r:embed="rId2"/>
          <a:stretch>
            <a:fillRect/>
          </a:stretch>
        </p:blipFill>
        <p:spPr>
          <a:xfrm>
            <a:off x="683568" y="3856775"/>
            <a:ext cx="4536504" cy="2540442"/>
          </a:xfrm>
          <a:prstGeom prst="rect">
            <a:avLst/>
          </a:prstGeom>
        </p:spPr>
      </p:pic>
      <p:pic>
        <p:nvPicPr>
          <p:cNvPr id="7" name="圖片 6"/>
          <p:cNvPicPr>
            <a:picLocks noChangeAspect="1"/>
          </p:cNvPicPr>
          <p:nvPr/>
        </p:nvPicPr>
        <p:blipFill>
          <a:blip r:embed="rId3"/>
          <a:stretch>
            <a:fillRect/>
          </a:stretch>
        </p:blipFill>
        <p:spPr>
          <a:xfrm>
            <a:off x="5689914" y="4447810"/>
            <a:ext cx="2466975" cy="1847850"/>
          </a:xfrm>
          <a:prstGeom prst="rect">
            <a:avLst/>
          </a:prstGeom>
        </p:spPr>
      </p:pic>
    </p:spTree>
    <p:extLst>
      <p:ext uri="{BB962C8B-B14F-4D97-AF65-F5344CB8AC3E}">
        <p14:creationId xmlns:p14="http://schemas.microsoft.com/office/powerpoint/2010/main" val="144802530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b="0" dirty="0"/>
              <a:t>Long Short-Term Memory</a:t>
            </a:r>
            <a:r>
              <a:rPr lang="zh-TW" altLang="en-US" b="0" dirty="0"/>
              <a:t> </a:t>
            </a:r>
            <a:r>
              <a:rPr lang="en-US" altLang="zh-TW" b="0" dirty="0"/>
              <a:t>(LSTM</a:t>
            </a:r>
            <a:r>
              <a:rPr lang="zh-TW" altLang="en-US" b="0" dirty="0"/>
              <a:t> </a:t>
            </a:r>
            <a:r>
              <a:rPr lang="en-US" altLang="zh-TW" b="0" dirty="0"/>
              <a:t>)</a:t>
            </a:r>
            <a:endParaRPr lang="zh-TW" altLang="en-US" dirty="0"/>
          </a:p>
        </p:txBody>
      </p:sp>
      <p:sp>
        <p:nvSpPr>
          <p:cNvPr id="5" name="內容版面配置區 4"/>
          <p:cNvSpPr>
            <a:spLocks noGrp="1"/>
          </p:cNvSpPr>
          <p:nvPr>
            <p:ph idx="1"/>
          </p:nvPr>
        </p:nvSpPr>
        <p:spPr>
          <a:xfrm>
            <a:off x="179388" y="1153791"/>
            <a:ext cx="8713092" cy="5040312"/>
          </a:xfrm>
        </p:spPr>
        <p:txBody>
          <a:bodyPr/>
          <a:lstStyle/>
          <a:p>
            <a:pPr marL="342900" indent="-342900">
              <a:buFont typeface="Arial" panose="020B0604020202020204" pitchFamily="34" charset="0"/>
              <a:buChar char="•"/>
            </a:pPr>
            <a:r>
              <a:rPr lang="zh-TW" altLang="en-US" dirty="0">
                <a:effectLst/>
              </a:rPr>
              <a:t>長短期記憶</a:t>
            </a:r>
            <a:r>
              <a:rPr lang="zh-TW" altLang="en-US" b="0" dirty="0">
                <a:effectLst/>
              </a:rPr>
              <a:t>（英語：</a:t>
            </a:r>
            <a:r>
              <a:rPr lang="en-US" altLang="zh-TW" b="0" dirty="0">
                <a:effectLst/>
              </a:rPr>
              <a:t>Long Short-Term Memory</a:t>
            </a:r>
            <a:r>
              <a:rPr lang="zh-TW" altLang="en-US" b="0" dirty="0">
                <a:effectLst/>
              </a:rPr>
              <a:t>，</a:t>
            </a:r>
            <a:r>
              <a:rPr lang="en-US" altLang="zh-TW" b="0" dirty="0">
                <a:effectLst/>
              </a:rPr>
              <a:t>LSTM</a:t>
            </a:r>
            <a:r>
              <a:rPr lang="zh-TW" altLang="en-US" b="0" dirty="0">
                <a:effectLst/>
              </a:rPr>
              <a:t>）是一種</a:t>
            </a:r>
            <a:r>
              <a:rPr lang="zh-TW" altLang="en-US" b="0" dirty="0">
                <a:effectLst/>
                <a:hlinkClick r:id="rId2" tooltip="循環神經網路"/>
              </a:rPr>
              <a:t>時間循環神經網路</a:t>
            </a:r>
            <a:r>
              <a:rPr lang="zh-TW" altLang="en-US" b="0" dirty="0">
                <a:effectLst/>
              </a:rPr>
              <a:t>（</a:t>
            </a:r>
            <a:r>
              <a:rPr lang="en-US" altLang="zh-TW" b="0" dirty="0">
                <a:effectLst/>
              </a:rPr>
              <a:t>RNN</a:t>
            </a:r>
            <a:r>
              <a:rPr lang="zh-TW" altLang="en-US" b="0" dirty="0">
                <a:effectLst/>
              </a:rPr>
              <a:t>）</a:t>
            </a:r>
            <a:r>
              <a:rPr lang="en-US" altLang="zh-TW" b="0" baseline="30000" dirty="0">
                <a:effectLst/>
                <a:hlinkClick r:id="rId3"/>
              </a:rPr>
              <a:t>[1]</a:t>
            </a:r>
            <a:r>
              <a:rPr lang="zh-TW" altLang="en-US" b="0" dirty="0">
                <a:effectLst/>
              </a:rPr>
              <a:t>，論文首次發表於</a:t>
            </a:r>
            <a:r>
              <a:rPr lang="en-US" altLang="zh-TW" b="0" dirty="0">
                <a:effectLst/>
              </a:rPr>
              <a:t>1997</a:t>
            </a:r>
            <a:r>
              <a:rPr lang="zh-TW" altLang="en-US" b="0" dirty="0">
                <a:effectLst/>
              </a:rPr>
              <a:t>年。由於獨特的設計結構，</a:t>
            </a:r>
            <a:r>
              <a:rPr lang="en-US" altLang="zh-TW" b="0" dirty="0">
                <a:effectLst/>
              </a:rPr>
              <a:t>LSTM</a:t>
            </a:r>
            <a:r>
              <a:rPr lang="zh-TW" altLang="en-US" b="0" dirty="0">
                <a:effectLst/>
              </a:rPr>
              <a:t>適合於處理和預測</a:t>
            </a:r>
            <a:r>
              <a:rPr lang="zh-TW" altLang="en-US" b="0" dirty="0">
                <a:effectLst/>
                <a:hlinkClick r:id="rId4" tooltip="時間序列"/>
              </a:rPr>
              <a:t>時間序列</a:t>
            </a:r>
            <a:r>
              <a:rPr lang="zh-TW" altLang="en-US" b="0" dirty="0">
                <a:effectLst/>
              </a:rPr>
              <a:t>中間隔和延遲非常長的重要事件。</a:t>
            </a:r>
            <a:endParaRPr lang="en-US" altLang="zh-TW" b="0" dirty="0">
              <a:effectLst/>
            </a:endParaRPr>
          </a:p>
          <a:p>
            <a:pPr marL="342900" indent="-342900">
              <a:buFont typeface="Arial" panose="020B0604020202020204" pitchFamily="34" charset="0"/>
              <a:buChar char="•"/>
            </a:pPr>
            <a:endParaRPr lang="zh-TW" altLang="en-US" b="0" dirty="0">
              <a:effectLst/>
            </a:endParaRPr>
          </a:p>
          <a:p>
            <a:pPr marL="342900" indent="-342900">
              <a:buFont typeface="Arial" panose="020B0604020202020204" pitchFamily="34" charset="0"/>
              <a:buChar char="•"/>
            </a:pPr>
            <a:r>
              <a:rPr lang="en-US" altLang="zh-TW" b="0" dirty="0">
                <a:effectLst/>
              </a:rPr>
              <a:t>LSTM</a:t>
            </a:r>
            <a:r>
              <a:rPr lang="zh-TW" altLang="en-US" b="0" dirty="0">
                <a:effectLst/>
              </a:rPr>
              <a:t>的表現通常比</a:t>
            </a:r>
            <a:r>
              <a:rPr lang="zh-TW" altLang="en-US" b="0" dirty="0">
                <a:effectLst/>
                <a:hlinkClick r:id="rId2" tooltip="循環神經網路"/>
              </a:rPr>
              <a:t>時間循環神經網路</a:t>
            </a:r>
            <a:r>
              <a:rPr lang="zh-TW" altLang="en-US" b="0" dirty="0">
                <a:effectLst/>
              </a:rPr>
              <a:t>及</a:t>
            </a:r>
            <a:r>
              <a:rPr lang="zh-TW" altLang="en-US" b="0" dirty="0">
                <a:effectLst/>
                <a:hlinkClick r:id="rId5" tooltip="隱馬爾科夫模型"/>
              </a:rPr>
              <a:t>隱馬爾科夫模型</a:t>
            </a:r>
            <a:r>
              <a:rPr lang="zh-TW" altLang="en-US" b="0" dirty="0">
                <a:effectLst/>
              </a:rPr>
              <a:t>（</a:t>
            </a:r>
            <a:r>
              <a:rPr lang="en-US" altLang="zh-TW" b="0" dirty="0">
                <a:effectLst/>
              </a:rPr>
              <a:t>HMM</a:t>
            </a:r>
            <a:r>
              <a:rPr lang="zh-TW" altLang="en-US" b="0" dirty="0">
                <a:effectLst/>
              </a:rPr>
              <a:t>）更好，比如用在不分段連續</a:t>
            </a:r>
            <a:r>
              <a:rPr lang="zh-TW" altLang="en-US" b="0" dirty="0">
                <a:effectLst/>
                <a:hlinkClick r:id="rId6" tooltip="手寫辨識"/>
              </a:rPr>
              <a:t>手寫辨識</a:t>
            </a:r>
            <a:r>
              <a:rPr lang="zh-TW" altLang="en-US" b="0" dirty="0">
                <a:effectLst/>
              </a:rPr>
              <a:t>上</a:t>
            </a:r>
            <a:r>
              <a:rPr lang="en-US" altLang="zh-TW" b="0" baseline="30000" dirty="0">
                <a:effectLst/>
                <a:hlinkClick r:id="rId7"/>
              </a:rPr>
              <a:t>[2]</a:t>
            </a:r>
            <a:r>
              <a:rPr lang="zh-TW" altLang="en-US" b="0" dirty="0">
                <a:effectLst/>
              </a:rPr>
              <a:t>。</a:t>
            </a:r>
            <a:endParaRPr lang="en-US" altLang="zh-TW" b="0" dirty="0">
              <a:effectLst/>
            </a:endParaRPr>
          </a:p>
          <a:p>
            <a:pPr marL="342900" indent="-342900">
              <a:buFont typeface="Arial" panose="020B0604020202020204" pitchFamily="34" charset="0"/>
              <a:buChar char="•"/>
            </a:pPr>
            <a:endParaRPr lang="en-US" altLang="zh-TW" b="0" dirty="0">
              <a:effectLst/>
            </a:endParaRPr>
          </a:p>
          <a:p>
            <a:pPr marL="342900" indent="-342900">
              <a:buFont typeface="Arial" panose="020B0604020202020204" pitchFamily="34" charset="0"/>
              <a:buChar char="•"/>
            </a:pPr>
            <a:r>
              <a:rPr lang="en-US" altLang="zh-TW" b="0" dirty="0">
                <a:effectLst/>
              </a:rPr>
              <a:t>2009</a:t>
            </a:r>
            <a:r>
              <a:rPr lang="zh-TW" altLang="en-US" b="0" dirty="0">
                <a:effectLst/>
              </a:rPr>
              <a:t>年，用</a:t>
            </a:r>
            <a:r>
              <a:rPr lang="en-US" altLang="zh-TW" b="0" dirty="0">
                <a:effectLst/>
              </a:rPr>
              <a:t>LSTM</a:t>
            </a:r>
            <a:r>
              <a:rPr lang="zh-TW" altLang="en-US" b="0" dirty="0">
                <a:effectLst/>
              </a:rPr>
              <a:t>構建的人工神經網路模型贏得過</a:t>
            </a:r>
            <a:r>
              <a:rPr lang="en-US" altLang="zh-TW" b="0" dirty="0">
                <a:effectLst/>
                <a:hlinkClick r:id="rId8" tooltip="ICDAR（頁面不存在）"/>
              </a:rPr>
              <a:t>ICDAR</a:t>
            </a:r>
            <a:r>
              <a:rPr lang="zh-TW" altLang="en-US" b="0" dirty="0">
                <a:effectLst/>
              </a:rPr>
              <a:t>手寫辨識比賽冠軍。</a:t>
            </a:r>
            <a:endParaRPr lang="en-US" altLang="zh-TW" b="0" dirty="0">
              <a:effectLst/>
            </a:endParaRPr>
          </a:p>
          <a:p>
            <a:pPr marL="342900" indent="-342900">
              <a:buFont typeface="Arial" panose="020B0604020202020204" pitchFamily="34" charset="0"/>
              <a:buChar char="•"/>
            </a:pPr>
            <a:endParaRPr lang="en-US" altLang="zh-TW" b="0" dirty="0">
              <a:effectLst/>
            </a:endParaRPr>
          </a:p>
          <a:p>
            <a:pPr marL="342900" indent="-342900">
              <a:buFont typeface="Arial" panose="020B0604020202020204" pitchFamily="34" charset="0"/>
              <a:buChar char="•"/>
            </a:pPr>
            <a:r>
              <a:rPr lang="en-US" altLang="zh-TW" b="0" dirty="0">
                <a:effectLst/>
              </a:rPr>
              <a:t>LSTM</a:t>
            </a:r>
            <a:r>
              <a:rPr lang="zh-TW" altLang="en-US" b="0" dirty="0">
                <a:effectLst/>
              </a:rPr>
              <a:t>還普遍用於自主</a:t>
            </a:r>
            <a:r>
              <a:rPr lang="zh-TW" altLang="en-US" b="0" dirty="0">
                <a:effectLst/>
                <a:hlinkClick r:id="rId9" tooltip="語音辨識"/>
              </a:rPr>
              <a:t>語音辨識</a:t>
            </a:r>
            <a:r>
              <a:rPr lang="zh-TW" altLang="en-US" b="0" dirty="0">
                <a:effectLst/>
              </a:rPr>
              <a:t>，</a:t>
            </a:r>
            <a:r>
              <a:rPr lang="en-US" altLang="zh-TW" b="0" dirty="0">
                <a:effectLst/>
              </a:rPr>
              <a:t>2013</a:t>
            </a:r>
            <a:r>
              <a:rPr lang="zh-TW" altLang="en-US" b="0" dirty="0">
                <a:effectLst/>
              </a:rPr>
              <a:t>年運用</a:t>
            </a:r>
            <a:r>
              <a:rPr lang="en-US" altLang="zh-TW" b="0" dirty="0">
                <a:effectLst/>
                <a:hlinkClick r:id="rId10" tooltip="TIMIT"/>
              </a:rPr>
              <a:t>TIMIT</a:t>
            </a:r>
            <a:r>
              <a:rPr lang="zh-TW" altLang="en-US" b="0" dirty="0">
                <a:effectLst/>
              </a:rPr>
              <a:t>自然演講資料庫達成</a:t>
            </a:r>
            <a:r>
              <a:rPr lang="en-US" altLang="zh-TW" b="0" dirty="0">
                <a:effectLst/>
              </a:rPr>
              <a:t>17.7%</a:t>
            </a:r>
            <a:r>
              <a:rPr lang="zh-TW" altLang="en-US" b="0" dirty="0">
                <a:effectLst/>
              </a:rPr>
              <a:t>錯誤率的紀錄。作為</a:t>
            </a:r>
            <a:r>
              <a:rPr lang="zh-TW" altLang="en-US" b="0" dirty="0">
                <a:effectLst/>
                <a:hlinkClick r:id="rId11" tooltip="非線性"/>
              </a:rPr>
              <a:t>非線性</a:t>
            </a:r>
            <a:r>
              <a:rPr lang="zh-TW" altLang="en-US" b="0" dirty="0">
                <a:effectLst/>
              </a:rPr>
              <a:t>模型，</a:t>
            </a:r>
            <a:r>
              <a:rPr lang="en-US" altLang="zh-TW" b="0" dirty="0">
                <a:effectLst/>
              </a:rPr>
              <a:t>LSTM</a:t>
            </a:r>
            <a:r>
              <a:rPr lang="zh-TW" altLang="en-US" b="0" dirty="0">
                <a:effectLst/>
              </a:rPr>
              <a:t>可作為複雜的非線性單元用於構造更大型</a:t>
            </a:r>
            <a:r>
              <a:rPr lang="zh-TW" altLang="en-US" b="0" dirty="0">
                <a:effectLst/>
                <a:hlinkClick r:id="rId12" tooltip="深度學習"/>
              </a:rPr>
              <a:t>深度神經網路</a:t>
            </a:r>
            <a:r>
              <a:rPr lang="zh-TW" altLang="en-US" b="0" dirty="0">
                <a:effectLst/>
              </a:rPr>
              <a:t>。</a:t>
            </a:r>
          </a:p>
          <a:p>
            <a:endParaRPr lang="zh-TW" altLang="en-US" dirty="0"/>
          </a:p>
        </p:txBody>
      </p:sp>
    </p:spTree>
    <p:extLst>
      <p:ext uri="{BB962C8B-B14F-4D97-AF65-F5344CB8AC3E}">
        <p14:creationId xmlns:p14="http://schemas.microsoft.com/office/powerpoint/2010/main" val="192409291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A53E4D-CA02-48E7-8C27-5F69C5CFBA83}"/>
              </a:ext>
            </a:extLst>
          </p:cNvPr>
          <p:cNvSpPr>
            <a:spLocks noGrp="1"/>
          </p:cNvSpPr>
          <p:nvPr>
            <p:ph type="title"/>
          </p:nvPr>
        </p:nvSpPr>
        <p:spPr/>
        <p:txBody>
          <a:bodyPr/>
          <a:lstStyle/>
          <a:p>
            <a:r>
              <a:rPr lang="en-US" altLang="zh-TW" sz="4400" dirty="0"/>
              <a:t>LSTM</a:t>
            </a:r>
            <a:r>
              <a:rPr lang="zh-TW" altLang="en-US" sz="4400" dirty="0"/>
              <a:t>如何改善</a:t>
            </a:r>
            <a:r>
              <a:rPr lang="en-US" altLang="zh-TW" sz="4400" dirty="0"/>
              <a:t>RNN</a:t>
            </a:r>
            <a:r>
              <a:rPr lang="zh-TW" altLang="en-US" sz="4400" dirty="0"/>
              <a:t>的問題</a:t>
            </a:r>
            <a:endParaRPr lang="zh-TW" altLang="en-US" dirty="0"/>
          </a:p>
        </p:txBody>
      </p:sp>
      <p:sp>
        <p:nvSpPr>
          <p:cNvPr id="3" name="內容版面配置區 2">
            <a:extLst>
              <a:ext uri="{FF2B5EF4-FFF2-40B4-BE49-F238E27FC236}">
                <a16:creationId xmlns:a16="http://schemas.microsoft.com/office/drawing/2014/main" id="{22A80DE1-C2F4-4F4C-8B5B-18703B17FBF4}"/>
              </a:ext>
            </a:extLst>
          </p:cNvPr>
          <p:cNvSpPr>
            <a:spLocks noGrp="1"/>
          </p:cNvSpPr>
          <p:nvPr>
            <p:ph idx="1"/>
          </p:nvPr>
        </p:nvSpPr>
        <p:spPr>
          <a:xfrm>
            <a:off x="251520" y="1052736"/>
            <a:ext cx="8640960" cy="4050792"/>
          </a:xfrm>
        </p:spPr>
        <p:txBody>
          <a:bodyPr/>
          <a:lstStyle/>
          <a:p>
            <a:pPr>
              <a:lnSpc>
                <a:spcPct val="150000"/>
              </a:lnSpc>
            </a:pPr>
            <a:r>
              <a:rPr lang="zh-TW" altLang="en-US" dirty="0"/>
              <a:t>下圖為一個簡單的 </a:t>
            </a:r>
            <a:r>
              <a:rPr lang="en-US" altLang="zh-TW" dirty="0"/>
              <a:t>RNN </a:t>
            </a:r>
            <a:r>
              <a:rPr lang="zh-TW" altLang="en-US" dirty="0"/>
              <a:t>結構：</a:t>
            </a:r>
            <a:endParaRPr lang="en-US" altLang="zh-TW" dirty="0"/>
          </a:p>
          <a:p>
            <a:pPr lvl="1" algn="just">
              <a:lnSpc>
                <a:spcPct val="150000"/>
              </a:lnSpc>
            </a:pPr>
            <a:r>
              <a:rPr lang="zh-TW" altLang="en-US" sz="2000" dirty="0"/>
              <a:t>但 </a:t>
            </a:r>
            <a:r>
              <a:rPr lang="en-US" altLang="zh-TW" sz="2000" dirty="0"/>
              <a:t>RNN </a:t>
            </a:r>
            <a:r>
              <a:rPr lang="zh-TW" altLang="en-US" sz="2000" dirty="0"/>
              <a:t>有其缺點：無法捕捉長期時間（當序列的距離太大）之間的關聯。簡單的 </a:t>
            </a:r>
            <a:r>
              <a:rPr lang="en-US" altLang="zh-TW" sz="2000" dirty="0"/>
              <a:t>RNN </a:t>
            </a:r>
            <a:r>
              <a:rPr lang="zh-TW" altLang="en-US" sz="2000" dirty="0"/>
              <a:t>結構無法處理隨著</a:t>
            </a:r>
            <a:r>
              <a:rPr lang="zh-TW" altLang="en-US" sz="2000" b="1" dirty="0"/>
              <a:t>遞歸權重指數級爆炸</a:t>
            </a:r>
            <a:r>
              <a:rPr lang="zh-TW" altLang="en-US" sz="2000" dirty="0"/>
              <a:t>或</a:t>
            </a:r>
            <a:r>
              <a:rPr lang="zh-TW" altLang="en-US" sz="2000" b="1" dirty="0"/>
              <a:t>消失</a:t>
            </a:r>
            <a:r>
              <a:rPr lang="zh-TW" altLang="en-US" sz="2000" dirty="0"/>
              <a:t>的問題（</a:t>
            </a:r>
            <a:r>
              <a:rPr lang="en-US" altLang="zh-TW" sz="2000" dirty="0"/>
              <a:t>Vanishing gradient problem</a:t>
            </a:r>
            <a:r>
              <a:rPr lang="zh-TW" altLang="en-US" sz="2000" dirty="0"/>
              <a:t>），我們稱為</a:t>
            </a:r>
            <a:r>
              <a:rPr lang="zh-TW" altLang="en-US" sz="2000" b="1" dirty="0"/>
              <a:t>梯度消失 </a:t>
            </a:r>
            <a:r>
              <a:rPr lang="en-US" altLang="zh-TW" sz="2000" dirty="0"/>
              <a:t>or </a:t>
            </a:r>
            <a:r>
              <a:rPr lang="zh-TW" altLang="en-US" sz="2000" b="1" dirty="0"/>
              <a:t>梯度爆炸</a:t>
            </a:r>
            <a:r>
              <a:rPr lang="zh-TW" altLang="en-US" sz="2000" dirty="0"/>
              <a:t>。</a:t>
            </a:r>
          </a:p>
        </p:txBody>
      </p:sp>
      <p:sp>
        <p:nvSpPr>
          <p:cNvPr id="4" name="投影片編號版面配置區 3">
            <a:extLst>
              <a:ext uri="{FF2B5EF4-FFF2-40B4-BE49-F238E27FC236}">
                <a16:creationId xmlns:a16="http://schemas.microsoft.com/office/drawing/2014/main" id="{F3DBA687-FBD8-4D69-8035-01CD9E4F7656}"/>
              </a:ext>
            </a:extLst>
          </p:cNvPr>
          <p:cNvSpPr>
            <a:spLocks noGrp="1"/>
          </p:cNvSpPr>
          <p:nvPr>
            <p:ph type="sldNum" sz="quarter" idx="4294967295"/>
          </p:nvPr>
        </p:nvSpPr>
        <p:spPr/>
        <p:txBody>
          <a:bodyPr/>
          <a:lstStyle/>
          <a:p>
            <a:fld id="{EE24E02C-FA55-4E48-AE6E-5EC7FF184350}" type="slidenum">
              <a:rPr lang="zh-TW" altLang="en-US" smtClean="0"/>
              <a:t>26</a:t>
            </a:fld>
            <a:endParaRPr lang="zh-TW" altLang="en-US"/>
          </a:p>
        </p:txBody>
      </p:sp>
      <p:pic>
        <p:nvPicPr>
          <p:cNvPr id="1026" name="Picture 2" descr="https://ithelp.ithome.com.tw/upload/images/20181028/20112540OEfQX09Mw9.png">
            <a:extLst>
              <a:ext uri="{FF2B5EF4-FFF2-40B4-BE49-F238E27FC236}">
                <a16:creationId xmlns:a16="http://schemas.microsoft.com/office/drawing/2014/main" id="{03238D10-67B4-49CB-B8D3-7F16211948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256729"/>
            <a:ext cx="6647793" cy="2485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70446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C087B5-F3E5-44FF-94CF-B862D9E49E66}"/>
              </a:ext>
            </a:extLst>
          </p:cNvPr>
          <p:cNvSpPr>
            <a:spLocks noGrp="1"/>
          </p:cNvSpPr>
          <p:nvPr>
            <p:ph type="title"/>
          </p:nvPr>
        </p:nvSpPr>
        <p:spPr/>
        <p:txBody>
          <a:bodyPr/>
          <a:lstStyle/>
          <a:p>
            <a:r>
              <a:rPr lang="en-US" altLang="zh-TW" sz="4000" dirty="0"/>
              <a:t>LSTM</a:t>
            </a:r>
            <a:r>
              <a:rPr lang="zh-TW" altLang="en-US" sz="4000" dirty="0"/>
              <a:t>如何改善</a:t>
            </a:r>
            <a:r>
              <a:rPr lang="en-US" altLang="zh-TW" sz="4000" dirty="0"/>
              <a:t>RNN</a:t>
            </a:r>
            <a:r>
              <a:rPr lang="zh-TW" altLang="en-US" sz="4000" dirty="0"/>
              <a:t>的問題</a:t>
            </a:r>
            <a:endParaRPr lang="zh-TW" altLang="en-US" dirty="0"/>
          </a:p>
        </p:txBody>
      </p:sp>
      <p:sp>
        <p:nvSpPr>
          <p:cNvPr id="3" name="內容版面配置區 2">
            <a:extLst>
              <a:ext uri="{FF2B5EF4-FFF2-40B4-BE49-F238E27FC236}">
                <a16:creationId xmlns:a16="http://schemas.microsoft.com/office/drawing/2014/main" id="{9E4786CF-359D-444B-A0BB-BE88F1398EF6}"/>
              </a:ext>
            </a:extLst>
          </p:cNvPr>
          <p:cNvSpPr>
            <a:spLocks noGrp="1"/>
          </p:cNvSpPr>
          <p:nvPr>
            <p:ph idx="1"/>
          </p:nvPr>
        </p:nvSpPr>
        <p:spPr/>
        <p:txBody>
          <a:bodyPr>
            <a:normAutofit/>
          </a:bodyPr>
          <a:lstStyle/>
          <a:p>
            <a:r>
              <a:rPr lang="zh-TW" altLang="en-US" b="1" dirty="0"/>
              <a:t>梯度不穩定：梯度消息（爆炸）</a:t>
            </a:r>
            <a:endParaRPr lang="en-US" altLang="zh-TW" b="1" dirty="0"/>
          </a:p>
          <a:p>
            <a:endParaRPr lang="en-US" altLang="zh-TW" b="1" dirty="0"/>
          </a:p>
          <a:p>
            <a:endParaRPr lang="en-US" altLang="zh-TW" b="1" dirty="0"/>
          </a:p>
          <a:p>
            <a:r>
              <a:rPr lang="zh-TW" altLang="en-US" b="1" dirty="0"/>
              <a:t>由前向傳播可知：</a:t>
            </a:r>
            <a:endParaRPr lang="en-US" altLang="zh-TW" b="1" dirty="0"/>
          </a:p>
          <a:p>
            <a:endParaRPr lang="en-US" altLang="zh-TW" b="1" dirty="0"/>
          </a:p>
          <a:p>
            <a:endParaRPr lang="en-US" altLang="zh-TW" b="1" dirty="0"/>
          </a:p>
          <a:p>
            <a:r>
              <a:rPr lang="en-US" altLang="zh-TW" b="1" dirty="0"/>
              <a:t>BP</a:t>
            </a:r>
            <a:r>
              <a:rPr lang="zh-TW" altLang="en-US" b="1" dirty="0"/>
              <a:t>反傳：</a:t>
            </a:r>
          </a:p>
        </p:txBody>
      </p:sp>
      <p:sp>
        <p:nvSpPr>
          <p:cNvPr id="4" name="投影片編號版面配置區 3">
            <a:extLst>
              <a:ext uri="{FF2B5EF4-FFF2-40B4-BE49-F238E27FC236}">
                <a16:creationId xmlns:a16="http://schemas.microsoft.com/office/drawing/2014/main" id="{096D7726-6AC2-4F93-8A56-42D76BE92636}"/>
              </a:ext>
            </a:extLst>
          </p:cNvPr>
          <p:cNvSpPr>
            <a:spLocks noGrp="1"/>
          </p:cNvSpPr>
          <p:nvPr>
            <p:ph type="sldNum" sz="quarter" idx="4294967295"/>
          </p:nvPr>
        </p:nvSpPr>
        <p:spPr/>
        <p:txBody>
          <a:bodyPr/>
          <a:lstStyle/>
          <a:p>
            <a:fld id="{EE24E02C-FA55-4E48-AE6E-5EC7FF184350}" type="slidenum">
              <a:rPr lang="zh-TW" altLang="en-US" smtClean="0"/>
              <a:t>27</a:t>
            </a:fld>
            <a:endParaRPr lang="zh-TW" altLang="en-US"/>
          </a:p>
        </p:txBody>
      </p:sp>
      <p:pic>
        <p:nvPicPr>
          <p:cNvPr id="5" name="圖片 4">
            <a:extLst>
              <a:ext uri="{FF2B5EF4-FFF2-40B4-BE49-F238E27FC236}">
                <a16:creationId xmlns:a16="http://schemas.microsoft.com/office/drawing/2014/main" id="{5FCEBB65-D628-4172-9EC5-208EB97E8B06}"/>
              </a:ext>
            </a:extLst>
          </p:cNvPr>
          <p:cNvPicPr>
            <a:picLocks noChangeAspect="1"/>
          </p:cNvPicPr>
          <p:nvPr/>
        </p:nvPicPr>
        <p:blipFill>
          <a:blip r:embed="rId2"/>
          <a:stretch>
            <a:fillRect/>
          </a:stretch>
        </p:blipFill>
        <p:spPr>
          <a:xfrm>
            <a:off x="2915816" y="2276872"/>
            <a:ext cx="5191598" cy="807290"/>
          </a:xfrm>
          <a:prstGeom prst="rect">
            <a:avLst/>
          </a:prstGeom>
        </p:spPr>
      </p:pic>
      <p:pic>
        <p:nvPicPr>
          <p:cNvPr id="7" name="圖片 6">
            <a:extLst>
              <a:ext uri="{FF2B5EF4-FFF2-40B4-BE49-F238E27FC236}">
                <a16:creationId xmlns:a16="http://schemas.microsoft.com/office/drawing/2014/main" id="{6AEC06BD-EB57-4463-9191-445B634F6E85}"/>
              </a:ext>
            </a:extLst>
          </p:cNvPr>
          <p:cNvPicPr>
            <a:picLocks noChangeAspect="1"/>
          </p:cNvPicPr>
          <p:nvPr/>
        </p:nvPicPr>
        <p:blipFill>
          <a:blip r:embed="rId3"/>
          <a:stretch>
            <a:fillRect/>
          </a:stretch>
        </p:blipFill>
        <p:spPr>
          <a:xfrm>
            <a:off x="1763688" y="3210100"/>
            <a:ext cx="4010025" cy="609600"/>
          </a:xfrm>
          <a:prstGeom prst="rect">
            <a:avLst/>
          </a:prstGeom>
        </p:spPr>
      </p:pic>
      <p:pic>
        <p:nvPicPr>
          <p:cNvPr id="8" name="圖片 7">
            <a:extLst>
              <a:ext uri="{FF2B5EF4-FFF2-40B4-BE49-F238E27FC236}">
                <a16:creationId xmlns:a16="http://schemas.microsoft.com/office/drawing/2014/main" id="{46404974-E10F-42E6-A280-2F67050E0A1D}"/>
              </a:ext>
            </a:extLst>
          </p:cNvPr>
          <p:cNvPicPr>
            <a:picLocks noChangeAspect="1"/>
          </p:cNvPicPr>
          <p:nvPr/>
        </p:nvPicPr>
        <p:blipFill>
          <a:blip r:embed="rId4"/>
          <a:stretch>
            <a:fillRect/>
          </a:stretch>
        </p:blipFill>
        <p:spPr>
          <a:xfrm>
            <a:off x="467544" y="4293096"/>
            <a:ext cx="3724275" cy="981075"/>
          </a:xfrm>
          <a:prstGeom prst="rect">
            <a:avLst/>
          </a:prstGeom>
        </p:spPr>
      </p:pic>
      <p:pic>
        <p:nvPicPr>
          <p:cNvPr id="6" name="圖片 5"/>
          <p:cNvPicPr>
            <a:picLocks noChangeAspect="1"/>
          </p:cNvPicPr>
          <p:nvPr/>
        </p:nvPicPr>
        <p:blipFill>
          <a:blip r:embed="rId5"/>
          <a:stretch>
            <a:fillRect/>
          </a:stretch>
        </p:blipFill>
        <p:spPr>
          <a:xfrm>
            <a:off x="4182466" y="3945638"/>
            <a:ext cx="4877223" cy="2706859"/>
          </a:xfrm>
          <a:prstGeom prst="rect">
            <a:avLst/>
          </a:prstGeom>
        </p:spPr>
      </p:pic>
      <p:sp>
        <p:nvSpPr>
          <p:cNvPr id="9" name="矩形 8"/>
          <p:cNvSpPr/>
          <p:nvPr/>
        </p:nvSpPr>
        <p:spPr>
          <a:xfrm>
            <a:off x="8316416" y="4221088"/>
            <a:ext cx="671979" cy="261610"/>
          </a:xfrm>
          <a:prstGeom prst="rect">
            <a:avLst/>
          </a:prstGeom>
        </p:spPr>
        <p:txBody>
          <a:bodyPr wrap="none">
            <a:spAutoFit/>
          </a:bodyPr>
          <a:lstStyle/>
          <a:p>
            <a:r>
              <a:rPr lang="en-US" altLang="zh-TW" sz="1100" dirty="0"/>
              <a:t>(or </a:t>
            </a:r>
            <a:r>
              <a:rPr lang="en-US" altLang="zh-TW" sz="1100" dirty="0" err="1"/>
              <a:t>tanh</a:t>
            </a:r>
            <a:r>
              <a:rPr lang="en-US" altLang="zh-TW" sz="1100" dirty="0"/>
              <a:t>)</a:t>
            </a:r>
            <a:endParaRPr lang="zh-TW" altLang="en-US" sz="1100" dirty="0"/>
          </a:p>
        </p:txBody>
      </p:sp>
    </p:spTree>
    <p:extLst>
      <p:ext uri="{BB962C8B-B14F-4D97-AF65-F5344CB8AC3E}">
        <p14:creationId xmlns:p14="http://schemas.microsoft.com/office/powerpoint/2010/main" val="153847553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93D17D-3B05-41FE-8A04-CE9291EA84CF}"/>
              </a:ext>
            </a:extLst>
          </p:cNvPr>
          <p:cNvSpPr>
            <a:spLocks noGrp="1"/>
          </p:cNvSpPr>
          <p:nvPr>
            <p:ph type="title"/>
          </p:nvPr>
        </p:nvSpPr>
        <p:spPr/>
        <p:txBody>
          <a:bodyPr/>
          <a:lstStyle/>
          <a:p>
            <a:r>
              <a:rPr lang="en-US" altLang="zh-TW" sz="4400" dirty="0"/>
              <a:t>LSTM</a:t>
            </a:r>
            <a:r>
              <a:rPr lang="zh-TW" altLang="en-US" sz="4400" dirty="0"/>
              <a:t>如何改善</a:t>
            </a:r>
            <a:r>
              <a:rPr lang="en-US" altLang="zh-TW" sz="4400" dirty="0"/>
              <a:t>RNN</a:t>
            </a:r>
            <a:r>
              <a:rPr lang="zh-TW" altLang="en-US" sz="4400" dirty="0"/>
              <a:t>的問題</a:t>
            </a:r>
            <a:endParaRPr lang="zh-TW" altLang="en-US" dirty="0"/>
          </a:p>
        </p:txBody>
      </p:sp>
      <p:sp>
        <p:nvSpPr>
          <p:cNvPr id="3" name="內容版面配置區 2">
            <a:extLst>
              <a:ext uri="{FF2B5EF4-FFF2-40B4-BE49-F238E27FC236}">
                <a16:creationId xmlns:a16="http://schemas.microsoft.com/office/drawing/2014/main" id="{6ED2EB5A-7871-4D1C-982C-B80B1E8E2C8D}"/>
              </a:ext>
            </a:extLst>
          </p:cNvPr>
          <p:cNvSpPr>
            <a:spLocks noGrp="1"/>
          </p:cNvSpPr>
          <p:nvPr>
            <p:ph idx="1"/>
          </p:nvPr>
        </p:nvSpPr>
        <p:spPr/>
        <p:txBody>
          <a:bodyPr/>
          <a:lstStyle/>
          <a:p>
            <a:pPr algn="l">
              <a:lnSpc>
                <a:spcPct val="150000"/>
              </a:lnSpc>
            </a:pPr>
            <a:r>
              <a:rPr lang="zh-TW" altLang="en-US" dirty="0"/>
              <a:t>反向傳播過程中，梯度隨網絡深度進行累乘，而</a:t>
            </a:r>
            <a:r>
              <a:rPr lang="en-US" altLang="zh-TW" dirty="0"/>
              <a:t>sigmoid (or </a:t>
            </a:r>
            <a:r>
              <a:rPr lang="en-US" altLang="zh-TW" dirty="0" err="1"/>
              <a:t>tanh</a:t>
            </a:r>
            <a:r>
              <a:rPr lang="en-US" altLang="zh-TW" dirty="0"/>
              <a:t>) </a:t>
            </a:r>
            <a:r>
              <a:rPr lang="zh-TW" altLang="en-US" dirty="0"/>
              <a:t>函數導數小於</a:t>
            </a:r>
            <a:r>
              <a:rPr lang="en-US" altLang="zh-TW" dirty="0"/>
              <a:t>1</a:t>
            </a:r>
            <a:r>
              <a:rPr lang="zh-TW" altLang="en-US" dirty="0"/>
              <a:t>，如下圖會會造成梯度消失。而</a:t>
            </a:r>
            <a:r>
              <a:rPr lang="en-US" altLang="zh-TW" dirty="0"/>
              <a:t>sigmoid (or </a:t>
            </a:r>
            <a:r>
              <a:rPr lang="en-US" altLang="zh-TW" dirty="0" err="1"/>
              <a:t>tanh</a:t>
            </a:r>
            <a:r>
              <a:rPr lang="en-US" altLang="zh-TW" dirty="0"/>
              <a:t>)</a:t>
            </a:r>
            <a:r>
              <a:rPr lang="zh-TW" altLang="en-US" dirty="0"/>
              <a:t>函數的導數如下圖：</a:t>
            </a:r>
            <a:br>
              <a:rPr lang="zh-TW" altLang="en-US" dirty="0"/>
            </a:br>
            <a:endParaRPr lang="zh-TW" altLang="en-US" dirty="0"/>
          </a:p>
        </p:txBody>
      </p:sp>
      <p:sp>
        <p:nvSpPr>
          <p:cNvPr id="4" name="投影片編號版面配置區 3">
            <a:extLst>
              <a:ext uri="{FF2B5EF4-FFF2-40B4-BE49-F238E27FC236}">
                <a16:creationId xmlns:a16="http://schemas.microsoft.com/office/drawing/2014/main" id="{4FC22C20-67CC-4964-BF81-A3EF33561D69}"/>
              </a:ext>
            </a:extLst>
          </p:cNvPr>
          <p:cNvSpPr>
            <a:spLocks noGrp="1"/>
          </p:cNvSpPr>
          <p:nvPr>
            <p:ph type="sldNum" sz="quarter" idx="4294967295"/>
          </p:nvPr>
        </p:nvSpPr>
        <p:spPr/>
        <p:txBody>
          <a:bodyPr/>
          <a:lstStyle/>
          <a:p>
            <a:fld id="{EE24E02C-FA55-4E48-AE6E-5EC7FF184350}" type="slidenum">
              <a:rPr lang="zh-TW" altLang="en-US" smtClean="0"/>
              <a:t>28</a:t>
            </a:fld>
            <a:endParaRPr lang="zh-TW" altLang="en-US"/>
          </a:p>
        </p:txBody>
      </p:sp>
      <p:pic>
        <p:nvPicPr>
          <p:cNvPr id="5" name="圖片 4">
            <a:extLst>
              <a:ext uri="{FF2B5EF4-FFF2-40B4-BE49-F238E27FC236}">
                <a16:creationId xmlns:a16="http://schemas.microsoft.com/office/drawing/2014/main" id="{9225FD77-E5C2-4B7A-8565-AB3997B7EC90}"/>
              </a:ext>
            </a:extLst>
          </p:cNvPr>
          <p:cNvPicPr>
            <a:picLocks noChangeAspect="1"/>
          </p:cNvPicPr>
          <p:nvPr/>
        </p:nvPicPr>
        <p:blipFill>
          <a:blip r:embed="rId2"/>
          <a:stretch>
            <a:fillRect/>
          </a:stretch>
        </p:blipFill>
        <p:spPr>
          <a:xfrm>
            <a:off x="1971675" y="3429000"/>
            <a:ext cx="5200650" cy="3276600"/>
          </a:xfrm>
          <a:prstGeom prst="rect">
            <a:avLst/>
          </a:prstGeom>
        </p:spPr>
      </p:pic>
      <p:sp>
        <p:nvSpPr>
          <p:cNvPr id="6" name="矩形 5">
            <a:extLst>
              <a:ext uri="{FF2B5EF4-FFF2-40B4-BE49-F238E27FC236}">
                <a16:creationId xmlns:a16="http://schemas.microsoft.com/office/drawing/2014/main" id="{403D4FC2-AE48-4B2E-B0EA-89F2D4308033}"/>
              </a:ext>
            </a:extLst>
          </p:cNvPr>
          <p:cNvSpPr/>
          <p:nvPr/>
        </p:nvSpPr>
        <p:spPr>
          <a:xfrm>
            <a:off x="4653285" y="4467135"/>
            <a:ext cx="486273" cy="1200329"/>
          </a:xfrm>
          <a:prstGeom prst="rect">
            <a:avLst/>
          </a:prstGeom>
          <a:solidFill>
            <a:srgbClr val="FFFF00"/>
          </a:solidFill>
        </p:spPr>
        <p:txBody>
          <a:bodyPr wrap="square">
            <a:spAutoFit/>
          </a:bodyPr>
          <a:lstStyle/>
          <a:p>
            <a:r>
              <a:rPr lang="zh-TW" altLang="en-US" b="1" dirty="0"/>
              <a:t>梯度爆炸</a:t>
            </a:r>
          </a:p>
        </p:txBody>
      </p:sp>
      <p:sp>
        <p:nvSpPr>
          <p:cNvPr id="7" name="矩形 6">
            <a:extLst>
              <a:ext uri="{FF2B5EF4-FFF2-40B4-BE49-F238E27FC236}">
                <a16:creationId xmlns:a16="http://schemas.microsoft.com/office/drawing/2014/main" id="{A955AA73-9E5B-44C1-8EE4-348E1AAA5DD4}"/>
              </a:ext>
            </a:extLst>
          </p:cNvPr>
          <p:cNvSpPr/>
          <p:nvPr/>
        </p:nvSpPr>
        <p:spPr>
          <a:xfrm>
            <a:off x="6813161" y="5067299"/>
            <a:ext cx="486273" cy="1200329"/>
          </a:xfrm>
          <a:prstGeom prst="rect">
            <a:avLst/>
          </a:prstGeom>
          <a:solidFill>
            <a:srgbClr val="FFFF00"/>
          </a:solidFill>
        </p:spPr>
        <p:txBody>
          <a:bodyPr wrap="square">
            <a:spAutoFit/>
          </a:bodyPr>
          <a:lstStyle/>
          <a:p>
            <a:r>
              <a:rPr lang="zh-TW" altLang="en-US" b="1" dirty="0"/>
              <a:t>梯度消失</a:t>
            </a:r>
          </a:p>
        </p:txBody>
      </p:sp>
      <p:sp>
        <p:nvSpPr>
          <p:cNvPr id="8" name="矩形 7">
            <a:extLst>
              <a:ext uri="{FF2B5EF4-FFF2-40B4-BE49-F238E27FC236}">
                <a16:creationId xmlns:a16="http://schemas.microsoft.com/office/drawing/2014/main" id="{D4FFC929-33FD-4BD9-B8AD-426CF03EA87C}"/>
              </a:ext>
            </a:extLst>
          </p:cNvPr>
          <p:cNvSpPr/>
          <p:nvPr/>
        </p:nvSpPr>
        <p:spPr>
          <a:xfrm>
            <a:off x="2736545" y="5238571"/>
            <a:ext cx="486273" cy="1200329"/>
          </a:xfrm>
          <a:prstGeom prst="rect">
            <a:avLst/>
          </a:prstGeom>
          <a:solidFill>
            <a:srgbClr val="FFFF00"/>
          </a:solidFill>
        </p:spPr>
        <p:txBody>
          <a:bodyPr wrap="square">
            <a:spAutoFit/>
          </a:bodyPr>
          <a:lstStyle/>
          <a:p>
            <a:r>
              <a:rPr lang="zh-TW" altLang="en-US" b="1" dirty="0"/>
              <a:t>梯度消失</a:t>
            </a:r>
          </a:p>
        </p:txBody>
      </p:sp>
    </p:spTree>
    <p:extLst>
      <p:ext uri="{BB962C8B-B14F-4D97-AF65-F5344CB8AC3E}">
        <p14:creationId xmlns:p14="http://schemas.microsoft.com/office/powerpoint/2010/main" val="331092630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93D17D-3B05-41FE-8A04-CE9291EA84CF}"/>
              </a:ext>
            </a:extLst>
          </p:cNvPr>
          <p:cNvSpPr>
            <a:spLocks noGrp="1"/>
          </p:cNvSpPr>
          <p:nvPr>
            <p:ph type="title"/>
          </p:nvPr>
        </p:nvSpPr>
        <p:spPr/>
        <p:txBody>
          <a:bodyPr/>
          <a:lstStyle/>
          <a:p>
            <a:r>
              <a:rPr lang="en-US" altLang="zh-TW" sz="4400" dirty="0"/>
              <a:t>LSTM</a:t>
            </a:r>
            <a:r>
              <a:rPr lang="zh-TW" altLang="en-US" sz="4400" dirty="0"/>
              <a:t>如何改善</a:t>
            </a:r>
            <a:r>
              <a:rPr lang="en-US" altLang="zh-TW" sz="4400" dirty="0"/>
              <a:t>RNN</a:t>
            </a:r>
            <a:r>
              <a:rPr lang="zh-TW" altLang="en-US" sz="4400" dirty="0"/>
              <a:t>的問題</a:t>
            </a:r>
            <a:endParaRPr lang="zh-TW" altLang="en-US" dirty="0"/>
          </a:p>
        </p:txBody>
      </p:sp>
      <p:sp>
        <p:nvSpPr>
          <p:cNvPr id="3" name="內容版面配置區 2">
            <a:extLst>
              <a:ext uri="{FF2B5EF4-FFF2-40B4-BE49-F238E27FC236}">
                <a16:creationId xmlns:a16="http://schemas.microsoft.com/office/drawing/2014/main" id="{6ED2EB5A-7871-4D1C-982C-B80B1E8E2C8D}"/>
              </a:ext>
            </a:extLst>
          </p:cNvPr>
          <p:cNvSpPr>
            <a:spLocks noGrp="1"/>
          </p:cNvSpPr>
          <p:nvPr>
            <p:ph idx="1"/>
          </p:nvPr>
        </p:nvSpPr>
        <p:spPr/>
        <p:txBody>
          <a:bodyPr>
            <a:normAutofit fontScale="92500"/>
          </a:bodyPr>
          <a:lstStyle/>
          <a:p>
            <a:pPr>
              <a:lnSpc>
                <a:spcPct val="150000"/>
              </a:lnSpc>
            </a:pPr>
            <a:r>
              <a:rPr lang="zh-TW" altLang="en-US" dirty="0"/>
              <a:t>梯度消失和梯度爆炸問題都是因為</a:t>
            </a:r>
            <a:r>
              <a:rPr lang="zh-TW" altLang="en-US" b="1" u="sng" dirty="0"/>
              <a:t>神經網路太深，網路權值更新不穩定造成的</a:t>
            </a:r>
            <a:r>
              <a:rPr lang="zh-TW" altLang="en-US" dirty="0"/>
              <a:t>，本質上是因為梯度反向傳播中的連乘效應。</a:t>
            </a:r>
            <a:endParaRPr lang="en-US" altLang="zh-TW" dirty="0"/>
          </a:p>
          <a:p>
            <a:pPr>
              <a:lnSpc>
                <a:spcPct val="150000"/>
              </a:lnSpc>
            </a:pPr>
            <a:r>
              <a:rPr lang="zh-TW" altLang="en-US" dirty="0"/>
              <a:t>梯度爆炸和梯度消失的應對措施：</a:t>
            </a:r>
          </a:p>
          <a:p>
            <a:pPr marL="617220" lvl="1" indent="-342900">
              <a:lnSpc>
                <a:spcPct val="150000"/>
              </a:lnSpc>
              <a:buFont typeface="+mj-lt"/>
              <a:buAutoNum type="arabicPeriod"/>
            </a:pPr>
            <a:r>
              <a:rPr lang="zh-TW" altLang="en-US" dirty="0"/>
              <a:t>對於</a:t>
            </a:r>
            <a:r>
              <a:rPr lang="en-US" altLang="zh-TW" dirty="0"/>
              <a:t>RNN</a:t>
            </a:r>
            <a:r>
              <a:rPr lang="zh-TW" altLang="en-US" dirty="0"/>
              <a:t>，可以通過梯度截斷，避免梯度爆炸</a:t>
            </a:r>
          </a:p>
          <a:p>
            <a:pPr marL="617220" lvl="1" indent="-342900">
              <a:lnSpc>
                <a:spcPct val="150000"/>
              </a:lnSpc>
              <a:buFont typeface="+mj-lt"/>
              <a:buAutoNum type="arabicPeriod"/>
            </a:pPr>
            <a:r>
              <a:rPr lang="zh-TW" altLang="en-US" dirty="0"/>
              <a:t>可以通過添加</a:t>
            </a:r>
            <a:r>
              <a:rPr lang="zh-TW" altLang="en-US" b="1" dirty="0"/>
              <a:t>正則項</a:t>
            </a:r>
            <a:r>
              <a:rPr lang="en-US" altLang="zh-TW" b="1" dirty="0"/>
              <a:t>(regularization)</a:t>
            </a:r>
            <a:r>
              <a:rPr lang="zh-TW" altLang="en-US" dirty="0"/>
              <a:t>，避免梯度爆炸</a:t>
            </a:r>
          </a:p>
          <a:p>
            <a:pPr marL="617220" lvl="1" indent="-342900">
              <a:lnSpc>
                <a:spcPct val="150000"/>
              </a:lnSpc>
              <a:buFont typeface="+mj-lt"/>
              <a:buAutoNum type="arabicPeriod"/>
            </a:pPr>
            <a:r>
              <a:rPr lang="zh-TW" altLang="en-US" b="1" u="sng" dirty="0">
                <a:solidFill>
                  <a:srgbClr val="FF0000"/>
                </a:solidFill>
              </a:rPr>
              <a:t>使用</a:t>
            </a:r>
            <a:r>
              <a:rPr lang="en-US" altLang="zh-TW" b="1" u="sng" dirty="0">
                <a:solidFill>
                  <a:srgbClr val="FF0000"/>
                </a:solidFill>
              </a:rPr>
              <a:t>LSTM</a:t>
            </a:r>
            <a:r>
              <a:rPr lang="zh-TW" altLang="en-US" b="1" u="sng" dirty="0">
                <a:solidFill>
                  <a:srgbClr val="FF0000"/>
                </a:solidFill>
              </a:rPr>
              <a:t>等</a:t>
            </a:r>
            <a:r>
              <a:rPr lang="zh-TW" altLang="en-US" b="1" u="sng" dirty="0">
                <a:solidFill>
                  <a:srgbClr val="00B050"/>
                </a:solidFill>
              </a:rPr>
              <a:t>自循環</a:t>
            </a:r>
            <a:r>
              <a:rPr lang="zh-TW" altLang="en-US" b="1" u="sng" dirty="0">
                <a:solidFill>
                  <a:srgbClr val="FF0000"/>
                </a:solidFill>
              </a:rPr>
              <a:t>和</a:t>
            </a:r>
            <a:r>
              <a:rPr lang="zh-TW" altLang="en-US" b="1" u="sng" dirty="0">
                <a:solidFill>
                  <a:srgbClr val="00B050"/>
                </a:solidFill>
              </a:rPr>
              <a:t>門控制</a:t>
            </a:r>
            <a:r>
              <a:rPr lang="zh-TW" altLang="en-US" b="1" u="sng" dirty="0">
                <a:solidFill>
                  <a:srgbClr val="FF0000"/>
                </a:solidFill>
              </a:rPr>
              <a:t>機制，避免梯度消失</a:t>
            </a:r>
          </a:p>
          <a:p>
            <a:pPr marL="617220" lvl="1" indent="-342900">
              <a:lnSpc>
                <a:spcPct val="150000"/>
              </a:lnSpc>
              <a:buFont typeface="+mj-lt"/>
              <a:buAutoNum type="arabicPeriod"/>
            </a:pPr>
            <a:r>
              <a:rPr lang="zh-TW" altLang="en-US" dirty="0"/>
              <a:t>用</a:t>
            </a:r>
            <a:r>
              <a:rPr lang="en-US" altLang="zh-TW" dirty="0" err="1"/>
              <a:t>ReLU</a:t>
            </a:r>
            <a:r>
              <a:rPr lang="zh-TW" altLang="en-US" dirty="0"/>
              <a:t>、</a:t>
            </a:r>
            <a:r>
              <a:rPr lang="en-US" altLang="zh-TW" dirty="0"/>
              <a:t>Leaky </a:t>
            </a:r>
            <a:r>
              <a:rPr lang="en-US" altLang="zh-TW" dirty="0" err="1"/>
              <a:t>ReLU</a:t>
            </a:r>
            <a:r>
              <a:rPr lang="zh-TW" altLang="en-US" dirty="0"/>
              <a:t>、</a:t>
            </a:r>
            <a:r>
              <a:rPr lang="en-US" altLang="zh-TW" dirty="0" err="1"/>
              <a:t>PReLU</a:t>
            </a:r>
            <a:r>
              <a:rPr lang="zh-TW" altLang="en-US" dirty="0"/>
              <a:t>、</a:t>
            </a:r>
            <a:r>
              <a:rPr lang="en-US" altLang="zh-TW" dirty="0" err="1"/>
              <a:t>RReLU</a:t>
            </a:r>
            <a:r>
              <a:rPr lang="zh-TW" altLang="en-US" dirty="0"/>
              <a:t>、</a:t>
            </a:r>
            <a:r>
              <a:rPr lang="en-US" altLang="zh-TW" dirty="0" err="1"/>
              <a:t>Maxout</a:t>
            </a:r>
            <a:r>
              <a:rPr lang="zh-TW" altLang="en-US" dirty="0"/>
              <a:t>等替代</a:t>
            </a:r>
            <a:r>
              <a:rPr lang="en-US" altLang="zh-TW" dirty="0"/>
              <a:t>sigmoid (or </a:t>
            </a:r>
            <a:r>
              <a:rPr lang="en-US" altLang="zh-TW" dirty="0" err="1"/>
              <a:t>tanh</a:t>
            </a:r>
            <a:r>
              <a:rPr lang="en-US" altLang="zh-TW" dirty="0"/>
              <a:t>)</a:t>
            </a:r>
            <a:r>
              <a:rPr lang="zh-TW" altLang="en-US" dirty="0"/>
              <a:t>函數。</a:t>
            </a:r>
          </a:p>
          <a:p>
            <a:pPr marL="617220" lvl="1" indent="-342900">
              <a:lnSpc>
                <a:spcPct val="150000"/>
              </a:lnSpc>
              <a:buFont typeface="+mj-lt"/>
              <a:buAutoNum type="arabicPeriod"/>
            </a:pPr>
            <a:r>
              <a:rPr lang="zh-TW" altLang="en-US" dirty="0"/>
              <a:t>用</a:t>
            </a:r>
            <a:r>
              <a:rPr lang="en-US" altLang="zh-TW" dirty="0"/>
              <a:t>Batch Normalization</a:t>
            </a:r>
            <a:r>
              <a:rPr lang="zh-TW" altLang="en-US" dirty="0"/>
              <a:t>。</a:t>
            </a:r>
          </a:p>
          <a:p>
            <a:pPr>
              <a:lnSpc>
                <a:spcPct val="150000"/>
              </a:lnSpc>
            </a:pPr>
            <a:endParaRPr lang="zh-TW" altLang="en-US" dirty="0"/>
          </a:p>
          <a:p>
            <a:endParaRPr lang="zh-TW" altLang="en-US" dirty="0"/>
          </a:p>
        </p:txBody>
      </p:sp>
      <p:sp>
        <p:nvSpPr>
          <p:cNvPr id="4" name="投影片編號版面配置區 3">
            <a:extLst>
              <a:ext uri="{FF2B5EF4-FFF2-40B4-BE49-F238E27FC236}">
                <a16:creationId xmlns:a16="http://schemas.microsoft.com/office/drawing/2014/main" id="{4FC22C20-67CC-4964-BF81-A3EF33561D69}"/>
              </a:ext>
            </a:extLst>
          </p:cNvPr>
          <p:cNvSpPr>
            <a:spLocks noGrp="1"/>
          </p:cNvSpPr>
          <p:nvPr>
            <p:ph type="sldNum" sz="quarter" idx="4294967295"/>
          </p:nvPr>
        </p:nvSpPr>
        <p:spPr/>
        <p:txBody>
          <a:bodyPr/>
          <a:lstStyle/>
          <a:p>
            <a:fld id="{EE24E02C-FA55-4E48-AE6E-5EC7FF184350}" type="slidenum">
              <a:rPr lang="zh-TW" altLang="en-US" smtClean="0"/>
              <a:t>29</a:t>
            </a:fld>
            <a:endParaRPr lang="zh-TW" altLang="en-US"/>
          </a:p>
        </p:txBody>
      </p:sp>
    </p:spTree>
    <p:extLst>
      <p:ext uri="{BB962C8B-B14F-4D97-AF65-F5344CB8AC3E}">
        <p14:creationId xmlns:p14="http://schemas.microsoft.com/office/powerpoint/2010/main" val="55689195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9388" y="44625"/>
            <a:ext cx="8713092" cy="1107472"/>
          </a:xfrm>
        </p:spPr>
        <p:txBody>
          <a:bodyPr/>
          <a:lstStyle/>
          <a:p>
            <a:r>
              <a:rPr lang="en-US" altLang="zh-TW" dirty="0"/>
              <a:t>CNN</a:t>
            </a:r>
            <a:r>
              <a:rPr lang="zh-TW" altLang="en-US" dirty="0"/>
              <a:t>可以完成艱難的工作？為什麼還要</a:t>
            </a:r>
            <a:r>
              <a:rPr lang="en-US" altLang="zh-TW" dirty="0"/>
              <a:t>RNN</a:t>
            </a:r>
            <a:r>
              <a:rPr lang="zh-TW" altLang="en-US" dirty="0"/>
              <a:t>？</a:t>
            </a:r>
            <a:endParaRPr lang="zh-TW" altLang="en-US" dirty="0">
              <a:solidFill>
                <a:srgbClr val="FF0000"/>
              </a:solidFill>
            </a:endParaRPr>
          </a:p>
        </p:txBody>
      </p:sp>
      <p:sp>
        <p:nvSpPr>
          <p:cNvPr id="3" name="內容版面配置區 2"/>
          <p:cNvSpPr>
            <a:spLocks noGrp="1"/>
          </p:cNvSpPr>
          <p:nvPr>
            <p:ph idx="1"/>
          </p:nvPr>
        </p:nvSpPr>
        <p:spPr/>
        <p:txBody>
          <a:bodyPr/>
          <a:lstStyle/>
          <a:p>
            <a:pPr algn="just">
              <a:lnSpc>
                <a:spcPct val="150000"/>
              </a:lnSpc>
            </a:pPr>
            <a:r>
              <a:rPr lang="zh-TW" altLang="en-US" dirty="0"/>
              <a:t>在類神經網路，循環神經網路（</a:t>
            </a:r>
            <a:r>
              <a:rPr lang="en-US" altLang="zh-TW" dirty="0"/>
              <a:t>Recurrent Neural Network, RNN</a:t>
            </a:r>
            <a:r>
              <a:rPr lang="zh-TW" altLang="en-US" dirty="0"/>
              <a:t>）主要用途是為了</a:t>
            </a:r>
            <a:r>
              <a:rPr lang="zh-TW" altLang="en-US" b="1" dirty="0">
                <a:solidFill>
                  <a:srgbClr val="FF0000"/>
                </a:solidFill>
                <a:highlight>
                  <a:srgbClr val="FFFF00"/>
                </a:highlight>
              </a:rPr>
              <a:t>處理及預測序列化數據</a:t>
            </a:r>
            <a:r>
              <a:rPr lang="zh-TW" altLang="en-US" dirty="0"/>
              <a:t>，因為</a:t>
            </a:r>
            <a:r>
              <a:rPr lang="en-US" altLang="zh-TW" dirty="0"/>
              <a:t>DNN</a:t>
            </a:r>
            <a:r>
              <a:rPr lang="zh-TW" altLang="en-US" dirty="0"/>
              <a:t>及</a:t>
            </a:r>
            <a:r>
              <a:rPr lang="en-US" altLang="zh-TW" dirty="0"/>
              <a:t>CNN</a:t>
            </a:r>
            <a:r>
              <a:rPr lang="zh-TW" altLang="en-US" dirty="0"/>
              <a:t>在隱藏層內的類神經元</a:t>
            </a:r>
            <a:r>
              <a:rPr lang="zh-TW" altLang="en-US" b="1" dirty="0">
                <a:solidFill>
                  <a:srgbClr val="0000FF"/>
                </a:solidFill>
              </a:rPr>
              <a:t>並沒有記憶的功能</a:t>
            </a:r>
            <a:r>
              <a:rPr lang="zh-TW" altLang="en-US" dirty="0"/>
              <a:t>。</a:t>
            </a:r>
            <a:endParaRPr lang="en-US" altLang="zh-TW" dirty="0"/>
          </a:p>
          <a:p>
            <a:pPr algn="just">
              <a:lnSpc>
                <a:spcPct val="150000"/>
              </a:lnSpc>
            </a:pPr>
            <a:r>
              <a:rPr lang="zh-TW" altLang="en-US" dirty="0"/>
              <a:t>像語言這種需要</a:t>
            </a:r>
            <a:r>
              <a:rPr lang="zh-TW" altLang="en-US" b="1" u="sng" dirty="0">
                <a:solidFill>
                  <a:srgbClr val="FF0000"/>
                </a:solidFill>
              </a:rPr>
              <a:t>記憶前後文</a:t>
            </a:r>
            <a:r>
              <a:rPr lang="zh-TW" altLang="en-US" dirty="0"/>
              <a:t>的問題時</a:t>
            </a:r>
            <a:r>
              <a:rPr lang="en-US" altLang="zh-TW" dirty="0"/>
              <a:t>(Context Awareness)</a:t>
            </a:r>
            <a:r>
              <a:rPr lang="zh-TW" altLang="en-US" dirty="0"/>
              <a:t>，應納入過去的訊息來做預測。</a:t>
            </a:r>
            <a:endParaRPr lang="en-US" altLang="zh-TW" dirty="0"/>
          </a:p>
          <a:p>
            <a:pPr lvl="1" algn="just">
              <a:lnSpc>
                <a:spcPct val="150000"/>
              </a:lnSpc>
            </a:pPr>
            <a:r>
              <a:rPr lang="zh-TW" altLang="en-US" i="1" u="sng" dirty="0">
                <a:solidFill>
                  <a:srgbClr val="0000FF"/>
                </a:solidFill>
              </a:rPr>
              <a:t>例如：類神經網路目前看到了一個字「很」，而前一時間點看到的字是「</a:t>
            </a:r>
            <a:r>
              <a:rPr lang="zh-TW" altLang="en-US" b="1" i="1" u="sng" dirty="0">
                <a:solidFill>
                  <a:srgbClr val="FF0000"/>
                </a:solidFill>
              </a:rPr>
              <a:t>星星</a:t>
            </a:r>
            <a:r>
              <a:rPr lang="zh-TW" altLang="en-US" i="1" u="sng" dirty="0">
                <a:solidFill>
                  <a:srgbClr val="0000FF"/>
                </a:solidFill>
              </a:rPr>
              <a:t>」，在眾多不同的文字當中，下一個字很大的機率為「</a:t>
            </a:r>
            <a:r>
              <a:rPr lang="zh-TW" altLang="en-US" b="1" i="1" u="sng" dirty="0">
                <a:solidFill>
                  <a:srgbClr val="FF0000"/>
                </a:solidFill>
              </a:rPr>
              <a:t>亮</a:t>
            </a:r>
            <a:r>
              <a:rPr lang="zh-TW" altLang="en-US" i="1" u="sng" dirty="0">
                <a:solidFill>
                  <a:srgbClr val="0000FF"/>
                </a:solidFill>
              </a:rPr>
              <a:t>」。</a:t>
            </a:r>
          </a:p>
        </p:txBody>
      </p:sp>
      <p:sp>
        <p:nvSpPr>
          <p:cNvPr id="4" name="投影片編號版面配置區 3"/>
          <p:cNvSpPr>
            <a:spLocks noGrp="1"/>
          </p:cNvSpPr>
          <p:nvPr>
            <p:ph type="sldNum" sz="quarter" idx="4294967295"/>
          </p:nvPr>
        </p:nvSpPr>
        <p:spPr/>
        <p:txBody>
          <a:bodyPr/>
          <a:lstStyle/>
          <a:p>
            <a:fld id="{EE24E02C-FA55-4E48-AE6E-5EC7FF184350}" type="slidenum">
              <a:rPr lang="zh-TW" altLang="en-US" smtClean="0"/>
              <a:t>3</a:t>
            </a:fld>
            <a:endParaRPr lang="zh-TW" altLang="en-US"/>
          </a:p>
        </p:txBody>
      </p:sp>
    </p:spTree>
    <p:extLst>
      <p:ext uri="{BB962C8B-B14F-4D97-AF65-F5344CB8AC3E}">
        <p14:creationId xmlns:p14="http://schemas.microsoft.com/office/powerpoint/2010/main" val="214540230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A53E4D-CA02-48E7-8C27-5F69C5CFBA83}"/>
              </a:ext>
            </a:extLst>
          </p:cNvPr>
          <p:cNvSpPr>
            <a:spLocks noGrp="1"/>
          </p:cNvSpPr>
          <p:nvPr>
            <p:ph type="title"/>
          </p:nvPr>
        </p:nvSpPr>
        <p:spPr/>
        <p:txBody>
          <a:bodyPr/>
          <a:lstStyle/>
          <a:p>
            <a:r>
              <a:rPr lang="en-US" altLang="zh-TW" sz="4400" dirty="0"/>
              <a:t>LSTM</a:t>
            </a:r>
            <a:r>
              <a:rPr lang="zh-TW" altLang="en-US" sz="4400" dirty="0"/>
              <a:t>如何改善</a:t>
            </a:r>
            <a:r>
              <a:rPr lang="en-US" altLang="zh-TW" sz="4400" dirty="0"/>
              <a:t>RNN</a:t>
            </a:r>
            <a:r>
              <a:rPr lang="zh-TW" altLang="en-US" sz="4400" dirty="0"/>
              <a:t>的問題</a:t>
            </a:r>
            <a:endParaRPr lang="zh-TW" altLang="en-US" dirty="0"/>
          </a:p>
        </p:txBody>
      </p:sp>
      <p:sp>
        <p:nvSpPr>
          <p:cNvPr id="3" name="內容版面配置區 2">
            <a:extLst>
              <a:ext uri="{FF2B5EF4-FFF2-40B4-BE49-F238E27FC236}">
                <a16:creationId xmlns:a16="http://schemas.microsoft.com/office/drawing/2014/main" id="{22A80DE1-C2F4-4F4C-8B5B-18703B17FBF4}"/>
              </a:ext>
            </a:extLst>
          </p:cNvPr>
          <p:cNvSpPr>
            <a:spLocks noGrp="1"/>
          </p:cNvSpPr>
          <p:nvPr>
            <p:ph idx="1"/>
          </p:nvPr>
        </p:nvSpPr>
        <p:spPr/>
        <p:txBody>
          <a:bodyPr/>
          <a:lstStyle/>
          <a:p>
            <a:pPr marL="342900" indent="-342900">
              <a:lnSpc>
                <a:spcPct val="150000"/>
              </a:lnSpc>
              <a:buFont typeface="Arial" panose="020B0604020202020204" pitchFamily="34" charset="0"/>
              <a:buChar char="•"/>
            </a:pPr>
            <a:r>
              <a:rPr lang="zh-TW" altLang="en-US" dirty="0"/>
              <a:t>基於上述 </a:t>
            </a:r>
            <a:r>
              <a:rPr lang="en-US" altLang="zh-TW" dirty="0"/>
              <a:t>RNN </a:t>
            </a:r>
            <a:r>
              <a:rPr lang="zh-TW" altLang="en-US" dirty="0"/>
              <a:t>的限制，可以透過 </a:t>
            </a:r>
            <a:r>
              <a:rPr lang="en-US" altLang="zh-TW" dirty="0"/>
              <a:t>RNN </a:t>
            </a:r>
            <a:r>
              <a:rPr lang="zh-TW" altLang="en-US" dirty="0"/>
              <a:t>的變形，也就是 </a:t>
            </a:r>
            <a:r>
              <a:rPr lang="en-US" altLang="zh-TW" sz="2000" dirty="0"/>
              <a:t>LSTM </a:t>
            </a:r>
            <a:r>
              <a:rPr lang="zh-TW" altLang="en-US" sz="2000" dirty="0"/>
              <a:t>來解決。</a:t>
            </a:r>
            <a:r>
              <a:rPr lang="en-US" altLang="zh-TW" sz="2000" dirty="0"/>
              <a:t>LSTM </a:t>
            </a:r>
            <a:r>
              <a:rPr lang="zh-TW" altLang="en-US" sz="2000" dirty="0"/>
              <a:t>的特色是能夠學習長距離的依賴關係（</a:t>
            </a:r>
            <a:r>
              <a:rPr lang="en-US" altLang="zh-TW" sz="2000" dirty="0"/>
              <a:t>Long-Term Dependencies</a:t>
            </a:r>
            <a:r>
              <a:rPr lang="zh-TW" altLang="en-US" sz="2000" dirty="0"/>
              <a:t>），它不同於 </a:t>
            </a:r>
            <a:r>
              <a:rPr lang="en-US" altLang="zh-TW" sz="2000" dirty="0"/>
              <a:t>RNN </a:t>
            </a:r>
            <a:r>
              <a:rPr lang="zh-TW" altLang="en-US" sz="2000" dirty="0"/>
              <a:t>有個單一的神經網路層（</a:t>
            </a:r>
            <a:r>
              <a:rPr lang="en-US" altLang="zh-TW" sz="2000" dirty="0"/>
              <a:t>tanh</a:t>
            </a:r>
            <a:r>
              <a:rPr lang="zh-TW" altLang="en-US" sz="2000" dirty="0"/>
              <a:t>），而是有四個層，以特別的方式進行溝通，如圖：</a:t>
            </a:r>
          </a:p>
        </p:txBody>
      </p:sp>
      <p:sp>
        <p:nvSpPr>
          <p:cNvPr id="4" name="投影片編號版面配置區 3">
            <a:extLst>
              <a:ext uri="{FF2B5EF4-FFF2-40B4-BE49-F238E27FC236}">
                <a16:creationId xmlns:a16="http://schemas.microsoft.com/office/drawing/2014/main" id="{F3DBA687-FBD8-4D69-8035-01CD9E4F7656}"/>
              </a:ext>
            </a:extLst>
          </p:cNvPr>
          <p:cNvSpPr>
            <a:spLocks noGrp="1"/>
          </p:cNvSpPr>
          <p:nvPr>
            <p:ph type="sldNum" sz="quarter" idx="4294967295"/>
          </p:nvPr>
        </p:nvSpPr>
        <p:spPr/>
        <p:txBody>
          <a:bodyPr/>
          <a:lstStyle/>
          <a:p>
            <a:fld id="{EE24E02C-FA55-4E48-AE6E-5EC7FF184350}" type="slidenum">
              <a:rPr lang="zh-TW" altLang="en-US" smtClean="0"/>
              <a:t>30</a:t>
            </a:fld>
            <a:endParaRPr lang="zh-TW" altLang="en-US"/>
          </a:p>
        </p:txBody>
      </p:sp>
      <p:pic>
        <p:nvPicPr>
          <p:cNvPr id="2051" name="Picture 3" descr="https://ithelp.ithome.com.tw/upload/images/20181028/20112540CLfGOVdWAX.png">
            <a:extLst>
              <a:ext uri="{FF2B5EF4-FFF2-40B4-BE49-F238E27FC236}">
                <a16:creationId xmlns:a16="http://schemas.microsoft.com/office/drawing/2014/main" id="{AD0B0924-9C1A-462B-8EC9-5E82EBC21D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3284984"/>
            <a:ext cx="6586649" cy="2476854"/>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https://ithelp.ithome.com.tw/upload/images/20181028/20112540pbR4NQAD4P.png">
            <a:extLst>
              <a:ext uri="{FF2B5EF4-FFF2-40B4-BE49-F238E27FC236}">
                <a16:creationId xmlns:a16="http://schemas.microsoft.com/office/drawing/2014/main" id="{A10B54B3-A857-4AFD-8949-2B5423063E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555"/>
            <a:ext cx="9048750" cy="168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1375300"/>
      </p:ext>
    </p:extLst>
  </p:cSld>
  <p:clrMapOvr>
    <a:overrideClrMapping bg1="lt1" tx1="dk1" bg2="lt2" tx2="dk2" accent1="accent1" accent2="accent2" accent3="accent3" accent4="accent4" accent5="accent5" accent6="accent6" hlink="hlink" folHlink="folHlink"/>
  </p:clrMapOvr>
  <p:transition/>
</p:sld>
</file>

<file path=ppt/slides/slide3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93D17D-3B05-41FE-8A04-CE9291EA84CF}"/>
              </a:ext>
            </a:extLst>
          </p:cNvPr>
          <p:cNvSpPr>
            <a:spLocks noGrp="1"/>
          </p:cNvSpPr>
          <p:nvPr>
            <p:ph type="title"/>
          </p:nvPr>
        </p:nvSpPr>
        <p:spPr/>
        <p:txBody>
          <a:bodyPr/>
          <a:lstStyle/>
          <a:p>
            <a:r>
              <a:rPr lang="en-US" altLang="zh-TW" sz="4400" dirty="0"/>
              <a:t>LSTM</a:t>
            </a:r>
            <a:r>
              <a:rPr lang="zh-TW" altLang="en-US" sz="4400" dirty="0"/>
              <a:t>如何改善</a:t>
            </a:r>
            <a:r>
              <a:rPr lang="en-US" altLang="zh-TW" sz="4400" dirty="0"/>
              <a:t>RNN</a:t>
            </a:r>
            <a:r>
              <a:rPr lang="zh-TW" altLang="en-US" sz="4400" dirty="0"/>
              <a:t>的問題</a:t>
            </a:r>
            <a:endParaRPr lang="zh-TW" altLang="en-US" dirty="0"/>
          </a:p>
        </p:txBody>
      </p:sp>
      <p:sp>
        <p:nvSpPr>
          <p:cNvPr id="3" name="內容版面配置區 2">
            <a:extLst>
              <a:ext uri="{FF2B5EF4-FFF2-40B4-BE49-F238E27FC236}">
                <a16:creationId xmlns:a16="http://schemas.microsoft.com/office/drawing/2014/main" id="{6ED2EB5A-7871-4D1C-982C-B80B1E8E2C8D}"/>
              </a:ext>
            </a:extLst>
          </p:cNvPr>
          <p:cNvSpPr>
            <a:spLocks noGrp="1"/>
          </p:cNvSpPr>
          <p:nvPr>
            <p:ph idx="1"/>
          </p:nvPr>
        </p:nvSpPr>
        <p:spPr/>
        <p:txBody>
          <a:bodyPr/>
          <a:lstStyle/>
          <a:p>
            <a:pPr marL="342900" indent="-342900" algn="just">
              <a:buFont typeface="Arial" panose="020B0604020202020204" pitchFamily="34" charset="0"/>
              <a:buChar char="•"/>
            </a:pPr>
            <a:r>
              <a:rPr lang="en-US" altLang="zh-TW" dirty="0"/>
              <a:t>LSTM </a:t>
            </a:r>
            <a:r>
              <a:rPr lang="zh-TW" altLang="en-US" dirty="0"/>
              <a:t>可以視為 </a:t>
            </a:r>
            <a:r>
              <a:rPr lang="en-US" altLang="zh-TW" dirty="0"/>
              <a:t>RNN </a:t>
            </a:r>
            <a:r>
              <a:rPr lang="zh-TW" altLang="en-US" dirty="0"/>
              <a:t>的複雜版本，基本上最重要的是就是在不同時序的神經元間會有參數傳遞。以下是個 </a:t>
            </a:r>
            <a:r>
              <a:rPr lang="en-US" altLang="zh-TW" dirty="0"/>
              <a:t>RNN </a:t>
            </a:r>
            <a:r>
              <a:rPr lang="zh-TW" altLang="en-US" dirty="0"/>
              <a:t>的架構圖，可以看到除了向前傳播的 </a:t>
            </a:r>
            <a:r>
              <a:rPr lang="en-US" altLang="zh-TW" dirty="0"/>
              <a:t>h </a:t>
            </a:r>
            <a:r>
              <a:rPr lang="zh-TW" altLang="en-US" dirty="0"/>
              <a:t>值以外，神經元彼此之間按照時序傳遞資訊。</a:t>
            </a:r>
          </a:p>
        </p:txBody>
      </p:sp>
      <p:sp>
        <p:nvSpPr>
          <p:cNvPr id="4" name="投影片編號版面配置區 3">
            <a:extLst>
              <a:ext uri="{FF2B5EF4-FFF2-40B4-BE49-F238E27FC236}">
                <a16:creationId xmlns:a16="http://schemas.microsoft.com/office/drawing/2014/main" id="{4FC22C20-67CC-4964-BF81-A3EF33561D69}"/>
              </a:ext>
            </a:extLst>
          </p:cNvPr>
          <p:cNvSpPr>
            <a:spLocks noGrp="1"/>
          </p:cNvSpPr>
          <p:nvPr>
            <p:ph type="sldNum" sz="quarter" idx="4294967295"/>
          </p:nvPr>
        </p:nvSpPr>
        <p:spPr/>
        <p:txBody>
          <a:bodyPr/>
          <a:lstStyle/>
          <a:p>
            <a:fld id="{EE24E02C-FA55-4E48-AE6E-5EC7FF184350}" type="slidenum">
              <a:rPr lang="zh-TW" altLang="en-US" smtClean="0"/>
              <a:t>31</a:t>
            </a:fld>
            <a:endParaRPr lang="zh-TW" altLang="en-US"/>
          </a:p>
        </p:txBody>
      </p:sp>
      <p:pic>
        <p:nvPicPr>
          <p:cNvPr id="3074" name="Picture 2" descr="展開的遞歸神經網絡。">
            <a:extLst>
              <a:ext uri="{FF2B5EF4-FFF2-40B4-BE49-F238E27FC236}">
                <a16:creationId xmlns:a16="http://schemas.microsoft.com/office/drawing/2014/main" id="{30731A5B-68F8-4079-9C5C-4AE5202AE2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965" y="3969954"/>
            <a:ext cx="7436069" cy="1951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697184"/>
      </p:ext>
    </p:extLst>
  </p:cSld>
  <p:clrMapOvr>
    <a:overrideClrMapping bg1="lt1" tx1="dk1" bg2="lt2" tx2="dk2" accent1="accent1" accent2="accent2" accent3="accent3" accent4="accent4" accent5="accent5" accent6="accent6" hlink="hlink" folHlink="folHlink"/>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0" y="0"/>
            <a:ext cx="7236296" cy="4764046"/>
          </a:xfrm>
          <a:prstGeom prst="rect">
            <a:avLst/>
          </a:prstGeom>
        </p:spPr>
      </p:pic>
      <p:pic>
        <p:nvPicPr>
          <p:cNvPr id="5" name="圖片 4"/>
          <p:cNvPicPr>
            <a:picLocks noChangeAspect="1"/>
          </p:cNvPicPr>
          <p:nvPr/>
        </p:nvPicPr>
        <p:blipFill>
          <a:blip r:embed="rId3"/>
          <a:stretch>
            <a:fillRect/>
          </a:stretch>
        </p:blipFill>
        <p:spPr>
          <a:xfrm>
            <a:off x="5080857" y="4005064"/>
            <a:ext cx="3542444" cy="2733777"/>
          </a:xfrm>
          <a:prstGeom prst="rect">
            <a:avLst/>
          </a:prstGeom>
        </p:spPr>
      </p:pic>
    </p:spTree>
    <p:extLst>
      <p:ext uri="{BB962C8B-B14F-4D97-AF65-F5344CB8AC3E}">
        <p14:creationId xmlns:p14="http://schemas.microsoft.com/office/powerpoint/2010/main" val="279394035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93D17D-3B05-41FE-8A04-CE9291EA84CF}"/>
              </a:ext>
            </a:extLst>
          </p:cNvPr>
          <p:cNvSpPr>
            <a:spLocks noGrp="1"/>
          </p:cNvSpPr>
          <p:nvPr>
            <p:ph type="title"/>
          </p:nvPr>
        </p:nvSpPr>
        <p:spPr/>
        <p:txBody>
          <a:bodyPr/>
          <a:lstStyle/>
          <a:p>
            <a:r>
              <a:rPr lang="en-US" altLang="zh-TW" sz="4400" dirty="0"/>
              <a:t>LSTM</a:t>
            </a:r>
            <a:r>
              <a:rPr lang="zh-TW" altLang="en-US" sz="4400" dirty="0"/>
              <a:t>如何改善</a:t>
            </a:r>
            <a:r>
              <a:rPr lang="en-US" altLang="zh-TW" sz="4400" dirty="0"/>
              <a:t>RNN</a:t>
            </a:r>
            <a:r>
              <a:rPr lang="zh-TW" altLang="en-US" sz="4400" dirty="0"/>
              <a:t>的問題</a:t>
            </a:r>
            <a:endParaRPr lang="zh-TW" altLang="en-US" dirty="0"/>
          </a:p>
        </p:txBody>
      </p:sp>
      <p:sp>
        <p:nvSpPr>
          <p:cNvPr id="4" name="投影片編號版面配置區 3">
            <a:extLst>
              <a:ext uri="{FF2B5EF4-FFF2-40B4-BE49-F238E27FC236}">
                <a16:creationId xmlns:a16="http://schemas.microsoft.com/office/drawing/2014/main" id="{4FC22C20-67CC-4964-BF81-A3EF33561D69}"/>
              </a:ext>
            </a:extLst>
          </p:cNvPr>
          <p:cNvSpPr>
            <a:spLocks noGrp="1"/>
          </p:cNvSpPr>
          <p:nvPr>
            <p:ph type="sldNum" sz="quarter" idx="4294967295"/>
          </p:nvPr>
        </p:nvSpPr>
        <p:spPr/>
        <p:txBody>
          <a:bodyPr/>
          <a:lstStyle/>
          <a:p>
            <a:fld id="{EE24E02C-FA55-4E48-AE6E-5EC7FF184350}" type="slidenum">
              <a:rPr lang="zh-TW" altLang="en-US" smtClean="0"/>
              <a:t>33</a:t>
            </a:fld>
            <a:endParaRPr lang="zh-TW" altLang="en-US"/>
          </a:p>
        </p:txBody>
      </p:sp>
      <p:pic>
        <p:nvPicPr>
          <p:cNvPr id="7" name="Picture 2" descr="Understanding LSTM Networks -- colah's blog">
            <a:extLst>
              <a:ext uri="{FF2B5EF4-FFF2-40B4-BE49-F238E27FC236}">
                <a16:creationId xmlns:a16="http://schemas.microsoft.com/office/drawing/2014/main" id="{D5421CDD-0C28-4D19-AD0A-6094D104CA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628800"/>
            <a:ext cx="5614656" cy="4365509"/>
          </a:xfrm>
          <a:prstGeom prst="rect">
            <a:avLst/>
          </a:prstGeom>
          <a:noFill/>
          <a:extLst>
            <a:ext uri="{909E8E84-426E-40DD-AFC4-6F175D3DCCD1}">
              <a14:hiddenFill xmlns:a14="http://schemas.microsoft.com/office/drawing/2010/main">
                <a:solidFill>
                  <a:srgbClr val="FFFFFF"/>
                </a:solidFill>
              </a14:hiddenFill>
            </a:ext>
          </a:extLst>
        </p:spPr>
      </p:pic>
      <p:sp>
        <p:nvSpPr>
          <p:cNvPr id="6" name="內容版面配置區 5">
            <a:extLst>
              <a:ext uri="{FF2B5EF4-FFF2-40B4-BE49-F238E27FC236}">
                <a16:creationId xmlns:a16="http://schemas.microsoft.com/office/drawing/2014/main" id="{7AE1FCAE-E7D9-4618-8170-65F7812747F9}"/>
              </a:ext>
            </a:extLst>
          </p:cNvPr>
          <p:cNvSpPr>
            <a:spLocks noGrp="1"/>
          </p:cNvSpPr>
          <p:nvPr>
            <p:ph idx="1"/>
          </p:nvPr>
        </p:nvSpPr>
        <p:spPr/>
        <p:txBody>
          <a:bodyPr/>
          <a:lstStyle/>
          <a:p>
            <a:r>
              <a:rPr lang="en-US" altLang="zh-TW" dirty="0"/>
              <a:t>LSTM</a:t>
            </a:r>
            <a:r>
              <a:rPr lang="zh-TW" altLang="en-US" dirty="0"/>
              <a:t>功能複雜許多</a:t>
            </a:r>
          </a:p>
        </p:txBody>
      </p:sp>
    </p:spTree>
    <p:extLst>
      <p:ext uri="{BB962C8B-B14F-4D97-AF65-F5344CB8AC3E}">
        <p14:creationId xmlns:p14="http://schemas.microsoft.com/office/powerpoint/2010/main" val="361628769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A53E4D-CA02-48E7-8C27-5F69C5CFBA83}"/>
              </a:ext>
            </a:extLst>
          </p:cNvPr>
          <p:cNvSpPr>
            <a:spLocks noGrp="1"/>
          </p:cNvSpPr>
          <p:nvPr>
            <p:ph type="title"/>
          </p:nvPr>
        </p:nvSpPr>
        <p:spPr/>
        <p:txBody>
          <a:bodyPr/>
          <a:lstStyle/>
          <a:p>
            <a:r>
              <a:rPr lang="en-US" altLang="zh-TW" sz="4400" dirty="0"/>
              <a:t>LSTM</a:t>
            </a:r>
            <a:r>
              <a:rPr lang="zh-TW" altLang="en-US" sz="4400" dirty="0"/>
              <a:t>如何改善</a:t>
            </a:r>
            <a:r>
              <a:rPr lang="en-US" altLang="zh-TW" sz="4400" dirty="0"/>
              <a:t>RNN</a:t>
            </a:r>
            <a:r>
              <a:rPr lang="zh-TW" altLang="en-US" sz="4400" dirty="0"/>
              <a:t>的問題</a:t>
            </a:r>
            <a:endParaRPr lang="zh-TW" altLang="en-US" dirty="0"/>
          </a:p>
        </p:txBody>
      </p:sp>
      <p:sp>
        <p:nvSpPr>
          <p:cNvPr id="4" name="投影片編號版面配置區 3">
            <a:extLst>
              <a:ext uri="{FF2B5EF4-FFF2-40B4-BE49-F238E27FC236}">
                <a16:creationId xmlns:a16="http://schemas.microsoft.com/office/drawing/2014/main" id="{F3DBA687-FBD8-4D69-8035-01CD9E4F7656}"/>
              </a:ext>
            </a:extLst>
          </p:cNvPr>
          <p:cNvSpPr>
            <a:spLocks noGrp="1"/>
          </p:cNvSpPr>
          <p:nvPr>
            <p:ph type="sldNum" sz="quarter" idx="4294967295"/>
          </p:nvPr>
        </p:nvSpPr>
        <p:spPr/>
        <p:txBody>
          <a:bodyPr/>
          <a:lstStyle/>
          <a:p>
            <a:fld id="{EE24E02C-FA55-4E48-AE6E-5EC7FF184350}" type="slidenum">
              <a:rPr lang="zh-TW" altLang="en-US" smtClean="0"/>
              <a:t>34</a:t>
            </a:fld>
            <a:endParaRPr lang="zh-TW" altLang="en-US"/>
          </a:p>
        </p:txBody>
      </p:sp>
      <p:pic>
        <p:nvPicPr>
          <p:cNvPr id="5122" name="Picture 2" descr="https://i2.wp.com/colah.github.io/posts/2015-08-Understanding-LSTMs/img/LSTM3-focus-f.png?w=1200&amp;ssl=1">
            <a:extLst>
              <a:ext uri="{FF2B5EF4-FFF2-40B4-BE49-F238E27FC236}">
                <a16:creationId xmlns:a16="http://schemas.microsoft.com/office/drawing/2014/main" id="{C78EFE15-1EED-46F7-9500-797F0F7D2A8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2889" y="1650951"/>
            <a:ext cx="7888644" cy="243233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i0.wp.com/colah.github.io/posts/2015-08-Understanding-LSTMs/img/LSTM3-focus-i.png?w=1200&amp;ssl=1">
            <a:extLst>
              <a:ext uri="{FF2B5EF4-FFF2-40B4-BE49-F238E27FC236}">
                <a16:creationId xmlns:a16="http://schemas.microsoft.com/office/drawing/2014/main" id="{79DA7ADB-681D-43C5-9AD8-E43484E134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082" y="3940749"/>
            <a:ext cx="8213835" cy="2532599"/>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3B407DDC-7105-420E-BD13-85818216049A}"/>
              </a:ext>
            </a:extLst>
          </p:cNvPr>
          <p:cNvSpPr/>
          <p:nvPr/>
        </p:nvSpPr>
        <p:spPr>
          <a:xfrm>
            <a:off x="4755350" y="1966524"/>
            <a:ext cx="2028889" cy="369332"/>
          </a:xfrm>
          <a:prstGeom prst="rect">
            <a:avLst/>
          </a:prstGeom>
          <a:solidFill>
            <a:srgbClr val="FFFF00"/>
          </a:solidFill>
        </p:spPr>
        <p:txBody>
          <a:bodyPr wrap="none">
            <a:spAutoFit/>
          </a:bodyPr>
          <a:lstStyle/>
          <a:p>
            <a:r>
              <a:rPr lang="en-US" altLang="zh-TW" b="1" dirty="0">
                <a:solidFill>
                  <a:srgbClr val="303233"/>
                </a:solidFill>
                <a:latin typeface="Lato"/>
              </a:rPr>
              <a:t>Forget gate layer</a:t>
            </a:r>
            <a:endParaRPr lang="zh-TW" altLang="en-US" b="1" dirty="0"/>
          </a:p>
        </p:txBody>
      </p:sp>
      <p:sp>
        <p:nvSpPr>
          <p:cNvPr id="9" name="矩形 8">
            <a:extLst>
              <a:ext uri="{FF2B5EF4-FFF2-40B4-BE49-F238E27FC236}">
                <a16:creationId xmlns:a16="http://schemas.microsoft.com/office/drawing/2014/main" id="{9F4747B9-803B-467E-A870-D10F1098D26A}"/>
              </a:ext>
            </a:extLst>
          </p:cNvPr>
          <p:cNvSpPr/>
          <p:nvPr/>
        </p:nvSpPr>
        <p:spPr>
          <a:xfrm>
            <a:off x="4755350" y="4356797"/>
            <a:ext cx="1904752" cy="369332"/>
          </a:xfrm>
          <a:prstGeom prst="rect">
            <a:avLst/>
          </a:prstGeom>
          <a:solidFill>
            <a:srgbClr val="FFFF00"/>
          </a:solidFill>
        </p:spPr>
        <p:txBody>
          <a:bodyPr wrap="none">
            <a:spAutoFit/>
          </a:bodyPr>
          <a:lstStyle/>
          <a:p>
            <a:r>
              <a:rPr lang="en-US" altLang="zh-TW" b="1" dirty="0">
                <a:solidFill>
                  <a:srgbClr val="303233"/>
                </a:solidFill>
                <a:latin typeface="Lato"/>
              </a:rPr>
              <a:t>Input gate layer</a:t>
            </a:r>
            <a:endParaRPr lang="zh-TW" altLang="en-US" b="1" dirty="0"/>
          </a:p>
        </p:txBody>
      </p:sp>
      <p:sp>
        <p:nvSpPr>
          <p:cNvPr id="7" name="Rectangle 5">
            <a:extLst>
              <a:ext uri="{FF2B5EF4-FFF2-40B4-BE49-F238E27FC236}">
                <a16:creationId xmlns:a16="http://schemas.microsoft.com/office/drawing/2014/main" id="{BDD1F03F-A14A-48CE-A25D-21D626927D62}"/>
              </a:ext>
            </a:extLst>
          </p:cNvPr>
          <p:cNvSpPr>
            <a:spLocks noChangeArrowheads="1"/>
          </p:cNvSpPr>
          <p:nvPr/>
        </p:nvSpPr>
        <p:spPr bwMode="auto">
          <a:xfrm>
            <a:off x="4755350" y="3260295"/>
            <a:ext cx="3272864" cy="692497"/>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300" b="0" i="0" u="none" strike="noStrike" cap="none" normalizeH="0" baseline="0" dirty="0">
                <a:ln>
                  <a:noFill/>
                </a:ln>
                <a:solidFill>
                  <a:srgbClr val="303233"/>
                </a:solidFill>
                <a:effectLst/>
                <a:latin typeface="Arial" panose="020B0604020202020204" pitchFamily="34" charset="0"/>
                <a:ea typeface="Lato"/>
              </a:rPr>
              <a:t>第一步：決定要從單元狀態中丟掉什麼訊息，所以稱為遺忘門，由啟動函數</a:t>
            </a:r>
            <a:r>
              <a:rPr kumimoji="0" lang="zh-TW" altLang="zh-TW" sz="1200" b="0" i="0" u="none" strike="noStrike" cap="none" normalizeH="0" baseline="0" dirty="0">
                <a:ln>
                  <a:noFill/>
                </a:ln>
                <a:solidFill>
                  <a:srgbClr val="FF0000"/>
                </a:solidFill>
                <a:effectLst/>
                <a:latin typeface="Arial Unicode MS"/>
                <a:ea typeface="Menlo"/>
              </a:rPr>
              <a:t>sigmoid</a:t>
            </a:r>
            <a:r>
              <a:rPr kumimoji="0" lang="zh-TW" altLang="zh-TW" sz="1300" b="0" i="0" u="none" strike="noStrike" cap="none" normalizeH="0" baseline="0" dirty="0">
                <a:ln>
                  <a:noFill/>
                </a:ln>
                <a:solidFill>
                  <a:srgbClr val="303233"/>
                </a:solidFill>
                <a:effectLst/>
                <a:ea typeface="Lato"/>
              </a:rPr>
              <a:t>決定。</a:t>
            </a:r>
            <a:r>
              <a:rPr kumimoji="0" lang="zh-TW" altLang="zh-TW" sz="400" b="0" i="0" u="none" strike="noStrike" cap="none" normalizeH="0" baseline="0" dirty="0">
                <a:ln>
                  <a:noFill/>
                </a:ln>
                <a:solidFill>
                  <a:schemeClr val="tx1"/>
                </a:solidFill>
                <a:effectLst/>
                <a:latin typeface="Arial" panose="020B0604020202020204" pitchFamily="34" charset="0"/>
              </a:rPr>
              <a:t> </a:t>
            </a: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
        <p:nvSpPr>
          <p:cNvPr id="13" name="Rectangle 5">
            <a:extLst>
              <a:ext uri="{FF2B5EF4-FFF2-40B4-BE49-F238E27FC236}">
                <a16:creationId xmlns:a16="http://schemas.microsoft.com/office/drawing/2014/main" id="{50B82031-6784-4FEC-BFD8-7F8458EE159F}"/>
              </a:ext>
            </a:extLst>
          </p:cNvPr>
          <p:cNvSpPr>
            <a:spLocks noChangeArrowheads="1"/>
          </p:cNvSpPr>
          <p:nvPr/>
        </p:nvSpPr>
        <p:spPr bwMode="auto">
          <a:xfrm>
            <a:off x="4755350" y="5765393"/>
            <a:ext cx="3272864" cy="1092607"/>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kumimoji="0" lang="zh-TW" altLang="zh-TW" sz="1300" b="0" i="0" u="none" strike="noStrike" cap="none" normalizeH="0" baseline="0" dirty="0">
                <a:ln>
                  <a:noFill/>
                </a:ln>
                <a:solidFill>
                  <a:srgbClr val="303233"/>
                </a:solidFill>
                <a:effectLst/>
                <a:latin typeface="Arial" panose="020B0604020202020204" pitchFamily="34" charset="0"/>
                <a:ea typeface="Lato"/>
              </a:rPr>
              <a:t>第</a:t>
            </a:r>
            <a:r>
              <a:rPr kumimoji="0" lang="zh-TW" altLang="en-US" sz="1300" b="0" i="0" u="none" strike="noStrike" cap="none" normalizeH="0" baseline="0" dirty="0">
                <a:ln>
                  <a:noFill/>
                </a:ln>
                <a:solidFill>
                  <a:srgbClr val="303233"/>
                </a:solidFill>
                <a:effectLst/>
                <a:latin typeface="Arial" panose="020B0604020202020204" pitchFamily="34" charset="0"/>
                <a:ea typeface="Lato"/>
              </a:rPr>
              <a:t>二</a:t>
            </a:r>
            <a:r>
              <a:rPr kumimoji="0" lang="zh-TW" altLang="zh-TW" sz="1300" b="0" i="0" u="none" strike="noStrike" cap="none" normalizeH="0" baseline="0" dirty="0">
                <a:ln>
                  <a:noFill/>
                </a:ln>
                <a:solidFill>
                  <a:srgbClr val="303233"/>
                </a:solidFill>
                <a:effectLst/>
                <a:latin typeface="Arial" panose="020B0604020202020204" pitchFamily="34" charset="0"/>
                <a:ea typeface="Lato"/>
              </a:rPr>
              <a:t>步：</a:t>
            </a:r>
            <a:r>
              <a:rPr lang="zh-TW" altLang="en-US" sz="1300" dirty="0">
                <a:solidFill>
                  <a:srgbClr val="303233"/>
                </a:solidFill>
                <a:latin typeface="Lato"/>
              </a:rPr>
              <a:t>決定要在單元狀態中儲存哪些新的訊息，又分成兩部分：</a:t>
            </a:r>
            <a:endParaRPr lang="en-US" altLang="zh-TW" sz="1300" dirty="0">
              <a:solidFill>
                <a:srgbClr val="303233"/>
              </a:solidFill>
              <a:latin typeface="Lato"/>
            </a:endParaRPr>
          </a:p>
          <a:p>
            <a:pPr marL="285750" lvl="0" indent="-285750" defTabSz="914400">
              <a:buFont typeface="Arial" panose="020B0604020202020204" pitchFamily="34" charset="0"/>
              <a:buChar char="•"/>
            </a:pPr>
            <a:r>
              <a:rPr lang="zh-TW" altLang="en-US" sz="1300" dirty="0">
                <a:solidFill>
                  <a:srgbClr val="303233"/>
                </a:solidFill>
                <a:latin typeface="Lato"/>
              </a:rPr>
              <a:t>啟動函數</a:t>
            </a:r>
            <a:r>
              <a:rPr lang="en-US" altLang="zh-TW" sz="1300" dirty="0">
                <a:solidFill>
                  <a:srgbClr val="FF0000"/>
                </a:solidFill>
                <a:latin typeface="Lato"/>
              </a:rPr>
              <a:t>sigmoid</a:t>
            </a:r>
            <a:r>
              <a:rPr lang="zh-TW" altLang="en-US" sz="1300" dirty="0">
                <a:solidFill>
                  <a:srgbClr val="303233"/>
                </a:solidFill>
                <a:latin typeface="Lato"/>
              </a:rPr>
              <a:t>決定更新哪些值。</a:t>
            </a:r>
          </a:p>
          <a:p>
            <a:pPr marL="285750" lvl="0" indent="-285750" defTabSz="914400">
              <a:buFont typeface="Arial" panose="020B0604020202020204" pitchFamily="34" charset="0"/>
              <a:buChar char="•"/>
            </a:pPr>
            <a:r>
              <a:rPr lang="zh-TW" altLang="en-US" sz="1300" dirty="0">
                <a:solidFill>
                  <a:srgbClr val="303233"/>
                </a:solidFill>
                <a:latin typeface="Lato"/>
              </a:rPr>
              <a:t>啟動函數</a:t>
            </a:r>
            <a:r>
              <a:rPr lang="en-US" altLang="zh-TW" sz="1300" dirty="0" err="1">
                <a:solidFill>
                  <a:srgbClr val="FF0000"/>
                </a:solidFill>
                <a:latin typeface="Lato"/>
              </a:rPr>
              <a:t>tanh</a:t>
            </a:r>
            <a:r>
              <a:rPr lang="zh-TW" altLang="en-US" sz="1300" dirty="0">
                <a:solidFill>
                  <a:srgbClr val="303233"/>
                </a:solidFill>
                <a:latin typeface="Lato"/>
              </a:rPr>
              <a:t>創建新的向量可添至單元狀態。</a:t>
            </a:r>
            <a:endParaRPr kumimoji="0" lang="zh-TW" altLang="zh-TW" sz="1300" b="0" i="0" u="none" strike="noStrike" cap="none" normalizeH="0" baseline="0" dirty="0">
              <a:ln>
                <a:noFill/>
              </a:ln>
              <a:solidFill>
                <a:schemeClr val="tx1"/>
              </a:solidFill>
              <a:effectLst/>
              <a:latin typeface="Arial" panose="020B0604020202020204" pitchFamily="34" charset="0"/>
            </a:endParaRPr>
          </a:p>
        </p:txBody>
      </p:sp>
      <p:pic>
        <p:nvPicPr>
          <p:cNvPr id="3" name="圖片 2">
            <a:extLst>
              <a:ext uri="{FF2B5EF4-FFF2-40B4-BE49-F238E27FC236}">
                <a16:creationId xmlns:a16="http://schemas.microsoft.com/office/drawing/2014/main" id="{E4D64255-15BD-4A95-ADA8-3B4A7546FDE3}"/>
              </a:ext>
            </a:extLst>
          </p:cNvPr>
          <p:cNvPicPr>
            <a:picLocks noChangeAspect="1"/>
          </p:cNvPicPr>
          <p:nvPr/>
        </p:nvPicPr>
        <p:blipFill>
          <a:blip r:embed="rId4"/>
          <a:stretch>
            <a:fillRect/>
          </a:stretch>
        </p:blipFill>
        <p:spPr>
          <a:xfrm>
            <a:off x="1477005" y="3823497"/>
            <a:ext cx="2519060" cy="13369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3818266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A53E4D-CA02-48E7-8C27-5F69C5CFBA83}"/>
              </a:ext>
            </a:extLst>
          </p:cNvPr>
          <p:cNvSpPr>
            <a:spLocks noGrp="1"/>
          </p:cNvSpPr>
          <p:nvPr>
            <p:ph type="title"/>
          </p:nvPr>
        </p:nvSpPr>
        <p:spPr/>
        <p:txBody>
          <a:bodyPr/>
          <a:lstStyle/>
          <a:p>
            <a:r>
              <a:rPr lang="en-US" altLang="zh-TW" sz="4400" dirty="0"/>
              <a:t>LSTM</a:t>
            </a:r>
            <a:r>
              <a:rPr lang="zh-TW" altLang="en-US" sz="4400" dirty="0"/>
              <a:t>如何改善</a:t>
            </a:r>
            <a:r>
              <a:rPr lang="en-US" altLang="zh-TW" sz="4400" dirty="0"/>
              <a:t>RNN</a:t>
            </a:r>
            <a:r>
              <a:rPr lang="zh-TW" altLang="en-US" sz="4400" dirty="0"/>
              <a:t>的問題</a:t>
            </a:r>
            <a:endParaRPr lang="zh-TW" altLang="en-US" dirty="0"/>
          </a:p>
        </p:txBody>
      </p:sp>
      <p:sp>
        <p:nvSpPr>
          <p:cNvPr id="4" name="投影片編號版面配置區 3">
            <a:extLst>
              <a:ext uri="{FF2B5EF4-FFF2-40B4-BE49-F238E27FC236}">
                <a16:creationId xmlns:a16="http://schemas.microsoft.com/office/drawing/2014/main" id="{F3DBA687-FBD8-4D69-8035-01CD9E4F7656}"/>
              </a:ext>
            </a:extLst>
          </p:cNvPr>
          <p:cNvSpPr>
            <a:spLocks noGrp="1"/>
          </p:cNvSpPr>
          <p:nvPr>
            <p:ph type="sldNum" sz="quarter" idx="4294967295"/>
          </p:nvPr>
        </p:nvSpPr>
        <p:spPr/>
        <p:txBody>
          <a:bodyPr/>
          <a:lstStyle/>
          <a:p>
            <a:fld id="{EE24E02C-FA55-4E48-AE6E-5EC7FF184350}" type="slidenum">
              <a:rPr lang="zh-TW" altLang="en-US" smtClean="0"/>
              <a:t>35</a:t>
            </a:fld>
            <a:endParaRPr lang="zh-TW" altLang="en-US"/>
          </a:p>
        </p:txBody>
      </p:sp>
      <p:pic>
        <p:nvPicPr>
          <p:cNvPr id="10" name="Picture 2" descr="https://i2.wp.com/colah.github.io/posts/2015-08-Understanding-LSTMs/img/LSTM3-focus-C.png?w=1200&amp;ssl=1">
            <a:extLst>
              <a:ext uri="{FF2B5EF4-FFF2-40B4-BE49-F238E27FC236}">
                <a16:creationId xmlns:a16="http://schemas.microsoft.com/office/drawing/2014/main" id="{D22DE589-BF8D-4AC8-982F-3C46F959126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3049" y="1776728"/>
            <a:ext cx="7957902" cy="245368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i1.wp.com/colah.github.io/posts/2015-08-Understanding-LSTMs/img/LSTM3-focus-o.png?w=1200&amp;ssl=1">
            <a:extLst>
              <a:ext uri="{FF2B5EF4-FFF2-40B4-BE49-F238E27FC236}">
                <a16:creationId xmlns:a16="http://schemas.microsoft.com/office/drawing/2014/main" id="{7A4105AB-BC2E-427E-A3BD-00FA775655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049" y="4006944"/>
            <a:ext cx="8073443" cy="248931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5">
            <a:extLst>
              <a:ext uri="{FF2B5EF4-FFF2-40B4-BE49-F238E27FC236}">
                <a16:creationId xmlns:a16="http://schemas.microsoft.com/office/drawing/2014/main" id="{0DFE56D6-2255-44C6-9453-E33D55FC744B}"/>
              </a:ext>
            </a:extLst>
          </p:cNvPr>
          <p:cNvSpPr>
            <a:spLocks noChangeArrowheads="1"/>
          </p:cNvSpPr>
          <p:nvPr/>
        </p:nvSpPr>
        <p:spPr bwMode="auto">
          <a:xfrm>
            <a:off x="4755350" y="3460349"/>
            <a:ext cx="3272864" cy="292388"/>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zh-TW" altLang="en-US" sz="1300" dirty="0">
                <a:solidFill>
                  <a:srgbClr val="303233"/>
                </a:solidFill>
                <a:ea typeface="Lato"/>
              </a:rPr>
              <a:t>接下來結合這兩部分來進行狀態更新。</a:t>
            </a: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
        <p:nvSpPr>
          <p:cNvPr id="14" name="矩形 13">
            <a:extLst>
              <a:ext uri="{FF2B5EF4-FFF2-40B4-BE49-F238E27FC236}">
                <a16:creationId xmlns:a16="http://schemas.microsoft.com/office/drawing/2014/main" id="{474F3389-1615-43E7-96D8-6466D6355B6D}"/>
              </a:ext>
            </a:extLst>
          </p:cNvPr>
          <p:cNvSpPr/>
          <p:nvPr/>
        </p:nvSpPr>
        <p:spPr>
          <a:xfrm>
            <a:off x="4755350" y="4299955"/>
            <a:ext cx="2095510" cy="369332"/>
          </a:xfrm>
          <a:prstGeom prst="rect">
            <a:avLst/>
          </a:prstGeom>
          <a:solidFill>
            <a:srgbClr val="FFFF00"/>
          </a:solidFill>
        </p:spPr>
        <p:txBody>
          <a:bodyPr wrap="none">
            <a:spAutoFit/>
          </a:bodyPr>
          <a:lstStyle/>
          <a:p>
            <a:r>
              <a:rPr lang="en-US" altLang="zh-TW" b="1" dirty="0">
                <a:solidFill>
                  <a:srgbClr val="303233"/>
                </a:solidFill>
                <a:latin typeface="Lato"/>
              </a:rPr>
              <a:t>Output gate layer</a:t>
            </a:r>
            <a:endParaRPr lang="zh-TW" altLang="en-US" b="1" dirty="0"/>
          </a:p>
        </p:txBody>
      </p:sp>
      <p:sp>
        <p:nvSpPr>
          <p:cNvPr id="9" name="Rectangle 7">
            <a:extLst>
              <a:ext uri="{FF2B5EF4-FFF2-40B4-BE49-F238E27FC236}">
                <a16:creationId xmlns:a16="http://schemas.microsoft.com/office/drawing/2014/main" id="{2D002A67-027A-4668-B6CC-DADB020E6A6A}"/>
              </a:ext>
            </a:extLst>
          </p:cNvPr>
          <p:cNvSpPr>
            <a:spLocks noChangeArrowheads="1"/>
          </p:cNvSpPr>
          <p:nvPr/>
        </p:nvSpPr>
        <p:spPr bwMode="auto">
          <a:xfrm>
            <a:off x="4755350" y="5857911"/>
            <a:ext cx="4230914" cy="89255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en-US" sz="1300" b="0" i="0" u="none" strike="noStrike" cap="none" normalizeH="0" baseline="0" dirty="0">
                <a:ln>
                  <a:noFill/>
                </a:ln>
                <a:solidFill>
                  <a:srgbClr val="303233"/>
                </a:solidFill>
                <a:effectLst/>
                <a:latin typeface="Arial" panose="020B0604020202020204" pitchFamily="34" charset="0"/>
                <a:ea typeface="Lato"/>
              </a:rPr>
              <a:t>最後一步：</a:t>
            </a:r>
            <a:r>
              <a:rPr kumimoji="0" lang="zh-TW" altLang="zh-TW" sz="1300" b="0" i="0" u="none" strike="noStrike" cap="none" normalizeH="0" baseline="0" dirty="0">
                <a:ln>
                  <a:noFill/>
                </a:ln>
                <a:solidFill>
                  <a:srgbClr val="303233"/>
                </a:solidFill>
                <a:effectLst/>
                <a:latin typeface="Arial" panose="020B0604020202020204" pitchFamily="34" charset="0"/>
                <a:ea typeface="Lato"/>
              </a:rPr>
              <a:t>決定輸出的內容。首先透過</a:t>
            </a:r>
            <a:r>
              <a:rPr kumimoji="0" lang="zh-TW" altLang="zh-TW" sz="1200" b="0" i="0" u="none" strike="noStrike" cap="none" normalizeH="0" baseline="0" dirty="0">
                <a:ln>
                  <a:noFill/>
                </a:ln>
                <a:solidFill>
                  <a:srgbClr val="C7254E"/>
                </a:solidFill>
                <a:effectLst/>
                <a:latin typeface="Arial Unicode MS"/>
                <a:ea typeface="Menlo"/>
              </a:rPr>
              <a:t>sigmoid</a:t>
            </a:r>
            <a:r>
              <a:rPr kumimoji="0" lang="zh-TW" altLang="zh-TW" sz="1300" b="0" i="0" u="none" strike="noStrike" cap="none" normalizeH="0" baseline="0" dirty="0">
                <a:ln>
                  <a:noFill/>
                </a:ln>
                <a:solidFill>
                  <a:srgbClr val="303233"/>
                </a:solidFill>
                <a:effectLst/>
                <a:ea typeface="Lato"/>
              </a:rPr>
              <a:t>層決定要輸出單元狀態的哪些部分，然後透過</a:t>
            </a:r>
            <a:r>
              <a:rPr kumimoji="0" lang="zh-TW" altLang="zh-TW" sz="1200" b="0" i="0" u="none" strike="noStrike" cap="none" normalizeH="0" baseline="0" dirty="0">
                <a:ln>
                  <a:noFill/>
                </a:ln>
                <a:solidFill>
                  <a:srgbClr val="C7254E"/>
                </a:solidFill>
                <a:effectLst/>
                <a:latin typeface="Arial Unicode MS"/>
                <a:ea typeface="Menlo"/>
              </a:rPr>
              <a:t>tanh</a:t>
            </a:r>
            <a:r>
              <a:rPr kumimoji="0" lang="zh-TW" altLang="zh-TW" sz="1300" b="0" i="0" u="none" strike="noStrike" cap="none" normalizeH="0" baseline="0" dirty="0">
                <a:ln>
                  <a:noFill/>
                </a:ln>
                <a:solidFill>
                  <a:srgbClr val="303233"/>
                </a:solidFill>
                <a:effectLst/>
                <a:ea typeface="Lato"/>
              </a:rPr>
              <a:t>函數（把值轉換為</a:t>
            </a:r>
            <a:r>
              <a:rPr kumimoji="0" lang="zh-TW" altLang="zh-TW" sz="1300" b="0" i="0" u="none" strike="noStrike" cap="none" normalizeH="0" baseline="0" dirty="0">
                <a:ln>
                  <a:noFill/>
                </a:ln>
                <a:solidFill>
                  <a:srgbClr val="303233"/>
                </a:solidFill>
                <a:effectLst/>
                <a:latin typeface="Arial" panose="020B0604020202020204" pitchFamily="34" charset="0"/>
                <a:ea typeface="Lato"/>
              </a:rPr>
              <a:t> </a:t>
            </a:r>
            <a:r>
              <a:rPr kumimoji="0" lang="zh-TW" altLang="zh-TW" sz="1300" b="0" i="1" u="none" strike="noStrike" cap="none" normalizeH="0" baseline="0" dirty="0">
                <a:ln>
                  <a:noFill/>
                </a:ln>
                <a:solidFill>
                  <a:srgbClr val="303233"/>
                </a:solidFill>
                <a:effectLst/>
                <a:latin typeface="Arial" panose="020B0604020202020204" pitchFamily="34" charset="0"/>
                <a:ea typeface="Lato"/>
              </a:rPr>
              <a:t>[-1,1]</a:t>
            </a:r>
            <a:r>
              <a:rPr kumimoji="0" lang="zh-TW" altLang="zh-TW" sz="1300" b="0" i="0" u="none" strike="noStrike" cap="none" normalizeH="0" baseline="0" dirty="0">
                <a:ln>
                  <a:noFill/>
                </a:ln>
                <a:solidFill>
                  <a:srgbClr val="303233"/>
                </a:solidFill>
                <a:effectLst/>
                <a:latin typeface="Arial" panose="020B0604020202020204" pitchFamily="34" charset="0"/>
                <a:ea typeface="Lato"/>
              </a:rPr>
              <a:t> 區間），把它的單元狀態與</a:t>
            </a:r>
            <a:r>
              <a:rPr kumimoji="0" lang="zh-TW" altLang="zh-TW" sz="1200" b="0" i="0" u="none" strike="noStrike" cap="none" normalizeH="0" baseline="0" dirty="0">
                <a:ln>
                  <a:noFill/>
                </a:ln>
                <a:solidFill>
                  <a:srgbClr val="C7254E"/>
                </a:solidFill>
                <a:effectLst/>
                <a:latin typeface="Arial Unicode MS"/>
                <a:ea typeface="Menlo"/>
              </a:rPr>
              <a:t>sigmoid</a:t>
            </a:r>
            <a:r>
              <a:rPr kumimoji="0" lang="zh-TW" altLang="zh-TW" sz="1300" b="0" i="0" u="none" strike="noStrike" cap="none" normalizeH="0" baseline="0" dirty="0">
                <a:ln>
                  <a:noFill/>
                </a:ln>
                <a:solidFill>
                  <a:srgbClr val="303233"/>
                </a:solidFill>
                <a:effectLst/>
                <a:ea typeface="Lato"/>
              </a:rPr>
              <a:t>的輸出相乘，因此決定最後輸出的部分。</a:t>
            </a:r>
            <a:r>
              <a:rPr kumimoji="0" lang="zh-TW" altLang="zh-TW" sz="400" b="0" i="0" u="none" strike="noStrike" cap="none" normalizeH="0" baseline="0" dirty="0">
                <a:ln>
                  <a:noFill/>
                </a:ln>
                <a:solidFill>
                  <a:schemeClr val="tx1"/>
                </a:solidFill>
                <a:effectLst/>
                <a:latin typeface="Arial" panose="020B0604020202020204" pitchFamily="34" charset="0"/>
              </a:rPr>
              <a:t> </a:t>
            </a: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947558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4D5EFB-6141-44A8-A9E2-757022C2C0CA}"/>
              </a:ext>
            </a:extLst>
          </p:cNvPr>
          <p:cNvSpPr>
            <a:spLocks noGrp="1"/>
          </p:cNvSpPr>
          <p:nvPr>
            <p:ph type="title"/>
          </p:nvPr>
        </p:nvSpPr>
        <p:spPr/>
        <p:txBody>
          <a:bodyPr/>
          <a:lstStyle/>
          <a:p>
            <a:r>
              <a:rPr lang="en-US" altLang="zh-TW" sz="4000" dirty="0"/>
              <a:t>LSTM</a:t>
            </a:r>
            <a:r>
              <a:rPr lang="zh-TW" altLang="en-US" sz="4000" dirty="0"/>
              <a:t>如何改善</a:t>
            </a:r>
            <a:r>
              <a:rPr lang="en-US" altLang="zh-TW" sz="4000" dirty="0"/>
              <a:t>RNN</a:t>
            </a:r>
            <a:r>
              <a:rPr lang="zh-TW" altLang="en-US" sz="4000" dirty="0"/>
              <a:t>的問題</a:t>
            </a:r>
            <a:endParaRPr lang="zh-TW" altLang="en-US" dirty="0"/>
          </a:p>
        </p:txBody>
      </p:sp>
      <p:sp>
        <p:nvSpPr>
          <p:cNvPr id="3" name="內容版面配置區 2">
            <a:extLst>
              <a:ext uri="{FF2B5EF4-FFF2-40B4-BE49-F238E27FC236}">
                <a16:creationId xmlns:a16="http://schemas.microsoft.com/office/drawing/2014/main" id="{269B8C1F-53DA-4D87-A68F-67792C6F6963}"/>
              </a:ext>
            </a:extLst>
          </p:cNvPr>
          <p:cNvSpPr>
            <a:spLocks noGrp="1"/>
          </p:cNvSpPr>
          <p:nvPr>
            <p:ph idx="1"/>
          </p:nvPr>
        </p:nvSpPr>
        <p:spPr/>
        <p:txBody>
          <a:bodyPr/>
          <a:lstStyle/>
          <a:p>
            <a:r>
              <a:rPr lang="en-US" altLang="zh-TW" dirty="0"/>
              <a:t>Gated Recurrent Unit</a:t>
            </a:r>
            <a:r>
              <a:rPr lang="zh-TW" altLang="en-US" dirty="0"/>
              <a:t>（</a:t>
            </a:r>
            <a:r>
              <a:rPr lang="en-US" altLang="zh-TW" dirty="0"/>
              <a:t>GRU</a:t>
            </a:r>
            <a:r>
              <a:rPr lang="zh-TW" altLang="en-US" dirty="0"/>
              <a:t>）</a:t>
            </a:r>
            <a:endParaRPr lang="en-US" altLang="zh-TW" dirty="0"/>
          </a:p>
          <a:p>
            <a:pPr lvl="1" algn="just">
              <a:lnSpc>
                <a:spcPct val="150000"/>
              </a:lnSpc>
            </a:pPr>
            <a:r>
              <a:rPr lang="zh-TW" altLang="en-US" sz="2000" dirty="0"/>
              <a:t>上面介紹標準的 </a:t>
            </a:r>
            <a:r>
              <a:rPr lang="en-US" altLang="zh-TW" sz="2000" dirty="0"/>
              <a:t>LSTM</a:t>
            </a:r>
            <a:r>
              <a:rPr lang="zh-TW" altLang="en-US" sz="2000" dirty="0"/>
              <a:t>，不過不是所有的 </a:t>
            </a:r>
            <a:r>
              <a:rPr lang="en-US" altLang="zh-TW" sz="2000" dirty="0"/>
              <a:t>LSTM </a:t>
            </a:r>
            <a:r>
              <a:rPr lang="zh-TW" altLang="en-US" sz="2000" dirty="0"/>
              <a:t>結構相同。實際上與 </a:t>
            </a:r>
            <a:r>
              <a:rPr lang="en-US" altLang="zh-TW" sz="2000" dirty="0"/>
              <a:t>LSTM </a:t>
            </a:r>
            <a:r>
              <a:rPr lang="zh-TW" altLang="en-US" sz="2000" dirty="0"/>
              <a:t>相關的論文都有採用微小的變形，如目前比較流行的 </a:t>
            </a:r>
            <a:r>
              <a:rPr lang="en-US" altLang="zh-TW" sz="2000" dirty="0"/>
              <a:t>GRU</a:t>
            </a:r>
            <a:r>
              <a:rPr lang="zh-TW" altLang="en-US" sz="2000" dirty="0"/>
              <a:t>：</a:t>
            </a:r>
          </a:p>
        </p:txBody>
      </p:sp>
      <p:sp>
        <p:nvSpPr>
          <p:cNvPr id="4" name="投影片編號版面配置區 3">
            <a:extLst>
              <a:ext uri="{FF2B5EF4-FFF2-40B4-BE49-F238E27FC236}">
                <a16:creationId xmlns:a16="http://schemas.microsoft.com/office/drawing/2014/main" id="{E5A7F8AB-36D6-4035-A6CB-618E571C92E1}"/>
              </a:ext>
            </a:extLst>
          </p:cNvPr>
          <p:cNvSpPr>
            <a:spLocks noGrp="1"/>
          </p:cNvSpPr>
          <p:nvPr>
            <p:ph type="sldNum" sz="quarter" idx="4294967295"/>
          </p:nvPr>
        </p:nvSpPr>
        <p:spPr/>
        <p:txBody>
          <a:bodyPr/>
          <a:lstStyle/>
          <a:p>
            <a:fld id="{EE24E02C-FA55-4E48-AE6E-5EC7FF184350}" type="slidenum">
              <a:rPr lang="zh-TW" altLang="en-US" smtClean="0"/>
              <a:t>36</a:t>
            </a:fld>
            <a:endParaRPr lang="zh-TW" altLang="en-US" dirty="0"/>
          </a:p>
        </p:txBody>
      </p:sp>
      <p:pic>
        <p:nvPicPr>
          <p:cNvPr id="7170" name="Picture 2" descr="https://ithelp.ithome.com.tw/upload/images/20181028/20112540mf0x7WHzKi.png">
            <a:extLst>
              <a:ext uri="{FF2B5EF4-FFF2-40B4-BE49-F238E27FC236}">
                <a16:creationId xmlns:a16="http://schemas.microsoft.com/office/drawing/2014/main" id="{3139B1B3-2BD8-44DC-8C2B-C29942D85F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636912"/>
            <a:ext cx="7878660" cy="2431989"/>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41B52DCE-D2F9-4D52-8246-3D9158701098}"/>
              </a:ext>
            </a:extLst>
          </p:cNvPr>
          <p:cNvSpPr/>
          <p:nvPr/>
        </p:nvSpPr>
        <p:spPr>
          <a:xfrm>
            <a:off x="1043608" y="5301208"/>
            <a:ext cx="7126014" cy="492443"/>
          </a:xfrm>
          <a:prstGeom prst="rect">
            <a:avLst/>
          </a:prstGeom>
          <a:solidFill>
            <a:schemeClr val="bg2"/>
          </a:solidFill>
        </p:spPr>
        <p:txBody>
          <a:bodyPr wrap="square">
            <a:spAutoFit/>
          </a:bodyPr>
          <a:lstStyle/>
          <a:p>
            <a:pPr algn="just"/>
            <a:r>
              <a:rPr lang="en-US" altLang="zh-TW" sz="1300" dirty="0"/>
              <a:t>GRU </a:t>
            </a:r>
            <a:r>
              <a:rPr lang="zh-TW" altLang="en-US" sz="1300" dirty="0"/>
              <a:t>為 </a:t>
            </a:r>
            <a:r>
              <a:rPr lang="en-US" altLang="zh-TW" sz="1300" dirty="0"/>
              <a:t>LSTM </a:t>
            </a:r>
            <a:r>
              <a:rPr lang="zh-TW" altLang="en-US" sz="1300" dirty="0"/>
              <a:t>的變形，它將遺忘和輸入門組合成一個 </a:t>
            </a:r>
            <a:r>
              <a:rPr lang="en-US" altLang="zh-TW" sz="1300" dirty="0"/>
              <a:t>Update gate</a:t>
            </a:r>
            <a:r>
              <a:rPr lang="zh-TW" altLang="en-US" sz="1300" dirty="0"/>
              <a:t>。它還合併了單元狀態和隱藏狀態，並進行了一些其他更改。由此產生的模型比標準 </a:t>
            </a:r>
            <a:r>
              <a:rPr lang="en-US" altLang="zh-TW" sz="1300" dirty="0"/>
              <a:t>LSTM </a:t>
            </a:r>
            <a:r>
              <a:rPr lang="zh-TW" altLang="en-US" sz="1300" dirty="0"/>
              <a:t>模型簡單，並且越來越受歡迎。</a:t>
            </a:r>
          </a:p>
        </p:txBody>
      </p:sp>
    </p:spTree>
    <p:extLst>
      <p:ext uri="{BB962C8B-B14F-4D97-AF65-F5344CB8AC3E}">
        <p14:creationId xmlns:p14="http://schemas.microsoft.com/office/powerpoint/2010/main" val="99351278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為瞭解決前後文的問題</a:t>
            </a:r>
            <a:r>
              <a:rPr lang="en-US" altLang="zh-TW" dirty="0"/>
              <a:t>…</a:t>
            </a:r>
            <a:endParaRPr lang="zh-TW" altLang="en-US" dirty="0"/>
          </a:p>
        </p:txBody>
      </p:sp>
      <p:sp>
        <p:nvSpPr>
          <p:cNvPr id="3" name="內容版面配置區 2"/>
          <p:cNvSpPr>
            <a:spLocks noGrp="1"/>
          </p:cNvSpPr>
          <p:nvPr>
            <p:ph idx="1"/>
          </p:nvPr>
        </p:nvSpPr>
        <p:spPr/>
        <p:txBody>
          <a:bodyPr/>
          <a:lstStyle/>
          <a:p>
            <a:pPr algn="just">
              <a:lnSpc>
                <a:spcPct val="150000"/>
              </a:lnSpc>
            </a:pPr>
            <a:r>
              <a:rPr lang="en-US" altLang="zh-TW" dirty="0"/>
              <a:t>RNN</a:t>
            </a:r>
            <a:r>
              <a:rPr lang="zh-TW" altLang="en-US" dirty="0"/>
              <a:t>企圖在時間座標軸上建構一個類神經網路，</a:t>
            </a:r>
            <a:r>
              <a:rPr lang="zh-TW" altLang="en-US" b="1" dirty="0">
                <a:solidFill>
                  <a:srgbClr val="FF0000"/>
                </a:solidFill>
              </a:rPr>
              <a:t>並隨時紀錄不同時間點所發生的事情</a:t>
            </a:r>
            <a:r>
              <a:rPr lang="zh-TW" altLang="en-US" dirty="0"/>
              <a:t>，這種神經網路便在隱藏層之間的類神經進行之間連結進行改良。</a:t>
            </a:r>
          </a:p>
        </p:txBody>
      </p:sp>
      <p:sp>
        <p:nvSpPr>
          <p:cNvPr id="4" name="投影片編號版面配置區 3"/>
          <p:cNvSpPr>
            <a:spLocks noGrp="1"/>
          </p:cNvSpPr>
          <p:nvPr>
            <p:ph type="sldNum" sz="quarter" idx="4294967295"/>
          </p:nvPr>
        </p:nvSpPr>
        <p:spPr/>
        <p:txBody>
          <a:bodyPr/>
          <a:lstStyle/>
          <a:p>
            <a:fld id="{EE24E02C-FA55-4E48-AE6E-5EC7FF184350}" type="slidenum">
              <a:rPr lang="zh-TW" altLang="en-US" smtClean="0"/>
              <a:t>4</a:t>
            </a:fld>
            <a:endParaRPr lang="zh-TW" altLang="en-US"/>
          </a:p>
        </p:txBody>
      </p:sp>
      <p:pic>
        <p:nvPicPr>
          <p:cNvPr id="5" name="圖片 4"/>
          <p:cNvPicPr>
            <a:picLocks noChangeAspect="1"/>
          </p:cNvPicPr>
          <p:nvPr/>
        </p:nvPicPr>
        <p:blipFill>
          <a:blip r:embed="rId2"/>
          <a:stretch>
            <a:fillRect/>
          </a:stretch>
        </p:blipFill>
        <p:spPr>
          <a:xfrm>
            <a:off x="329190" y="3284984"/>
            <a:ext cx="1985052" cy="3048865"/>
          </a:xfrm>
          <a:prstGeom prst="rect">
            <a:avLst/>
          </a:prstGeom>
        </p:spPr>
      </p:pic>
      <p:sp>
        <p:nvSpPr>
          <p:cNvPr id="7" name="文字方塊 6"/>
          <p:cNvSpPr txBox="1"/>
          <p:nvPr/>
        </p:nvSpPr>
        <p:spPr>
          <a:xfrm>
            <a:off x="1321716" y="4005064"/>
            <a:ext cx="941283" cy="307777"/>
          </a:xfrm>
          <a:prstGeom prst="rect">
            <a:avLst/>
          </a:prstGeom>
          <a:noFill/>
        </p:spPr>
        <p:txBody>
          <a:bodyPr wrap="none" rtlCol="0">
            <a:spAutoFit/>
          </a:bodyPr>
          <a:lstStyle/>
          <a:p>
            <a:r>
              <a:rPr lang="en-US" altLang="zh-TW" sz="1400" dirty="0"/>
              <a:t>t-3,t-2,…..</a:t>
            </a:r>
            <a:endParaRPr lang="zh-TW" altLang="en-US" sz="1400" dirty="0"/>
          </a:p>
        </p:txBody>
      </p:sp>
      <p:pic>
        <p:nvPicPr>
          <p:cNvPr id="8" name="圖片 7"/>
          <p:cNvPicPr>
            <a:picLocks noChangeAspect="1"/>
          </p:cNvPicPr>
          <p:nvPr/>
        </p:nvPicPr>
        <p:blipFill>
          <a:blip r:embed="rId3"/>
          <a:stretch>
            <a:fillRect/>
          </a:stretch>
        </p:blipFill>
        <p:spPr>
          <a:xfrm>
            <a:off x="2771800" y="3356992"/>
            <a:ext cx="6261947" cy="2728259"/>
          </a:xfrm>
          <a:prstGeom prst="rect">
            <a:avLst/>
          </a:prstGeom>
        </p:spPr>
      </p:pic>
    </p:spTree>
    <p:extLst>
      <p:ext uri="{BB962C8B-B14F-4D97-AF65-F5344CB8AC3E}">
        <p14:creationId xmlns:p14="http://schemas.microsoft.com/office/powerpoint/2010/main" val="285482716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1992" y="3429000"/>
            <a:ext cx="8264525" cy="720725"/>
          </a:xfrm>
        </p:spPr>
        <p:txBody>
          <a:bodyPr/>
          <a:lstStyle/>
          <a:p>
            <a:r>
              <a:rPr lang="en-US" altLang="zh-TW" sz="1800" b="0" i="1" dirty="0"/>
              <a:t>Figure 15-2. A layer of recurrent neurons (left) unrolled through time (right)</a:t>
            </a:r>
            <a:endParaRPr lang="zh-TW" altLang="en-US" sz="1800" dirty="0"/>
          </a:p>
        </p:txBody>
      </p:sp>
      <p:pic>
        <p:nvPicPr>
          <p:cNvPr id="4" name="內容版面配置區 3"/>
          <p:cNvPicPr>
            <a:picLocks noGrp="1" noChangeAspect="1"/>
          </p:cNvPicPr>
          <p:nvPr>
            <p:ph idx="1"/>
          </p:nvPr>
        </p:nvPicPr>
        <p:blipFill>
          <a:blip r:embed="rId2"/>
          <a:stretch>
            <a:fillRect/>
          </a:stretch>
        </p:blipFill>
        <p:spPr>
          <a:xfrm>
            <a:off x="395536" y="116632"/>
            <a:ext cx="8264525" cy="3143599"/>
          </a:xfrm>
          <a:prstGeom prst="rect">
            <a:avLst/>
          </a:prstGeom>
        </p:spPr>
      </p:pic>
      <p:pic>
        <p:nvPicPr>
          <p:cNvPr id="5" name="圖片 4"/>
          <p:cNvPicPr>
            <a:picLocks noChangeAspect="1"/>
          </p:cNvPicPr>
          <p:nvPr/>
        </p:nvPicPr>
        <p:blipFill>
          <a:blip r:embed="rId3"/>
          <a:stretch>
            <a:fillRect/>
          </a:stretch>
        </p:blipFill>
        <p:spPr>
          <a:xfrm>
            <a:off x="107504" y="4581128"/>
            <a:ext cx="8712968" cy="1292438"/>
          </a:xfrm>
          <a:prstGeom prst="rect">
            <a:avLst/>
          </a:prstGeom>
        </p:spPr>
      </p:pic>
      <p:sp>
        <p:nvSpPr>
          <p:cNvPr id="6" name="矩形 5"/>
          <p:cNvSpPr/>
          <p:nvPr/>
        </p:nvSpPr>
        <p:spPr>
          <a:xfrm>
            <a:off x="2123728" y="3353080"/>
            <a:ext cx="8694712" cy="338554"/>
          </a:xfrm>
          <a:prstGeom prst="rect">
            <a:avLst/>
          </a:prstGeom>
        </p:spPr>
        <p:txBody>
          <a:bodyPr wrap="square">
            <a:spAutoFit/>
          </a:bodyPr>
          <a:lstStyle/>
          <a:p>
            <a:r>
              <a:rPr lang="zh-TW" altLang="en-US" sz="1600" dirty="0"/>
              <a:t>以一層的遞迴神經元層（ 左） 表逹</a:t>
            </a:r>
            <a:r>
              <a:rPr lang="en-US" altLang="zh-TW" sz="1600" dirty="0"/>
              <a:t>RNN </a:t>
            </a:r>
            <a:r>
              <a:rPr lang="zh-TW" altLang="en-US" sz="1600" dirty="0"/>
              <a:t>時間軸上展開（ 右）</a:t>
            </a:r>
          </a:p>
        </p:txBody>
      </p:sp>
      <p:sp>
        <p:nvSpPr>
          <p:cNvPr id="7" name="矩形 6"/>
          <p:cNvSpPr/>
          <p:nvPr/>
        </p:nvSpPr>
        <p:spPr>
          <a:xfrm>
            <a:off x="5220072" y="5892268"/>
            <a:ext cx="3816424" cy="630942"/>
          </a:xfrm>
          <a:prstGeom prst="rect">
            <a:avLst/>
          </a:prstGeom>
        </p:spPr>
        <p:txBody>
          <a:bodyPr wrap="square">
            <a:spAutoFit/>
          </a:bodyPr>
          <a:lstStyle/>
          <a:p>
            <a:r>
              <a:rPr lang="el-GR" altLang="zh-TW" sz="1400" i="1" dirty="0"/>
              <a:t>ϕ</a:t>
            </a:r>
            <a:r>
              <a:rPr lang="el-GR" altLang="zh-TW" sz="1400" dirty="0"/>
              <a:t>(</a:t>
            </a:r>
            <a:r>
              <a:rPr lang="zh-TW" altLang="el-GR" sz="1400" dirty="0"/>
              <a:t>・</a:t>
            </a:r>
            <a:r>
              <a:rPr lang="el-GR" altLang="zh-TW" sz="1400" dirty="0"/>
              <a:t>) </a:t>
            </a:r>
            <a:r>
              <a:rPr lang="en-US" altLang="zh-TW" sz="1400" dirty="0"/>
              <a:t>is the activation function </a:t>
            </a:r>
          </a:p>
          <a:p>
            <a:r>
              <a:rPr lang="en-US" altLang="zh-TW" sz="1000" dirty="0"/>
              <a:t>use the hyperbolic tangent (</a:t>
            </a:r>
            <a:r>
              <a:rPr lang="en-US" altLang="zh-TW" sz="1000" dirty="0" err="1"/>
              <a:t>tanh</a:t>
            </a:r>
            <a:r>
              <a:rPr lang="en-US" altLang="zh-TW" sz="1000" dirty="0"/>
              <a:t>) activation function in RNNs rather</a:t>
            </a:r>
          </a:p>
          <a:p>
            <a:r>
              <a:rPr lang="en-US" altLang="zh-TW" sz="1000" dirty="0"/>
              <a:t>than the </a:t>
            </a:r>
            <a:r>
              <a:rPr lang="en-US" altLang="zh-TW" sz="1000" dirty="0" err="1"/>
              <a:t>ReLU</a:t>
            </a:r>
            <a:r>
              <a:rPr lang="en-US" altLang="zh-TW" sz="1000" dirty="0"/>
              <a:t> activation function.</a:t>
            </a:r>
            <a:endParaRPr lang="zh-TW" altLang="en-US" sz="1000" dirty="0"/>
          </a:p>
        </p:txBody>
      </p:sp>
    </p:spTree>
    <p:extLst>
      <p:ext uri="{BB962C8B-B14F-4D97-AF65-F5344CB8AC3E}">
        <p14:creationId xmlns:p14="http://schemas.microsoft.com/office/powerpoint/2010/main" val="279324904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多筆資料的表逹式</a:t>
            </a:r>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54488" y="1154609"/>
            <a:ext cx="8514324" cy="2160240"/>
          </a:xfrm>
          <a:prstGeom prst="rect">
            <a:avLst/>
          </a:prstGeom>
        </p:spPr>
      </p:pic>
      <p:pic>
        <p:nvPicPr>
          <p:cNvPr id="5" name="圖片 4"/>
          <p:cNvPicPr>
            <a:picLocks noChangeAspect="1"/>
          </p:cNvPicPr>
          <p:nvPr/>
        </p:nvPicPr>
        <p:blipFill>
          <a:blip r:embed="rId3"/>
          <a:stretch>
            <a:fillRect/>
          </a:stretch>
        </p:blipFill>
        <p:spPr>
          <a:xfrm>
            <a:off x="821812" y="3429000"/>
            <a:ext cx="6979676" cy="3307315"/>
          </a:xfrm>
          <a:prstGeom prst="rect">
            <a:avLst/>
          </a:prstGeom>
        </p:spPr>
      </p:pic>
    </p:spTree>
    <p:extLst>
      <p:ext uri="{BB962C8B-B14F-4D97-AF65-F5344CB8AC3E}">
        <p14:creationId xmlns:p14="http://schemas.microsoft.com/office/powerpoint/2010/main" val="246178066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遞迴神經元層短期記憶問題</a:t>
            </a:r>
          </a:p>
        </p:txBody>
      </p:sp>
      <p:sp>
        <p:nvSpPr>
          <p:cNvPr id="3" name="內容版面配置區 2"/>
          <p:cNvSpPr>
            <a:spLocks noGrp="1"/>
          </p:cNvSpPr>
          <p:nvPr>
            <p:ph idx="1"/>
          </p:nvPr>
        </p:nvSpPr>
        <p:spPr>
          <a:xfrm>
            <a:off x="179388" y="1153791"/>
            <a:ext cx="8785100" cy="5040312"/>
          </a:xfrm>
        </p:spPr>
        <p:txBody>
          <a:bodyPr/>
          <a:lstStyle/>
          <a:p>
            <a:pPr marL="342900" indent="-342900">
              <a:buFont typeface="Arial" panose="020B0604020202020204" pitchFamily="34" charset="0"/>
              <a:buChar char="•"/>
            </a:pPr>
            <a:r>
              <a:rPr lang="zh-TW" altLang="en-US" sz="2000" dirty="0"/>
              <a:t>因為遞迴神經在每一個時步</a:t>
            </a:r>
            <a:r>
              <a:rPr lang="en-US" altLang="zh-TW" sz="2000" dirty="0"/>
              <a:t>t </a:t>
            </a:r>
            <a:r>
              <a:rPr lang="zh-TW" altLang="en-US" sz="2000" dirty="0"/>
              <a:t>的輸出都是之前的所有時步的輸入的函數</a:t>
            </a:r>
            <a:r>
              <a:rPr lang="en-US" altLang="zh-TW" sz="2000" dirty="0"/>
              <a:t>· </a:t>
            </a:r>
            <a:r>
              <a:rPr lang="zh-TW" altLang="en-US" sz="2000" dirty="0"/>
              <a:t>你可以說它有某種記憶能力。</a:t>
            </a:r>
            <a:endParaRPr lang="en-US" altLang="zh-TW" sz="2000" dirty="0"/>
          </a:p>
          <a:p>
            <a:pPr marL="342900" indent="-342900">
              <a:buFont typeface="Arial" panose="020B0604020202020204" pitchFamily="34" charset="0"/>
              <a:buChar char="•"/>
            </a:pPr>
            <a:r>
              <a:rPr lang="zh-TW" altLang="en-US" sz="2000" dirty="0"/>
              <a:t>在神經網路裡面</a:t>
            </a:r>
            <a:r>
              <a:rPr lang="en-US" altLang="zh-TW" sz="2000" dirty="0"/>
              <a:t>· </a:t>
            </a:r>
            <a:r>
              <a:rPr lang="zh-TW" altLang="en-US" sz="2000" dirty="0"/>
              <a:t>能夠跨越時步保留某些狀態的成分稱為記憶細胞</a:t>
            </a:r>
            <a:r>
              <a:rPr lang="en-US" altLang="zh-TW" sz="2000" dirty="0"/>
              <a:t>( memory cell ) </a:t>
            </a:r>
            <a:r>
              <a:rPr lang="zh-TW" altLang="en-US" sz="2000" dirty="0"/>
              <a:t>（ 簡稱細胞 </a:t>
            </a:r>
            <a:r>
              <a:rPr lang="en-US" altLang="zh-TW" sz="2000" dirty="0"/>
              <a:t>cell </a:t>
            </a:r>
            <a:r>
              <a:rPr lang="zh-TW" altLang="en-US" sz="2000" dirty="0"/>
              <a:t>） 。</a:t>
            </a:r>
            <a:endParaRPr lang="en-US" altLang="zh-TW" sz="2000" dirty="0"/>
          </a:p>
          <a:p>
            <a:pPr marL="342900" indent="-342900">
              <a:buFont typeface="Arial" panose="020B0604020202020204" pitchFamily="34" charset="0"/>
              <a:buChar char="•"/>
            </a:pPr>
            <a:r>
              <a:rPr lang="zh-TW" altLang="en-US" sz="2000" dirty="0"/>
              <a:t>單一遞迴神經元，或一個遞迴神經元層， 是非常基本的細胞， 只能夠學習短期的模式（ 通常大約</a:t>
            </a:r>
            <a:r>
              <a:rPr lang="en-US" altLang="zh-TW" sz="2000" dirty="0"/>
              <a:t>1 0 </a:t>
            </a:r>
            <a:r>
              <a:rPr lang="zh-TW" altLang="en-US" sz="2000" dirty="0"/>
              <a:t>步長， 但是這個數字因任務而異） 。 </a:t>
            </a:r>
            <a:endParaRPr lang="en-US" altLang="zh-TW" sz="2000" dirty="0"/>
          </a:p>
          <a:p>
            <a:pPr marL="342900" indent="-342900">
              <a:buFont typeface="Arial" panose="020B0604020202020204" pitchFamily="34" charset="0"/>
              <a:buChar char="•"/>
            </a:pPr>
            <a:r>
              <a:rPr lang="zh-TW" altLang="en-US" sz="2000" dirty="0"/>
              <a:t>一般來說</a:t>
            </a:r>
            <a:r>
              <a:rPr lang="en-US" altLang="zh-TW" sz="2000" dirty="0"/>
              <a:t>· </a:t>
            </a:r>
            <a:r>
              <a:rPr lang="zh-TW" altLang="en-US" sz="2000" dirty="0"/>
              <a:t>細胞在時步</a:t>
            </a:r>
            <a:r>
              <a:rPr lang="en-US" altLang="zh-TW" sz="2000" dirty="0"/>
              <a:t>t </a:t>
            </a:r>
            <a:r>
              <a:rPr lang="zh-TW" altLang="en-US" sz="2000" dirty="0"/>
              <a:t>的狀態（ 寫成</a:t>
            </a:r>
            <a:r>
              <a:rPr lang="en-US" altLang="zh-TW" sz="2000" dirty="0"/>
              <a:t>h(t) , </a:t>
            </a:r>
            <a:r>
              <a:rPr lang="zh-TW" altLang="en-US" sz="2000" dirty="0"/>
              <a:t>「</a:t>
            </a:r>
            <a:r>
              <a:rPr lang="en-US" altLang="zh-TW" sz="2000" dirty="0"/>
              <a:t>h </a:t>
            </a:r>
            <a:r>
              <a:rPr lang="zh-TW" altLang="en-US" sz="2000" dirty="0"/>
              <a:t>」代表「</a:t>
            </a:r>
            <a:r>
              <a:rPr lang="en-US" altLang="zh-TW" sz="2000" dirty="0"/>
              <a:t>hidden </a:t>
            </a:r>
            <a:r>
              <a:rPr lang="zh-TW" altLang="en-US" sz="2000" dirty="0"/>
              <a:t>（ 隱藏） 」） 是那個時步的一些輸入還有細胞在上一個時步的狀態的函數： </a:t>
            </a:r>
            <a:r>
              <a:rPr lang="en-US" altLang="zh-TW" sz="2000" dirty="0"/>
              <a:t>h1,i = f(h(l-1 ), x ( I)) </a:t>
            </a:r>
            <a:r>
              <a:rPr lang="zh-TW" altLang="en-US" sz="2000" dirty="0"/>
              <a:t>。</a:t>
            </a:r>
            <a:endParaRPr lang="en-US" altLang="zh-TW" sz="2000" dirty="0"/>
          </a:p>
          <a:p>
            <a:pPr marL="342900" indent="-342900">
              <a:buFont typeface="Arial" panose="020B0604020202020204" pitchFamily="34" charset="0"/>
              <a:buChar char="•"/>
            </a:pPr>
            <a:r>
              <a:rPr lang="zh-TW" altLang="en-US" sz="2000" dirty="0"/>
              <a:t>它在時步</a:t>
            </a:r>
            <a:r>
              <a:rPr lang="en-US" altLang="zh-TW" sz="2000" dirty="0"/>
              <a:t>t </a:t>
            </a:r>
            <a:r>
              <a:rPr lang="zh-TW" altLang="en-US" sz="2000" dirty="0"/>
              <a:t>的輸出</a:t>
            </a:r>
            <a:r>
              <a:rPr lang="en-US" altLang="zh-TW" sz="2000" dirty="0"/>
              <a:t>( f&lt;t) )</a:t>
            </a:r>
            <a:r>
              <a:rPr lang="zh-TW" altLang="en-US" sz="2000" dirty="0"/>
              <a:t>也是上一個狀態與當前輸入的函數。</a:t>
            </a:r>
          </a:p>
        </p:txBody>
      </p:sp>
      <p:pic>
        <p:nvPicPr>
          <p:cNvPr id="5" name="圖片 4"/>
          <p:cNvPicPr>
            <a:picLocks noChangeAspect="1"/>
          </p:cNvPicPr>
          <p:nvPr/>
        </p:nvPicPr>
        <p:blipFill>
          <a:blip r:embed="rId2"/>
          <a:stretch>
            <a:fillRect/>
          </a:stretch>
        </p:blipFill>
        <p:spPr>
          <a:xfrm>
            <a:off x="1259632" y="4437112"/>
            <a:ext cx="6925923" cy="2117714"/>
          </a:xfrm>
          <a:prstGeom prst="rect">
            <a:avLst/>
          </a:prstGeom>
        </p:spPr>
      </p:pic>
    </p:spTree>
    <p:extLst>
      <p:ext uri="{BB962C8B-B14F-4D97-AF65-F5344CB8AC3E}">
        <p14:creationId xmlns:p14="http://schemas.microsoft.com/office/powerpoint/2010/main" val="163996289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just"/>
            <a:r>
              <a:rPr lang="en-US" altLang="zh-TW" dirty="0"/>
              <a:t>RNN </a:t>
            </a:r>
            <a:r>
              <a:rPr lang="zh-TW" altLang="en-US" dirty="0"/>
              <a:t>架構介紹</a:t>
            </a:r>
          </a:p>
        </p:txBody>
      </p:sp>
      <p:sp>
        <p:nvSpPr>
          <p:cNvPr id="3" name="內容版面配置區 2"/>
          <p:cNvSpPr>
            <a:spLocks noGrp="1"/>
          </p:cNvSpPr>
          <p:nvPr>
            <p:ph idx="1"/>
          </p:nvPr>
        </p:nvSpPr>
        <p:spPr/>
        <p:txBody>
          <a:bodyPr>
            <a:normAutofit/>
          </a:bodyPr>
          <a:lstStyle/>
          <a:p>
            <a:pPr algn="just">
              <a:lnSpc>
                <a:spcPct val="150000"/>
              </a:lnSpc>
            </a:pPr>
            <a:r>
              <a:rPr lang="en-US" altLang="zh-TW" sz="2400" dirty="0"/>
              <a:t>RNN</a:t>
            </a:r>
            <a:r>
              <a:rPr lang="zh-TW" altLang="en-US" sz="2400" dirty="0"/>
              <a:t>的類型有哪些？</a:t>
            </a:r>
            <a:endParaRPr lang="en-US" altLang="zh-TW" sz="2400" dirty="0"/>
          </a:p>
          <a:p>
            <a:pPr lvl="1" algn="just">
              <a:lnSpc>
                <a:spcPct val="150000"/>
              </a:lnSpc>
            </a:pPr>
            <a:r>
              <a:rPr lang="zh-TW" altLang="en-US" sz="2000" b="1" u="sng" dirty="0">
                <a:solidFill>
                  <a:srgbClr val="7030A0"/>
                </a:solidFill>
              </a:rPr>
              <a:t>在使用</a:t>
            </a:r>
            <a:r>
              <a:rPr lang="en-US" altLang="zh-TW" sz="2000" b="1" u="sng" dirty="0">
                <a:solidFill>
                  <a:srgbClr val="7030A0"/>
                </a:solidFill>
              </a:rPr>
              <a:t>RNN</a:t>
            </a:r>
            <a:r>
              <a:rPr lang="zh-TW" altLang="en-US" sz="2000" b="1" u="sng" dirty="0">
                <a:solidFill>
                  <a:srgbClr val="7030A0"/>
                </a:solidFill>
              </a:rPr>
              <a:t>之前，我們必須瞭解什麼樣的應用場景適用於哪一種類型的</a:t>
            </a:r>
            <a:r>
              <a:rPr lang="en-US" altLang="zh-TW" sz="2000" b="1" u="sng" dirty="0">
                <a:solidFill>
                  <a:srgbClr val="7030A0"/>
                </a:solidFill>
              </a:rPr>
              <a:t>RNN</a:t>
            </a:r>
            <a:r>
              <a:rPr lang="zh-TW" altLang="en-US" sz="2000" b="1" u="sng" dirty="0">
                <a:solidFill>
                  <a:srgbClr val="7030A0"/>
                </a:solidFill>
              </a:rPr>
              <a:t>，不同的架構類型用途不一樣。</a:t>
            </a:r>
            <a:endParaRPr lang="en-US" altLang="zh-TW" sz="2000" b="1" u="sng" dirty="0">
              <a:solidFill>
                <a:srgbClr val="7030A0"/>
              </a:solidFill>
            </a:endParaRPr>
          </a:p>
          <a:p>
            <a:pPr lvl="1" algn="just">
              <a:lnSpc>
                <a:spcPct val="150000"/>
              </a:lnSpc>
            </a:pPr>
            <a:r>
              <a:rPr lang="en-US" altLang="zh-TW" sz="2000" b="1" dirty="0">
                <a:solidFill>
                  <a:srgbClr val="FF0000"/>
                </a:solidFill>
              </a:rPr>
              <a:t>RNN</a:t>
            </a:r>
            <a:r>
              <a:rPr lang="zh-TW" altLang="en-US" sz="2000" b="1" dirty="0">
                <a:solidFill>
                  <a:srgbClr val="FF0000"/>
                </a:solidFill>
              </a:rPr>
              <a:t>共分如下四種類型：</a:t>
            </a:r>
            <a:endParaRPr lang="en-US" altLang="zh-TW" sz="2000" b="1" dirty="0">
              <a:solidFill>
                <a:srgbClr val="FF0000"/>
              </a:solidFill>
            </a:endParaRPr>
          </a:p>
          <a:p>
            <a:pPr lvl="2" algn="just">
              <a:lnSpc>
                <a:spcPct val="150000"/>
              </a:lnSpc>
              <a:buFont typeface="Arial" panose="020B0604020202020204" pitchFamily="34" charset="0"/>
              <a:buChar char="•"/>
            </a:pPr>
            <a:r>
              <a:rPr lang="en-US" altLang="zh-TW" sz="2000" b="1" dirty="0">
                <a:solidFill>
                  <a:srgbClr val="00B050"/>
                </a:solidFill>
              </a:rPr>
              <a:t>One to one: </a:t>
            </a:r>
            <a:r>
              <a:rPr lang="zh-TW" altLang="en-US" sz="2000" b="1" dirty="0">
                <a:solidFill>
                  <a:srgbClr val="00B050"/>
                </a:solidFill>
              </a:rPr>
              <a:t>輸入只有一個且輸出只有一個</a:t>
            </a:r>
            <a:endParaRPr lang="en-US" altLang="zh-TW" sz="2000" b="1" dirty="0">
              <a:solidFill>
                <a:srgbClr val="00B050"/>
              </a:solidFill>
            </a:endParaRPr>
          </a:p>
          <a:p>
            <a:pPr lvl="2" algn="just">
              <a:lnSpc>
                <a:spcPct val="150000"/>
              </a:lnSpc>
              <a:buFont typeface="Arial" panose="020B0604020202020204" pitchFamily="34" charset="0"/>
              <a:buChar char="•"/>
            </a:pPr>
            <a:r>
              <a:rPr lang="en-US" altLang="zh-TW" sz="2000" b="1" dirty="0">
                <a:solidFill>
                  <a:srgbClr val="00B050"/>
                </a:solidFill>
              </a:rPr>
              <a:t>One to many:</a:t>
            </a:r>
            <a:r>
              <a:rPr lang="zh-TW" altLang="en-US" sz="2000" b="1" dirty="0">
                <a:solidFill>
                  <a:srgbClr val="00B050"/>
                </a:solidFill>
              </a:rPr>
              <a:t>輸入只有一個但輸出卻有多個</a:t>
            </a:r>
            <a:endParaRPr lang="en-US" altLang="zh-TW" sz="2000" b="1" dirty="0">
              <a:solidFill>
                <a:srgbClr val="00B050"/>
              </a:solidFill>
            </a:endParaRPr>
          </a:p>
          <a:p>
            <a:pPr lvl="2" algn="just">
              <a:lnSpc>
                <a:spcPct val="150000"/>
              </a:lnSpc>
              <a:buFont typeface="Arial" panose="020B0604020202020204" pitchFamily="34" charset="0"/>
              <a:buChar char="•"/>
            </a:pPr>
            <a:r>
              <a:rPr lang="en-US" altLang="zh-TW" sz="2000" b="1" dirty="0">
                <a:solidFill>
                  <a:srgbClr val="00B050"/>
                </a:solidFill>
              </a:rPr>
              <a:t>Many to one:</a:t>
            </a:r>
            <a:r>
              <a:rPr lang="zh-TW" altLang="en-US" sz="2000" b="1" dirty="0">
                <a:solidFill>
                  <a:srgbClr val="00B050"/>
                </a:solidFill>
              </a:rPr>
              <a:t>輸入多個，輸出只有一個</a:t>
            </a:r>
            <a:endParaRPr lang="en-US" altLang="zh-TW" sz="2000" b="1" dirty="0">
              <a:solidFill>
                <a:srgbClr val="00B050"/>
              </a:solidFill>
            </a:endParaRPr>
          </a:p>
          <a:p>
            <a:pPr lvl="2" algn="just">
              <a:lnSpc>
                <a:spcPct val="150000"/>
              </a:lnSpc>
              <a:buFont typeface="Arial" panose="020B0604020202020204" pitchFamily="34" charset="0"/>
              <a:buChar char="•"/>
            </a:pPr>
            <a:r>
              <a:rPr lang="en-US" altLang="zh-TW" sz="2000" b="1" dirty="0">
                <a:solidFill>
                  <a:srgbClr val="00B050"/>
                </a:solidFill>
              </a:rPr>
              <a:t>Many to many:</a:t>
            </a:r>
            <a:r>
              <a:rPr lang="zh-TW" altLang="en-US" sz="2000" b="1" dirty="0">
                <a:solidFill>
                  <a:srgbClr val="00B050"/>
                </a:solidFill>
              </a:rPr>
              <a:t>輸入、輸出均為多個</a:t>
            </a:r>
          </a:p>
        </p:txBody>
      </p:sp>
      <p:sp>
        <p:nvSpPr>
          <p:cNvPr id="4" name="投影片編號版面配置區 3"/>
          <p:cNvSpPr>
            <a:spLocks noGrp="1"/>
          </p:cNvSpPr>
          <p:nvPr>
            <p:ph type="sldNum" sz="quarter" idx="4294967295"/>
          </p:nvPr>
        </p:nvSpPr>
        <p:spPr/>
        <p:txBody>
          <a:bodyPr/>
          <a:lstStyle/>
          <a:p>
            <a:pPr algn="just"/>
            <a:fld id="{EE24E02C-FA55-4E48-AE6E-5EC7FF184350}" type="slidenum">
              <a:rPr lang="zh-TW" altLang="en-US" smtClean="0"/>
              <a:pPr algn="just"/>
              <a:t>8</a:t>
            </a:fld>
            <a:endParaRPr lang="zh-TW" altLang="en-US"/>
          </a:p>
        </p:txBody>
      </p:sp>
    </p:spTree>
    <p:extLst>
      <p:ext uri="{BB962C8B-B14F-4D97-AF65-F5344CB8AC3E}">
        <p14:creationId xmlns:p14="http://schemas.microsoft.com/office/powerpoint/2010/main" val="275756986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just"/>
            <a:r>
              <a:rPr lang="en-US" altLang="zh-TW" dirty="0"/>
              <a:t>RNN </a:t>
            </a:r>
            <a:r>
              <a:rPr lang="zh-TW" altLang="en-US" dirty="0"/>
              <a:t>架構介紹</a:t>
            </a:r>
          </a:p>
        </p:txBody>
      </p:sp>
      <p:sp>
        <p:nvSpPr>
          <p:cNvPr id="3" name="內容版面配置區 2"/>
          <p:cNvSpPr>
            <a:spLocks noGrp="1"/>
          </p:cNvSpPr>
          <p:nvPr>
            <p:ph idx="1"/>
          </p:nvPr>
        </p:nvSpPr>
        <p:spPr/>
        <p:txBody>
          <a:bodyPr>
            <a:normAutofit/>
          </a:bodyPr>
          <a:lstStyle/>
          <a:p>
            <a:pPr algn="just">
              <a:lnSpc>
                <a:spcPct val="150000"/>
              </a:lnSpc>
            </a:pPr>
            <a:r>
              <a:rPr lang="zh-TW" altLang="en-US" dirty="0"/>
              <a:t>如圖有</a:t>
            </a:r>
            <a:r>
              <a:rPr lang="en-US" altLang="zh-TW" dirty="0"/>
              <a:t>4</a:t>
            </a:r>
            <a:r>
              <a:rPr lang="zh-TW" altLang="en-US" dirty="0"/>
              <a:t>個</a:t>
            </a:r>
            <a:r>
              <a:rPr lang="en-US" altLang="zh-TW" dirty="0"/>
              <a:t>RNN</a:t>
            </a:r>
            <a:r>
              <a:rPr lang="zh-TW" altLang="en-US" dirty="0"/>
              <a:t>類型：</a:t>
            </a:r>
            <a:endParaRPr lang="zh-TW" altLang="en-US" b="1" u="sng" dirty="0">
              <a:solidFill>
                <a:srgbClr val="7030A0"/>
              </a:solidFill>
            </a:endParaRPr>
          </a:p>
        </p:txBody>
      </p:sp>
      <p:sp>
        <p:nvSpPr>
          <p:cNvPr id="4" name="投影片編號版面配置區 3"/>
          <p:cNvSpPr>
            <a:spLocks noGrp="1"/>
          </p:cNvSpPr>
          <p:nvPr>
            <p:ph type="sldNum" sz="quarter" idx="4294967295"/>
          </p:nvPr>
        </p:nvSpPr>
        <p:spPr/>
        <p:txBody>
          <a:bodyPr/>
          <a:lstStyle/>
          <a:p>
            <a:pPr algn="just"/>
            <a:fld id="{EE24E02C-FA55-4E48-AE6E-5EC7FF184350}" type="slidenum">
              <a:rPr lang="zh-TW" altLang="en-US" smtClean="0"/>
              <a:pPr algn="just"/>
              <a:t>9</a:t>
            </a:fld>
            <a:endParaRPr lang="zh-TW" altLang="en-US" dirty="0"/>
          </a:p>
        </p:txBody>
      </p:sp>
      <p:grpSp>
        <p:nvGrpSpPr>
          <p:cNvPr id="44" name="群組 43"/>
          <p:cNvGrpSpPr/>
          <p:nvPr/>
        </p:nvGrpSpPr>
        <p:grpSpPr>
          <a:xfrm>
            <a:off x="420546" y="2067116"/>
            <a:ext cx="2039341" cy="2334399"/>
            <a:chOff x="848383" y="3421380"/>
            <a:chExt cx="2039341" cy="2334399"/>
          </a:xfrm>
        </p:grpSpPr>
        <p:sp>
          <p:nvSpPr>
            <p:cNvPr id="9" name="矩形 8"/>
            <p:cNvSpPr/>
            <p:nvPr/>
          </p:nvSpPr>
          <p:spPr>
            <a:xfrm>
              <a:off x="848383" y="5294114"/>
              <a:ext cx="2039341" cy="461665"/>
            </a:xfrm>
            <a:prstGeom prst="rect">
              <a:avLst/>
            </a:prstGeom>
          </p:spPr>
          <p:txBody>
            <a:bodyPr wrap="none">
              <a:spAutoFit/>
            </a:bodyPr>
            <a:lstStyle/>
            <a:p>
              <a:r>
                <a:rPr lang="en-US" altLang="zh-TW" b="1" dirty="0">
                  <a:solidFill>
                    <a:srgbClr val="FF0000"/>
                  </a:solidFill>
                </a:rPr>
                <a:t>(1) One to one</a:t>
              </a:r>
              <a:endParaRPr lang="zh-TW" altLang="en-US" dirty="0"/>
            </a:p>
          </p:txBody>
        </p:sp>
        <p:grpSp>
          <p:nvGrpSpPr>
            <p:cNvPr id="15" name="群組 14"/>
            <p:cNvGrpSpPr/>
            <p:nvPr/>
          </p:nvGrpSpPr>
          <p:grpSpPr>
            <a:xfrm>
              <a:off x="1287780" y="3421380"/>
              <a:ext cx="495300" cy="1562100"/>
              <a:chOff x="1287780" y="3421380"/>
              <a:chExt cx="495300" cy="1562100"/>
            </a:xfrm>
          </p:grpSpPr>
          <p:grpSp>
            <p:nvGrpSpPr>
              <p:cNvPr id="8" name="群組 7"/>
              <p:cNvGrpSpPr/>
              <p:nvPr/>
            </p:nvGrpSpPr>
            <p:grpSpPr>
              <a:xfrm>
                <a:off x="1287780" y="3421380"/>
                <a:ext cx="495300" cy="1562100"/>
                <a:chOff x="1287780" y="3421380"/>
                <a:chExt cx="495300" cy="1562100"/>
              </a:xfrm>
            </p:grpSpPr>
            <p:sp>
              <p:nvSpPr>
                <p:cNvPr id="5" name="矩形 4"/>
                <p:cNvSpPr/>
                <p:nvPr/>
              </p:nvSpPr>
              <p:spPr>
                <a:xfrm>
                  <a:off x="1287780" y="3421380"/>
                  <a:ext cx="495300" cy="388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1287780" y="4008120"/>
                  <a:ext cx="495300" cy="388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1287780" y="4594860"/>
                  <a:ext cx="495300" cy="388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cxnSp>
            <p:nvCxnSpPr>
              <p:cNvPr id="10" name="直線單箭頭接點 9"/>
              <p:cNvCxnSpPr>
                <a:endCxn id="6" idx="2"/>
              </p:cNvCxnSpPr>
              <p:nvPr/>
            </p:nvCxnSpPr>
            <p:spPr>
              <a:xfrm flipV="1">
                <a:off x="1527810" y="4396740"/>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直線單箭頭接點 11"/>
              <p:cNvCxnSpPr>
                <a:stCxn id="6" idx="0"/>
                <a:endCxn id="5" idx="2"/>
              </p:cNvCxnSpPr>
              <p:nvPr/>
            </p:nvCxnSpPr>
            <p:spPr>
              <a:xfrm flipV="1">
                <a:off x="1535430" y="3810000"/>
                <a:ext cx="0" cy="1981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grpSp>
      <p:grpSp>
        <p:nvGrpSpPr>
          <p:cNvPr id="45" name="群組 44"/>
          <p:cNvGrpSpPr/>
          <p:nvPr/>
        </p:nvGrpSpPr>
        <p:grpSpPr>
          <a:xfrm>
            <a:off x="2659487" y="2037280"/>
            <a:ext cx="2960368" cy="2300853"/>
            <a:chOff x="2796540" y="3421380"/>
            <a:chExt cx="2960368" cy="2300853"/>
          </a:xfrm>
        </p:grpSpPr>
        <p:grpSp>
          <p:nvGrpSpPr>
            <p:cNvPr id="42" name="群組 41"/>
            <p:cNvGrpSpPr/>
            <p:nvPr/>
          </p:nvGrpSpPr>
          <p:grpSpPr>
            <a:xfrm>
              <a:off x="2796540" y="3421380"/>
              <a:ext cx="2960368" cy="1562100"/>
              <a:chOff x="2796540" y="3421380"/>
              <a:chExt cx="2960368" cy="1562100"/>
            </a:xfrm>
          </p:grpSpPr>
          <p:grpSp>
            <p:nvGrpSpPr>
              <p:cNvPr id="16" name="群組 15"/>
              <p:cNvGrpSpPr/>
              <p:nvPr/>
            </p:nvGrpSpPr>
            <p:grpSpPr>
              <a:xfrm>
                <a:off x="2796540" y="3421380"/>
                <a:ext cx="495300" cy="1562100"/>
                <a:chOff x="1287780" y="3421380"/>
                <a:chExt cx="495300" cy="1562100"/>
              </a:xfrm>
            </p:grpSpPr>
            <p:grpSp>
              <p:nvGrpSpPr>
                <p:cNvPr id="17" name="群組 16"/>
                <p:cNvGrpSpPr/>
                <p:nvPr/>
              </p:nvGrpSpPr>
              <p:grpSpPr>
                <a:xfrm>
                  <a:off x="1287780" y="3421380"/>
                  <a:ext cx="495300" cy="1562100"/>
                  <a:chOff x="1287780" y="3421380"/>
                  <a:chExt cx="495300" cy="1562100"/>
                </a:xfrm>
              </p:grpSpPr>
              <p:sp>
                <p:nvSpPr>
                  <p:cNvPr id="20" name="矩形 19"/>
                  <p:cNvSpPr/>
                  <p:nvPr/>
                </p:nvSpPr>
                <p:spPr>
                  <a:xfrm>
                    <a:off x="1287780" y="3421380"/>
                    <a:ext cx="495300" cy="3886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1" name="矩形 20"/>
                  <p:cNvSpPr/>
                  <p:nvPr/>
                </p:nvSpPr>
                <p:spPr>
                  <a:xfrm>
                    <a:off x="1287780" y="4008120"/>
                    <a:ext cx="495300" cy="3886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2" name="矩形 21"/>
                  <p:cNvSpPr/>
                  <p:nvPr/>
                </p:nvSpPr>
                <p:spPr>
                  <a:xfrm>
                    <a:off x="1287780" y="4594860"/>
                    <a:ext cx="495300" cy="3886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grpSp>
            <p:cxnSp>
              <p:nvCxnSpPr>
                <p:cNvPr id="18" name="直線單箭頭接點 17"/>
                <p:cNvCxnSpPr>
                  <a:endCxn id="21" idx="2"/>
                </p:cNvCxnSpPr>
                <p:nvPr/>
              </p:nvCxnSpPr>
              <p:spPr>
                <a:xfrm flipV="1">
                  <a:off x="1527810" y="4396740"/>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直線單箭頭接點 18"/>
                <p:cNvCxnSpPr>
                  <a:stCxn id="21" idx="0"/>
                  <a:endCxn id="20" idx="2"/>
                </p:cNvCxnSpPr>
                <p:nvPr/>
              </p:nvCxnSpPr>
              <p:spPr>
                <a:xfrm flipV="1">
                  <a:off x="1535430" y="3810000"/>
                  <a:ext cx="0" cy="1981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23" name="矩形 22"/>
              <p:cNvSpPr/>
              <p:nvPr/>
            </p:nvSpPr>
            <p:spPr>
              <a:xfrm>
                <a:off x="3623310" y="3421380"/>
                <a:ext cx="495300" cy="3886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4" name="矩形 23"/>
              <p:cNvSpPr/>
              <p:nvPr/>
            </p:nvSpPr>
            <p:spPr>
              <a:xfrm>
                <a:off x="3623310" y="4008120"/>
                <a:ext cx="495300" cy="3886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cxnSp>
            <p:nvCxnSpPr>
              <p:cNvPr id="25" name="直線單箭頭接點 24"/>
              <p:cNvCxnSpPr>
                <a:endCxn id="23" idx="2"/>
              </p:cNvCxnSpPr>
              <p:nvPr/>
            </p:nvCxnSpPr>
            <p:spPr>
              <a:xfrm flipV="1">
                <a:off x="3863340" y="3810000"/>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6" name="直線單箭頭接點 25"/>
              <p:cNvCxnSpPr>
                <a:endCxn id="24" idx="1"/>
              </p:cNvCxnSpPr>
              <p:nvPr/>
            </p:nvCxnSpPr>
            <p:spPr>
              <a:xfrm>
                <a:off x="3291840" y="4198620"/>
                <a:ext cx="331470" cy="3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3" name="直線單箭頭接點 32"/>
              <p:cNvCxnSpPr/>
              <p:nvPr/>
            </p:nvCxnSpPr>
            <p:spPr>
              <a:xfrm>
                <a:off x="4118610" y="4198620"/>
                <a:ext cx="331470" cy="3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4" name="矩形 33"/>
              <p:cNvSpPr/>
              <p:nvPr/>
            </p:nvSpPr>
            <p:spPr>
              <a:xfrm>
                <a:off x="4442459" y="3421380"/>
                <a:ext cx="495300" cy="3886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35" name="矩形 34"/>
              <p:cNvSpPr/>
              <p:nvPr/>
            </p:nvSpPr>
            <p:spPr>
              <a:xfrm>
                <a:off x="4442459" y="4008120"/>
                <a:ext cx="495300" cy="3886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cxnSp>
            <p:nvCxnSpPr>
              <p:cNvPr id="36" name="直線單箭頭接點 35"/>
              <p:cNvCxnSpPr>
                <a:endCxn id="34" idx="2"/>
              </p:cNvCxnSpPr>
              <p:nvPr/>
            </p:nvCxnSpPr>
            <p:spPr>
              <a:xfrm flipV="1">
                <a:off x="4682489" y="3810000"/>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7" name="直線單箭頭接點 36"/>
              <p:cNvCxnSpPr/>
              <p:nvPr/>
            </p:nvCxnSpPr>
            <p:spPr>
              <a:xfrm>
                <a:off x="4937759" y="4198620"/>
                <a:ext cx="331470" cy="3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8" name="矩形 37"/>
              <p:cNvSpPr/>
              <p:nvPr/>
            </p:nvSpPr>
            <p:spPr>
              <a:xfrm>
                <a:off x="5261608" y="3421380"/>
                <a:ext cx="495300" cy="3886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39" name="矩形 38"/>
              <p:cNvSpPr/>
              <p:nvPr/>
            </p:nvSpPr>
            <p:spPr>
              <a:xfrm>
                <a:off x="5261608" y="4008120"/>
                <a:ext cx="495300" cy="3886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cxnSp>
            <p:nvCxnSpPr>
              <p:cNvPr id="40" name="直線單箭頭接點 39"/>
              <p:cNvCxnSpPr>
                <a:endCxn id="38" idx="2"/>
              </p:cNvCxnSpPr>
              <p:nvPr/>
            </p:nvCxnSpPr>
            <p:spPr>
              <a:xfrm flipV="1">
                <a:off x="5501638" y="3810000"/>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43" name="矩形 42"/>
            <p:cNvSpPr/>
            <p:nvPr/>
          </p:nvSpPr>
          <p:spPr>
            <a:xfrm>
              <a:off x="3174907" y="5260568"/>
              <a:ext cx="2313454" cy="461665"/>
            </a:xfrm>
            <a:prstGeom prst="rect">
              <a:avLst/>
            </a:prstGeom>
          </p:spPr>
          <p:txBody>
            <a:bodyPr wrap="none">
              <a:spAutoFit/>
            </a:bodyPr>
            <a:lstStyle/>
            <a:p>
              <a:r>
                <a:rPr lang="en-US" altLang="zh-TW" b="1" dirty="0">
                  <a:solidFill>
                    <a:srgbClr val="FF0000"/>
                  </a:solidFill>
                </a:rPr>
                <a:t>(2) One to many</a:t>
              </a:r>
              <a:endParaRPr lang="zh-TW" altLang="en-US" dirty="0"/>
            </a:p>
          </p:txBody>
        </p:sp>
      </p:grpSp>
      <p:grpSp>
        <p:nvGrpSpPr>
          <p:cNvPr id="71" name="群組 70"/>
          <p:cNvGrpSpPr/>
          <p:nvPr/>
        </p:nvGrpSpPr>
        <p:grpSpPr>
          <a:xfrm>
            <a:off x="5987677" y="2047514"/>
            <a:ext cx="2641755" cy="2224932"/>
            <a:chOff x="5323525" y="783837"/>
            <a:chExt cx="2641755" cy="2224932"/>
          </a:xfrm>
        </p:grpSpPr>
        <p:sp>
          <p:nvSpPr>
            <p:cNvPr id="48" name="矩形 47"/>
            <p:cNvSpPr/>
            <p:nvPr/>
          </p:nvSpPr>
          <p:spPr>
            <a:xfrm>
              <a:off x="5703122" y="2547104"/>
              <a:ext cx="2262158" cy="461665"/>
            </a:xfrm>
            <a:prstGeom prst="rect">
              <a:avLst/>
            </a:prstGeom>
          </p:spPr>
          <p:txBody>
            <a:bodyPr wrap="none">
              <a:spAutoFit/>
            </a:bodyPr>
            <a:lstStyle/>
            <a:p>
              <a:r>
                <a:rPr lang="en-US" altLang="zh-TW" b="1" dirty="0">
                  <a:solidFill>
                    <a:srgbClr val="FF0000"/>
                  </a:solidFill>
                </a:rPr>
                <a:t>(3) Many to one</a:t>
              </a:r>
              <a:endParaRPr lang="zh-TW" altLang="en-US" dirty="0"/>
            </a:p>
          </p:txBody>
        </p:sp>
        <p:grpSp>
          <p:nvGrpSpPr>
            <p:cNvPr id="70" name="群組 69"/>
            <p:cNvGrpSpPr/>
            <p:nvPr/>
          </p:nvGrpSpPr>
          <p:grpSpPr>
            <a:xfrm>
              <a:off x="5323525" y="783837"/>
              <a:ext cx="2141219" cy="1565147"/>
              <a:chOff x="5323525" y="783837"/>
              <a:chExt cx="2141219" cy="1565147"/>
            </a:xfrm>
          </p:grpSpPr>
          <p:grpSp>
            <p:nvGrpSpPr>
              <p:cNvPr id="47" name="群組 46"/>
              <p:cNvGrpSpPr/>
              <p:nvPr/>
            </p:nvGrpSpPr>
            <p:grpSpPr>
              <a:xfrm>
                <a:off x="5323525" y="1373624"/>
                <a:ext cx="2141219" cy="975360"/>
                <a:chOff x="2796540" y="3421380"/>
                <a:chExt cx="2141219" cy="975360"/>
              </a:xfrm>
            </p:grpSpPr>
            <p:grpSp>
              <p:nvGrpSpPr>
                <p:cNvPr id="49" name="群組 48"/>
                <p:cNvGrpSpPr/>
                <p:nvPr/>
              </p:nvGrpSpPr>
              <p:grpSpPr>
                <a:xfrm>
                  <a:off x="2796540" y="3421380"/>
                  <a:ext cx="495300" cy="975360"/>
                  <a:chOff x="1287780" y="3421380"/>
                  <a:chExt cx="495300" cy="975360"/>
                </a:xfrm>
              </p:grpSpPr>
              <p:grpSp>
                <p:nvGrpSpPr>
                  <p:cNvPr id="62" name="群組 61"/>
                  <p:cNvGrpSpPr/>
                  <p:nvPr/>
                </p:nvGrpSpPr>
                <p:grpSpPr>
                  <a:xfrm>
                    <a:off x="1287780" y="3421380"/>
                    <a:ext cx="495300" cy="975360"/>
                    <a:chOff x="1287780" y="3421380"/>
                    <a:chExt cx="495300" cy="975360"/>
                  </a:xfrm>
                </p:grpSpPr>
                <p:sp>
                  <p:nvSpPr>
                    <p:cNvPr id="65" name="矩形 64"/>
                    <p:cNvSpPr/>
                    <p:nvPr/>
                  </p:nvSpPr>
                  <p:spPr>
                    <a:xfrm>
                      <a:off x="1287780" y="3421380"/>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66" name="矩形 65"/>
                    <p:cNvSpPr/>
                    <p:nvPr/>
                  </p:nvSpPr>
                  <p:spPr>
                    <a:xfrm>
                      <a:off x="1287780" y="4008120"/>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grpSp>
              <p:cxnSp>
                <p:nvCxnSpPr>
                  <p:cNvPr id="64" name="直線單箭頭接點 63"/>
                  <p:cNvCxnSpPr>
                    <a:stCxn id="66" idx="0"/>
                    <a:endCxn id="65" idx="2"/>
                  </p:cNvCxnSpPr>
                  <p:nvPr/>
                </p:nvCxnSpPr>
                <p:spPr>
                  <a:xfrm flipV="1">
                    <a:off x="1535430" y="3810000"/>
                    <a:ext cx="0" cy="1981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50" name="矩形 49"/>
                <p:cNvSpPr/>
                <p:nvPr/>
              </p:nvSpPr>
              <p:spPr>
                <a:xfrm>
                  <a:off x="3623310" y="3421380"/>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51" name="矩形 50"/>
                <p:cNvSpPr/>
                <p:nvPr/>
              </p:nvSpPr>
              <p:spPr>
                <a:xfrm>
                  <a:off x="3623310" y="4008120"/>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52" name="直線單箭頭接點 51"/>
                <p:cNvCxnSpPr>
                  <a:endCxn id="50" idx="2"/>
                </p:cNvCxnSpPr>
                <p:nvPr/>
              </p:nvCxnSpPr>
              <p:spPr>
                <a:xfrm flipV="1">
                  <a:off x="3863340" y="3810000"/>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3" name="直線單箭頭接點 52"/>
                <p:cNvCxnSpPr/>
                <p:nvPr/>
              </p:nvCxnSpPr>
              <p:spPr>
                <a:xfrm>
                  <a:off x="3283268" y="3618250"/>
                  <a:ext cx="331470" cy="3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4" name="直線單箭頭接點 53"/>
                <p:cNvCxnSpPr/>
                <p:nvPr/>
              </p:nvCxnSpPr>
              <p:spPr>
                <a:xfrm>
                  <a:off x="4110989" y="3609487"/>
                  <a:ext cx="331470" cy="3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5" name="矩形 54"/>
                <p:cNvSpPr/>
                <p:nvPr/>
              </p:nvSpPr>
              <p:spPr>
                <a:xfrm>
                  <a:off x="4442459" y="3421380"/>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56" name="矩形 55"/>
                <p:cNvSpPr/>
                <p:nvPr/>
              </p:nvSpPr>
              <p:spPr>
                <a:xfrm>
                  <a:off x="4442459" y="4008120"/>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57" name="直線單箭頭接點 56"/>
                <p:cNvCxnSpPr>
                  <a:endCxn id="55" idx="2"/>
                </p:cNvCxnSpPr>
                <p:nvPr/>
              </p:nvCxnSpPr>
              <p:spPr>
                <a:xfrm flipV="1">
                  <a:off x="4682489" y="3810000"/>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68" name="矩形 67"/>
              <p:cNvSpPr/>
              <p:nvPr/>
            </p:nvSpPr>
            <p:spPr>
              <a:xfrm>
                <a:off x="6969444" y="783837"/>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grpSp>
        <p:cxnSp>
          <p:nvCxnSpPr>
            <p:cNvPr id="69" name="直線單箭頭接點 68"/>
            <p:cNvCxnSpPr/>
            <p:nvPr/>
          </p:nvCxnSpPr>
          <p:spPr>
            <a:xfrm flipV="1">
              <a:off x="7217094" y="1175504"/>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grpSp>
        <p:nvGrpSpPr>
          <p:cNvPr id="99" name="群組 98"/>
          <p:cNvGrpSpPr/>
          <p:nvPr/>
        </p:nvGrpSpPr>
        <p:grpSpPr>
          <a:xfrm>
            <a:off x="411449" y="4463208"/>
            <a:ext cx="3782376" cy="2026812"/>
            <a:chOff x="5213994" y="662132"/>
            <a:chExt cx="3782376" cy="2026812"/>
          </a:xfrm>
        </p:grpSpPr>
        <p:sp>
          <p:nvSpPr>
            <p:cNvPr id="73" name="矩形 72"/>
            <p:cNvSpPr/>
            <p:nvPr/>
          </p:nvSpPr>
          <p:spPr>
            <a:xfrm>
              <a:off x="5558121" y="2227279"/>
              <a:ext cx="2536272" cy="461665"/>
            </a:xfrm>
            <a:prstGeom prst="rect">
              <a:avLst/>
            </a:prstGeom>
          </p:spPr>
          <p:txBody>
            <a:bodyPr wrap="none">
              <a:spAutoFit/>
            </a:bodyPr>
            <a:lstStyle/>
            <a:p>
              <a:r>
                <a:rPr lang="en-US" altLang="zh-TW" b="1" dirty="0">
                  <a:solidFill>
                    <a:srgbClr val="FF0000"/>
                  </a:solidFill>
                </a:rPr>
                <a:t>(4) Many to many</a:t>
              </a:r>
              <a:endParaRPr lang="zh-TW" altLang="en-US" dirty="0"/>
            </a:p>
          </p:txBody>
        </p:sp>
        <p:grpSp>
          <p:nvGrpSpPr>
            <p:cNvPr id="74" name="群組 73"/>
            <p:cNvGrpSpPr/>
            <p:nvPr/>
          </p:nvGrpSpPr>
          <p:grpSpPr>
            <a:xfrm>
              <a:off x="5213994" y="662132"/>
              <a:ext cx="2141219" cy="1565147"/>
              <a:chOff x="5323525" y="783837"/>
              <a:chExt cx="2141219" cy="1565147"/>
            </a:xfrm>
            <a:solidFill>
              <a:srgbClr val="00B050"/>
            </a:solidFill>
          </p:grpSpPr>
          <p:grpSp>
            <p:nvGrpSpPr>
              <p:cNvPr id="76" name="群組 75"/>
              <p:cNvGrpSpPr/>
              <p:nvPr/>
            </p:nvGrpSpPr>
            <p:grpSpPr>
              <a:xfrm>
                <a:off x="5323525" y="1373624"/>
                <a:ext cx="2141219" cy="975360"/>
                <a:chOff x="2796540" y="3421380"/>
                <a:chExt cx="2141219" cy="975360"/>
              </a:xfrm>
              <a:grpFill/>
            </p:grpSpPr>
            <p:grpSp>
              <p:nvGrpSpPr>
                <p:cNvPr id="78" name="群組 77"/>
                <p:cNvGrpSpPr/>
                <p:nvPr/>
              </p:nvGrpSpPr>
              <p:grpSpPr>
                <a:xfrm>
                  <a:off x="2796540" y="3421380"/>
                  <a:ext cx="495300" cy="975360"/>
                  <a:chOff x="1287780" y="3421380"/>
                  <a:chExt cx="495300" cy="975360"/>
                </a:xfrm>
                <a:grpFill/>
              </p:grpSpPr>
              <p:grpSp>
                <p:nvGrpSpPr>
                  <p:cNvPr id="87" name="群組 86"/>
                  <p:cNvGrpSpPr/>
                  <p:nvPr/>
                </p:nvGrpSpPr>
                <p:grpSpPr>
                  <a:xfrm>
                    <a:off x="1287780" y="3421380"/>
                    <a:ext cx="495300" cy="975360"/>
                    <a:chOff x="1287780" y="3421380"/>
                    <a:chExt cx="495300" cy="975360"/>
                  </a:xfrm>
                  <a:grpFill/>
                </p:grpSpPr>
                <p:sp>
                  <p:nvSpPr>
                    <p:cNvPr id="89" name="矩形 88"/>
                    <p:cNvSpPr/>
                    <p:nvPr/>
                  </p:nvSpPr>
                  <p:spPr>
                    <a:xfrm>
                      <a:off x="1287780" y="3421380"/>
                      <a:ext cx="495300" cy="38862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90" name="矩形 89"/>
                    <p:cNvSpPr/>
                    <p:nvPr/>
                  </p:nvSpPr>
                  <p:spPr>
                    <a:xfrm>
                      <a:off x="1287780" y="4008120"/>
                      <a:ext cx="495300" cy="38862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grpSp>
              <p:cxnSp>
                <p:nvCxnSpPr>
                  <p:cNvPr id="88" name="直線單箭頭接點 87"/>
                  <p:cNvCxnSpPr>
                    <a:stCxn id="90" idx="0"/>
                    <a:endCxn id="89" idx="2"/>
                  </p:cNvCxnSpPr>
                  <p:nvPr/>
                </p:nvCxnSpPr>
                <p:spPr>
                  <a:xfrm flipV="1">
                    <a:off x="1535430" y="3810000"/>
                    <a:ext cx="0" cy="198120"/>
                  </a:xfrm>
                  <a:prstGeom prst="straightConnector1">
                    <a:avLst/>
                  </a:prstGeom>
                  <a:grpFill/>
                  <a:ln w="38100">
                    <a:tailEnd type="triangle"/>
                  </a:ln>
                </p:spPr>
                <p:style>
                  <a:lnRef idx="1">
                    <a:schemeClr val="dk1"/>
                  </a:lnRef>
                  <a:fillRef idx="0">
                    <a:schemeClr val="dk1"/>
                  </a:fillRef>
                  <a:effectRef idx="0">
                    <a:schemeClr val="dk1"/>
                  </a:effectRef>
                  <a:fontRef idx="minor">
                    <a:schemeClr val="tx1"/>
                  </a:fontRef>
                </p:style>
              </p:cxnSp>
            </p:grpSp>
            <p:sp>
              <p:nvSpPr>
                <p:cNvPr id="79" name="矩形 78"/>
                <p:cNvSpPr/>
                <p:nvPr/>
              </p:nvSpPr>
              <p:spPr>
                <a:xfrm>
                  <a:off x="3623310" y="3421380"/>
                  <a:ext cx="495300" cy="38862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80" name="矩形 79"/>
                <p:cNvSpPr/>
                <p:nvPr/>
              </p:nvSpPr>
              <p:spPr>
                <a:xfrm>
                  <a:off x="3623310" y="4008120"/>
                  <a:ext cx="495300" cy="38862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81" name="直線單箭頭接點 80"/>
                <p:cNvCxnSpPr>
                  <a:endCxn id="79" idx="2"/>
                </p:cNvCxnSpPr>
                <p:nvPr/>
              </p:nvCxnSpPr>
              <p:spPr>
                <a:xfrm flipV="1">
                  <a:off x="3863340" y="3810000"/>
                  <a:ext cx="7620" cy="184405"/>
                </a:xfrm>
                <a:prstGeom prst="straightConnector1">
                  <a:avLst/>
                </a:prstGeom>
                <a:grpFill/>
                <a:ln w="38100">
                  <a:tailEnd type="triangle"/>
                </a:ln>
              </p:spPr>
              <p:style>
                <a:lnRef idx="1">
                  <a:schemeClr val="dk1"/>
                </a:lnRef>
                <a:fillRef idx="0">
                  <a:schemeClr val="dk1"/>
                </a:fillRef>
                <a:effectRef idx="0">
                  <a:schemeClr val="dk1"/>
                </a:effectRef>
                <a:fontRef idx="minor">
                  <a:schemeClr val="tx1"/>
                </a:fontRef>
              </p:style>
            </p:cxnSp>
            <p:cxnSp>
              <p:nvCxnSpPr>
                <p:cNvPr id="82" name="直線單箭頭接點 81"/>
                <p:cNvCxnSpPr/>
                <p:nvPr/>
              </p:nvCxnSpPr>
              <p:spPr>
                <a:xfrm>
                  <a:off x="3283268" y="3618250"/>
                  <a:ext cx="331470" cy="3810"/>
                </a:xfrm>
                <a:prstGeom prst="straightConnector1">
                  <a:avLst/>
                </a:prstGeom>
                <a:grpFill/>
                <a:ln w="38100">
                  <a:tailEnd type="triangle"/>
                </a:ln>
              </p:spPr>
              <p:style>
                <a:lnRef idx="1">
                  <a:schemeClr val="dk1"/>
                </a:lnRef>
                <a:fillRef idx="0">
                  <a:schemeClr val="dk1"/>
                </a:fillRef>
                <a:effectRef idx="0">
                  <a:schemeClr val="dk1"/>
                </a:effectRef>
                <a:fontRef idx="minor">
                  <a:schemeClr val="tx1"/>
                </a:fontRef>
              </p:style>
            </p:cxnSp>
            <p:cxnSp>
              <p:nvCxnSpPr>
                <p:cNvPr id="83" name="直線單箭頭接點 82"/>
                <p:cNvCxnSpPr/>
                <p:nvPr/>
              </p:nvCxnSpPr>
              <p:spPr>
                <a:xfrm>
                  <a:off x="4110989" y="3609487"/>
                  <a:ext cx="331470" cy="3810"/>
                </a:xfrm>
                <a:prstGeom prst="straightConnector1">
                  <a:avLst/>
                </a:prstGeom>
                <a:grpFill/>
                <a:ln w="38100">
                  <a:tailEnd type="triangle"/>
                </a:ln>
              </p:spPr>
              <p:style>
                <a:lnRef idx="1">
                  <a:schemeClr val="dk1"/>
                </a:lnRef>
                <a:fillRef idx="0">
                  <a:schemeClr val="dk1"/>
                </a:fillRef>
                <a:effectRef idx="0">
                  <a:schemeClr val="dk1"/>
                </a:effectRef>
                <a:fontRef idx="minor">
                  <a:schemeClr val="tx1"/>
                </a:fontRef>
              </p:style>
            </p:cxnSp>
            <p:sp>
              <p:nvSpPr>
                <p:cNvPr id="84" name="矩形 83"/>
                <p:cNvSpPr/>
                <p:nvPr/>
              </p:nvSpPr>
              <p:spPr>
                <a:xfrm>
                  <a:off x="4442459" y="3421380"/>
                  <a:ext cx="495300" cy="38862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85" name="矩形 84"/>
                <p:cNvSpPr/>
                <p:nvPr/>
              </p:nvSpPr>
              <p:spPr>
                <a:xfrm>
                  <a:off x="4442459" y="4008120"/>
                  <a:ext cx="495300" cy="38862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86" name="直線單箭頭接點 85"/>
                <p:cNvCxnSpPr>
                  <a:endCxn id="84" idx="2"/>
                </p:cNvCxnSpPr>
                <p:nvPr/>
              </p:nvCxnSpPr>
              <p:spPr>
                <a:xfrm flipV="1">
                  <a:off x="4682489" y="3810000"/>
                  <a:ext cx="7620" cy="184405"/>
                </a:xfrm>
                <a:prstGeom prst="straightConnector1">
                  <a:avLst/>
                </a:prstGeom>
                <a:grpFill/>
                <a:ln w="38100">
                  <a:tailEnd type="triangle"/>
                </a:ln>
              </p:spPr>
              <p:style>
                <a:lnRef idx="1">
                  <a:schemeClr val="dk1"/>
                </a:lnRef>
                <a:fillRef idx="0">
                  <a:schemeClr val="dk1"/>
                </a:fillRef>
                <a:effectRef idx="0">
                  <a:schemeClr val="dk1"/>
                </a:effectRef>
                <a:fontRef idx="minor">
                  <a:schemeClr val="tx1"/>
                </a:fontRef>
              </p:style>
            </p:cxnSp>
          </p:grpSp>
          <p:sp>
            <p:nvSpPr>
              <p:cNvPr id="77" name="矩形 76"/>
              <p:cNvSpPr/>
              <p:nvPr/>
            </p:nvSpPr>
            <p:spPr>
              <a:xfrm>
                <a:off x="6969444" y="783837"/>
                <a:ext cx="495300" cy="38862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grpSp>
        <p:cxnSp>
          <p:nvCxnSpPr>
            <p:cNvPr id="75" name="直線單箭頭接點 74"/>
            <p:cNvCxnSpPr/>
            <p:nvPr/>
          </p:nvCxnSpPr>
          <p:spPr>
            <a:xfrm flipV="1">
              <a:off x="7107563" y="1053799"/>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1" name="矩形 90"/>
            <p:cNvSpPr/>
            <p:nvPr/>
          </p:nvSpPr>
          <p:spPr>
            <a:xfrm>
              <a:off x="7679062" y="1251919"/>
              <a:ext cx="495300" cy="388620"/>
            </a:xfrm>
            <a:prstGeom prst="rect">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92" name="矩形 91"/>
            <p:cNvSpPr/>
            <p:nvPr/>
          </p:nvSpPr>
          <p:spPr>
            <a:xfrm>
              <a:off x="7679062" y="662132"/>
              <a:ext cx="495300" cy="388620"/>
            </a:xfrm>
            <a:prstGeom prst="rect">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93" name="直線單箭頭接點 92"/>
            <p:cNvCxnSpPr/>
            <p:nvPr/>
          </p:nvCxnSpPr>
          <p:spPr>
            <a:xfrm>
              <a:off x="7357125" y="1448789"/>
              <a:ext cx="331470" cy="3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4" name="直線單箭頭接點 93"/>
            <p:cNvCxnSpPr/>
            <p:nvPr/>
          </p:nvCxnSpPr>
          <p:spPr>
            <a:xfrm flipV="1">
              <a:off x="7922902" y="1053799"/>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5" name="矩形 94"/>
            <p:cNvSpPr/>
            <p:nvPr/>
          </p:nvSpPr>
          <p:spPr>
            <a:xfrm>
              <a:off x="8501070" y="1251919"/>
              <a:ext cx="495300" cy="388620"/>
            </a:xfrm>
            <a:prstGeom prst="rect">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96" name="矩形 95"/>
            <p:cNvSpPr/>
            <p:nvPr/>
          </p:nvSpPr>
          <p:spPr>
            <a:xfrm>
              <a:off x="8501070" y="662132"/>
              <a:ext cx="495300" cy="388620"/>
            </a:xfrm>
            <a:prstGeom prst="rect">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97" name="直線單箭頭接點 96"/>
            <p:cNvCxnSpPr/>
            <p:nvPr/>
          </p:nvCxnSpPr>
          <p:spPr>
            <a:xfrm>
              <a:off x="8179133" y="1448789"/>
              <a:ext cx="331470" cy="3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8" name="直線單箭頭接點 97"/>
            <p:cNvCxnSpPr/>
            <p:nvPr/>
          </p:nvCxnSpPr>
          <p:spPr>
            <a:xfrm flipV="1">
              <a:off x="8744910" y="1053799"/>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320226569"/>
      </p:ext>
    </p:extLst>
  </p:cSld>
  <p:clrMapOvr>
    <a:masterClrMapping/>
  </p:clrMapOvr>
  <p:transition/>
</p:sld>
</file>

<file path=ppt/theme/theme1.xml><?xml version="1.0" encoding="utf-8"?>
<a:theme xmlns:a="http://schemas.openxmlformats.org/drawingml/2006/main" name="PPT版心_2012">
  <a:themeElements>
    <a:clrScheme name="PPT版心_2012 15">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PT版心_2012">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PPT版心_201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PT版心_201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PT版心_201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PT版心_201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PT版心_201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PT版心_201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PT版心_201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PT版心_201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PT版心_201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PT版心_201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PT版心_201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PT版心_201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PT版心_2012 13">
        <a:dk1>
          <a:srgbClr val="000066"/>
        </a:dk1>
        <a:lt1>
          <a:srgbClr val="FFFFFF"/>
        </a:lt1>
        <a:dk2>
          <a:srgbClr val="1D7ACF"/>
        </a:dk2>
        <a:lt2>
          <a:srgbClr val="C0C0C0"/>
        </a:lt2>
        <a:accent1>
          <a:srgbClr val="189E8E"/>
        </a:accent1>
        <a:accent2>
          <a:srgbClr val="006699"/>
        </a:accent2>
        <a:accent3>
          <a:srgbClr val="FFFFFF"/>
        </a:accent3>
        <a:accent4>
          <a:srgbClr val="000056"/>
        </a:accent4>
        <a:accent5>
          <a:srgbClr val="ABCCC6"/>
        </a:accent5>
        <a:accent6>
          <a:srgbClr val="005C8A"/>
        </a:accent6>
        <a:hlink>
          <a:srgbClr val="5AA5DE"/>
        </a:hlink>
        <a:folHlink>
          <a:srgbClr val="9885A3"/>
        </a:folHlink>
      </a:clrScheme>
      <a:clrMap bg1="lt1" tx1="dk1" bg2="lt2" tx2="dk2" accent1="accent1" accent2="accent2" accent3="accent3" accent4="accent4" accent5="accent5" accent6="accent6" hlink="hlink" folHlink="folHlink"/>
    </a:extraClrScheme>
    <a:extraClrScheme>
      <a:clrScheme name="PPT版心_2012 14">
        <a:dk1>
          <a:srgbClr val="333300"/>
        </a:dk1>
        <a:lt1>
          <a:srgbClr val="FFFFFF"/>
        </a:lt1>
        <a:dk2>
          <a:srgbClr val="238D3F"/>
        </a:dk2>
        <a:lt2>
          <a:srgbClr val="DDDDDD"/>
        </a:lt2>
        <a:accent1>
          <a:srgbClr val="808080"/>
        </a:accent1>
        <a:accent2>
          <a:srgbClr val="CC9900"/>
        </a:accent2>
        <a:accent3>
          <a:srgbClr val="FFFFFF"/>
        </a:accent3>
        <a:accent4>
          <a:srgbClr val="2A2A00"/>
        </a:accent4>
        <a:accent5>
          <a:srgbClr val="C0C0C0"/>
        </a:accent5>
        <a:accent6>
          <a:srgbClr val="B98A00"/>
        </a:accent6>
        <a:hlink>
          <a:srgbClr val="D9C741"/>
        </a:hlink>
        <a:folHlink>
          <a:srgbClr val="336699"/>
        </a:folHlink>
      </a:clrScheme>
      <a:clrMap bg1="lt1" tx1="dk1" bg2="lt2" tx2="dk2" accent1="accent1" accent2="accent2" accent3="accent3" accent4="accent4" accent5="accent5" accent6="accent6" hlink="hlink" folHlink="folHlink"/>
    </a:extraClrScheme>
    <a:extraClrScheme>
      <a:clrScheme name="PPT版心_2012 15">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PPT版心_2012 16">
        <a:dk1>
          <a:srgbClr val="663300"/>
        </a:dk1>
        <a:lt1>
          <a:srgbClr val="FFFFFF"/>
        </a:lt1>
        <a:dk2>
          <a:srgbClr val="660066"/>
        </a:dk2>
        <a:lt2>
          <a:srgbClr val="808080"/>
        </a:lt2>
        <a:accent1>
          <a:srgbClr val="FF9933"/>
        </a:accent1>
        <a:accent2>
          <a:srgbClr val="006699"/>
        </a:accent2>
        <a:accent3>
          <a:srgbClr val="FFFFFF"/>
        </a:accent3>
        <a:accent4>
          <a:srgbClr val="562A00"/>
        </a:accent4>
        <a:accent5>
          <a:srgbClr val="FFCAAD"/>
        </a:accent5>
        <a:accent6>
          <a:srgbClr val="005C8A"/>
        </a:accent6>
        <a:hlink>
          <a:srgbClr val="660066"/>
        </a:hlink>
        <a:folHlink>
          <a:srgbClr val="C0C0C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PT版心_2012">
  <a:themeElements>
    <a:clrScheme name="1_PPT版心_2012 15">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PT版心_2012">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PPT版心_201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PPT版心_201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PPT版心_201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PPT版心_201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PPT版心_201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PPT版心_201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PPT版心_201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PPT版心_201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PPT版心_201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PPT版心_201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PPT版心_201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PPT版心_201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PPT版心_2012 13">
        <a:dk1>
          <a:srgbClr val="000066"/>
        </a:dk1>
        <a:lt1>
          <a:srgbClr val="FFFFFF"/>
        </a:lt1>
        <a:dk2>
          <a:srgbClr val="1D7ACF"/>
        </a:dk2>
        <a:lt2>
          <a:srgbClr val="C0C0C0"/>
        </a:lt2>
        <a:accent1>
          <a:srgbClr val="189E8E"/>
        </a:accent1>
        <a:accent2>
          <a:srgbClr val="006699"/>
        </a:accent2>
        <a:accent3>
          <a:srgbClr val="FFFFFF"/>
        </a:accent3>
        <a:accent4>
          <a:srgbClr val="000056"/>
        </a:accent4>
        <a:accent5>
          <a:srgbClr val="ABCCC6"/>
        </a:accent5>
        <a:accent6>
          <a:srgbClr val="005C8A"/>
        </a:accent6>
        <a:hlink>
          <a:srgbClr val="5AA5DE"/>
        </a:hlink>
        <a:folHlink>
          <a:srgbClr val="9885A3"/>
        </a:folHlink>
      </a:clrScheme>
      <a:clrMap bg1="lt1" tx1="dk1" bg2="lt2" tx2="dk2" accent1="accent1" accent2="accent2" accent3="accent3" accent4="accent4" accent5="accent5" accent6="accent6" hlink="hlink" folHlink="folHlink"/>
    </a:extraClrScheme>
    <a:extraClrScheme>
      <a:clrScheme name="1_PPT版心_2012 14">
        <a:dk1>
          <a:srgbClr val="333300"/>
        </a:dk1>
        <a:lt1>
          <a:srgbClr val="FFFFFF"/>
        </a:lt1>
        <a:dk2>
          <a:srgbClr val="238D3F"/>
        </a:dk2>
        <a:lt2>
          <a:srgbClr val="DDDDDD"/>
        </a:lt2>
        <a:accent1>
          <a:srgbClr val="808080"/>
        </a:accent1>
        <a:accent2>
          <a:srgbClr val="CC9900"/>
        </a:accent2>
        <a:accent3>
          <a:srgbClr val="FFFFFF"/>
        </a:accent3>
        <a:accent4>
          <a:srgbClr val="2A2A00"/>
        </a:accent4>
        <a:accent5>
          <a:srgbClr val="C0C0C0"/>
        </a:accent5>
        <a:accent6>
          <a:srgbClr val="B98A00"/>
        </a:accent6>
        <a:hlink>
          <a:srgbClr val="D9C741"/>
        </a:hlink>
        <a:folHlink>
          <a:srgbClr val="336699"/>
        </a:folHlink>
      </a:clrScheme>
      <a:clrMap bg1="lt1" tx1="dk1" bg2="lt2" tx2="dk2" accent1="accent1" accent2="accent2" accent3="accent3" accent4="accent4" accent5="accent5" accent6="accent6" hlink="hlink" folHlink="folHlink"/>
    </a:extraClrScheme>
    <a:extraClrScheme>
      <a:clrScheme name="1_PPT版心_2012 15">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_PPT版心_2012 16">
        <a:dk1>
          <a:srgbClr val="663300"/>
        </a:dk1>
        <a:lt1>
          <a:srgbClr val="FFFFFF"/>
        </a:lt1>
        <a:dk2>
          <a:srgbClr val="660066"/>
        </a:dk2>
        <a:lt2>
          <a:srgbClr val="808080"/>
        </a:lt2>
        <a:accent1>
          <a:srgbClr val="FF9933"/>
        </a:accent1>
        <a:accent2>
          <a:srgbClr val="006699"/>
        </a:accent2>
        <a:accent3>
          <a:srgbClr val="FFFFFF"/>
        </a:accent3>
        <a:accent4>
          <a:srgbClr val="562A00"/>
        </a:accent4>
        <a:accent5>
          <a:srgbClr val="FFCAAD"/>
        </a:accent5>
        <a:accent6>
          <a:srgbClr val="005C8A"/>
        </a:accent6>
        <a:hlink>
          <a:srgbClr val="660066"/>
        </a:hlink>
        <a:folHlink>
          <a:srgbClr val="C0C0C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PT版心_2012 15">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PT版心_2012 15">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2345</TotalTime>
  <Words>3126</Words>
  <Application>Microsoft Office PowerPoint</Application>
  <PresentationFormat>如螢幕大小 (4:3)</PresentationFormat>
  <Paragraphs>185</Paragraphs>
  <Slides>36</Slides>
  <Notes>1</Notes>
  <HiddenSlides>0</HiddenSlides>
  <MMClips>0</MMClips>
  <ScaleCrop>false</ScaleCrop>
  <HeadingPairs>
    <vt:vector size="6" baseType="variant">
      <vt:variant>
        <vt:lpstr>使用字型</vt:lpstr>
      </vt:variant>
      <vt:variant>
        <vt:i4>7</vt:i4>
      </vt:variant>
      <vt:variant>
        <vt:lpstr>佈景主題</vt:lpstr>
      </vt:variant>
      <vt:variant>
        <vt:i4>2</vt:i4>
      </vt:variant>
      <vt:variant>
        <vt:lpstr>投影片標題</vt:lpstr>
      </vt:variant>
      <vt:variant>
        <vt:i4>36</vt:i4>
      </vt:variant>
    </vt:vector>
  </HeadingPairs>
  <TitlesOfParts>
    <vt:vector size="45" baseType="lpstr">
      <vt:lpstr>Arial Unicode MS</vt:lpstr>
      <vt:lpstr>標楷體</vt:lpstr>
      <vt:lpstr>Arial</vt:lpstr>
      <vt:lpstr>Calibri</vt:lpstr>
      <vt:lpstr>Lato</vt:lpstr>
      <vt:lpstr>Times</vt:lpstr>
      <vt:lpstr>Times New Roman</vt:lpstr>
      <vt:lpstr>PPT版心_2012</vt:lpstr>
      <vt:lpstr>1_PPT版心_2012</vt:lpstr>
      <vt:lpstr>Chapter Deep learning DL05 循環神經網路 （Recurrent neural network：RNN）                reference: https://www.cs.nccu.edu.tw/uploads/root/1100524.pptx  遞迴式類神經網路之介紹與其應用　　　 </vt:lpstr>
      <vt:lpstr>深度神經網路典型有如下幾種：</vt:lpstr>
      <vt:lpstr>CNN可以完成艱難的工作？為什麼還要RNN？</vt:lpstr>
      <vt:lpstr>為瞭解決前後文的問題…</vt:lpstr>
      <vt:lpstr>Figure 15-2. A layer of recurrent neurons (left) unrolled through time (right)</vt:lpstr>
      <vt:lpstr>多筆資料的表逹式</vt:lpstr>
      <vt:lpstr>遞迴神經元層短期記憶問題</vt:lpstr>
      <vt:lpstr>RNN 架構介紹</vt:lpstr>
      <vt:lpstr>RNN 架構介紹</vt:lpstr>
      <vt:lpstr>RNN 架構介紹</vt:lpstr>
      <vt:lpstr>RNN 架構介紹</vt:lpstr>
      <vt:lpstr>RNN 架構介紹</vt:lpstr>
      <vt:lpstr>RNN 架構介紹</vt:lpstr>
      <vt:lpstr>輸入與輸出序列</vt:lpstr>
      <vt:lpstr>PowerPoint 簡報</vt:lpstr>
      <vt:lpstr>PowerPoint 簡報</vt:lpstr>
      <vt:lpstr>RNN 的兩種主要挑戰：</vt:lpstr>
      <vt:lpstr>The Vanishing/Exploding Gradients Problems 不穩定的梯度</vt:lpstr>
      <vt:lpstr>處理梯度不穩定問題</vt:lpstr>
      <vt:lpstr>階層正規化( Layer Normalization )</vt:lpstr>
      <vt:lpstr>訓練RNN</vt:lpstr>
      <vt:lpstr>Deep RNNs 深層RNN</vt:lpstr>
      <vt:lpstr>長短期記憶</vt:lpstr>
      <vt:lpstr>PowerPoint 簡報</vt:lpstr>
      <vt:lpstr>Long Short-Term Memory (LSTM )</vt:lpstr>
      <vt:lpstr>LSTM如何改善RNN的問題</vt:lpstr>
      <vt:lpstr>LSTM如何改善RNN的問題</vt:lpstr>
      <vt:lpstr>LSTM如何改善RNN的問題</vt:lpstr>
      <vt:lpstr>LSTM如何改善RNN的問題</vt:lpstr>
      <vt:lpstr>LSTM如何改善RNN的問題</vt:lpstr>
      <vt:lpstr>LSTM如何改善RNN的問題</vt:lpstr>
      <vt:lpstr>PowerPoint 簡報</vt:lpstr>
      <vt:lpstr>LSTM如何改善RNN的問題</vt:lpstr>
      <vt:lpstr>LSTM如何改善RNN的問題</vt:lpstr>
      <vt:lpstr>LSTM如何改善RNN的問題</vt:lpstr>
      <vt:lpstr>LSTM如何改善RNN的問題</vt:lpstr>
    </vt:vector>
  </TitlesOfParts>
  <Company>CHWA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06148_人工智慧</dc:title>
  <dc:creator>CHWA</dc:creator>
  <cp:lastModifiedBy>student</cp:lastModifiedBy>
  <cp:revision>231</cp:revision>
  <dcterms:created xsi:type="dcterms:W3CDTF">2002-01-02T08:00:45Z</dcterms:created>
  <dcterms:modified xsi:type="dcterms:W3CDTF">2024-12-04T08:21:50Z</dcterms:modified>
</cp:coreProperties>
</file>