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5"/>
  </p:notesMasterIdLst>
  <p:sldIdLst>
    <p:sldId id="274" r:id="rId2"/>
    <p:sldId id="256" r:id="rId3"/>
    <p:sldId id="257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5" r:id="rId18"/>
    <p:sldId id="29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300" r:id="rId40"/>
    <p:sldId id="295" r:id="rId41"/>
    <p:sldId id="296" r:id="rId42"/>
    <p:sldId id="297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本 明来" initials="杉本" lastIdx="1" clrIdx="0">
    <p:extLst>
      <p:ext uri="{19B8F6BF-5375-455C-9EA6-DF929625EA0E}">
        <p15:presenceInfo xmlns:p15="http://schemas.microsoft.com/office/powerpoint/2012/main" userId="47cd7003a164ef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2T05:47:27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30.20923"/>
      <inkml:brushProperty name="anchorY" value="1160.39868"/>
      <inkml:brushProperty name="scaleFactor" value="0.5"/>
    </inkml:brush>
  </inkml:definitions>
  <inkml:trace contextRef="#ctx0" brushRef="#br0">1 1 2240,'0'0'0,"0"0"0,0 0 357,0 0 129,0 0-44,0 0-3066,0 0 1862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2T05:47:36.1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6683 1473 4640,'0'0'0,"11"5"2176,17 7 0,16 8-8448,1 0 3552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48C27-8A70-46A7-85D5-A664D23CC402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A250F-BF3B-4BA9-A667-009E4EDC39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89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8FA55-AE8F-4FCD-8B2D-62832058347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46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4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6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6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4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5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3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9/14/2019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3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91988" y="3458919"/>
            <a:ext cx="117984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</a:rPr>
              <a:t>F</a:t>
            </a:r>
            <a:r>
              <a:rPr kumimoji="1" lang="en-US" altLang="ja-JP" sz="5400" dirty="0"/>
              <a:t>orum of </a:t>
            </a:r>
            <a:r>
              <a:rPr kumimoji="1" lang="en-US" altLang="ja-JP" sz="5400" dirty="0">
                <a:solidFill>
                  <a:srgbClr val="00B0F0"/>
                </a:solidFill>
              </a:rPr>
              <a:t>L</a:t>
            </a:r>
            <a:r>
              <a:rPr kumimoji="1" lang="en-US" altLang="ja-JP" sz="5400" dirty="0"/>
              <a:t>earners </a:t>
            </a:r>
          </a:p>
          <a:p>
            <a:r>
              <a:rPr kumimoji="1" lang="en-US" altLang="ja-JP" sz="5400" dirty="0"/>
              <a:t>                </a:t>
            </a:r>
            <a:r>
              <a:rPr kumimoji="1" lang="en-US" altLang="ja-JP" sz="5400" dirty="0">
                <a:solidFill>
                  <a:srgbClr val="FFFF00"/>
                </a:solidFill>
              </a:rPr>
              <a:t>I</a:t>
            </a:r>
            <a:r>
              <a:rPr kumimoji="1" lang="en-US" altLang="ja-JP" sz="5400" dirty="0"/>
              <a:t>ndependent </a:t>
            </a:r>
            <a:r>
              <a:rPr kumimoji="1" lang="en-US" altLang="ja-JP" sz="5400" dirty="0">
                <a:solidFill>
                  <a:srgbClr val="92D050"/>
                </a:solidFill>
              </a:rPr>
              <a:t>A</a:t>
            </a:r>
            <a:r>
              <a:rPr kumimoji="1" lang="en-US" altLang="ja-JP" sz="5400" dirty="0"/>
              <a:t>ctivity </a:t>
            </a:r>
          </a:p>
          <a:p>
            <a:r>
              <a:rPr kumimoji="1" lang="en-US" altLang="ja-JP" sz="5400" dirty="0"/>
              <a:t>                                      </a:t>
            </a:r>
            <a:r>
              <a:rPr kumimoji="1" lang="en-US" altLang="ja-JP" sz="4400" dirty="0"/>
              <a:t>from OECD ISN</a:t>
            </a:r>
            <a:endParaRPr kumimoji="1" lang="ja-JP" altLang="en-US" sz="4800" dirty="0"/>
          </a:p>
        </p:txBody>
      </p:sp>
      <p:pic>
        <p:nvPicPr>
          <p:cNvPr id="5" name="図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099" y="375524"/>
            <a:ext cx="5902142" cy="2999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7D077-8389-4628-A390-1AE0FE2E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968" y="421419"/>
            <a:ext cx="9490279" cy="61066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4400" dirty="0"/>
              <a:t>                </a:t>
            </a:r>
            <a:r>
              <a:rPr kumimoji="1" lang="en-US" altLang="ja-JP" sz="7600" dirty="0"/>
              <a:t>why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                                                                                          </a:t>
            </a:r>
            <a:r>
              <a:rPr lang="en-US" altLang="ja-JP" sz="10800" dirty="0"/>
              <a:t>why</a:t>
            </a:r>
            <a:r>
              <a:rPr kumimoji="1" lang="en-US" altLang="ja-JP" dirty="0"/>
              <a:t>                                 </a:t>
            </a:r>
          </a:p>
          <a:p>
            <a:pPr marL="0" indent="0">
              <a:buNone/>
            </a:pPr>
            <a:r>
              <a:rPr kumimoji="1" lang="en-US" altLang="ja-JP" sz="20000" dirty="0"/>
              <a:t> </a:t>
            </a:r>
            <a:r>
              <a:rPr kumimoji="1" lang="en-US" altLang="ja-JP" sz="21600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36826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113F04-A900-4BFD-91C0-E295E2B3A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069" y="929194"/>
            <a:ext cx="6067496" cy="39776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en-US" altLang="ja-JP" sz="6600" dirty="0"/>
          </a:p>
          <a:p>
            <a:pPr marL="0" indent="0">
              <a:buNone/>
            </a:pPr>
            <a:endParaRPr lang="en-US" altLang="ja-JP" sz="6600" dirty="0"/>
          </a:p>
          <a:p>
            <a:pPr marL="0" indent="0">
              <a:buNone/>
            </a:pPr>
            <a:r>
              <a:rPr kumimoji="1" lang="en-US" altLang="ja-JP" sz="6600" dirty="0"/>
              <a:t>     What , How</a:t>
            </a:r>
            <a:endParaRPr kumimoji="1" lang="ja-JP" altLang="en-US" sz="66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D19BCD-B831-42BB-B726-99032E97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8865" y="1009876"/>
            <a:ext cx="4554580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6600" dirty="0"/>
          </a:p>
          <a:p>
            <a:pPr marL="0" indent="0" algn="ctr">
              <a:buNone/>
            </a:pPr>
            <a:endParaRPr lang="en-US" altLang="ja-JP" sz="6600" dirty="0"/>
          </a:p>
          <a:p>
            <a:pPr marL="0" indent="0" algn="ctr">
              <a:buNone/>
            </a:pPr>
            <a:r>
              <a:rPr kumimoji="1" lang="en-US" altLang="ja-JP" sz="6600" dirty="0"/>
              <a:t>Why</a:t>
            </a:r>
            <a:endParaRPr kumimoji="1" lang="ja-JP" altLang="en-US" sz="6600" dirty="0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A3F98BC1-882D-41A8-902B-B0B223653C5D}"/>
              </a:ext>
            </a:extLst>
          </p:cNvPr>
          <p:cNvSpPr/>
          <p:nvPr/>
        </p:nvSpPr>
        <p:spPr>
          <a:xfrm>
            <a:off x="6195752" y="3362498"/>
            <a:ext cx="1598741" cy="333955"/>
          </a:xfrm>
          <a:prstGeom prst="leftRightArrow">
            <a:avLst>
              <a:gd name="adj1" fmla="val 33673"/>
              <a:gd name="adj2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04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44066-544A-43F0-8B8E-E03E6DD5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20000" dirty="0"/>
              <a:t>Action!</a:t>
            </a:r>
            <a:endParaRPr kumimoji="1" lang="ja-JP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311124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048EA-2495-41DC-B4F8-43241B911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896" y="1372945"/>
            <a:ext cx="4754880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6000" dirty="0"/>
          </a:p>
          <a:p>
            <a:pPr marL="0" indent="0" algn="ctr">
              <a:buNone/>
            </a:pPr>
            <a:endParaRPr lang="en-US" altLang="ja-JP" sz="6000" dirty="0"/>
          </a:p>
          <a:p>
            <a:pPr marL="0" indent="0" algn="ctr">
              <a:buNone/>
            </a:pPr>
            <a:r>
              <a:rPr kumimoji="1" lang="ja-JP" altLang="en-US" sz="6000" dirty="0"/>
              <a:t>利己追及</a:t>
            </a:r>
            <a:endParaRPr kumimoji="1" lang="en-US" altLang="ja-JP" sz="60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588186-56EB-4875-B271-BD2F18ED0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1372945"/>
            <a:ext cx="4754880" cy="3977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6000" dirty="0"/>
          </a:p>
          <a:p>
            <a:pPr marL="0" indent="0" algn="ctr">
              <a:buNone/>
            </a:pPr>
            <a:endParaRPr lang="en-US" altLang="ja-JP" sz="6000" dirty="0"/>
          </a:p>
          <a:p>
            <a:pPr marL="0" indent="0" algn="ctr">
              <a:buNone/>
            </a:pPr>
            <a:r>
              <a:rPr kumimoji="1" lang="ja-JP" altLang="en-US" sz="6000" dirty="0"/>
              <a:t>他者に尽くす</a:t>
            </a:r>
          </a:p>
        </p:txBody>
      </p:sp>
      <p:sp>
        <p:nvSpPr>
          <p:cNvPr id="5" name="&quot;禁止&quot;マーク 4">
            <a:extLst>
              <a:ext uri="{FF2B5EF4-FFF2-40B4-BE49-F238E27FC236}">
                <a16:creationId xmlns:a16="http://schemas.microsoft.com/office/drawing/2014/main" id="{4977DCCE-47A3-43CB-9716-4F6BCFA353EE}"/>
              </a:ext>
            </a:extLst>
          </p:cNvPr>
          <p:cNvSpPr/>
          <p:nvPr/>
        </p:nvSpPr>
        <p:spPr>
          <a:xfrm>
            <a:off x="2712587" y="3032805"/>
            <a:ext cx="1475497" cy="1516711"/>
          </a:xfrm>
          <a:prstGeom prst="noSmoking">
            <a:avLst>
              <a:gd name="adj" fmla="val 2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8AF9EB77-1F80-4472-9B1A-7F1404440232}"/>
                  </a:ext>
                </a:extLst>
              </p14:cNvPr>
              <p14:cNvContentPartPr/>
              <p14:nvPr/>
            </p14:nvContentPartPr>
            <p14:xfrm>
              <a:off x="-149463" y="558736"/>
              <a:ext cx="360" cy="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8AF9EB77-1F80-4472-9B1A-7F14044402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8103" y="5500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92CE506F-1DCD-47AF-A510-A27AB7342C89}"/>
                  </a:ext>
                </a:extLst>
              </p14:cNvPr>
              <p14:cNvContentPartPr/>
              <p14:nvPr/>
            </p14:nvContentPartPr>
            <p14:xfrm>
              <a:off x="6425296" y="4538896"/>
              <a:ext cx="46440" cy="2088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92CE506F-1DCD-47AF-A510-A27AB7342C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7656" y="4431256"/>
                <a:ext cx="8208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5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47E149-D57E-4980-B82C-3E8143CF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38254"/>
            <a:ext cx="10058400" cy="52339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5000" dirty="0"/>
          </a:p>
          <a:p>
            <a:pPr marL="0" indent="0">
              <a:buNone/>
            </a:pPr>
            <a:r>
              <a:rPr kumimoji="1" lang="ja-JP" altLang="en-US" sz="4000" dirty="0"/>
              <a:t>ひとりでは何もできない。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だから、ひとりでもできるというふりをしてはいけない。</a:t>
            </a:r>
            <a:endParaRPr lang="en-US" altLang="ja-JP" sz="4000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　　　　　　　　　　仲間を頼ろう。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609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00E85-F281-4826-B5A3-3227B4E9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37036"/>
            <a:ext cx="10058400" cy="5035163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 algn="ctr">
              <a:buNone/>
            </a:pPr>
            <a:endParaRPr kumimoji="1" lang="en-US" altLang="ja-JP" sz="4000" dirty="0"/>
          </a:p>
          <a:p>
            <a:pPr marL="0" indent="0" algn="ctr">
              <a:buNone/>
            </a:pPr>
            <a:r>
              <a:rPr kumimoji="1" lang="ja-JP" altLang="en-US" sz="4000" dirty="0"/>
              <a:t>ただ命令するだけ　　　労働者のトップ</a:t>
            </a:r>
            <a:endParaRPr kumimoji="1" lang="en-US" altLang="ja-JP" sz="4000" dirty="0"/>
          </a:p>
          <a:p>
            <a:pPr marL="0" indent="0" algn="ctr">
              <a:buNone/>
            </a:pPr>
            <a:r>
              <a:rPr kumimoji="1" lang="ja-JP" altLang="en-US" sz="4000" dirty="0"/>
              <a:t>　　　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E8D56E6-C2B4-481D-A952-653057D842E0}"/>
              </a:ext>
            </a:extLst>
          </p:cNvPr>
          <p:cNvSpPr/>
          <p:nvPr/>
        </p:nvSpPr>
        <p:spPr>
          <a:xfrm>
            <a:off x="5891917" y="3174559"/>
            <a:ext cx="890546" cy="254441"/>
          </a:xfrm>
          <a:prstGeom prst="rightArrow">
            <a:avLst>
              <a:gd name="adj1" fmla="val 3750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3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AF87E-EBB5-414D-AF8A-6339409E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715617"/>
            <a:ext cx="11259047" cy="54565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sz="4000" b="1" dirty="0"/>
              <a:t>「早く着きたいなら、ひとりで行け。</a:t>
            </a:r>
            <a:endParaRPr lang="en-US" altLang="ja-JP" sz="4000" b="1" dirty="0"/>
          </a:p>
          <a:p>
            <a:pPr marL="0" indent="0">
              <a:buNone/>
            </a:pPr>
            <a:r>
              <a:rPr kumimoji="1" lang="ja-JP" altLang="en-US" sz="4000" b="1" dirty="0"/>
              <a:t>　</a:t>
            </a:r>
            <a:r>
              <a:rPr lang="ja-JP" altLang="en-US" sz="4000" b="1" dirty="0"/>
              <a:t>　遠くまで行きたいなら、みんなで行け。」</a:t>
            </a:r>
            <a:endParaRPr lang="en-US" altLang="ja-JP" sz="4000" b="1" dirty="0"/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　　　　　　　　　　　　アフリカのことわざ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8636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76E534-B30B-43A0-BDF0-77D00441D470}"/>
              </a:ext>
            </a:extLst>
          </p:cNvPr>
          <p:cNvSpPr/>
          <p:nvPr/>
        </p:nvSpPr>
        <p:spPr>
          <a:xfrm>
            <a:off x="10296939" y="5724940"/>
            <a:ext cx="1757239" cy="10098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98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A42C7-ED2E-4E07-B63B-7AA2802B7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353" y="1432223"/>
            <a:ext cx="9966960" cy="3035808"/>
          </a:xfrm>
        </p:spPr>
        <p:txBody>
          <a:bodyPr/>
          <a:lstStyle/>
          <a:p>
            <a:pPr algn="ctr"/>
            <a:r>
              <a:rPr kumimoji="1" lang="ja-JP" altLang="en-US" sz="7200" dirty="0"/>
              <a:t>「学ぶこと」と</a:t>
            </a:r>
            <a:br>
              <a:rPr kumimoji="1" lang="en-US" altLang="ja-JP" sz="7200" dirty="0"/>
            </a:br>
            <a:r>
              <a:rPr kumimoji="1" lang="ja-JP" altLang="en-US" sz="7200" dirty="0"/>
              <a:t>　　　「生きること」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8504D0-AD5F-4E08-BD4D-956DD7AE6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　</a:t>
            </a:r>
            <a:r>
              <a:rPr kumimoji="1" lang="en-US" altLang="ja-JP" sz="5400" dirty="0"/>
              <a:t>FLIA</a:t>
            </a:r>
            <a:r>
              <a:rPr kumimoji="1" lang="ja-JP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37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8FD87E-D32A-4DF8-B3A1-69F04699126E}"/>
              </a:ext>
            </a:extLst>
          </p:cNvPr>
          <p:cNvSpPr/>
          <p:nvPr/>
        </p:nvSpPr>
        <p:spPr>
          <a:xfrm>
            <a:off x="0" y="-2"/>
            <a:ext cx="12192000" cy="5527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2156835"/>
            <a:ext cx="12192000" cy="25443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「なぜ学ぶ？どう学ぶ？」</a:t>
            </a:r>
          </a:p>
        </p:txBody>
      </p:sp>
    </p:spTree>
    <p:extLst>
      <p:ext uri="{BB962C8B-B14F-4D97-AF65-F5344CB8AC3E}">
        <p14:creationId xmlns:p14="http://schemas.microsoft.com/office/powerpoint/2010/main" val="383399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A42C7-ED2E-4E07-B63B-7AA2802B7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7200" dirty="0"/>
              <a:t>一緒にいたいリーダー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8504D0-AD5F-4E08-BD4D-956DD7AE6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　</a:t>
            </a:r>
            <a:r>
              <a:rPr kumimoji="1" lang="en-US" altLang="ja-JP" sz="5400" dirty="0"/>
              <a:t>FLIA</a:t>
            </a:r>
            <a:r>
              <a:rPr kumimoji="1" lang="ja-JP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69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E9441F-F4BA-49E9-883F-48E3C3982503}"/>
              </a:ext>
            </a:extLst>
          </p:cNvPr>
          <p:cNvSpPr/>
          <p:nvPr/>
        </p:nvSpPr>
        <p:spPr>
          <a:xfrm>
            <a:off x="0" y="-2"/>
            <a:ext cx="12192000" cy="5527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-2" y="2248275"/>
            <a:ext cx="12192000" cy="25443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なぜ学ぶ？</a:t>
            </a:r>
          </a:p>
        </p:txBody>
      </p:sp>
    </p:spTree>
    <p:extLst>
      <p:ext uri="{BB962C8B-B14F-4D97-AF65-F5344CB8AC3E}">
        <p14:creationId xmlns:p14="http://schemas.microsoft.com/office/powerpoint/2010/main" val="3756553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なぜ学ぶ？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900254" y="3305360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「何かをするから学ぶ」</a:t>
            </a:r>
          </a:p>
        </p:txBody>
      </p:sp>
    </p:spTree>
    <p:extLst>
      <p:ext uri="{BB962C8B-B14F-4D97-AF65-F5344CB8AC3E}">
        <p14:creationId xmlns:p14="http://schemas.microsoft.com/office/powerpoint/2010/main" val="336856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なぜ学ぶ？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55772" y="2291845"/>
            <a:ext cx="118804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みんな不可能なことは”なにもない”っていうけど、</a:t>
            </a:r>
            <a:endParaRPr lang="en-US" altLang="ja-JP" sz="4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r>
              <a:rPr lang="ja-JP" altLang="en-US" sz="4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僕は毎日”なにもしない”をやってるよ。</a:t>
            </a:r>
            <a:endParaRPr lang="en-US" altLang="ja-JP" sz="4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r>
              <a:rPr lang="ja-JP" altLang="en-US" sz="4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何もしないことは最高の何かにつながるかもしれないんだ。</a:t>
            </a:r>
            <a:endParaRPr lang="en-US" altLang="ja-JP" sz="40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  <a:p>
            <a:r>
              <a:rPr lang="ja-JP" altLang="en-US" sz="40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　　　　　　　　　　　</a:t>
            </a:r>
            <a:r>
              <a:rPr lang="en-US" altLang="ja-JP" sz="3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『</a:t>
            </a:r>
            <a:r>
              <a:rPr lang="ja-JP" altLang="en-US" sz="3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プーと大人になった僕</a:t>
            </a:r>
            <a:r>
              <a:rPr lang="en-US" altLang="ja-JP" sz="3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』</a:t>
            </a:r>
            <a:r>
              <a:rPr lang="ja-JP" altLang="en-US" sz="3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より</a:t>
            </a:r>
            <a:endParaRPr lang="en-US" altLang="ja-JP" sz="32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17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なぜ学ぶ？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193915" y="3310747"/>
            <a:ext cx="5804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学ぶこと⇒生きること</a:t>
            </a:r>
            <a:endParaRPr lang="en-US" altLang="ja-JP" sz="32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81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C81A1A-1FE8-4525-AB08-2F5D4A36FD10}"/>
              </a:ext>
            </a:extLst>
          </p:cNvPr>
          <p:cNvSpPr/>
          <p:nvPr/>
        </p:nvSpPr>
        <p:spPr>
          <a:xfrm>
            <a:off x="0" y="-2"/>
            <a:ext cx="12192000" cy="5527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2156835"/>
            <a:ext cx="12192000" cy="25443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生きることとは？</a:t>
            </a:r>
            <a:endParaRPr kumimoji="1" lang="ja-JP" altLang="en-US" sz="44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18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</a:t>
            </a:r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193915" y="3310747"/>
            <a:ext cx="5804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日々の生活を送ること</a:t>
            </a:r>
            <a:endParaRPr lang="en-US" altLang="ja-JP" sz="32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62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</a:t>
            </a:r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232683" y="3310747"/>
            <a:ext cx="7726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生きることに意味はいらない</a:t>
            </a:r>
            <a:endParaRPr lang="en-US" altLang="ja-JP" sz="32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157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</a:t>
            </a:r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83" y="1256816"/>
            <a:ext cx="5292634" cy="52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6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</a:t>
            </a:r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632845" y="3518413"/>
            <a:ext cx="6926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人はただこの世にいるだけ</a:t>
            </a:r>
            <a:endParaRPr lang="en-US" altLang="ja-JP" sz="44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38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生きることとは？</a:t>
            </a:r>
            <a:endParaRPr kumimoji="1" lang="ja-JP" altLang="en-US" sz="3200" dirty="0">
              <a:solidFill>
                <a:sysClr val="windowText" lastClr="000000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pic>
        <p:nvPicPr>
          <p:cNvPr id="9" name="図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5" y="1620026"/>
            <a:ext cx="5066211" cy="506621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73572" y="119700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HGS明朝B" panose="02020800000000000000" pitchFamily="18" charset="-128"/>
                <a:ea typeface="HGS明朝B" panose="02020800000000000000" pitchFamily="18" charset="-128"/>
              </a:rPr>
              <a:t>[</a:t>
            </a:r>
            <a:r>
              <a:rPr kumimoji="1" lang="ja-JP" altLang="en-US" sz="3200" dirty="0"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生きることが目的（ゴール）の人</a:t>
            </a:r>
            <a:r>
              <a:rPr lang="en-US" altLang="ja-JP" sz="3200" dirty="0">
                <a:latin typeface="HGS明朝B" panose="02020800000000000000" pitchFamily="18" charset="-128"/>
                <a:ea typeface="HGS明朝B" panose="02020800000000000000" pitchFamily="18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966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32CA06-A74A-416F-A36D-659759C2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800" dirty="0"/>
              <a:t>Why</a:t>
            </a:r>
            <a:r>
              <a:rPr kumimoji="1" lang="ja-JP" altLang="en-US" dirty="0"/>
              <a:t>　なぜこのテーマにしたか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528EE2-07C2-4357-848B-C3FD7B98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735247"/>
            <a:ext cx="10462591" cy="3786809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周りにはたくさんのリーダーがいる　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  </a:t>
            </a:r>
            <a:r>
              <a:rPr lang="en-US" altLang="ja-JP" sz="3200" dirty="0"/>
              <a:t>ex)</a:t>
            </a:r>
            <a:r>
              <a:rPr lang="ja-JP" altLang="en-US" sz="3200" dirty="0"/>
              <a:t>実行委員長、部門長、チーフ</a:t>
            </a:r>
            <a:r>
              <a:rPr lang="en-US" altLang="ja-JP" sz="3200" dirty="0" err="1"/>
              <a:t>etc</a:t>
            </a:r>
            <a:r>
              <a:rPr lang="en-US" altLang="ja-JP" sz="3200" dirty="0"/>
              <a:t>…</a:t>
            </a:r>
          </a:p>
          <a:p>
            <a:pPr marL="0" indent="0">
              <a:buNone/>
            </a:pPr>
            <a:r>
              <a:rPr lang="en-US" altLang="ja-JP" sz="3600" dirty="0"/>
              <a:t>           </a:t>
            </a:r>
          </a:p>
          <a:p>
            <a:pPr marL="0" indent="0">
              <a:buNone/>
            </a:pPr>
            <a:r>
              <a:rPr lang="ja-JP" altLang="en-US" sz="3600" dirty="0"/>
              <a:t>　　</a:t>
            </a:r>
            <a:r>
              <a:rPr lang="en-US" altLang="ja-JP" sz="3600" dirty="0"/>
              <a:t> </a:t>
            </a:r>
            <a:r>
              <a:rPr lang="ja-JP" altLang="en-US" sz="3600" dirty="0"/>
              <a:t>どういうリーダーならお互いに高めあえるか</a:t>
            </a:r>
            <a:endParaRPr lang="en-US" altLang="ja-JP" sz="3600" dirty="0"/>
          </a:p>
        </p:txBody>
      </p:sp>
      <p:sp>
        <p:nvSpPr>
          <p:cNvPr id="4" name="矢印: 上向き折線 3">
            <a:extLst>
              <a:ext uri="{FF2B5EF4-FFF2-40B4-BE49-F238E27FC236}">
                <a16:creationId xmlns:a16="http://schemas.microsoft.com/office/drawing/2014/main" id="{8B517D7B-CDF6-41A2-91EB-19FF114D2D4E}"/>
              </a:ext>
            </a:extLst>
          </p:cNvPr>
          <p:cNvSpPr/>
          <p:nvPr/>
        </p:nvSpPr>
        <p:spPr>
          <a:xfrm rot="5400000">
            <a:off x="1327371" y="4333956"/>
            <a:ext cx="963097" cy="580445"/>
          </a:xfrm>
          <a:prstGeom prst="bentUpArrow">
            <a:avLst>
              <a:gd name="adj1" fmla="val 14026"/>
              <a:gd name="adj2" fmla="val 23781"/>
              <a:gd name="adj3" fmla="val 37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276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</a:t>
            </a:r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54583" y="3344091"/>
            <a:ext cx="308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「特別」</a:t>
            </a:r>
            <a:endParaRPr lang="en-US" altLang="ja-JP" sz="54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278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</a:t>
            </a:r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206932" y="3429000"/>
            <a:ext cx="5778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他への影響⇒永遠の命</a:t>
            </a:r>
            <a:endParaRPr lang="en-US" altLang="ja-JP" sz="44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254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生きることとは？</a:t>
            </a:r>
            <a:endParaRPr lang="en-US" altLang="ja-JP" sz="3200" dirty="0">
              <a:solidFill>
                <a:sysClr val="windowText" lastClr="000000"/>
              </a:solidFill>
              <a:latin typeface="HGS明朝B" panose="02020800000000000000" pitchFamily="18" charset="-128"/>
              <a:ea typeface="HGS明朝B" panose="02020800000000000000" pitchFamily="18" charset="-128"/>
            </a:endParaRP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pic>
        <p:nvPicPr>
          <p:cNvPr id="2050" name="Picture 2" descr="é¢é£ç»å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101759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406422" y="1516984"/>
            <a:ext cx="1268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HGS明朝B" panose="02020800000000000000" pitchFamily="18" charset="-128"/>
                <a:ea typeface="HGS明朝B" panose="02020800000000000000" pitchFamily="18" charset="-128"/>
              </a:rPr>
              <a:t>[</a:t>
            </a:r>
            <a:r>
              <a:rPr lang="ja-JP" altLang="en-US" sz="3200" dirty="0">
                <a:latin typeface="HGS明朝B" panose="02020800000000000000" pitchFamily="18" charset="-128"/>
                <a:ea typeface="HGS明朝B" panose="02020800000000000000" pitchFamily="18" charset="-128"/>
              </a:rPr>
              <a:t>お金</a:t>
            </a:r>
            <a:r>
              <a:rPr lang="en-US" altLang="ja-JP" sz="3200" dirty="0">
                <a:latin typeface="HGS明朝B" panose="02020800000000000000" pitchFamily="18" charset="-128"/>
                <a:ea typeface="HGS明朝B" panose="02020800000000000000" pitchFamily="18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31073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</a:t>
            </a:r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4" y="1724296"/>
            <a:ext cx="4822613" cy="482261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406422" y="1516984"/>
            <a:ext cx="857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HGS明朝B" panose="02020800000000000000" pitchFamily="18" charset="-128"/>
                <a:ea typeface="HGS明朝B" panose="02020800000000000000" pitchFamily="18" charset="-128"/>
              </a:rPr>
              <a:t>[</a:t>
            </a:r>
            <a:r>
              <a:rPr lang="ja-JP" altLang="en-US" sz="3200" dirty="0">
                <a:latin typeface="HGS明朝B" panose="02020800000000000000" pitchFamily="18" charset="-128"/>
                <a:ea typeface="HGS明朝B" panose="02020800000000000000" pitchFamily="18" charset="-128"/>
              </a:rPr>
              <a:t>心</a:t>
            </a:r>
            <a:r>
              <a:rPr lang="en-US" altLang="ja-JP" sz="3200" dirty="0">
                <a:latin typeface="HGS明朝B" panose="02020800000000000000" pitchFamily="18" charset="-128"/>
                <a:ea typeface="HGS明朝B" panose="02020800000000000000" pitchFamily="18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9606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生きることとは</a:t>
            </a:r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949206" y="3527366"/>
            <a:ext cx="6293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自分の手で人生を「特別」にする。</a:t>
            </a:r>
            <a:endParaRPr lang="en-US" altLang="ja-JP" sz="32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910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8D4151-8465-4A01-979F-421460829D5E}"/>
              </a:ext>
            </a:extLst>
          </p:cNvPr>
          <p:cNvSpPr/>
          <p:nvPr/>
        </p:nvSpPr>
        <p:spPr>
          <a:xfrm>
            <a:off x="0" y="-2"/>
            <a:ext cx="12192000" cy="5527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2156835"/>
            <a:ext cx="12192000" cy="25443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なぜ学ぶ？</a:t>
            </a:r>
          </a:p>
        </p:txBody>
      </p:sp>
    </p:spTree>
    <p:extLst>
      <p:ext uri="{BB962C8B-B14F-4D97-AF65-F5344CB8AC3E}">
        <p14:creationId xmlns:p14="http://schemas.microsoft.com/office/powerpoint/2010/main" val="1282781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なぜ学ぶ？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489611" y="3305360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学ぶことは「特別」なことではない</a:t>
            </a:r>
            <a:endParaRPr kumimoji="1" lang="ja-JP" altLang="en-US" sz="4400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838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なぜ学ぶ？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947060"/>
            <a:ext cx="5921829" cy="592182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926449" y="1633717"/>
            <a:ext cx="233910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個性が消える</a:t>
            </a:r>
          </a:p>
        </p:txBody>
      </p:sp>
    </p:spTree>
    <p:extLst>
      <p:ext uri="{BB962C8B-B14F-4D97-AF65-F5344CB8AC3E}">
        <p14:creationId xmlns:p14="http://schemas.microsoft.com/office/powerpoint/2010/main" val="4132591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なぜ学ぶ？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72" y="957942"/>
            <a:ext cx="5900057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77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なぜ学ぶ？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r="23985" b="40590"/>
          <a:stretch/>
        </p:blipFill>
        <p:spPr>
          <a:xfrm>
            <a:off x="3770804" y="1074676"/>
            <a:ext cx="6257301" cy="44196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06830" y="4414369"/>
            <a:ext cx="372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社会を創る（</a:t>
            </a:r>
            <a:r>
              <a:rPr kumimoji="1" lang="en-US" altLang="ja-JP" sz="2800" dirty="0"/>
              <a:t>create</a:t>
            </a:r>
            <a:r>
              <a:rPr kumimoji="1" lang="ja-JP" altLang="en-US" sz="2800" dirty="0"/>
              <a:t>）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0" y="4904265"/>
            <a:ext cx="4136571" cy="149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6520541" y="5442857"/>
            <a:ext cx="0" cy="96882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520541" y="6389912"/>
            <a:ext cx="3507564" cy="1916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520541" y="5861814"/>
            <a:ext cx="372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社会を作る（</a:t>
            </a:r>
            <a:r>
              <a:rPr kumimoji="1" lang="en-US" altLang="ja-JP" sz="2800" dirty="0"/>
              <a:t>create</a:t>
            </a:r>
            <a:r>
              <a:rPr kumimoji="1" lang="ja-JP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3584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BBDFB-744A-4817-94CA-DEC0AD7A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r>
              <a:rPr kumimoji="1" lang="ja-JP" altLang="en-US" dirty="0"/>
              <a:t>そもそもリーダーって何？</a:t>
            </a:r>
          </a:p>
        </p:txBody>
      </p:sp>
    </p:spTree>
    <p:extLst>
      <p:ext uri="{BB962C8B-B14F-4D97-AF65-F5344CB8AC3E}">
        <p14:creationId xmlns:p14="http://schemas.microsoft.com/office/powerpoint/2010/main" val="1188464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なぜ学ぶ？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29" y="947056"/>
            <a:ext cx="5910943" cy="5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5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948267"/>
            <a:ext cx="12192000" cy="685800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948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ysClr val="windowText" lastClr="000000"/>
                </a:solidFill>
                <a:latin typeface="HGS明朝B" panose="02020800000000000000" pitchFamily="18" charset="-128"/>
                <a:ea typeface="HGS明朝B" panose="02020800000000000000" pitchFamily="18" charset="-128"/>
              </a:rPr>
              <a:t>なぜ学ぶ？</a:t>
            </a:r>
          </a:p>
        </p:txBody>
      </p:sp>
      <p:pic>
        <p:nvPicPr>
          <p:cNvPr id="9" name="図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29" y="5252936"/>
            <a:ext cx="3558078" cy="1807284"/>
          </a:xfrm>
          <a:prstGeom prst="rect">
            <a:avLst/>
          </a:prstGeom>
        </p:spPr>
      </p:pic>
      <p:pic>
        <p:nvPicPr>
          <p:cNvPr id="1028" name="Picture 4" descr="é¢é£ç»å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967" y="474133"/>
            <a:ext cx="4948136" cy="4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é³¥ãã ã¤ã©ã¹ããã®ç»åæ¤ç´¢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7"/>
          <a:stretch/>
        </p:blipFill>
        <p:spPr bwMode="auto">
          <a:xfrm>
            <a:off x="3497487" y="3151983"/>
            <a:ext cx="2440855" cy="358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92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59857" y="2052918"/>
            <a:ext cx="81227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9</a:t>
            </a:r>
            <a:r>
              <a:rPr kumimoji="1" lang="ja-JP" altLang="en-US" sz="4800" dirty="0"/>
              <a:t>年学</a:t>
            </a:r>
            <a:r>
              <a:rPr kumimoji="1" lang="en-US" altLang="ja-JP" sz="4800" dirty="0"/>
              <a:t>P</a:t>
            </a:r>
            <a:r>
              <a:rPr kumimoji="1" lang="ja-JP" altLang="en-US" sz="4800" dirty="0"/>
              <a:t>展示・・・</a:t>
            </a:r>
            <a:r>
              <a:rPr kumimoji="1" lang="en-US" altLang="ja-JP" sz="4800" dirty="0"/>
              <a:t>8A</a:t>
            </a:r>
            <a:r>
              <a:rPr kumimoji="1" lang="ja-JP" altLang="en-US" sz="4800" dirty="0"/>
              <a:t>（</a:t>
            </a:r>
            <a:r>
              <a:rPr kumimoji="1" lang="en-US" altLang="ja-JP" sz="4800" dirty="0"/>
              <a:t>2</a:t>
            </a:r>
            <a:r>
              <a:rPr kumimoji="1" lang="ja-JP" altLang="en-US" sz="4800" dirty="0"/>
              <a:t>階）</a:t>
            </a:r>
            <a:endParaRPr kumimoji="1" lang="en-US" altLang="ja-JP" sz="4800" dirty="0"/>
          </a:p>
          <a:p>
            <a:endParaRPr kumimoji="1" lang="ja-JP" altLang="en-US" sz="4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6057" y="4066776"/>
            <a:ext cx="7956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FLIA</a:t>
            </a:r>
            <a:r>
              <a:rPr kumimoji="1" lang="ja-JP" altLang="en-US" sz="4800" dirty="0"/>
              <a:t>・・・小会議室（</a:t>
            </a:r>
            <a:r>
              <a:rPr kumimoji="1" lang="en-US" altLang="ja-JP" sz="4800" dirty="0"/>
              <a:t>2</a:t>
            </a:r>
            <a:r>
              <a:rPr kumimoji="1" lang="ja-JP" altLang="en-US" sz="4800" dirty="0"/>
              <a:t>階）</a:t>
            </a:r>
          </a:p>
        </p:txBody>
      </p:sp>
    </p:spTree>
    <p:extLst>
      <p:ext uri="{BB962C8B-B14F-4D97-AF65-F5344CB8AC3E}">
        <p14:creationId xmlns:p14="http://schemas.microsoft.com/office/powerpoint/2010/main" val="27571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0F401-40E7-4065-97CF-267D29FB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54392"/>
            <a:ext cx="4754880" cy="64008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イメージ上のリーダー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A47982-EFA6-4BB4-915A-6DE8A49A8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194559"/>
            <a:ext cx="4754880" cy="3840481"/>
          </a:xfrm>
        </p:spPr>
        <p:txBody>
          <a:bodyPr>
            <a:noAutofit/>
          </a:bodyPr>
          <a:lstStyle/>
          <a:p>
            <a:r>
              <a:rPr kumimoji="1" lang="ja-JP" altLang="en-US" sz="3000" dirty="0"/>
              <a:t>グループの先頭に立っている</a:t>
            </a:r>
            <a:endParaRPr lang="en-US" altLang="ja-JP" sz="3000" dirty="0"/>
          </a:p>
          <a:p>
            <a:r>
              <a:rPr lang="ja-JP" altLang="en-US" sz="3000" dirty="0"/>
              <a:t>人に命令する</a:t>
            </a:r>
            <a:endParaRPr kumimoji="1" lang="en-US" altLang="ja-JP" sz="3000" dirty="0"/>
          </a:p>
          <a:p>
            <a:r>
              <a:rPr kumimoji="1" lang="ja-JP" altLang="en-US" sz="3000" dirty="0"/>
              <a:t>権力（権限）がある</a:t>
            </a:r>
            <a:endParaRPr kumimoji="1" lang="en-US" altLang="ja-JP" sz="3000" dirty="0"/>
          </a:p>
          <a:p>
            <a:r>
              <a:rPr kumimoji="1" lang="ja-JP" altLang="en-US" sz="3000" dirty="0"/>
              <a:t>責任感がある</a:t>
            </a:r>
            <a:endParaRPr kumimoji="1" lang="en-US" altLang="ja-JP" sz="3000" dirty="0"/>
          </a:p>
          <a:p>
            <a:r>
              <a:rPr kumimoji="1" lang="ja-JP" altLang="en-US" sz="3000" dirty="0"/>
              <a:t>頼れる</a:t>
            </a:r>
            <a:endParaRPr lang="en-US" altLang="ja-JP" sz="3000" dirty="0"/>
          </a:p>
          <a:p>
            <a:r>
              <a:rPr kumimoji="1" lang="ja-JP" altLang="en-US" sz="3000" dirty="0"/>
              <a:t>お堅い</a:t>
            </a:r>
            <a:r>
              <a:rPr kumimoji="1" lang="en-US" altLang="ja-JP" sz="3000" dirty="0"/>
              <a:t>…</a:t>
            </a:r>
            <a:endParaRPr kumimoji="1" lang="ja-JP" altLang="en-US" sz="3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D60FA2-9F11-4143-817F-37D2EF252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648826"/>
            <a:ext cx="4754880" cy="64008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辞書上でのリーダー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360B27-42AB-4D64-9F82-CD498C6B1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194558"/>
            <a:ext cx="4754880" cy="3840481"/>
          </a:xfrm>
        </p:spPr>
        <p:txBody>
          <a:bodyPr>
            <a:normAutofit/>
          </a:bodyPr>
          <a:lstStyle/>
          <a:p>
            <a:r>
              <a:rPr kumimoji="1" lang="ja-JP" altLang="en-US" sz="3000" dirty="0"/>
              <a:t>指導者</a:t>
            </a:r>
            <a:endParaRPr lang="en-US" altLang="ja-JP" sz="3000" dirty="0"/>
          </a:p>
          <a:p>
            <a:r>
              <a:rPr lang="ja-JP" altLang="en-US" sz="3000" dirty="0"/>
              <a:t>統率者</a:t>
            </a:r>
            <a:endParaRPr lang="en-US" altLang="ja-JP" sz="3000" dirty="0"/>
          </a:p>
          <a:p>
            <a:r>
              <a:rPr kumimoji="1" lang="ja-JP" altLang="en-US" sz="3000" dirty="0"/>
              <a:t>集団の課題達成に方向づけをする役割を担う者</a:t>
            </a:r>
          </a:p>
        </p:txBody>
      </p:sp>
    </p:spTree>
    <p:extLst>
      <p:ext uri="{BB962C8B-B14F-4D97-AF65-F5344CB8AC3E}">
        <p14:creationId xmlns:p14="http://schemas.microsoft.com/office/powerpoint/2010/main" val="21062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5D10C-5699-4039-9633-D5371928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24277"/>
            <a:ext cx="10058400" cy="4009446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30000" dirty="0"/>
              <a:t>But</a:t>
            </a:r>
            <a:endParaRPr kumimoji="1" lang="ja-JP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240631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39213-B713-4107-BB0F-51033E09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5" y="2232130"/>
            <a:ext cx="11863345" cy="239374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一緒にいたいし、</a:t>
            </a:r>
            <a:r>
              <a:rPr lang="ja-JP" altLang="en-US" dirty="0"/>
              <a:t>お互いに</a:t>
            </a:r>
            <a:r>
              <a:rPr kumimoji="1" lang="ja-JP" altLang="en-US" dirty="0"/>
              <a:t>頑張って</a:t>
            </a:r>
            <a:br>
              <a:rPr kumimoji="1" lang="en-US" altLang="ja-JP" dirty="0"/>
            </a:br>
            <a:r>
              <a:rPr kumimoji="1" lang="ja-JP" altLang="en-US" dirty="0"/>
              <a:t>お互いに高めあえる存在になりたい！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13A796-EB04-48E6-A602-90270B6AF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378" y="4277802"/>
            <a:ext cx="3025869" cy="1614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000" dirty="0"/>
          </a:p>
          <a:p>
            <a:pPr marL="0" indent="0">
              <a:buNone/>
            </a:pPr>
            <a:r>
              <a:rPr lang="ja-JP" altLang="en-US" sz="3000" dirty="0"/>
              <a:t>とは思わないね。</a:t>
            </a:r>
            <a:endParaRPr lang="en-US" altLang="ja-JP" sz="3000" dirty="0"/>
          </a:p>
        </p:txBody>
      </p:sp>
    </p:spTree>
    <p:extLst>
      <p:ext uri="{BB962C8B-B14F-4D97-AF65-F5344CB8AC3E}">
        <p14:creationId xmlns:p14="http://schemas.microsoft.com/office/powerpoint/2010/main" val="3357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7EED0-BC11-4031-A626-0D9E3F31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" y="1472229"/>
            <a:ext cx="11831541" cy="1609344"/>
          </a:xfrm>
        </p:spPr>
        <p:txBody>
          <a:bodyPr>
            <a:noAutofit/>
          </a:bodyPr>
          <a:lstStyle/>
          <a:p>
            <a:pPr algn="ctr"/>
            <a:r>
              <a:rPr lang="ja-JP" altLang="en-US" sz="6000" dirty="0"/>
              <a:t>一緒にいたいと思われる</a:t>
            </a:r>
            <a:br>
              <a:rPr lang="en-US" altLang="ja-JP" sz="6000" dirty="0"/>
            </a:br>
            <a:r>
              <a:rPr lang="ja-JP" altLang="en-US" sz="6000" dirty="0"/>
              <a:t>リーダーになるには？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730EF-AE05-4E3D-9289-DEBCB07E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4133977"/>
            <a:ext cx="10058400" cy="755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 dirty="0"/>
              <a:t>同じ目標を持つ</a:t>
            </a:r>
          </a:p>
        </p:txBody>
      </p:sp>
    </p:spTree>
    <p:extLst>
      <p:ext uri="{BB962C8B-B14F-4D97-AF65-F5344CB8AC3E}">
        <p14:creationId xmlns:p14="http://schemas.microsoft.com/office/powerpoint/2010/main" val="13352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A66E57-D7E6-480C-B4BA-DB804F9B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5130"/>
            <a:ext cx="10058400" cy="54645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「私たちはみんな何となく生きている。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4400" dirty="0"/>
              <a:t>　何かが起こるたび、それに反応する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　ように動いている。</a:t>
            </a:r>
            <a:endParaRPr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　もし、何か目標</a:t>
            </a:r>
            <a:r>
              <a:rPr kumimoji="1" lang="ja-JP" altLang="en-US" sz="4400" dirty="0"/>
              <a:t>があれば、充実した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ja-JP" altLang="en-US" sz="4400" dirty="0"/>
              <a:t>　日々を送れるのに。」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4147133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版活字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440</TotalTime>
  <Words>417</Words>
  <Application>Microsoft Office PowerPoint</Application>
  <PresentationFormat>ワイド画面</PresentationFormat>
  <Paragraphs>117</Paragraphs>
  <Slides>43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0" baseType="lpstr">
      <vt:lpstr>HGS明朝B</vt:lpstr>
      <vt:lpstr>游ゴシック</vt:lpstr>
      <vt:lpstr>游明朝 Demibold</vt:lpstr>
      <vt:lpstr>Georgia</vt:lpstr>
      <vt:lpstr>Trebuchet MS</vt:lpstr>
      <vt:lpstr>Wingdings</vt:lpstr>
      <vt:lpstr>木版活字</vt:lpstr>
      <vt:lpstr>PowerPoint プレゼンテーション</vt:lpstr>
      <vt:lpstr>一緒にいたいリーダー</vt:lpstr>
      <vt:lpstr>Why　なぜこのテーマにしたか</vt:lpstr>
      <vt:lpstr>そもそもリーダーって何？</vt:lpstr>
      <vt:lpstr>PowerPoint プレゼンテーション</vt:lpstr>
      <vt:lpstr>But</vt:lpstr>
      <vt:lpstr>一緒にいたいし、お互いに頑張って お互いに高めあえる存在になりたい！</vt:lpstr>
      <vt:lpstr>一緒にいたいと思われる リーダーになるには？</vt:lpstr>
      <vt:lpstr>PowerPoint プレゼンテーション</vt:lpstr>
      <vt:lpstr>PowerPoint プレゼンテーション</vt:lpstr>
      <vt:lpstr>PowerPoint プレゼンテーション</vt:lpstr>
      <vt:lpstr>Action!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「学ぶこと」と 　　　「生きること」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一緒にいたいリーダー</dc:title>
  <dc:creator>杉本 明来</dc:creator>
  <cp:lastModifiedBy>杉本 明来</cp:lastModifiedBy>
  <cp:revision>28</cp:revision>
  <dcterms:created xsi:type="dcterms:W3CDTF">2019-08-31T09:41:57Z</dcterms:created>
  <dcterms:modified xsi:type="dcterms:W3CDTF">2019-09-14T08:21:13Z</dcterms:modified>
</cp:coreProperties>
</file>