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69" r:id="rId2"/>
    <p:sldId id="345" r:id="rId3"/>
    <p:sldId id="282" r:id="rId4"/>
    <p:sldId id="313" r:id="rId5"/>
    <p:sldId id="284" r:id="rId6"/>
    <p:sldId id="296" r:id="rId7"/>
    <p:sldId id="314" r:id="rId8"/>
    <p:sldId id="315" r:id="rId9"/>
    <p:sldId id="316" r:id="rId10"/>
    <p:sldId id="324" r:id="rId11"/>
    <p:sldId id="305" r:id="rId12"/>
    <p:sldId id="317" r:id="rId13"/>
    <p:sldId id="325" r:id="rId14"/>
    <p:sldId id="318" r:id="rId15"/>
    <p:sldId id="319" r:id="rId16"/>
    <p:sldId id="320" r:id="rId17"/>
    <p:sldId id="321" r:id="rId18"/>
    <p:sldId id="323" r:id="rId19"/>
    <p:sldId id="322" r:id="rId20"/>
    <p:sldId id="344" r:id="rId21"/>
    <p:sldId id="334" r:id="rId22"/>
    <p:sldId id="333" r:id="rId23"/>
    <p:sldId id="346" r:id="rId24"/>
    <p:sldId id="332" r:id="rId25"/>
    <p:sldId id="330" r:id="rId26"/>
    <p:sldId id="329" r:id="rId27"/>
    <p:sldId id="328" r:id="rId28"/>
    <p:sldId id="327" r:id="rId29"/>
    <p:sldId id="326" r:id="rId30"/>
    <p:sldId id="340" r:id="rId31"/>
    <p:sldId id="339" r:id="rId32"/>
    <p:sldId id="338" r:id="rId33"/>
    <p:sldId id="343" r:id="rId34"/>
    <p:sldId id="337" r:id="rId35"/>
    <p:sldId id="342" r:id="rId36"/>
    <p:sldId id="336" r:id="rId37"/>
    <p:sldId id="335" r:id="rId38"/>
    <p:sldId id="277" r:id="rId39"/>
  </p:sldIdLst>
  <p:sldSz cx="9144000" cy="6858000" type="screen4x3"/>
  <p:notesSz cx="7023100" cy="93091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0ADFBC-0282-4EE0-97FA-40BC7520527F}">
          <p14:sldIdLst>
            <p14:sldId id="269"/>
            <p14:sldId id="345"/>
          </p14:sldIdLst>
        </p14:section>
        <p14:section name="Untitled Section" id="{BAB5FE1B-4910-480F-9285-3B3D14DFD513}">
          <p14:sldIdLst>
            <p14:sldId id="282"/>
            <p14:sldId id="313"/>
            <p14:sldId id="284"/>
            <p14:sldId id="296"/>
            <p14:sldId id="314"/>
            <p14:sldId id="315"/>
            <p14:sldId id="316"/>
            <p14:sldId id="324"/>
            <p14:sldId id="305"/>
            <p14:sldId id="317"/>
            <p14:sldId id="325"/>
            <p14:sldId id="318"/>
            <p14:sldId id="319"/>
            <p14:sldId id="320"/>
            <p14:sldId id="321"/>
            <p14:sldId id="323"/>
            <p14:sldId id="322"/>
            <p14:sldId id="344"/>
            <p14:sldId id="334"/>
            <p14:sldId id="333"/>
            <p14:sldId id="346"/>
            <p14:sldId id="332"/>
            <p14:sldId id="330"/>
            <p14:sldId id="329"/>
            <p14:sldId id="328"/>
            <p14:sldId id="327"/>
            <p14:sldId id="326"/>
            <p14:sldId id="340"/>
            <p14:sldId id="339"/>
            <p14:sldId id="338"/>
            <p14:sldId id="343"/>
            <p14:sldId id="337"/>
            <p14:sldId id="342"/>
            <p14:sldId id="336"/>
            <p14:sldId id="335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14">
          <p15:clr>
            <a:srgbClr val="A4A3A4"/>
          </p15:clr>
        </p15:guide>
        <p15:guide id="2" orient="horz" pos="2832" userDrawn="1">
          <p15:clr>
            <a:srgbClr val="A4A3A4"/>
          </p15:clr>
        </p15:guide>
        <p15:guide id="3" orient="horz" pos="3284">
          <p15:clr>
            <a:srgbClr val="A4A3A4"/>
          </p15:clr>
        </p15:guide>
        <p15:guide id="4" orient="horz" pos="2355">
          <p15:clr>
            <a:srgbClr val="A4A3A4"/>
          </p15:clr>
        </p15:guide>
        <p15:guide id="5" orient="horz" pos="1669">
          <p15:clr>
            <a:srgbClr val="A4A3A4"/>
          </p15:clr>
        </p15:guide>
        <p15:guide id="6" orient="horz" pos="360" userDrawn="1">
          <p15:clr>
            <a:srgbClr val="A4A3A4"/>
          </p15:clr>
        </p15:guide>
        <p15:guide id="7" orient="horz" pos="1349">
          <p15:clr>
            <a:srgbClr val="A4A3A4"/>
          </p15:clr>
        </p15:guide>
        <p15:guide id="8" orient="horz" pos="2149">
          <p15:clr>
            <a:srgbClr val="A4A3A4"/>
          </p15:clr>
        </p15:guide>
        <p15:guide id="9" orient="horz" pos="1198">
          <p15:clr>
            <a:srgbClr val="A4A3A4"/>
          </p15:clr>
        </p15:guide>
        <p15:guide id="10" orient="horz" pos="4319">
          <p15:clr>
            <a:srgbClr val="A4A3A4"/>
          </p15:clr>
        </p15:guide>
        <p15:guide id="11" pos="528" userDrawn="1">
          <p15:clr>
            <a:srgbClr val="A4A3A4"/>
          </p15:clr>
        </p15:guide>
        <p15:guide id="12" pos="5339">
          <p15:clr>
            <a:srgbClr val="A4A3A4"/>
          </p15:clr>
        </p15:guide>
        <p15:guide id="13" pos="2384">
          <p15:clr>
            <a:srgbClr val="A4A3A4"/>
          </p15:clr>
        </p15:guide>
        <p15:guide id="14" pos="1091">
          <p15:clr>
            <a:srgbClr val="A4A3A4"/>
          </p15:clr>
        </p15:guide>
        <p15:guide id="15" pos="164">
          <p15:clr>
            <a:srgbClr val="A4A3A4"/>
          </p15:clr>
        </p15:guide>
        <p15:guide id="16" pos="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B8"/>
    <a:srgbClr val="EE362C"/>
    <a:srgbClr val="D73E17"/>
    <a:srgbClr val="D52B00"/>
    <a:srgbClr val="996633"/>
    <a:srgbClr val="44697D"/>
    <a:srgbClr val="D52B1E"/>
    <a:srgbClr val="E9994A"/>
    <a:srgbClr val="AA272F"/>
    <a:srgbClr val="007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5501" autoAdjust="0"/>
  </p:normalViewPr>
  <p:slideViewPr>
    <p:cSldViewPr snapToGrid="0">
      <p:cViewPr varScale="1">
        <p:scale>
          <a:sx n="90" d="100"/>
          <a:sy n="90" d="100"/>
        </p:scale>
        <p:origin x="102" y="594"/>
      </p:cViewPr>
      <p:guideLst>
        <p:guide orient="horz" pos="2214"/>
        <p:guide orient="horz" pos="2832"/>
        <p:guide orient="horz" pos="3284"/>
        <p:guide orient="horz" pos="2355"/>
        <p:guide orient="horz" pos="1669"/>
        <p:guide orient="horz" pos="360"/>
        <p:guide orient="horz" pos="1349"/>
        <p:guide orient="horz" pos="2149"/>
        <p:guide orient="horz" pos="1198"/>
        <p:guide orient="horz" pos="4319"/>
        <p:guide pos="528"/>
        <p:guide pos="5339"/>
        <p:guide pos="2384"/>
        <p:guide pos="1091"/>
        <p:guide pos="164"/>
        <p:guide pos="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84C5895-FE39-4B89-91B9-3F88D0186E19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CB4DC21B-881A-468B-B00C-159245F572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10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A6E1133A-33E6-41DE-9EDC-2B4E7ACFB7D2}" type="datetimeFigureOut">
              <a:rPr lang="en-US" smtClean="0"/>
              <a:pPr/>
              <a:t>3/23/2019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F1AA2EC-018E-495A-975D-CC07496269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26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A2EC-018E-495A-975D-CC074962699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0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2" r="17753"/>
          <a:stretch/>
        </p:blipFill>
        <p:spPr>
          <a:xfrm>
            <a:off x="681889" y="127000"/>
            <a:ext cx="3147646" cy="635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4769" y="1320800"/>
            <a:ext cx="4353169" cy="2980352"/>
          </a:xfrm>
          <a:prstGeom prst="rect">
            <a:avLst/>
          </a:prstGeom>
        </p:spPr>
        <p:txBody>
          <a:bodyPr/>
          <a:lstStyle>
            <a:lvl1pPr algn="l">
              <a:defRPr sz="4800" baseline="0">
                <a:solidFill>
                  <a:srgbClr val="005EB8"/>
                </a:solidFill>
                <a:latin typeface="Titillium Lt" panose="00000400000000000000" pitchFamily="50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CA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54769" y="4401023"/>
            <a:ext cx="4353169" cy="675789"/>
          </a:xfrm>
          <a:prstGeom prst="rect">
            <a:avLst/>
          </a:prstGeom>
        </p:spPr>
        <p:txBody>
          <a:bodyPr vert="horz"/>
          <a:lstStyle>
            <a:lvl1pPr marL="0" algn="l" defTabSz="914400" rtl="0" eaLnBrk="1" latinLnBrk="0" hangingPunct="1">
              <a:spcBef>
                <a:spcPct val="50000"/>
              </a:spcBef>
              <a:defRPr lang="en-US" sz="1400" b="1" kern="1200" baseline="0" dirty="0">
                <a:solidFill>
                  <a:srgbClr val="005EB8"/>
                </a:solidFill>
                <a:latin typeface="Titillium Lt" panose="00000400000000000000" pitchFamily="50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Presentation Subtitle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7852" y="154483"/>
            <a:ext cx="6697348" cy="627860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 noProof="0"/>
              <a:t>Click to edit Master title style</a:t>
            </a:r>
            <a:endParaRPr lang="en-CA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496726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009801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56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496726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+mj-lt"/>
              <a:buAutoNum type="arabicPeriod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+mj-lt"/>
              <a:buAutoNum type="alphaLcParenR"/>
              <a:defRPr sz="2400"/>
            </a:lvl2pPr>
            <a:lvl3pPr marL="914400" indent="-228600">
              <a:buFont typeface="+mj-lt"/>
              <a:buAutoNum type="romanLcPeriod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846" y="157876"/>
            <a:ext cx="6699354" cy="682387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 noProof="0"/>
              <a:t>Click to edit Master title style</a:t>
            </a:r>
            <a:endParaRPr lang="en-CA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6269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38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4952" y="155768"/>
            <a:ext cx="6700248" cy="675703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1"/>
                </a:solidFill>
                <a:latin typeface="Arial"/>
              </a:defRPr>
            </a:lvl1pPr>
          </a:lstStyle>
          <a:p>
            <a:r>
              <a:rPr lang="en-US" noProof="0"/>
              <a:t>Click to edit Master title style</a:t>
            </a:r>
            <a:endParaRPr lang="en-CA" noProof="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632882" y="1239716"/>
            <a:ext cx="7842780" cy="4868750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r>
              <a:rPr lang="en-CA" noProof="0" dirty="0"/>
              <a:t>Insert image here.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055634" y="6133275"/>
            <a:ext cx="4496696" cy="285716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9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Source: Include image source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7581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 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54656"/>
            <a:ext cx="6699902" cy="685607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 noProof="0"/>
              <a:t>Click to edit Master title style</a:t>
            </a:r>
            <a:endParaRPr lang="en-CA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2517157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32882" y="3852567"/>
            <a:ext cx="7842780" cy="2255898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r>
              <a:rPr lang="en-CA" noProof="0" dirty="0"/>
              <a:t>Insert image here.</a:t>
            </a: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055634" y="6126049"/>
            <a:ext cx="4496696" cy="257166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9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Source: Include image source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104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/ Tex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60030"/>
            <a:ext cx="6699902" cy="647852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1"/>
                </a:solidFill>
                <a:latin typeface="Arial"/>
              </a:defRPr>
            </a:lvl1pPr>
          </a:lstStyle>
          <a:p>
            <a:r>
              <a:rPr lang="en-US" noProof="0"/>
              <a:t>Click to edit Master title style</a:t>
            </a:r>
            <a:endParaRPr lang="en-CA" noProof="0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105400" y="1248508"/>
            <a:ext cx="3370262" cy="4689714"/>
          </a:xfrm>
          <a:prstGeom prst="rect">
            <a:avLst/>
          </a:prstGeom>
        </p:spPr>
        <p:txBody>
          <a:bodyPr vert="horz"/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accent3"/>
                </a:solidFill>
              </a:defRPr>
            </a:lvl1pPr>
            <a:lvl2pPr marL="685800" indent="-342900">
              <a:defRPr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r>
              <a:rPr lang="en-CA" noProof="0" dirty="0"/>
              <a:t>Insert image here.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2"/>
          </p:nvPr>
        </p:nvSpPr>
        <p:spPr>
          <a:xfrm>
            <a:off x="635001" y="1248508"/>
            <a:ext cx="4203699" cy="5076988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tabLst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04870" y="5938221"/>
            <a:ext cx="3490490" cy="384318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9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Source: Include image source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 Alberta Institute of Technology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8469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/ Tex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55149"/>
            <a:ext cx="6708694" cy="685114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 noProof="0"/>
              <a:t>Click to edit Master title style</a:t>
            </a:r>
            <a:endParaRPr lang="en-CA" noProof="0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95092" y="1239715"/>
            <a:ext cx="3791250" cy="508578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80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 b="0"/>
            </a:lvl2pPr>
            <a:lvl3pPr marL="914400" indent="-228600">
              <a:buFont typeface="Wingdings" panose="05000000000000000000" pitchFamily="2" charset="2"/>
              <a:buChar char="§"/>
              <a:defRPr sz="2000" b="0"/>
            </a:lvl3pPr>
            <a:lvl4pPr marL="1143000" indent="-228600">
              <a:defRPr sz="1800" b="0"/>
            </a:lvl4pPr>
            <a:lvl5pPr marL="1371600" indent="-228600"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2"/>
          </p:nvPr>
        </p:nvSpPr>
        <p:spPr>
          <a:xfrm>
            <a:off x="635001" y="1239715"/>
            <a:ext cx="3831491" cy="5085781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tabLst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 Alberta Institute of</a:t>
            </a:r>
            <a:r>
              <a:rPr lang="en-US" sz="1000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0053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35000" y="4297680"/>
            <a:ext cx="7840663" cy="2320290"/>
          </a:xfrm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2017, Southern Alberta Institute of Technology. All rights reserved.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publication and materials herein are protected by applicable intellectual property laws. Unauthorized reproduction and distribution of this publication in whole or part is prohibited.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more information, contact: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Director, Centre for Instructional Technology and Development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Southern Alberta Institute of Technology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1301 16 Ave. N.W., Calgary, AB T2M 0L4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22441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64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0900" algn="r"/>
                <a:tab pos="2971800" algn="ctr"/>
                <a:tab pos="5943600" algn="r"/>
              </a:tabLst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6" r:id="rId5"/>
    <p:sldLayoutId id="2147483652" r:id="rId6"/>
    <p:sldLayoutId id="2147483654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 baseline="0">
          <a:solidFill>
            <a:schemeClr val="accent3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net/downloa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52900" y="1320800"/>
            <a:ext cx="4810125" cy="2980352"/>
          </a:xfrm>
        </p:spPr>
        <p:txBody>
          <a:bodyPr/>
          <a:lstStyle/>
          <a:p>
            <a:r>
              <a:rPr lang="en-US" sz="4800" dirty="0">
                <a:solidFill>
                  <a:srgbClr val="005EB8"/>
                </a:solidFill>
                <a:latin typeface="Titillium Lt" panose="00000400000000000000" pitchFamily="50" charset="0"/>
              </a:rPr>
              <a:t>CPRG 102: </a:t>
            </a:r>
            <a:br>
              <a:rPr lang="en-US" sz="4800" dirty="0">
                <a:solidFill>
                  <a:srgbClr val="005EB8"/>
                </a:solidFill>
                <a:latin typeface="Titillium Lt" panose="00000400000000000000" pitchFamily="50" charset="0"/>
              </a:rPr>
            </a:br>
            <a:r>
              <a:rPr lang="en-US" sz="4800" dirty="0">
                <a:solidFill>
                  <a:srgbClr val="005EB8"/>
                </a:solidFill>
                <a:latin typeface="Titillium Lt" panose="00000400000000000000" pitchFamily="50" charset="0"/>
              </a:rPr>
              <a:t>.NET Development with MVC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238625" y="4410260"/>
            <a:ext cx="4569313" cy="675789"/>
          </a:xfrm>
        </p:spPr>
        <p:txBody>
          <a:bodyPr/>
          <a:lstStyle/>
          <a:p>
            <a:r>
              <a:rPr lang="en-US" sz="2000" dirty="0">
                <a:latin typeface="Titillium Lt" panose="00000400000000000000" pitchFamily="50" charset="0"/>
              </a:rPr>
              <a:t>Module 1: Moving from Web Forms to MVC in ASP.NET</a:t>
            </a:r>
          </a:p>
        </p:txBody>
      </p:sp>
    </p:spTree>
    <p:extLst>
      <p:ext uri="{BB962C8B-B14F-4D97-AF65-F5344CB8AC3E}">
        <p14:creationId xmlns:p14="http://schemas.microsoft.com/office/powerpoint/2010/main" val="3650231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818861" y="1718268"/>
            <a:ext cx="6656802" cy="2652765"/>
          </a:xfrm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3600" b="1" dirty="0"/>
              <a:t>Topic 2</a:t>
            </a:r>
            <a:br>
              <a:rPr lang="en-US" sz="3600" b="1" dirty="0"/>
            </a:br>
            <a:br>
              <a:rPr lang="en-US" sz="3600" b="1" dirty="0"/>
            </a:br>
            <a:r>
              <a:rPr lang="en-CA" sz="3600" b="1" dirty="0"/>
              <a:t>Pros and Cons of Web Forms</a:t>
            </a:r>
          </a:p>
        </p:txBody>
      </p:sp>
    </p:spTree>
    <p:extLst>
      <p:ext uri="{BB962C8B-B14F-4D97-AF65-F5344CB8AC3E}">
        <p14:creationId xmlns:p14="http://schemas.microsoft.com/office/powerpoint/2010/main" val="137773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457200" lvl="0" indent="-457200"/>
            <a:r>
              <a:rPr lang="en-CA" dirty="0"/>
              <a:t>RAD environment = more productivity</a:t>
            </a:r>
            <a:endParaRPr lang="en-US" dirty="0"/>
          </a:p>
          <a:p>
            <a:pPr marL="457200" lvl="0" indent="-457200"/>
            <a:r>
              <a:rPr lang="en-CA" dirty="0"/>
              <a:t>Rich server controls = less coding</a:t>
            </a:r>
            <a:endParaRPr lang="en-US" dirty="0"/>
          </a:p>
          <a:p>
            <a:pPr marL="457200" lvl="0" indent="-457200"/>
            <a:r>
              <a:rPr lang="en-CA" dirty="0"/>
              <a:t>Easy to learn = less reliance on HTML, CSS and JavaScript</a:t>
            </a:r>
            <a:endParaRPr lang="en-US" dirty="0"/>
          </a:p>
          <a:p>
            <a:pPr marL="457200" lvl="0" indent="-457200"/>
            <a:r>
              <a:rPr lang="en-CA" dirty="0"/>
              <a:t>Event driven programming = easy to code</a:t>
            </a:r>
            <a:endParaRPr lang="en-US" dirty="0"/>
          </a:p>
          <a:p>
            <a:pPr marL="457200" indent="-457200"/>
            <a:r>
              <a:rPr lang="en-CA" dirty="0"/>
              <a:t>Easy transition from Windows development to web = familiarity</a:t>
            </a:r>
          </a:p>
          <a:p>
            <a:pPr marL="457200" indent="-457200"/>
            <a:endParaRPr lang="en-CA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0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457200" lvl="0" indent="-457200"/>
            <a:r>
              <a:rPr lang="en-CA" dirty="0" err="1"/>
              <a:t>ViewState</a:t>
            </a:r>
            <a:r>
              <a:rPr lang="en-CA" dirty="0"/>
              <a:t> can cause performance issues</a:t>
            </a:r>
            <a:endParaRPr lang="en-US" dirty="0"/>
          </a:p>
          <a:p>
            <a:pPr marL="457200" lvl="0" indent="-457200"/>
            <a:r>
              <a:rPr lang="en-CA" dirty="0"/>
              <a:t>HTML markup page and code behind file are tightly coupled</a:t>
            </a:r>
            <a:endParaRPr lang="en-US" dirty="0"/>
          </a:p>
          <a:p>
            <a:pPr marL="457200" lvl="0" indent="-457200"/>
            <a:r>
              <a:rPr lang="en-CA" dirty="0"/>
              <a:t>Limited control over HTML, CSS and JavaScript</a:t>
            </a:r>
            <a:endParaRPr lang="en-US" dirty="0"/>
          </a:p>
          <a:p>
            <a:pPr marL="457200" lvl="0" indent="-457200"/>
            <a:r>
              <a:rPr lang="en-CA" dirty="0"/>
              <a:t>Unit testing is very difficult</a:t>
            </a:r>
            <a:endParaRPr lang="en-US" sz="2800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17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818861" y="1718268"/>
            <a:ext cx="6656802" cy="2652765"/>
          </a:xfrm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3600" b="1" dirty="0"/>
              <a:t>Topic 3</a:t>
            </a:r>
            <a:br>
              <a:rPr lang="en-US" sz="3600" b="1" dirty="0"/>
            </a:br>
            <a:br>
              <a:rPr lang="en-US" sz="3600" b="1" dirty="0"/>
            </a:br>
            <a:r>
              <a:rPr lang="en-CA" sz="3600" b="1" dirty="0"/>
              <a:t>Overview of MVC Pattern</a:t>
            </a:r>
          </a:p>
        </p:txBody>
      </p:sp>
    </p:spTree>
    <p:extLst>
      <p:ext uri="{BB962C8B-B14F-4D97-AF65-F5344CB8AC3E}">
        <p14:creationId xmlns:p14="http://schemas.microsoft.com/office/powerpoint/2010/main" val="1952377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The Oldest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457200" lvl="0" indent="-457200"/>
            <a:r>
              <a:rPr lang="en-CA" dirty="0"/>
              <a:t>MVC has been around since the ’80s</a:t>
            </a:r>
            <a:endParaRPr lang="en-US" dirty="0"/>
          </a:p>
          <a:p>
            <a:pPr marL="457200" lvl="0" indent="-457200"/>
            <a:r>
              <a:rPr lang="en-CA" dirty="0"/>
              <a:t>Divides the software application into three distinct component roles</a:t>
            </a:r>
            <a:endParaRPr lang="en-US" dirty="0"/>
          </a:p>
          <a:p>
            <a:pPr marL="1069975" lvl="2" indent="-384175">
              <a:buFont typeface="+mj-lt"/>
              <a:buAutoNum type="arabicPeriod"/>
            </a:pPr>
            <a:r>
              <a:rPr lang="en-CA" sz="2400" dirty="0"/>
              <a:t>Model – the business logic and data access layers</a:t>
            </a:r>
            <a:endParaRPr lang="en-US" sz="2400" dirty="0"/>
          </a:p>
          <a:p>
            <a:pPr marL="1069975" lvl="2" indent="-384175">
              <a:buFont typeface="+mj-lt"/>
              <a:buAutoNum type="arabicPeriod"/>
            </a:pPr>
            <a:r>
              <a:rPr lang="en-CA" sz="2400" dirty="0"/>
              <a:t>The View – the presentation layer (User Interfaces)</a:t>
            </a:r>
            <a:endParaRPr lang="en-US" sz="2400" dirty="0"/>
          </a:p>
          <a:p>
            <a:pPr marL="1069975" lvl="2" indent="-384175">
              <a:buFont typeface="+mj-lt"/>
              <a:buAutoNum type="arabicPeriod"/>
            </a:pPr>
            <a:r>
              <a:rPr lang="en-CA" sz="2400" dirty="0"/>
              <a:t>The Controller – handles user interaction and manipulates the model</a:t>
            </a:r>
            <a:endParaRPr lang="en-US" sz="2800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816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MVC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8001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  <p:pic>
        <p:nvPicPr>
          <p:cNvPr id="4" name="Picture Placeholder 6">
            <a:extLst>
              <a:ext uri="{FF2B5EF4-FFF2-40B4-BE49-F238E27FC236}">
                <a16:creationId xmlns:a16="http://schemas.microsoft.com/office/drawing/2014/main" id="{74E22B82-A025-42B2-BFCB-FB1184066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873" y="1819387"/>
            <a:ext cx="6349125" cy="407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19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457200" lvl="0" indent="-457200"/>
            <a:r>
              <a:rPr lang="en-CA" dirty="0"/>
              <a:t>ASP.NET MVC 1.0 released March 2009</a:t>
            </a:r>
            <a:endParaRPr lang="en-US" dirty="0"/>
          </a:p>
          <a:p>
            <a:pPr marL="457200" lvl="0" indent="-457200"/>
            <a:r>
              <a:rPr lang="en-CA" dirty="0"/>
              <a:t>ASP.NET MVC 2.0 released March 2010</a:t>
            </a:r>
            <a:endParaRPr lang="en-US" dirty="0"/>
          </a:p>
          <a:p>
            <a:pPr marL="457200" lvl="0" indent="-457200"/>
            <a:r>
              <a:rPr lang="en-CA" dirty="0"/>
              <a:t>ASP.NET MVC 3.0 released January 2011</a:t>
            </a:r>
            <a:endParaRPr lang="en-US" dirty="0"/>
          </a:p>
          <a:p>
            <a:pPr marL="457200" lvl="0" indent="-457200"/>
            <a:r>
              <a:rPr lang="en-CA" dirty="0"/>
              <a:t>ASP.NET MVC 4.0 released August 2012</a:t>
            </a:r>
            <a:endParaRPr lang="en-US" dirty="0"/>
          </a:p>
          <a:p>
            <a:pPr marL="457200" lvl="0" indent="-457200"/>
            <a:r>
              <a:rPr lang="en-CA" dirty="0"/>
              <a:t>ASP.NET MVC 5.0 released October 2013</a:t>
            </a:r>
          </a:p>
          <a:p>
            <a:pPr marL="457200" lvl="0" indent="-457200"/>
            <a:r>
              <a:rPr lang="en-CA" dirty="0"/>
              <a:t>This was the last version of ASP.NET MVC before a new MVC framework called MVC Core was released in 2016</a:t>
            </a:r>
            <a:endParaRPr lang="en-US" sz="2800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778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ASP.NET Core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457200" lvl="0" indent="-457200"/>
            <a:r>
              <a:rPr lang="en-CA" dirty="0"/>
              <a:t>Version 1.0 released June, 2016</a:t>
            </a:r>
          </a:p>
          <a:p>
            <a:pPr marL="457200" lvl="0" indent="-457200"/>
            <a:r>
              <a:rPr lang="en-CA" dirty="0"/>
              <a:t>Version 1.1 released November, 2016</a:t>
            </a:r>
          </a:p>
          <a:p>
            <a:pPr marL="457200" lvl="0" indent="-457200"/>
            <a:r>
              <a:rPr lang="en-CA" dirty="0"/>
              <a:t>Version 2.0 released August, 2017</a:t>
            </a:r>
          </a:p>
          <a:p>
            <a:pPr marL="457200" lvl="0" indent="-457200"/>
            <a:r>
              <a:rPr lang="en-CA" dirty="0"/>
              <a:t>Version 2.1 released May, 2018</a:t>
            </a:r>
          </a:p>
          <a:p>
            <a:pPr marL="457200" lvl="0" indent="-457200"/>
            <a:r>
              <a:rPr lang="en-CA" dirty="0"/>
              <a:t>ASP.NET Core 2.0, 2.1 and 2.2 will only run on </a:t>
            </a:r>
          </a:p>
          <a:p>
            <a:pPr marL="0" indent="0">
              <a:buNone/>
            </a:pPr>
            <a:r>
              <a:rPr lang="en-CA" dirty="0"/>
              <a:t>     Visual Studio 2017</a:t>
            </a:r>
            <a:endParaRPr lang="en-US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29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457200" lvl="0" indent="-457200"/>
            <a:r>
              <a:rPr lang="en-CA" dirty="0"/>
              <a:t>No </a:t>
            </a:r>
            <a:r>
              <a:rPr lang="en-CA" dirty="0" err="1"/>
              <a:t>ViewState</a:t>
            </a:r>
            <a:r>
              <a:rPr lang="en-CA" dirty="0"/>
              <a:t> = better performance</a:t>
            </a:r>
            <a:endParaRPr lang="en-US" dirty="0"/>
          </a:p>
          <a:p>
            <a:pPr marL="457200" lvl="0" indent="-457200"/>
            <a:r>
              <a:rPr lang="en-CA" dirty="0"/>
              <a:t>No server controls</a:t>
            </a:r>
            <a:endParaRPr lang="en-US" dirty="0"/>
          </a:p>
          <a:p>
            <a:pPr marL="457200" lvl="0" indent="-457200"/>
            <a:r>
              <a:rPr lang="en-CA" dirty="0"/>
              <a:t>More control over HTML, JavaScript and CSS</a:t>
            </a:r>
            <a:endParaRPr lang="en-US" dirty="0"/>
          </a:p>
          <a:p>
            <a:pPr marL="457200" lvl="0" indent="-457200"/>
            <a:r>
              <a:rPr lang="en-CA" dirty="0"/>
              <a:t>Separation of concerns</a:t>
            </a:r>
            <a:endParaRPr lang="en-US" dirty="0"/>
          </a:p>
          <a:p>
            <a:pPr marL="457200" lvl="0" indent="-457200"/>
            <a:r>
              <a:rPr lang="en-CA" dirty="0"/>
              <a:t>Unit testing easier</a:t>
            </a:r>
            <a:endParaRPr lang="en-US" dirty="0"/>
          </a:p>
          <a:p>
            <a:pPr marL="457200" lvl="0" indent="-457200"/>
            <a:r>
              <a:rPr lang="en-CA" dirty="0"/>
              <a:t>Convention over configuration</a:t>
            </a:r>
            <a:endParaRPr lang="en-US" sz="2800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84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457200" lvl="0" indent="-457200"/>
            <a:r>
              <a:rPr lang="en-CA" dirty="0"/>
              <a:t>Higher learning curve than Web Forms</a:t>
            </a:r>
            <a:endParaRPr lang="en-US" dirty="0"/>
          </a:p>
          <a:p>
            <a:pPr marL="457200" lvl="0" indent="-457200"/>
            <a:r>
              <a:rPr lang="en-CA" dirty="0"/>
              <a:t>No server side controls offered</a:t>
            </a:r>
            <a:endParaRPr lang="en-US" dirty="0"/>
          </a:p>
          <a:p>
            <a:pPr marL="457200" lvl="0" indent="-457200"/>
            <a:r>
              <a:rPr lang="en-CA" dirty="0"/>
              <a:t>Project files/hierarchy can be complex</a:t>
            </a:r>
            <a:endParaRPr lang="en-US" dirty="0"/>
          </a:p>
          <a:p>
            <a:pPr marL="457200" lvl="0" indent="-457200"/>
            <a:r>
              <a:rPr lang="en-CA" dirty="0"/>
              <a:t>Requires increased knowledge of HTML, JavaScript and CSS</a:t>
            </a:r>
            <a:endParaRPr lang="en-US" dirty="0"/>
          </a:p>
          <a:p>
            <a:pPr marL="457200" lvl="0" indent="-457200"/>
            <a:r>
              <a:rPr lang="en-CA" dirty="0"/>
              <a:t>Knowledge of other JavaScript frameworks</a:t>
            </a:r>
            <a:endParaRPr lang="en-US" sz="2800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43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D082-06D4-45C1-8742-4378F3B028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System Requirements (Fall 2018)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F6F4B-12AE-4025-B27C-8D6EDB1D7D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Visual Studio 2017 </a:t>
            </a:r>
            <a:r>
              <a:rPr lang="en-CA" b="1" u="sng" dirty="0"/>
              <a:t>is essential</a:t>
            </a:r>
          </a:p>
          <a:p>
            <a:r>
              <a:rPr lang="en-CA" dirty="0"/>
              <a:t>ASP.NET Core 2.1 (</a:t>
            </a:r>
            <a:r>
              <a:rPr lang="en-CA" dirty="0">
                <a:hlinkClick r:id="rId2"/>
              </a:rPr>
              <a:t>https://www.microsoft.com/net/download</a:t>
            </a:r>
            <a:r>
              <a:rPr lang="en-CA" dirty="0"/>
              <a:t>)</a:t>
            </a:r>
          </a:p>
          <a:p>
            <a:r>
              <a:rPr lang="en-CA" dirty="0"/>
              <a:t>SQL Server or SQL Server Express and SS </a:t>
            </a:r>
            <a:r>
              <a:rPr lang="en-CA"/>
              <a:t>Management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27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MVC vs MVP vs MVVM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457200" lvl="0" indent="-457200"/>
            <a:r>
              <a:rPr lang="en-CA" dirty="0"/>
              <a:t>Similar in concept—all have Models and Views</a:t>
            </a:r>
          </a:p>
          <a:p>
            <a:pPr marL="457200" lvl="0" indent="-457200"/>
            <a:r>
              <a:rPr lang="en-CA" dirty="0"/>
              <a:t>MVC has Controller</a:t>
            </a:r>
          </a:p>
          <a:p>
            <a:pPr marL="800100" lvl="1" indent="-457200"/>
            <a:r>
              <a:rPr lang="en-CA" dirty="0"/>
              <a:t>Controller actions called by view events</a:t>
            </a:r>
          </a:p>
          <a:p>
            <a:pPr marL="457200" lvl="0" indent="-457200"/>
            <a:r>
              <a:rPr lang="en-CA" dirty="0"/>
              <a:t>MVP has Presenter</a:t>
            </a:r>
          </a:p>
          <a:p>
            <a:pPr marL="800100" lvl="1" indent="-457200"/>
            <a:r>
              <a:rPr lang="en-CA" dirty="0"/>
              <a:t>Presenter instantiated by the View</a:t>
            </a:r>
          </a:p>
          <a:p>
            <a:pPr marL="800100" lvl="1" indent="-457200"/>
            <a:r>
              <a:rPr lang="en-CA" dirty="0"/>
              <a:t>An interface decouples the View and Presenter</a:t>
            </a:r>
          </a:p>
          <a:p>
            <a:pPr marL="800100" lvl="1" indent="-457200"/>
            <a:r>
              <a:rPr lang="en-CA" dirty="0"/>
              <a:t>The presenter handles UI events on behalf of the View</a:t>
            </a:r>
          </a:p>
          <a:p>
            <a:pPr marL="457200" indent="-457200"/>
            <a:r>
              <a:rPr lang="en-CA" dirty="0"/>
              <a:t>MVVM has </a:t>
            </a:r>
            <a:r>
              <a:rPr lang="en-CA" dirty="0" err="1"/>
              <a:t>ViewModel</a:t>
            </a:r>
            <a:endParaRPr lang="en-CA" dirty="0"/>
          </a:p>
          <a:p>
            <a:pPr marL="800100" lvl="1" indent="-457200"/>
            <a:r>
              <a:rPr lang="en-CA" dirty="0"/>
              <a:t>Two-way data-binding communicates state change</a:t>
            </a:r>
          </a:p>
          <a:p>
            <a:pPr marL="800100" lvl="1" indent="-457200"/>
            <a:r>
              <a:rPr lang="en-CA" dirty="0"/>
              <a:t>Implements Observer pattern</a:t>
            </a:r>
            <a:endParaRPr lang="en-US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57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818861" y="1718268"/>
            <a:ext cx="6656802" cy="2652765"/>
          </a:xfrm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3600" b="1" dirty="0"/>
              <a:t>Topic 4</a:t>
            </a:r>
            <a:br>
              <a:rPr lang="en-US" sz="3600" b="1" dirty="0"/>
            </a:br>
            <a:br>
              <a:rPr lang="en-US" sz="3600" b="1" dirty="0"/>
            </a:br>
            <a:r>
              <a:rPr lang="en-CA" sz="3600" b="1" dirty="0"/>
              <a:t>What’s New in ASP.NET</a:t>
            </a:r>
          </a:p>
        </p:txBody>
      </p:sp>
    </p:spTree>
    <p:extLst>
      <p:ext uri="{BB962C8B-B14F-4D97-AF65-F5344CB8AC3E}">
        <p14:creationId xmlns:p14="http://schemas.microsoft.com/office/powerpoint/2010/main" val="4163622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ASP.NET 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8001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id="{FEA47BF8-BACA-427C-A3F1-0BFF71884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" r="1605"/>
          <a:stretch>
            <a:fillRect/>
          </a:stretch>
        </p:blipFill>
        <p:spPr>
          <a:xfrm>
            <a:off x="1242482" y="1805749"/>
            <a:ext cx="6542981" cy="363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07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The New ASP.NET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8001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74862D-3726-4D48-8253-E3694394C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00" y="1850407"/>
            <a:ext cx="7580231" cy="300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99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ASP.NET Core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457200" lvl="0" indent="-457200"/>
            <a:r>
              <a:rPr lang="en-CA" dirty="0"/>
              <a:t>Supports cross-platform development</a:t>
            </a:r>
            <a:endParaRPr lang="en-US" dirty="0"/>
          </a:p>
          <a:p>
            <a:pPr marL="457200" lvl="0" indent="-457200"/>
            <a:r>
              <a:rPr lang="en-CA" dirty="0"/>
              <a:t>Small .NET Core </a:t>
            </a:r>
            <a:endParaRPr lang="en-US" dirty="0"/>
          </a:p>
          <a:p>
            <a:pPr marL="457200" lvl="0" indent="-457200"/>
            <a:r>
              <a:rPr lang="en-CA" dirty="0"/>
              <a:t>Host on IIS or self-host </a:t>
            </a:r>
            <a:endParaRPr lang="en-US" dirty="0"/>
          </a:p>
          <a:p>
            <a:pPr marL="457200" lvl="0" indent="-457200"/>
            <a:r>
              <a:rPr lang="en-CA" dirty="0"/>
              <a:t>New HTTP request pipeline</a:t>
            </a:r>
            <a:endParaRPr lang="en-US" dirty="0"/>
          </a:p>
          <a:p>
            <a:pPr marL="457200" lvl="0" indent="-457200"/>
            <a:r>
              <a:rPr lang="en-CA" dirty="0"/>
              <a:t>Ships entirely as NuGet packages</a:t>
            </a:r>
          </a:p>
          <a:p>
            <a:pPr marL="457200" lvl="0" indent="-457200"/>
            <a:r>
              <a:rPr lang="en-CA" dirty="0"/>
              <a:t>Dependency Injection support is built in</a:t>
            </a:r>
            <a:endParaRPr lang="en-US" dirty="0"/>
          </a:p>
          <a:p>
            <a:pPr marL="457200" lvl="0" indent="-457200"/>
            <a:r>
              <a:rPr lang="en-CA" dirty="0"/>
              <a:t>New open source tooling available</a:t>
            </a:r>
            <a:endParaRPr lang="en-US" dirty="0"/>
          </a:p>
          <a:p>
            <a:pPr marL="457200" lvl="0" indent="-457200"/>
            <a:r>
              <a:rPr lang="en-CA" dirty="0"/>
              <a:t>MVC and Web API now a single stack</a:t>
            </a:r>
            <a:endParaRPr lang="en-US" dirty="0"/>
          </a:p>
          <a:p>
            <a:pPr marL="457200" lvl="0" indent="-457200"/>
            <a:r>
              <a:rPr lang="en-CA" dirty="0"/>
              <a:t>Web Forms revert to version 4.6/4.7</a:t>
            </a:r>
            <a:endParaRPr lang="en-US" dirty="0"/>
          </a:p>
          <a:p>
            <a:pPr marL="457200" lvl="0" indent="-457200"/>
            <a:r>
              <a:rPr lang="en-CA" dirty="0"/>
              <a:t>Cloud-ready environment-based configuration</a:t>
            </a:r>
            <a:endParaRPr lang="en-US" sz="2800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38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New .NET Execution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457200" lvl="0" indent="-457200"/>
            <a:r>
              <a:rPr lang="en-CA" dirty="0"/>
              <a:t>.NET Core 1.0</a:t>
            </a:r>
          </a:p>
          <a:p>
            <a:pPr marL="800100" lvl="1" indent="-457200"/>
            <a:r>
              <a:rPr lang="en-CA" dirty="0"/>
              <a:t>DNX is an SDK and runtime environment hosts CLR</a:t>
            </a:r>
          </a:p>
          <a:p>
            <a:pPr marL="800100" lvl="1" indent="-457200"/>
            <a:r>
              <a:rPr lang="en-CA" dirty="0"/>
              <a:t>Built for running cross-platform ASP.NET applications</a:t>
            </a:r>
            <a:endParaRPr lang="en-US" dirty="0"/>
          </a:p>
          <a:p>
            <a:pPr marL="800100" lvl="1" indent="-457200"/>
            <a:r>
              <a:rPr lang="en-CA" dirty="0"/>
              <a:t>Makes it easy to create and consume packages</a:t>
            </a:r>
            <a:endParaRPr lang="en-US" dirty="0"/>
          </a:p>
          <a:p>
            <a:pPr marL="800100" lvl="1" indent="-457200"/>
            <a:r>
              <a:rPr lang="en-CA" dirty="0"/>
              <a:t>Open source friendly</a:t>
            </a:r>
          </a:p>
          <a:p>
            <a:pPr marL="457200" indent="-457200"/>
            <a:r>
              <a:rPr lang="en-CA" dirty="0"/>
              <a:t>.NET Core 2.0</a:t>
            </a:r>
          </a:p>
          <a:p>
            <a:pPr marL="800100" lvl="1" indent="-457200"/>
            <a:r>
              <a:rPr lang="en-CA" dirty="0"/>
              <a:t>CLI – Command Line Interface is new runtime</a:t>
            </a:r>
          </a:p>
          <a:p>
            <a:pPr marL="800100" lvl="1" indent="-457200"/>
            <a:r>
              <a:rPr lang="en-CA" dirty="0"/>
              <a:t>Can install side by side with other versions of .NET Core</a:t>
            </a:r>
          </a:p>
          <a:p>
            <a:pPr marL="800100" lvl="1" indent="-457200"/>
            <a:r>
              <a:rPr lang="en-CA" dirty="0"/>
              <a:t>Basic commands include new, build, publish, run, </a:t>
            </a:r>
            <a:r>
              <a:rPr lang="en-CA" dirty="0" err="1"/>
              <a:t>etc</a:t>
            </a:r>
            <a:endParaRPr lang="en-CA" dirty="0"/>
          </a:p>
          <a:p>
            <a:pPr marL="1028700" lvl="4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dotnet new console –n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TestConsole</a:t>
            </a:r>
            <a:endParaRPr lang="en-CA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28700" lvl="4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TestConsole</a:t>
            </a:r>
            <a:endParaRPr lang="en-CA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28700" lvl="4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dotnet run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55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The Startup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457200" lvl="0" indent="-457200"/>
            <a:r>
              <a:rPr lang="en-CA" dirty="0"/>
              <a:t>The class defines ASP.NET Core applications and has four main members: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CA" dirty="0"/>
              <a:t>Configuration property loads app settings and environment variables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CA" dirty="0"/>
              <a:t>The constructor specifies how the application will handle configuration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CA" dirty="0" err="1"/>
              <a:t>ConfigureServices</a:t>
            </a:r>
            <a:r>
              <a:rPr lang="en-CA" dirty="0"/>
              <a:t> method defines which services used by the application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CA" dirty="0"/>
              <a:t>Configure method defines the middleware that makes up the request pipeline</a:t>
            </a:r>
            <a:endParaRPr lang="en-US" sz="2800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40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New Configuration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457200" lvl="0" indent="-457200"/>
            <a:r>
              <a:rPr lang="en-CA" dirty="0"/>
              <a:t>No </a:t>
            </a:r>
            <a:r>
              <a:rPr lang="en-CA" dirty="0" err="1"/>
              <a:t>machine.config</a:t>
            </a:r>
            <a:r>
              <a:rPr lang="en-CA" dirty="0"/>
              <a:t> or </a:t>
            </a:r>
            <a:r>
              <a:rPr lang="en-CA" dirty="0" err="1"/>
              <a:t>web.config</a:t>
            </a:r>
            <a:r>
              <a:rPr lang="en-CA" dirty="0"/>
              <a:t> used by the DNX</a:t>
            </a:r>
            <a:endParaRPr lang="en-US" dirty="0"/>
          </a:p>
          <a:p>
            <a:pPr marL="457200" lvl="0" indent="-457200"/>
            <a:r>
              <a:rPr lang="en-CA" dirty="0" err="1"/>
              <a:t>System.Configuration</a:t>
            </a:r>
            <a:r>
              <a:rPr lang="en-CA" dirty="0"/>
              <a:t> replaced</a:t>
            </a:r>
            <a:endParaRPr lang="en-US" dirty="0"/>
          </a:p>
          <a:p>
            <a:pPr marL="457200" lvl="0" indent="-457200"/>
            <a:r>
              <a:rPr lang="en-CA" dirty="0"/>
              <a:t>Extensive use of JSON files for configuration</a:t>
            </a:r>
            <a:endParaRPr lang="en-US" dirty="0"/>
          </a:p>
          <a:p>
            <a:pPr marL="457200" lvl="0" indent="-457200"/>
            <a:r>
              <a:rPr lang="en-CA" dirty="0"/>
              <a:t>Highly extensible</a:t>
            </a:r>
            <a:endParaRPr lang="en-US" dirty="0"/>
          </a:p>
          <a:p>
            <a:pPr marL="457200" lvl="0" indent="-457200"/>
            <a:r>
              <a:rPr lang="en-CA" dirty="0"/>
              <a:t>XML, JSON and INI all supported</a:t>
            </a:r>
            <a:endParaRPr lang="en-US" sz="2800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38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New Services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457200" lvl="0" indent="-457200"/>
            <a:r>
              <a:rPr lang="en-CA" dirty="0"/>
              <a:t>Any component intended for common consumption in the application</a:t>
            </a:r>
            <a:endParaRPr lang="en-US" dirty="0"/>
          </a:p>
          <a:p>
            <a:pPr marL="457200" lvl="0" indent="-457200"/>
            <a:r>
              <a:rPr lang="en-CA" dirty="0"/>
              <a:t>Services are made available through dependency injection</a:t>
            </a:r>
            <a:endParaRPr lang="en-US" dirty="0"/>
          </a:p>
          <a:p>
            <a:pPr marL="457200" lvl="0" indent="-457200"/>
            <a:r>
              <a:rPr lang="en-CA" dirty="0"/>
              <a:t>Services fall into one of three categories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CA" dirty="0"/>
              <a:t>Singleton services only created once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CA" dirty="0"/>
              <a:t>Scoped services created for each request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CA" dirty="0"/>
              <a:t>Transient services created as requested from the container</a:t>
            </a:r>
            <a:endParaRPr lang="en-US" sz="2800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99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New Middleware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457200" lvl="0" indent="-457200"/>
            <a:r>
              <a:rPr lang="en-CA" dirty="0"/>
              <a:t>Composes the request pipeline</a:t>
            </a:r>
            <a:endParaRPr lang="en-US" dirty="0"/>
          </a:p>
          <a:p>
            <a:pPr marL="457200" lvl="0" indent="-457200"/>
            <a:r>
              <a:rPr lang="en-CA" dirty="0"/>
              <a:t>Performs asynchronous logic on an </a:t>
            </a:r>
            <a:r>
              <a:rPr lang="en-CA" dirty="0" err="1"/>
              <a:t>HttpContext</a:t>
            </a:r>
            <a:endParaRPr lang="en-US" dirty="0"/>
          </a:p>
          <a:p>
            <a:pPr marL="457200" lvl="0" indent="-457200"/>
            <a:r>
              <a:rPr lang="en-CA" dirty="0"/>
              <a:t>Prebuilt middleware includes: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Routing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Diagnostics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Authentication</a:t>
            </a:r>
            <a:endParaRPr lang="en-US" sz="2800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6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Course</a:t>
            </a:r>
            <a:r>
              <a:rPr lang="en-US" dirty="0"/>
              <a:t>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942975"/>
            <a:ext cx="8651631" cy="552450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Week 1</a:t>
            </a:r>
          </a:p>
          <a:p>
            <a:pPr lvl="1"/>
            <a:r>
              <a:rPr lang="en-CA" dirty="0"/>
              <a:t>Module 1: Moving from Web Forms to MVC</a:t>
            </a:r>
          </a:p>
          <a:p>
            <a:pPr lvl="1"/>
            <a:r>
              <a:rPr lang="en-CA" dirty="0"/>
              <a:t>Module 2: Working with MVC Controllers</a:t>
            </a:r>
          </a:p>
          <a:p>
            <a:pPr marL="0" indent="0">
              <a:buNone/>
            </a:pPr>
            <a:r>
              <a:rPr lang="en-CA" dirty="0"/>
              <a:t>Week 2</a:t>
            </a:r>
          </a:p>
          <a:p>
            <a:pPr lvl="1"/>
            <a:r>
              <a:rPr lang="en-CA" dirty="0"/>
              <a:t>Module 3: Working with MVC Views</a:t>
            </a:r>
          </a:p>
          <a:p>
            <a:pPr lvl="1"/>
            <a:r>
              <a:rPr lang="en-CA" dirty="0"/>
              <a:t>Module 4: Working with MVC Models (EF 6/Core)</a:t>
            </a:r>
          </a:p>
          <a:p>
            <a:pPr marL="0" indent="0">
              <a:buNone/>
            </a:pPr>
            <a:r>
              <a:rPr lang="en-CA" dirty="0"/>
              <a:t>Week 3</a:t>
            </a:r>
          </a:p>
          <a:p>
            <a:pPr lvl="1"/>
            <a:r>
              <a:rPr lang="en-CA" dirty="0"/>
              <a:t>Module 5: HTML Helpers/Tag Helpers</a:t>
            </a:r>
          </a:p>
          <a:p>
            <a:pPr lvl="1"/>
            <a:r>
              <a:rPr lang="en-CA" dirty="0"/>
              <a:t>Module 6: Working with Partial Views/View Components</a:t>
            </a:r>
          </a:p>
          <a:p>
            <a:pPr marL="0" indent="0">
              <a:buNone/>
            </a:pPr>
            <a:r>
              <a:rPr lang="en-CA" dirty="0"/>
              <a:t>Week 4</a:t>
            </a:r>
          </a:p>
          <a:p>
            <a:pPr lvl="1"/>
            <a:r>
              <a:rPr lang="en-CA" dirty="0"/>
              <a:t>Module 7: Working with Bootstrap</a:t>
            </a:r>
          </a:p>
          <a:p>
            <a:pPr lvl="1"/>
            <a:r>
              <a:rPr lang="en-CA" dirty="0"/>
              <a:t>Module 8: </a:t>
            </a:r>
            <a:r>
              <a:rPr lang="en-CA" dirty="0" err="1"/>
              <a:t>Javascript</a:t>
            </a:r>
            <a:r>
              <a:rPr lang="en-CA" dirty="0"/>
              <a:t>/</a:t>
            </a:r>
            <a:r>
              <a:rPr lang="en-CA" dirty="0" err="1"/>
              <a:t>JQuery</a:t>
            </a:r>
            <a:r>
              <a:rPr lang="en-CA" dirty="0"/>
              <a:t>/AJAX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40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Open Web Interface for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457200" lvl="0" indent="-457200"/>
            <a:r>
              <a:rPr lang="en-CA" dirty="0"/>
              <a:t>OWIN supported by ASP.NET Core</a:t>
            </a:r>
            <a:endParaRPr lang="en-US" dirty="0"/>
          </a:p>
          <a:p>
            <a:pPr marL="457200" lvl="0" indent="-457200"/>
            <a:r>
              <a:rPr lang="en-CA" dirty="0"/>
              <a:t>Allows web applications to be decoupled from web servers</a:t>
            </a:r>
            <a:endParaRPr lang="en-US" dirty="0"/>
          </a:p>
          <a:p>
            <a:pPr marL="457200" lvl="0" indent="-457200"/>
            <a:r>
              <a:rPr lang="en-CA" dirty="0"/>
              <a:t>OWIN support added as a packaged dependency in a JSON file</a:t>
            </a:r>
            <a:endParaRPr lang="en-US" dirty="0"/>
          </a:p>
          <a:p>
            <a:pPr marL="457200" indent="-457200"/>
            <a:r>
              <a:rPr lang="en-CA" dirty="0"/>
              <a:t>Leverage </a:t>
            </a:r>
            <a:r>
              <a:rPr lang="en-CA" dirty="0" err="1"/>
              <a:t>WebSockets</a:t>
            </a:r>
            <a:r>
              <a:rPr lang="en-CA" dirty="0"/>
              <a:t> support</a:t>
            </a:r>
            <a:endParaRPr lang="en-US" sz="2800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84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Client-Side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457200" lvl="0" indent="-457200"/>
            <a:r>
              <a:rPr lang="en-CA" dirty="0"/>
              <a:t>ASP.NET Core designed for seamless integration with many client-side frameworks</a:t>
            </a:r>
            <a:endParaRPr lang="en-US" dirty="0"/>
          </a:p>
          <a:p>
            <a:pPr marL="457200" lvl="0" indent="-457200"/>
            <a:r>
              <a:rPr lang="en-CA" dirty="0"/>
              <a:t>AngularJS – build single-page applications (SPA)</a:t>
            </a:r>
            <a:endParaRPr lang="en-US" dirty="0"/>
          </a:p>
          <a:p>
            <a:pPr marL="457200" lvl="0" indent="-457200"/>
            <a:r>
              <a:rPr lang="en-CA" dirty="0" err="1"/>
              <a:t>KnockoutJS</a:t>
            </a:r>
            <a:r>
              <a:rPr lang="en-CA" dirty="0"/>
              <a:t> – a client-side binding framework</a:t>
            </a:r>
            <a:endParaRPr lang="en-US" dirty="0"/>
          </a:p>
          <a:p>
            <a:pPr marL="457200" lvl="0" indent="-457200"/>
            <a:r>
              <a:rPr lang="en-CA" dirty="0"/>
              <a:t>Bootstrap – build responsive websites</a:t>
            </a:r>
            <a:endParaRPr lang="en-US" dirty="0"/>
          </a:p>
          <a:p>
            <a:pPr marL="457200" indent="-457200"/>
            <a:r>
              <a:rPr lang="en-CA" dirty="0"/>
              <a:t>Bower – manage client-side packages</a:t>
            </a:r>
            <a:endParaRPr lang="en-US" sz="2800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25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Moving from MVC 5 to MVC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457200" lvl="0" indent="-457200"/>
            <a:r>
              <a:rPr lang="en-CA" dirty="0"/>
              <a:t>ASP.NET Core changed everything</a:t>
            </a:r>
            <a:endParaRPr lang="en-US" dirty="0"/>
          </a:p>
          <a:p>
            <a:pPr marL="457200" lvl="0" indent="-457200"/>
            <a:r>
              <a:rPr lang="en-CA" dirty="0"/>
              <a:t>From HTML Helpers to Tag Helpers </a:t>
            </a:r>
            <a:endParaRPr lang="en-US" dirty="0"/>
          </a:p>
          <a:p>
            <a:pPr marL="457200" lvl="0" indent="-457200"/>
            <a:r>
              <a:rPr lang="en-CA" dirty="0"/>
              <a:t>MVC and Web API merged into one project type</a:t>
            </a:r>
            <a:endParaRPr lang="en-US" dirty="0"/>
          </a:p>
          <a:p>
            <a:pPr marL="457200" lvl="0" indent="-457200"/>
            <a:r>
              <a:rPr lang="en-CA" dirty="0"/>
              <a:t>View Components similar to partial views</a:t>
            </a:r>
            <a:endParaRPr lang="en-US" sz="2800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19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818861" y="1718268"/>
            <a:ext cx="6656802" cy="2652765"/>
          </a:xfrm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3600" b="1" dirty="0"/>
              <a:t>Topic 5</a:t>
            </a:r>
            <a:br>
              <a:rPr lang="en-US" sz="3600" b="1" dirty="0"/>
            </a:br>
            <a:br>
              <a:rPr lang="en-US" sz="3600" b="1" dirty="0"/>
            </a:br>
            <a:r>
              <a:rPr lang="en-CA" sz="3600" b="1" dirty="0"/>
              <a:t>The Convention of </a:t>
            </a:r>
          </a:p>
          <a:p>
            <a:r>
              <a:rPr lang="en-CA" sz="3600" b="1" dirty="0"/>
              <a:t>MVC Projects</a:t>
            </a:r>
          </a:p>
        </p:txBody>
      </p:sp>
    </p:spTree>
    <p:extLst>
      <p:ext uri="{BB962C8B-B14F-4D97-AF65-F5344CB8AC3E}">
        <p14:creationId xmlns:p14="http://schemas.microsoft.com/office/powerpoint/2010/main" val="3780612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MVC 5 Project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5" y="1065125"/>
            <a:ext cx="4549718" cy="528543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Config files used for project configuration</a:t>
            </a:r>
          </a:p>
          <a:p>
            <a:r>
              <a:rPr lang="en-CA" dirty="0">
                <a:solidFill>
                  <a:schemeClr val="tx1"/>
                </a:solidFill>
              </a:rPr>
              <a:t>Folder for controllers</a:t>
            </a:r>
          </a:p>
          <a:p>
            <a:r>
              <a:rPr lang="en-CA" dirty="0">
                <a:solidFill>
                  <a:schemeClr val="tx1"/>
                </a:solidFill>
              </a:rPr>
              <a:t>Folder for views</a:t>
            </a:r>
          </a:p>
          <a:p>
            <a:r>
              <a:rPr lang="en-CA" dirty="0">
                <a:solidFill>
                  <a:schemeClr val="tx1"/>
                </a:solidFill>
              </a:rPr>
              <a:t>Folder for </a:t>
            </a:r>
            <a:r>
              <a:rPr lang="en-CA" dirty="0" err="1">
                <a:solidFill>
                  <a:schemeClr val="tx1"/>
                </a:solidFill>
              </a:rPr>
              <a:t>javascript</a:t>
            </a:r>
            <a:r>
              <a:rPr lang="en-CA" dirty="0">
                <a:solidFill>
                  <a:schemeClr val="tx1"/>
                </a:solidFill>
              </a:rPr>
              <a:t> and </a:t>
            </a:r>
            <a:r>
              <a:rPr lang="en-CA" dirty="0" err="1">
                <a:solidFill>
                  <a:schemeClr val="tx1"/>
                </a:solidFill>
              </a:rPr>
              <a:t>jquery</a:t>
            </a:r>
            <a:r>
              <a:rPr lang="en-CA" dirty="0">
                <a:solidFill>
                  <a:schemeClr val="tx1"/>
                </a:solidFill>
              </a:rPr>
              <a:t> scripts</a:t>
            </a:r>
          </a:p>
          <a:p>
            <a:r>
              <a:rPr lang="en-CA" dirty="0">
                <a:solidFill>
                  <a:schemeClr val="tx1"/>
                </a:solidFill>
              </a:rPr>
              <a:t>Folder for CSS files (Content)</a:t>
            </a:r>
            <a:endParaRPr lang="en-US" sz="2800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  <p:pic>
        <p:nvPicPr>
          <p:cNvPr id="4" name="Picture Placeholder 5">
            <a:extLst>
              <a:ext uri="{FF2B5EF4-FFF2-40B4-BE49-F238E27FC236}">
                <a16:creationId xmlns:a16="http://schemas.microsoft.com/office/drawing/2014/main" id="{73F3EA58-714E-4354-B05A-310386081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57" y="968878"/>
            <a:ext cx="3350769" cy="534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4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MVC Core Project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4678927" cy="528543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JSON files used for project configuration</a:t>
            </a:r>
          </a:p>
          <a:p>
            <a:r>
              <a:rPr lang="en-CA" dirty="0">
                <a:solidFill>
                  <a:schemeClr val="tx1"/>
                </a:solidFill>
              </a:rPr>
              <a:t>Folder for controllers</a:t>
            </a:r>
          </a:p>
          <a:p>
            <a:r>
              <a:rPr lang="en-CA" dirty="0">
                <a:solidFill>
                  <a:schemeClr val="tx1"/>
                </a:solidFill>
              </a:rPr>
              <a:t>Folder for views</a:t>
            </a:r>
          </a:p>
          <a:p>
            <a:r>
              <a:rPr lang="en-CA" dirty="0">
                <a:solidFill>
                  <a:schemeClr val="tx1"/>
                </a:solidFill>
              </a:rPr>
              <a:t>New </a:t>
            </a:r>
            <a:r>
              <a:rPr lang="en-CA" dirty="0" err="1">
                <a:solidFill>
                  <a:schemeClr val="tx1"/>
                </a:solidFill>
              </a:rPr>
              <a:t>wwwroot</a:t>
            </a:r>
            <a:r>
              <a:rPr lang="en-CA" dirty="0">
                <a:solidFill>
                  <a:schemeClr val="tx1"/>
                </a:solidFill>
              </a:rPr>
              <a:t> contains site files (CSS, images, </a:t>
            </a:r>
            <a:r>
              <a:rPr lang="en-CA" dirty="0" err="1">
                <a:solidFill>
                  <a:schemeClr val="tx1"/>
                </a:solidFill>
              </a:rPr>
              <a:t>javascript</a:t>
            </a:r>
            <a:r>
              <a:rPr lang="en-CA" dirty="0">
                <a:solidFill>
                  <a:schemeClr val="tx1"/>
                </a:solidFill>
              </a:rPr>
              <a:t> and library files)</a:t>
            </a:r>
          </a:p>
          <a:p>
            <a:r>
              <a:rPr lang="en-CA" dirty="0">
                <a:solidFill>
                  <a:schemeClr val="tx1"/>
                </a:solidFill>
              </a:rPr>
              <a:t>Naming conventions</a:t>
            </a:r>
          </a:p>
          <a:p>
            <a:pPr lvl="1"/>
            <a:r>
              <a:rPr lang="en-CA" dirty="0" err="1"/>
              <a:t>HomeController</a:t>
            </a:r>
            <a:endParaRPr lang="en-CA" dirty="0"/>
          </a:p>
          <a:p>
            <a:pPr lvl="1"/>
            <a:r>
              <a:rPr lang="en-CA" dirty="0"/>
              <a:t>Home views managed by the Home controller</a:t>
            </a:r>
            <a:endParaRPr lang="en-US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E90BC-1FE1-4D64-AA4D-C11ACE5D7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648" y="981075"/>
            <a:ext cx="2887579" cy="547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67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Demonstrations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457200" lvl="0" indent="-457200"/>
            <a:r>
              <a:rPr lang="en-CA" dirty="0"/>
              <a:t>In the demonstrations for this module, you will see MVC 5 and MVC Core solutions for the sake of comparison</a:t>
            </a:r>
          </a:p>
          <a:p>
            <a:pPr marL="457200" lvl="0" indent="-457200"/>
            <a:r>
              <a:rPr lang="en-CA" dirty="0"/>
              <a:t>We will be introduced to some of the changes brought forward in ASP.NET Core</a:t>
            </a:r>
          </a:p>
          <a:p>
            <a:pPr marL="457200" lvl="0" indent="-457200"/>
            <a:r>
              <a:rPr lang="en-CA" dirty="0"/>
              <a:t>We will learn how to start a new application using an empty project template</a:t>
            </a:r>
          </a:p>
          <a:p>
            <a:pPr marL="457200" lvl="0" indent="-457200"/>
            <a:r>
              <a:rPr lang="en-CA" dirty="0"/>
              <a:t>We will learn how to start a project using a standard starter project template</a:t>
            </a:r>
            <a:endParaRPr lang="en-US" sz="2800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19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CA" sz="2800" dirty="0"/>
              <a:t>Esposito, D. (2014). </a:t>
            </a:r>
            <a:r>
              <a:rPr lang="en-CA" sz="2800" i="1" dirty="0"/>
              <a:t>Programming Microsoft ASP.NET MVC</a:t>
            </a:r>
            <a:r>
              <a:rPr lang="en-CA" sz="2800" dirty="0"/>
              <a:t> (3rd ed.). Sebastopol, California: O’Reilly Media.</a:t>
            </a:r>
            <a:endParaRPr lang="en-US" sz="2800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831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2017, Southern Alberta Institute of Technology. All rights reserved.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publication and materials herein are protected by applicable intellectual property laws. Unauthorized reproduction and distribution of this publication in whole or part is prohibited.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more information, contact: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Director, Centre for Instructional Technology and Development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Southern Alberta Institute of Technology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1301 16 Ave. N.W., Calgary, AB T2M 0L4</a:t>
            </a:r>
            <a:endParaRPr lang="en-CA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747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Course</a:t>
            </a:r>
            <a:r>
              <a:rPr lang="en-US" dirty="0"/>
              <a:t> Schedule </a:t>
            </a:r>
            <a:r>
              <a:rPr lang="en-US" dirty="0" err="1"/>
              <a:t>Con’t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942975"/>
            <a:ext cx="8651631" cy="552450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Week 5</a:t>
            </a:r>
          </a:p>
          <a:p>
            <a:pPr lvl="1"/>
            <a:r>
              <a:rPr lang="en-CA" dirty="0"/>
              <a:t>Module 9: Application Security</a:t>
            </a:r>
          </a:p>
          <a:p>
            <a:pPr lvl="1"/>
            <a:r>
              <a:rPr lang="en-CA" dirty="0"/>
              <a:t>Module 10: Web API Restful Services</a:t>
            </a:r>
          </a:p>
          <a:p>
            <a:pPr marL="0" indent="0">
              <a:buNone/>
            </a:pPr>
            <a:r>
              <a:rPr lang="en-CA" dirty="0"/>
              <a:t>Week 6</a:t>
            </a:r>
          </a:p>
          <a:p>
            <a:pPr lvl="1"/>
            <a:r>
              <a:rPr lang="en-CA" dirty="0"/>
              <a:t>Module 11: Real Time Web Functionality (</a:t>
            </a:r>
            <a:r>
              <a:rPr lang="en-CA" dirty="0" err="1"/>
              <a:t>SignalR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Module 12: Dependency Injection</a:t>
            </a:r>
          </a:p>
          <a:p>
            <a:pPr marL="0" indent="0">
              <a:buNone/>
            </a:pPr>
            <a:r>
              <a:rPr lang="en-CA" dirty="0"/>
              <a:t>Week 7</a:t>
            </a:r>
          </a:p>
          <a:p>
            <a:pPr lvl="1"/>
            <a:r>
              <a:rPr lang="en-CA" dirty="0"/>
              <a:t>Module 13: Unit Testing</a:t>
            </a:r>
          </a:p>
          <a:p>
            <a:pPr lvl="1"/>
            <a:r>
              <a:rPr lang="en-CA" dirty="0"/>
              <a:t>Module 14: JavaScript Frameworks (Knockout &amp; Angular)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39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818861" y="1718268"/>
            <a:ext cx="6656802" cy="2652765"/>
          </a:xfrm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3600" b="1" dirty="0"/>
              <a:t>Topic 1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History of ASP.NET </a:t>
            </a:r>
            <a:r>
              <a:rPr lang="en-US" sz="3600" b="1"/>
              <a:t>and </a:t>
            </a:r>
          </a:p>
          <a:p>
            <a:r>
              <a:rPr lang="en-US" sz="3600" b="1"/>
              <a:t>Web </a:t>
            </a:r>
            <a:r>
              <a:rPr lang="en-US" sz="3600" b="1" dirty="0"/>
              <a:t>Forms</a:t>
            </a:r>
            <a:endParaRPr lang="en-CA" sz="3600" b="1" dirty="0"/>
          </a:p>
        </p:txBody>
      </p:sp>
    </p:spTree>
    <p:extLst>
      <p:ext uri="{BB962C8B-B14F-4D97-AF65-F5344CB8AC3E}">
        <p14:creationId xmlns:p14="http://schemas.microsoft.com/office/powerpoint/2010/main" val="130798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 the Beginning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0" indent="0">
              <a:buNone/>
            </a:pPr>
            <a:r>
              <a:rPr lang="en-CA" i="1" dirty="0"/>
              <a:t>“The primary goal of ASP.NET was to make it possible for developers to build applications quickly and effectively without having to deal with low-level details such as HTTP, HTML, and JavaScript intricacies.”</a:t>
            </a:r>
            <a:r>
              <a:rPr lang="en-US" i="1" dirty="0"/>
              <a:t> (</a:t>
            </a:r>
            <a:r>
              <a:rPr lang="en-CA" dirty="0"/>
              <a:t>Esposito, 2014)</a:t>
            </a:r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0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Rapid Application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749681" cy="5285433"/>
          </a:xfrm>
        </p:spPr>
        <p:txBody>
          <a:bodyPr/>
          <a:lstStyle/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CA" sz="2800" dirty="0"/>
              <a:t>Classic VB began RAD movement prior to .NET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CA" sz="2800" dirty="0"/>
              <a:t>ASP.NET continued the RAD tradition</a:t>
            </a:r>
            <a:endParaRPr lang="en-US" sz="2800" dirty="0"/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CA" sz="2800" dirty="0"/>
              <a:t>Web Forms designed in visual environment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CA" sz="2800" dirty="0"/>
              <a:t>Server control events coded</a:t>
            </a:r>
            <a:endParaRPr lang="en-US" sz="2800" dirty="0"/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CA" sz="2800" dirty="0"/>
              <a:t>Emulated Windows forms development</a:t>
            </a:r>
            <a:endParaRPr lang="en-US" sz="2800" dirty="0"/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CA" sz="2800" dirty="0"/>
              <a:t>Focus was on server side processing</a:t>
            </a:r>
            <a:endParaRPr lang="en-US" sz="2800" dirty="0"/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CA" sz="2800" dirty="0"/>
              <a:t>Web Forms very successful</a:t>
            </a:r>
            <a:endParaRPr lang="en-US" sz="2800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0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Historical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457200" lvl="0" indent="-457200"/>
            <a:r>
              <a:rPr lang="en-CA" dirty="0"/>
              <a:t>Versions 1.0 and 1.1 got us started</a:t>
            </a:r>
            <a:endParaRPr lang="en-US" dirty="0"/>
          </a:p>
          <a:p>
            <a:pPr marL="457200" lvl="0" indent="-457200"/>
            <a:r>
              <a:rPr lang="en-CA" dirty="0"/>
              <a:t>2.0 gave us master pages and new controls (data, navigation, login, etc.)</a:t>
            </a:r>
            <a:endParaRPr lang="en-US" dirty="0"/>
          </a:p>
          <a:p>
            <a:pPr marL="457200" lvl="0" indent="-457200"/>
            <a:r>
              <a:rPr lang="en-CA" dirty="0"/>
              <a:t>3.0 introduced WCF, WPF and new language features</a:t>
            </a:r>
            <a:endParaRPr lang="en-US" dirty="0"/>
          </a:p>
          <a:p>
            <a:pPr marL="457200" lvl="0" indent="-457200"/>
            <a:r>
              <a:rPr lang="en-CA" dirty="0"/>
              <a:t>3.5 had AJAX and new data controls</a:t>
            </a:r>
            <a:endParaRPr lang="en-US" dirty="0"/>
          </a:p>
          <a:p>
            <a:pPr marL="457200" indent="-457200"/>
            <a:r>
              <a:rPr lang="en-CA" dirty="0"/>
              <a:t>4.7 is last version with Web Forms</a:t>
            </a:r>
            <a:endParaRPr lang="en-US" sz="2800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1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What’s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1064" y="1065125"/>
            <a:ext cx="8651631" cy="5285433"/>
          </a:xfrm>
        </p:spPr>
        <p:txBody>
          <a:bodyPr/>
          <a:lstStyle/>
          <a:p>
            <a:pPr marL="457200" lvl="0" indent="-457200"/>
            <a:r>
              <a:rPr lang="en-CA" dirty="0"/>
              <a:t>ASP.NET became totally open source</a:t>
            </a:r>
            <a:endParaRPr lang="en-US" dirty="0"/>
          </a:p>
          <a:p>
            <a:pPr marL="457200" lvl="0" indent="-457200"/>
            <a:r>
              <a:rPr lang="en-CA" dirty="0"/>
              <a:t>ASP.NET Core completely rewritten from the ground up (not just a newer version)</a:t>
            </a:r>
            <a:endParaRPr lang="en-US" dirty="0"/>
          </a:p>
          <a:p>
            <a:pPr marL="457200" lvl="0" indent="-457200"/>
            <a:r>
              <a:rPr lang="en-CA" dirty="0"/>
              <a:t>Applications able to run on Windows, Linux and OSX</a:t>
            </a:r>
            <a:endParaRPr lang="en-US" dirty="0"/>
          </a:p>
          <a:p>
            <a:pPr marL="457200" lvl="0" indent="-457200"/>
            <a:r>
              <a:rPr lang="en-CA" dirty="0"/>
              <a:t>Web Forms not supported in ASP.NET Core</a:t>
            </a:r>
            <a:endParaRPr lang="en-US" dirty="0"/>
          </a:p>
          <a:p>
            <a:pPr marL="457200" indent="-457200"/>
            <a:r>
              <a:rPr lang="en-CA" dirty="0"/>
              <a:t>Public release 2016</a:t>
            </a:r>
            <a:endParaRPr lang="en-US" sz="2800" dirty="0"/>
          </a:p>
          <a:p>
            <a:pPr marL="0" indent="0">
              <a:buNone/>
            </a:pPr>
            <a:endParaRPr lang="en-CA" sz="2000" dirty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170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ER Master_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PRG102_Template.pptx" id="{94DAEE40-5BB8-4ADC-952E-A59C0269B0F4}" vid="{3A32165E-1C0D-4F98-8090-F62CC5808F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New_Presentation_Template</Template>
  <TotalTime>5329</TotalTime>
  <Words>1338</Words>
  <Application>Microsoft Office PowerPoint</Application>
  <PresentationFormat>On-screen Show (4:3)</PresentationFormat>
  <Paragraphs>215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Courier New</vt:lpstr>
      <vt:lpstr>Titillium Lt</vt:lpstr>
      <vt:lpstr>Wingdings</vt:lpstr>
      <vt:lpstr>ER Master_2015</vt:lpstr>
      <vt:lpstr>CPRG 102:  .NET Development with MVC</vt:lpstr>
      <vt:lpstr>System Requirements (Fall 2018)</vt:lpstr>
      <vt:lpstr>Course Schedule</vt:lpstr>
      <vt:lpstr>Course Schedule Con’t</vt:lpstr>
      <vt:lpstr>PowerPoint Presentation</vt:lpstr>
      <vt:lpstr>In the Beginning</vt:lpstr>
      <vt:lpstr>Rapid Application Development</vt:lpstr>
      <vt:lpstr>Historical Recap</vt:lpstr>
      <vt:lpstr>What’s Next</vt:lpstr>
      <vt:lpstr>PowerPoint Presentation</vt:lpstr>
      <vt:lpstr>Advantages</vt:lpstr>
      <vt:lpstr>Limitations</vt:lpstr>
      <vt:lpstr>PowerPoint Presentation</vt:lpstr>
      <vt:lpstr>The Oldest Pattern</vt:lpstr>
      <vt:lpstr>MVC Pattern</vt:lpstr>
      <vt:lpstr>Versions</vt:lpstr>
      <vt:lpstr>ASP.NET Core Versions</vt:lpstr>
      <vt:lpstr>Advantages</vt:lpstr>
      <vt:lpstr>Challenges</vt:lpstr>
      <vt:lpstr>MVC vs MVP vs MVVM</vt:lpstr>
      <vt:lpstr>PowerPoint Presentation</vt:lpstr>
      <vt:lpstr>ASP.NET Technology Stack</vt:lpstr>
      <vt:lpstr>The New ASP.NET Stack</vt:lpstr>
      <vt:lpstr>ASP.NET Core Improvements</vt:lpstr>
      <vt:lpstr>New .NET Execution Environments</vt:lpstr>
      <vt:lpstr>The Startup Class</vt:lpstr>
      <vt:lpstr>New Configuration Framework</vt:lpstr>
      <vt:lpstr>New Services Concept</vt:lpstr>
      <vt:lpstr>New Middleware Concept</vt:lpstr>
      <vt:lpstr>Open Web Interface for .NET</vt:lpstr>
      <vt:lpstr>Client-Side Development</vt:lpstr>
      <vt:lpstr>Moving from MVC 5 to MVC Core</vt:lpstr>
      <vt:lpstr>PowerPoint Presentation</vt:lpstr>
      <vt:lpstr>MVC 5 Project Structure</vt:lpstr>
      <vt:lpstr>MVC Core Project Structure</vt:lpstr>
      <vt:lpstr>Demonstrations</vt:lpstr>
      <vt:lpstr>References</vt:lpstr>
      <vt:lpstr>PowerPoint Presentation</vt:lpstr>
    </vt:vector>
  </TitlesOfParts>
  <Company>SAIT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CPRG 102:  .NET Development with MVC</dc:title>
  <dc:creator>Tim Francis</dc:creator>
  <cp:lastModifiedBy>Tim Francis</cp:lastModifiedBy>
  <cp:revision>35</cp:revision>
  <cp:lastPrinted>2016-04-11T17:01:10Z</cp:lastPrinted>
  <dcterms:created xsi:type="dcterms:W3CDTF">2018-10-18T04:35:56Z</dcterms:created>
  <dcterms:modified xsi:type="dcterms:W3CDTF">2019-03-23T22:33:40Z</dcterms:modified>
</cp:coreProperties>
</file>