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9" r:id="rId2"/>
    <p:sldId id="284" r:id="rId3"/>
    <p:sldId id="296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44" r:id="rId15"/>
    <p:sldId id="333" r:id="rId16"/>
    <p:sldId id="334" r:id="rId17"/>
    <p:sldId id="335" r:id="rId18"/>
    <p:sldId id="336" r:id="rId19"/>
    <p:sldId id="347" r:id="rId20"/>
    <p:sldId id="348" r:id="rId21"/>
    <p:sldId id="349" r:id="rId22"/>
    <p:sldId id="350" r:id="rId23"/>
    <p:sldId id="345" r:id="rId24"/>
    <p:sldId id="337" r:id="rId25"/>
    <p:sldId id="338" r:id="rId26"/>
    <p:sldId id="339" r:id="rId27"/>
    <p:sldId id="340" r:id="rId28"/>
    <p:sldId id="341" r:id="rId29"/>
    <p:sldId id="342" r:id="rId30"/>
    <p:sldId id="346" r:id="rId31"/>
    <p:sldId id="309" r:id="rId32"/>
    <p:sldId id="305" r:id="rId33"/>
    <p:sldId id="277" r:id="rId34"/>
  </p:sldIdLst>
  <p:sldSz cx="9144000" cy="6858000" type="screen4x3"/>
  <p:notesSz cx="7023100" cy="93091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0ADFBC-0282-4EE0-97FA-40BC7520527F}">
          <p14:sldIdLst>
            <p14:sldId id="269"/>
          </p14:sldIdLst>
        </p14:section>
        <p14:section name="Untitled Section" id="{BAB5FE1B-4910-480F-9285-3B3D14DFD513}">
          <p14:sldIdLst>
            <p14:sldId id="284"/>
            <p14:sldId id="296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44"/>
            <p14:sldId id="333"/>
            <p14:sldId id="334"/>
            <p14:sldId id="335"/>
            <p14:sldId id="336"/>
            <p14:sldId id="347"/>
            <p14:sldId id="348"/>
            <p14:sldId id="349"/>
            <p14:sldId id="350"/>
            <p14:sldId id="345"/>
            <p14:sldId id="337"/>
            <p14:sldId id="338"/>
            <p14:sldId id="339"/>
            <p14:sldId id="340"/>
            <p14:sldId id="341"/>
            <p14:sldId id="342"/>
            <p14:sldId id="346"/>
            <p14:sldId id="309"/>
            <p14:sldId id="305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14">
          <p15:clr>
            <a:srgbClr val="A4A3A4"/>
          </p15:clr>
        </p15:guide>
        <p15:guide id="2" orient="horz" pos="2832" userDrawn="1">
          <p15:clr>
            <a:srgbClr val="A4A3A4"/>
          </p15:clr>
        </p15:guide>
        <p15:guide id="3" orient="horz" pos="3284">
          <p15:clr>
            <a:srgbClr val="A4A3A4"/>
          </p15:clr>
        </p15:guide>
        <p15:guide id="4" orient="horz" pos="2355">
          <p15:clr>
            <a:srgbClr val="A4A3A4"/>
          </p15:clr>
        </p15:guide>
        <p15:guide id="5" orient="horz" pos="1669">
          <p15:clr>
            <a:srgbClr val="A4A3A4"/>
          </p15:clr>
        </p15:guide>
        <p15:guide id="6" orient="horz" pos="360" userDrawn="1">
          <p15:clr>
            <a:srgbClr val="A4A3A4"/>
          </p15:clr>
        </p15:guide>
        <p15:guide id="7" orient="horz" pos="1349">
          <p15:clr>
            <a:srgbClr val="A4A3A4"/>
          </p15:clr>
        </p15:guide>
        <p15:guide id="8" orient="horz" pos="2149">
          <p15:clr>
            <a:srgbClr val="A4A3A4"/>
          </p15:clr>
        </p15:guide>
        <p15:guide id="9" orient="horz" pos="1198">
          <p15:clr>
            <a:srgbClr val="A4A3A4"/>
          </p15:clr>
        </p15:guide>
        <p15:guide id="10" orient="horz" pos="4319">
          <p15:clr>
            <a:srgbClr val="A4A3A4"/>
          </p15:clr>
        </p15:guide>
        <p15:guide id="11" pos="528" userDrawn="1">
          <p15:clr>
            <a:srgbClr val="A4A3A4"/>
          </p15:clr>
        </p15:guide>
        <p15:guide id="12" pos="5339">
          <p15:clr>
            <a:srgbClr val="A4A3A4"/>
          </p15:clr>
        </p15:guide>
        <p15:guide id="13" pos="2384">
          <p15:clr>
            <a:srgbClr val="A4A3A4"/>
          </p15:clr>
        </p15:guide>
        <p15:guide id="14" pos="1091">
          <p15:clr>
            <a:srgbClr val="A4A3A4"/>
          </p15:clr>
        </p15:guide>
        <p15:guide id="15" pos="164">
          <p15:clr>
            <a:srgbClr val="A4A3A4"/>
          </p15:clr>
        </p15:guide>
        <p15:guide id="16" pos="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  <a:srgbClr val="EE362C"/>
    <a:srgbClr val="D73E17"/>
    <a:srgbClr val="D52B00"/>
    <a:srgbClr val="996633"/>
    <a:srgbClr val="44697D"/>
    <a:srgbClr val="D52B1E"/>
    <a:srgbClr val="E9994A"/>
    <a:srgbClr val="AA272F"/>
    <a:srgbClr val="007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4" autoAdjust="0"/>
    <p:restoredTop sz="95501" autoAdjust="0"/>
  </p:normalViewPr>
  <p:slideViewPr>
    <p:cSldViewPr snapToGrid="0">
      <p:cViewPr>
        <p:scale>
          <a:sx n="98" d="100"/>
          <a:sy n="98" d="100"/>
        </p:scale>
        <p:origin x="821" y="-216"/>
      </p:cViewPr>
      <p:guideLst>
        <p:guide orient="horz" pos="2214"/>
        <p:guide orient="horz" pos="2832"/>
        <p:guide orient="horz" pos="3284"/>
        <p:guide orient="horz" pos="2355"/>
        <p:guide orient="horz" pos="1669"/>
        <p:guide orient="horz" pos="360"/>
        <p:guide orient="horz" pos="1349"/>
        <p:guide orient="horz" pos="2149"/>
        <p:guide orient="horz" pos="1198"/>
        <p:guide orient="horz" pos="4319"/>
        <p:guide pos="528"/>
        <p:guide pos="5339"/>
        <p:guide pos="2384"/>
        <p:guide pos="1091"/>
        <p:guide pos="164"/>
        <p:guide pos="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84C5895-FE39-4B89-91B9-3F88D0186E19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CB4DC21B-881A-468B-B00C-159245F572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10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A6E1133A-33E6-41DE-9EDC-2B4E7ACFB7D2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F1AA2EC-018E-495A-975D-CC07496269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0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2" r="17753"/>
          <a:stretch/>
        </p:blipFill>
        <p:spPr>
          <a:xfrm>
            <a:off x="681889" y="127000"/>
            <a:ext cx="3147646" cy="635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4769" y="1320800"/>
            <a:ext cx="4353169" cy="2980352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005EB8"/>
                </a:solidFill>
                <a:latin typeface="Titillium Lt" panose="00000400000000000000" pitchFamily="50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54769" y="4401023"/>
            <a:ext cx="4353169" cy="675789"/>
          </a:xfrm>
          <a:prstGeom prst="rect">
            <a:avLst/>
          </a:prstGeom>
        </p:spPr>
        <p:txBody>
          <a:bodyPr vert="horz"/>
          <a:lstStyle>
            <a:lvl1pPr marL="0" algn="l" defTabSz="914400" rtl="0" eaLnBrk="1" latinLnBrk="0" hangingPunct="1">
              <a:spcBef>
                <a:spcPct val="50000"/>
              </a:spcBef>
              <a:defRPr lang="en-US" sz="1400" b="1" kern="1200" baseline="0" dirty="0">
                <a:solidFill>
                  <a:srgbClr val="005EB8"/>
                </a:solidFill>
                <a:latin typeface="Titillium Lt" panose="00000400000000000000" pitchFamily="50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Presentation Subtitle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7852" y="154483"/>
            <a:ext cx="6697348" cy="627860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00980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56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+mj-lt"/>
              <a:buAutoNum type="arabicPeriod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+mj-lt"/>
              <a:buAutoNum type="alphaLcParenR"/>
              <a:defRPr sz="2400"/>
            </a:lvl2pPr>
            <a:lvl3pPr marL="914400" indent="-228600">
              <a:buFont typeface="+mj-lt"/>
              <a:buAutoNum type="romanLcPeriod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846" y="157876"/>
            <a:ext cx="6699354" cy="68238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626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4952" y="155768"/>
            <a:ext cx="6700248" cy="675703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32882" y="1239716"/>
            <a:ext cx="7842780" cy="4868750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/>
              <a:t>Insert image here.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055634" y="6133275"/>
            <a:ext cx="4496696" cy="28571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9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Source: Include image source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758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4656"/>
            <a:ext cx="6699902" cy="68560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2517157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32882" y="3852567"/>
            <a:ext cx="7842780" cy="2255898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/>
              <a:t>Insert image here.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055634" y="6126049"/>
            <a:ext cx="4496696" cy="25716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9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Source: Include image source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10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60030"/>
            <a:ext cx="6699902" cy="647852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105400" y="1248508"/>
            <a:ext cx="3370262" cy="4689714"/>
          </a:xfrm>
          <a:prstGeom prst="rect">
            <a:avLst/>
          </a:prstGeom>
        </p:spPr>
        <p:txBody>
          <a:bodyPr vert="horz"/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accent3"/>
                </a:solidFill>
              </a:defRPr>
            </a:lvl1pPr>
            <a:lvl2pPr marL="685800" indent="-342900">
              <a:defRPr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r>
              <a:rPr lang="en-CA" noProof="0" dirty="0"/>
              <a:t>Insert image here.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48508"/>
            <a:ext cx="4203699" cy="5076988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04870" y="5938221"/>
            <a:ext cx="3490490" cy="384318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9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Source: Include image source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 Technology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46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5149"/>
            <a:ext cx="6708694" cy="685114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95092" y="1239715"/>
            <a:ext cx="3791250" cy="508578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80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 b="0"/>
            </a:lvl2pPr>
            <a:lvl3pPr marL="914400" indent="-228600">
              <a:buFont typeface="Wingdings" panose="05000000000000000000" pitchFamily="2" charset="2"/>
              <a:buChar char="§"/>
              <a:defRPr sz="2000" b="0"/>
            </a:lvl3pPr>
            <a:lvl4pPr marL="1143000" indent="-228600">
              <a:defRPr sz="1800" b="0"/>
            </a:lvl4pPr>
            <a:lvl5pPr marL="1371600" indent="-228600"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39715"/>
            <a:ext cx="3831491" cy="5085781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</a:t>
            </a:r>
            <a:r>
              <a:rPr lang="en-US" sz="100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005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35000" y="4297680"/>
            <a:ext cx="7840663" cy="2320290"/>
          </a:xfrm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2244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0900" algn="r"/>
                <a:tab pos="2971800" algn="ctr"/>
                <a:tab pos="5943600" algn="r"/>
              </a:tabLst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6" r:id="rId5"/>
    <p:sldLayoutId id="2147483652" r:id="rId6"/>
    <p:sldLayoutId id="2147483654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 baseline="0">
          <a:solidFill>
            <a:schemeClr val="accent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52900" y="1320800"/>
            <a:ext cx="4810125" cy="2980352"/>
          </a:xfrm>
        </p:spPr>
        <p:txBody>
          <a:bodyPr/>
          <a:lstStyle/>
          <a:p>
            <a:r>
              <a:rPr lang="en-US" sz="4800" dirty="0">
                <a:solidFill>
                  <a:srgbClr val="005EB8"/>
                </a:solidFill>
                <a:latin typeface="Titillium Lt" panose="00000400000000000000" pitchFamily="50" charset="0"/>
              </a:rPr>
              <a:t>CPRG 102: </a:t>
            </a:r>
            <a:br>
              <a:rPr lang="en-US" sz="4800" dirty="0">
                <a:solidFill>
                  <a:srgbClr val="005EB8"/>
                </a:solidFill>
                <a:latin typeface="Titillium Lt" panose="00000400000000000000" pitchFamily="50" charset="0"/>
              </a:rPr>
            </a:br>
            <a:r>
              <a:rPr lang="en-US" sz="4800" dirty="0">
                <a:solidFill>
                  <a:srgbClr val="005EB8"/>
                </a:solidFill>
                <a:latin typeface="Titillium Lt" panose="00000400000000000000" pitchFamily="50" charset="0"/>
              </a:rPr>
              <a:t>.NET Development with MVC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238625" y="4410260"/>
            <a:ext cx="4569313" cy="675789"/>
          </a:xfrm>
        </p:spPr>
        <p:txBody>
          <a:bodyPr/>
          <a:lstStyle/>
          <a:p>
            <a:r>
              <a:rPr lang="en-US" sz="2000">
                <a:latin typeface="Titillium Lt" panose="00000400000000000000" pitchFamily="50" charset="0"/>
              </a:rPr>
              <a:t>Module 11: </a:t>
            </a:r>
            <a:r>
              <a:rPr lang="en-US" sz="2000" dirty="0">
                <a:latin typeface="Titillium Lt" panose="00000400000000000000" pitchFamily="50" charset="0"/>
              </a:rPr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650231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EntityService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</a:p>
          <a:p>
            <a:pPr marL="0" lvl="0" indent="0">
              <a:buNone/>
            </a:pPr>
            <a:endParaRPr lang="en-C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en-C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EntityService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_service;</a:t>
            </a:r>
          </a:p>
          <a:p>
            <a:pPr marL="0" lvl="0" indent="0">
              <a:buNone/>
            </a:pPr>
            <a:endParaRPr lang="en-C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_service = new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EntityService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Loosely Coupled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3696100"/>
            <a:ext cx="8651631" cy="2654457"/>
          </a:xfrm>
        </p:spPr>
        <p:txBody>
          <a:bodyPr/>
          <a:lstStyle/>
          <a:p>
            <a:pPr marL="457200" lvl="0" indent="-457200"/>
            <a:r>
              <a:rPr lang="en-CA" dirty="0" err="1"/>
              <a:t>EntityManager</a:t>
            </a:r>
            <a:r>
              <a:rPr lang="en-CA" dirty="0"/>
              <a:t> class references an interface </a:t>
            </a:r>
            <a:r>
              <a:rPr lang="en-CA" dirty="0" err="1"/>
              <a:t>IEntityService</a:t>
            </a:r>
            <a:r>
              <a:rPr lang="en-CA" dirty="0"/>
              <a:t> not </a:t>
            </a:r>
            <a:r>
              <a:rPr lang="en-CA" dirty="0" err="1"/>
              <a:t>EntityService</a:t>
            </a:r>
            <a:endParaRPr lang="en-CA" dirty="0"/>
          </a:p>
          <a:p>
            <a:pPr marL="457200" lvl="0" indent="-457200"/>
            <a:r>
              <a:rPr lang="en-CA" dirty="0" err="1"/>
              <a:t>EntityService</a:t>
            </a:r>
            <a:r>
              <a:rPr lang="en-CA" dirty="0"/>
              <a:t> can be replaced or modified without changes to </a:t>
            </a:r>
            <a:r>
              <a:rPr lang="en-CA" dirty="0" err="1"/>
              <a:t>EntityManager</a:t>
            </a:r>
            <a:endParaRPr lang="en-CA" dirty="0"/>
          </a:p>
          <a:p>
            <a:pPr marL="457200" lvl="0" indent="-457200"/>
            <a:r>
              <a:rPr lang="en-CA" dirty="0"/>
              <a:t>DI implemented through an </a:t>
            </a:r>
            <a:r>
              <a:rPr lang="en-CA" dirty="0" err="1"/>
              <a:t>IoC</a:t>
            </a:r>
            <a:r>
              <a:rPr lang="en-CA" dirty="0"/>
              <a:t> container</a:t>
            </a:r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33187-A0E3-4416-9042-F9BD105E3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50" y="927472"/>
            <a:ext cx="5456873" cy="250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0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IEntityService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... }</a:t>
            </a:r>
          </a:p>
          <a:p>
            <a:pPr marL="0" lvl="0" indent="0">
              <a:buNone/>
            </a:pPr>
            <a:endParaRPr lang="en-C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EntityService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IEntityService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... }</a:t>
            </a:r>
          </a:p>
          <a:p>
            <a:pPr marL="0" lvl="0" indent="0">
              <a:buNone/>
            </a:pPr>
            <a:endParaRPr lang="en-C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EntityService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_service;</a:t>
            </a:r>
          </a:p>
          <a:p>
            <a:pPr marL="0" lvl="0" indent="0">
              <a:buNone/>
            </a:pPr>
            <a:endParaRPr lang="en-C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IEntityService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service) {</a:t>
            </a:r>
          </a:p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//service injected through a constructor</a:t>
            </a:r>
          </a:p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_service = service;</a:t>
            </a:r>
          </a:p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1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Common .NET </a:t>
            </a:r>
            <a:r>
              <a:rPr lang="en-CA" dirty="0" err="1"/>
              <a:t>IoC</a:t>
            </a:r>
            <a:r>
              <a:rPr lang="en-CA" dirty="0"/>
              <a:t>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A number of containers exist and are not limited to the following common frameworks: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CA" dirty="0"/>
              <a:t>Unity (Microsoft implementation)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CA" dirty="0"/>
              <a:t>Castle Windsor (open source)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CA" dirty="0" err="1"/>
              <a:t>StructureMap</a:t>
            </a:r>
            <a:r>
              <a:rPr lang="en-CA" dirty="0"/>
              <a:t> (open source)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CA" dirty="0" err="1"/>
              <a:t>Ninject</a:t>
            </a:r>
            <a:r>
              <a:rPr lang="en-CA" dirty="0"/>
              <a:t> (open source)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CA" dirty="0"/>
              <a:t>Spring.NET (open source)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CA" dirty="0" err="1"/>
              <a:t>Autofac</a:t>
            </a:r>
            <a:r>
              <a:rPr lang="en-CA" dirty="0"/>
              <a:t> (open source)</a:t>
            </a:r>
          </a:p>
          <a:p>
            <a:pPr marL="457200" indent="-457200"/>
            <a:r>
              <a:rPr lang="en-CA" dirty="0"/>
              <a:t>Most are available using NuGet</a:t>
            </a:r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95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751798" y="1718268"/>
            <a:ext cx="6723865" cy="2652765"/>
          </a:xfrm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600" b="1" dirty="0"/>
              <a:t>Topic 2</a:t>
            </a:r>
            <a:br>
              <a:rPr lang="en-US" sz="3600" b="1" dirty="0"/>
            </a:br>
            <a:br>
              <a:rPr lang="en-US" sz="3600" b="1" dirty="0"/>
            </a:br>
            <a:r>
              <a:rPr lang="en-CA" sz="3600" b="1" dirty="0"/>
              <a:t>DI Capability in ASP.NET Core</a:t>
            </a:r>
          </a:p>
        </p:txBody>
      </p:sp>
    </p:spTree>
    <p:extLst>
      <p:ext uri="{BB962C8B-B14F-4D97-AF65-F5344CB8AC3E}">
        <p14:creationId xmlns:p14="http://schemas.microsoft.com/office/powerpoint/2010/main" val="1224269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DI as a First-Class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With the new release of ASP.NET Core, dependency injection (DI) is baked right into the foundation.</a:t>
            </a:r>
          </a:p>
          <a:p>
            <a:pPr marL="457200" lvl="0" indent="-457200"/>
            <a:r>
              <a:rPr lang="en-CA" dirty="0"/>
              <a:t>The open source team added DI as a first-class feature not an add-in as previous versions.</a:t>
            </a:r>
          </a:p>
          <a:p>
            <a:pPr marL="457200" lvl="0" indent="-457200"/>
            <a:r>
              <a:rPr lang="en-CA" dirty="0"/>
              <a:t>Other </a:t>
            </a:r>
            <a:r>
              <a:rPr lang="en-CA" dirty="0" err="1"/>
              <a:t>IoC</a:t>
            </a:r>
            <a:r>
              <a:rPr lang="en-CA" dirty="0"/>
              <a:t> frameworks can be plugged in as long as </a:t>
            </a:r>
            <a:r>
              <a:rPr lang="en-CA" i="1" dirty="0" err="1"/>
              <a:t>IServiceProvider</a:t>
            </a:r>
            <a:r>
              <a:rPr lang="en-CA" dirty="0"/>
              <a:t> is implemented.</a:t>
            </a:r>
          </a:p>
          <a:p>
            <a:pPr marL="457200" lvl="0" indent="-457200"/>
            <a:r>
              <a:rPr lang="en-CA" dirty="0"/>
              <a:t>The built-in DI container can also be used outside of ASP.NET Core because the code is not defined in </a:t>
            </a:r>
            <a:r>
              <a:rPr lang="en-CA" dirty="0" err="1"/>
              <a:t>Microsoft.AspNetCore</a:t>
            </a:r>
            <a:r>
              <a:rPr lang="en-CA" dirty="0"/>
              <a:t> namespace</a:t>
            </a:r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62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Registering the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All services are registered in </a:t>
            </a:r>
            <a:r>
              <a:rPr lang="en-CA" i="1" dirty="0" err="1"/>
              <a:t>ConfigureService</a:t>
            </a:r>
            <a:r>
              <a:rPr lang="en-CA" dirty="0"/>
              <a:t> method of the Startup class</a:t>
            </a:r>
          </a:p>
          <a:p>
            <a:pPr marL="457200" lvl="0" indent="-457200"/>
            <a:r>
              <a:rPr lang="en-CA" dirty="0"/>
              <a:t>Register with one of these four options:</a:t>
            </a:r>
          </a:p>
          <a:p>
            <a:pPr marL="981075" lvl="1" indent="-427038">
              <a:buFont typeface="+mj-lt"/>
              <a:buAutoNum type="arabicPeriod"/>
            </a:pPr>
            <a:r>
              <a:rPr lang="en-CA" dirty="0"/>
              <a:t>Transient: services created for each request</a:t>
            </a:r>
          </a:p>
          <a:p>
            <a:pPr marL="981075" lvl="1" indent="-427038">
              <a:buFont typeface="+mj-lt"/>
              <a:buAutoNum type="arabicPeriod"/>
            </a:pPr>
            <a:r>
              <a:rPr lang="en-CA" dirty="0"/>
              <a:t>Singleton: services created once at first request</a:t>
            </a:r>
          </a:p>
          <a:p>
            <a:pPr marL="981075" lvl="1" indent="-427038">
              <a:buFont typeface="+mj-lt"/>
              <a:buAutoNum type="arabicPeriod"/>
            </a:pPr>
            <a:r>
              <a:rPr lang="en-CA" dirty="0"/>
              <a:t>Scoped: services created once per request in current scope</a:t>
            </a:r>
          </a:p>
          <a:p>
            <a:pPr marL="981075" lvl="1" indent="-427038">
              <a:buFont typeface="+mj-lt"/>
              <a:buAutoNum type="arabicPeriod"/>
            </a:pPr>
            <a:r>
              <a:rPr lang="en-CA" dirty="0"/>
              <a:t>Instance: Similar to singleton, except the instance is created immediately within the </a:t>
            </a:r>
            <a:r>
              <a:rPr lang="en-CA" i="1" dirty="0" err="1"/>
              <a:t>ConfigureService</a:t>
            </a:r>
            <a:r>
              <a:rPr lang="en-CA" dirty="0"/>
              <a:t> method, not when first requested</a:t>
            </a:r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35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//In the Startup class (in the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Startup.cs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file)</a:t>
            </a:r>
          </a:p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ConfigureServices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IServiceCollection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sc.AddMvc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sc.AddTransient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&lt;IStudentService,StudentManager&gt;();</a:t>
            </a:r>
          </a:p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>
              <a:buNone/>
            </a:pPr>
            <a:endParaRPr lang="en-C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n-C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//In the domain layer</a:t>
            </a:r>
          </a:p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IStudentService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... }</a:t>
            </a:r>
          </a:p>
          <a:p>
            <a:pPr marL="0" lvl="0" indent="0">
              <a:buNone/>
            </a:pPr>
            <a:endParaRPr lang="en-C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StudentManager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IStudentService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28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Code Example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//In the Student Controller code</a:t>
            </a:r>
          </a:p>
          <a:p>
            <a:pPr marL="0" lvl="0" indent="0">
              <a:buNone/>
            </a:pP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IStudentService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Service {get; set;};</a:t>
            </a:r>
          </a:p>
          <a:p>
            <a:pPr marL="0" lvl="0" indent="0">
              <a:buNone/>
            </a:pPr>
            <a:endParaRPr lang="en-C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//The dependency is injected</a:t>
            </a:r>
          </a:p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StudentController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IStudentService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svc) {</a:t>
            </a:r>
          </a:p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Service = svc;</a:t>
            </a:r>
          </a:p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>
              <a:buNone/>
            </a:pPr>
            <a:endParaRPr lang="en-C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IActionResult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Index() {</a:t>
            </a:r>
          </a:p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var students =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Service.GetStudents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View(students);</a:t>
            </a:r>
          </a:p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99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751798" y="1718268"/>
            <a:ext cx="6723865" cy="2652765"/>
          </a:xfrm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600" b="1" dirty="0"/>
              <a:t>Topic 3</a:t>
            </a:r>
            <a:br>
              <a:rPr lang="en-US" sz="3600" b="1" dirty="0"/>
            </a:br>
            <a:br>
              <a:rPr lang="en-US" sz="3600" b="1" dirty="0"/>
            </a:br>
            <a:r>
              <a:rPr lang="en-CA" sz="3600" b="1" dirty="0" err="1"/>
              <a:t>ServiceCollection</a:t>
            </a:r>
            <a:r>
              <a:rPr lang="en-CA" sz="3600" b="1" dirty="0"/>
              <a:t> Extensions</a:t>
            </a:r>
          </a:p>
        </p:txBody>
      </p:sp>
    </p:spTree>
    <p:extLst>
      <p:ext uri="{BB962C8B-B14F-4D97-AF65-F5344CB8AC3E}">
        <p14:creationId xmlns:p14="http://schemas.microsoft.com/office/powerpoint/2010/main" val="183805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959429" y="1718268"/>
            <a:ext cx="6516234" cy="2652765"/>
          </a:xfrm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600" b="1" dirty="0"/>
              <a:t>Topic 1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Introduction to DI</a:t>
            </a: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1307984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What if?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38621"/>
            <a:ext cx="8922936" cy="5285433"/>
          </a:xfrm>
        </p:spPr>
        <p:txBody>
          <a:bodyPr/>
          <a:lstStyle/>
          <a:p>
            <a:r>
              <a:rPr lang="en-CA" dirty="0">
                <a:latin typeface="+mn-lt"/>
                <a:cs typeface="Courier New" panose="02070309020205020404" pitchFamily="49" charset="0"/>
              </a:rPr>
              <a:t>Remember this code?</a:t>
            </a:r>
          </a:p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ConfigureServices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IServiceCollection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buNone/>
            </a:pPr>
            <a:r>
              <a:rPr lang="en-CA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CA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sc.AddMvc</a:t>
            </a:r>
            <a:r>
              <a:rPr lang="en-CA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CA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services.AddDbContext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CTTIContext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&gt;(options =&gt;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options.UseSqlServer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connString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CA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CA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sc.AddTransient</a:t>
            </a:r>
            <a:r>
              <a:rPr lang="en-CA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IInstructorService,InstructorService</a:t>
            </a:r>
            <a:r>
              <a:rPr lang="en-CA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&gt;();       </a:t>
            </a:r>
          </a:p>
          <a:p>
            <a:pPr marL="0" lvl="0" indent="0">
              <a:buNone/>
            </a:pPr>
            <a:r>
              <a:rPr lang="en-CA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+mn-lt"/>
                <a:cs typeface="Courier New" panose="02070309020205020404" pitchFamily="49" charset="0"/>
              </a:rPr>
              <a:t>What if we had 10, 20 or more services to register?</a:t>
            </a:r>
          </a:p>
          <a:p>
            <a:r>
              <a:rPr lang="en-CA" dirty="0">
                <a:latin typeface="+mn-lt"/>
                <a:cs typeface="Courier New" panose="02070309020205020404" pitchFamily="49" charset="0"/>
              </a:rPr>
              <a:t>The </a:t>
            </a:r>
            <a:r>
              <a:rPr lang="en-CA" dirty="0" err="1">
                <a:latin typeface="+mn-lt"/>
                <a:cs typeface="Courier New" panose="02070309020205020404" pitchFamily="49" charset="0"/>
              </a:rPr>
              <a:t>ConfigureServices</a:t>
            </a:r>
            <a:r>
              <a:rPr lang="en-CA" dirty="0">
                <a:latin typeface="+mn-lt"/>
                <a:cs typeface="Courier New" panose="02070309020205020404" pitchFamily="49" charset="0"/>
              </a:rPr>
              <a:t> method would look pretty messy</a:t>
            </a:r>
          </a:p>
          <a:p>
            <a:r>
              <a:rPr lang="en-CA" dirty="0">
                <a:latin typeface="+mn-lt"/>
                <a:cs typeface="Courier New" panose="02070309020205020404" pitchFamily="49" charset="0"/>
              </a:rPr>
              <a:t>Better solution is to use an extension method pattern and </a:t>
            </a:r>
            <a:r>
              <a:rPr lang="en-CA" dirty="0" err="1">
                <a:latin typeface="+mn-lt"/>
                <a:cs typeface="Courier New" panose="02070309020205020404" pitchFamily="49" charset="0"/>
              </a:rPr>
              <a:t>appsettings.json</a:t>
            </a:r>
            <a:r>
              <a:rPr lang="en-CA" dirty="0">
                <a:latin typeface="+mn-lt"/>
                <a:cs typeface="Courier New" panose="02070309020205020404" pitchFamily="49" charset="0"/>
              </a:rPr>
              <a:t> for the connection string</a:t>
            </a:r>
          </a:p>
        </p:txBody>
      </p:sp>
    </p:spTree>
    <p:extLst>
      <p:ext uri="{BB962C8B-B14F-4D97-AF65-F5344CB8AC3E}">
        <p14:creationId xmlns:p14="http://schemas.microsoft.com/office/powerpoint/2010/main" val="1545527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ServiceCollection</a:t>
            </a:r>
            <a:r>
              <a:rPr lang="en-CA" dirty="0"/>
              <a:t>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803666" cy="5388684"/>
          </a:xfrm>
        </p:spPr>
        <p:txBody>
          <a:bodyPr/>
          <a:lstStyle/>
          <a:p>
            <a:pPr marL="0" lv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//In some file in the project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IServiceCollectionExtension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</a:t>
            </a:r>
            <a:r>
              <a:rPr lang="en-CA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IServiceCollection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AddManagerServices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CA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IServiceCollection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services,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IConfiguration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configuration)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//connection string stored in </a:t>
            </a:r>
            <a:r>
              <a:rPr lang="en-CA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appsettings.json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  <a:p>
            <a:pPr marL="0" indent="0">
              <a:buNone/>
            </a:pP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var </a:t>
            </a:r>
            <a:r>
              <a:rPr lang="en-CA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connString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CA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configuration.GetConnectionString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CA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CttiConnection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services.AddTransient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IInstructorService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CA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InstructorService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services.AddDbContext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CTTIContext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&gt;(options =&gt;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options.UseSqlServer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connString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services;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99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New Startup Class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803666" cy="5388684"/>
          </a:xfrm>
        </p:spPr>
        <p:txBody>
          <a:bodyPr/>
          <a:lstStyle/>
          <a:p>
            <a:pPr marL="0" lv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//partial code follows:</a:t>
            </a:r>
          </a:p>
          <a:p>
            <a:pPr marL="0" lv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IConfiguration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Configuration { get; }</a:t>
            </a:r>
          </a:p>
          <a:p>
            <a:pPr marL="0" lvl="0" indent="0">
              <a:buNone/>
            </a:pPr>
            <a:endParaRPr lang="en-CA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ConfigureServices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IServiceCollection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services)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services.AddMvc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//call to the new extension method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services.AddManagerServices</a:t>
            </a:r>
            <a:r>
              <a:rPr 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(Configuration);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3887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751798" y="1718268"/>
            <a:ext cx="6723865" cy="2652765"/>
          </a:xfrm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600" b="1" dirty="0"/>
              <a:t>Topic 4</a:t>
            </a:r>
            <a:br>
              <a:rPr lang="en-US" sz="3600" b="1" dirty="0"/>
            </a:br>
            <a:br>
              <a:rPr lang="en-US" sz="3600" b="1" dirty="0"/>
            </a:br>
            <a:r>
              <a:rPr lang="en-CA" sz="3600" b="1" dirty="0"/>
              <a:t>Setting up an </a:t>
            </a:r>
            <a:r>
              <a:rPr lang="en-CA" sz="3600" b="1" dirty="0" err="1"/>
              <a:t>IoC</a:t>
            </a:r>
            <a:r>
              <a:rPr lang="en-CA" sz="3600" b="1" dirty="0"/>
              <a:t> Container</a:t>
            </a:r>
          </a:p>
          <a:p>
            <a:r>
              <a:rPr lang="en-CA" sz="3600" b="1" dirty="0"/>
              <a:t>(for MVC 5)</a:t>
            </a:r>
          </a:p>
        </p:txBody>
      </p:sp>
    </p:spTree>
    <p:extLst>
      <p:ext uri="{BB962C8B-B14F-4D97-AF65-F5344CB8AC3E}">
        <p14:creationId xmlns:p14="http://schemas.microsoft.com/office/powerpoint/2010/main" val="2026020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Unity (MVC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Add Microsoft Unity to the Application using NuGet: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CA" dirty="0"/>
              <a:t>Right click the project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CA" dirty="0"/>
              <a:t>Select “Manage NuGet Packages…”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CA" dirty="0"/>
              <a:t>Enter “Unity” in the Search field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CA" dirty="0"/>
              <a:t>Select </a:t>
            </a:r>
            <a:r>
              <a:rPr lang="en-CA" dirty="0" err="1"/>
              <a:t>Unity.MVC</a:t>
            </a:r>
            <a:r>
              <a:rPr lang="en-CA" dirty="0"/>
              <a:t> for an MVC application or </a:t>
            </a:r>
            <a:r>
              <a:rPr lang="en-CA" dirty="0" err="1"/>
              <a:t>Unity.WebAPI</a:t>
            </a:r>
            <a:r>
              <a:rPr lang="en-CA" dirty="0"/>
              <a:t> for a </a:t>
            </a:r>
            <a:r>
              <a:rPr lang="en-CA" dirty="0" err="1"/>
              <a:t>WebAPI</a:t>
            </a:r>
            <a:r>
              <a:rPr lang="en-CA" dirty="0"/>
              <a:t> application</a:t>
            </a:r>
          </a:p>
          <a:p>
            <a:pPr marL="457200" indent="-457200"/>
            <a:r>
              <a:rPr lang="en-CA" dirty="0"/>
              <a:t>Register your types in the </a:t>
            </a:r>
            <a:r>
              <a:rPr lang="en-CA" dirty="0" err="1"/>
              <a:t>UnityConfig.cs</a:t>
            </a:r>
            <a:r>
              <a:rPr lang="en-CA" dirty="0"/>
              <a:t> file found in the </a:t>
            </a:r>
            <a:r>
              <a:rPr lang="en-CA" dirty="0" err="1"/>
              <a:t>App_Start</a:t>
            </a:r>
            <a:r>
              <a:rPr lang="en-CA" dirty="0"/>
              <a:t> folder of the project</a:t>
            </a:r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17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Installing Unity MVC or </a:t>
            </a:r>
            <a:r>
              <a:rPr lang="en-CA" dirty="0" err="1"/>
              <a:t>WebAPI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0" lvl="0" indent="0">
              <a:buNone/>
            </a:pPr>
            <a:endParaRPr lang="en-CA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9844BB2-4996-4C42-B1C3-8AD1E9499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57" y="1402256"/>
            <a:ext cx="5828115" cy="40534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1434AB-A436-4B3E-A4F3-7D31A2FCB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965" y="1959124"/>
            <a:ext cx="2181225" cy="349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74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Resolving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0" lvl="0" indent="0">
              <a:buNone/>
            </a:pPr>
            <a:endParaRPr lang="en-CA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72485E-2D28-4E13-BB97-F7D5367FA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614" y="1332000"/>
            <a:ext cx="6780530" cy="44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57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Resolving Dependencies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B9FE2A6A-932A-45F6-B1C0-91826CDD4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07" y="1332000"/>
            <a:ext cx="6587143" cy="44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88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Resolving Dependencies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E25A5CC-AB69-4258-9B9F-4E00F7838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51" y="1332000"/>
            <a:ext cx="7707855" cy="44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17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Registering the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0" lvl="0" indent="0">
              <a:buNone/>
            </a:pPr>
            <a:endParaRPr lang="en-CA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5EB486-9ADB-4A12-978E-8D2391DC2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52" y="1354020"/>
            <a:ext cx="8223250" cy="38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0" indent="0">
              <a:buNone/>
            </a:pPr>
            <a:r>
              <a:rPr lang="en-CA" i="1" dirty="0"/>
              <a:t>“Defined, the Dependency Inversion Principle (DIP) states that high-level classes should not depend on lower-level classes. Instead, high-level classes should always depend on abstractions of their required lower-level classes. In a way, this principle is a specialization of one of the pillars of object-oriented design; program to an interface, not to an implementation.”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(</a:t>
            </a:r>
            <a:r>
              <a:rPr lang="en-CA" dirty="0"/>
              <a:t>Esposito, 2014)</a:t>
            </a:r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05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View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220AE4-1FAC-401D-BB94-798B53957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052" y="1332000"/>
            <a:ext cx="6389654" cy="44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98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Demonstrations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In the demonstrations for this module, you will see: </a:t>
            </a:r>
          </a:p>
          <a:p>
            <a:pPr marL="898525" lvl="1" indent="-355600">
              <a:buFont typeface="Arial" panose="020B0604020202020204" pitchFamily="34" charset="0"/>
              <a:buChar char="•"/>
            </a:pPr>
            <a:r>
              <a:rPr lang="en-CA" dirty="0"/>
              <a:t>How to use dependency injection in ASP.NET Core MVC</a:t>
            </a:r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94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indent="-457200"/>
            <a:r>
              <a:rPr lang="en-CA" dirty="0"/>
              <a:t>Esposito, D. (2014). </a:t>
            </a:r>
            <a:r>
              <a:rPr lang="en-CA" i="1" dirty="0"/>
              <a:t>Programming Microsoft ASP.NET MVC </a:t>
            </a:r>
            <a:r>
              <a:rPr lang="en-CA" dirty="0"/>
              <a:t>(3rd ed.). Sebastopol, California: O’Reilly Media.</a:t>
            </a:r>
          </a:p>
          <a:p>
            <a:pPr marL="457200" indent="-457200"/>
            <a:endParaRPr lang="en-CA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00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747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3" y="1065125"/>
            <a:ext cx="6324115" cy="5258673"/>
          </a:xfrm>
        </p:spPr>
        <p:txBody>
          <a:bodyPr/>
          <a:lstStyle/>
          <a:p>
            <a:pPr marL="457200" lvl="0" indent="-457200"/>
            <a:r>
              <a:rPr lang="en-CA" dirty="0"/>
              <a:t>A number of related software engineering terms exist: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CA" dirty="0"/>
              <a:t>Inversion of Control (</a:t>
            </a:r>
            <a:r>
              <a:rPr lang="en-CA" dirty="0" err="1"/>
              <a:t>IoC</a:t>
            </a:r>
            <a:r>
              <a:rPr lang="en-CA" dirty="0"/>
              <a:t>)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CA" dirty="0"/>
              <a:t>Dependency Inversion Principle (DIP)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CA" dirty="0"/>
              <a:t>Dependency Injection (DI)</a:t>
            </a:r>
          </a:p>
          <a:p>
            <a:pPr marL="457200" indent="-457200"/>
            <a:r>
              <a:rPr lang="en-CA" dirty="0"/>
              <a:t>Concepts are all related but not the same: DIP != DI</a:t>
            </a:r>
          </a:p>
          <a:p>
            <a:pPr marL="457200" indent="-457200"/>
            <a:r>
              <a:rPr lang="en-CA" dirty="0"/>
              <a:t>Class diagram is meant to show that </a:t>
            </a:r>
            <a:r>
              <a:rPr lang="en-CA" dirty="0" err="1"/>
              <a:t>IoC</a:t>
            </a:r>
            <a:r>
              <a:rPr lang="en-CA" dirty="0"/>
              <a:t> is a high-level concept, whereas DI is granular in its implementation</a:t>
            </a:r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5619B0-3071-43E3-BB33-A0F144786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679" y="1272233"/>
            <a:ext cx="1366922" cy="434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1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Inversion of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A high-level design principle</a:t>
            </a:r>
          </a:p>
          <a:p>
            <a:pPr marL="457200" lvl="0" indent="-457200"/>
            <a:r>
              <a:rPr lang="en-CA" dirty="0"/>
              <a:t>Object creation is not the responsibility of the consuming class but delegated to an external framework (or container)</a:t>
            </a:r>
          </a:p>
          <a:p>
            <a:pPr marL="457200" lvl="0" indent="-457200"/>
            <a:r>
              <a:rPr lang="en-CA" dirty="0"/>
              <a:t>Decoupling is a big part of </a:t>
            </a:r>
            <a:r>
              <a:rPr lang="en-CA" dirty="0" err="1"/>
              <a:t>IoC</a:t>
            </a:r>
            <a:endParaRPr lang="en-CA" dirty="0"/>
          </a:p>
          <a:p>
            <a:pPr marL="457200" lvl="0" indent="-457200"/>
            <a:r>
              <a:rPr lang="en-CA" dirty="0" err="1"/>
              <a:t>IoC</a:t>
            </a:r>
            <a:r>
              <a:rPr lang="en-CA" dirty="0"/>
              <a:t> advocates agreed that the term was too general in nature </a:t>
            </a:r>
          </a:p>
          <a:p>
            <a:pPr marL="457200" lvl="0" indent="-457200"/>
            <a:r>
              <a:rPr lang="en-CA" dirty="0"/>
              <a:t>A new name was settled on: Dependency Injection</a:t>
            </a:r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0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Dependency Inversion?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A design principle with two parts</a:t>
            </a:r>
          </a:p>
          <a:p>
            <a:pPr marL="896938" lvl="1" defTabSz="901700">
              <a:buFont typeface="+mj-lt"/>
              <a:buAutoNum type="arabicPeriod"/>
            </a:pPr>
            <a:r>
              <a:rPr lang="en-CA" dirty="0"/>
              <a:t>High-level classes don’t depend on low-level classes</a:t>
            </a:r>
          </a:p>
          <a:p>
            <a:pPr marL="896938" lvl="1" defTabSz="901700">
              <a:buFont typeface="+mj-lt"/>
              <a:buAutoNum type="arabicPeriod"/>
            </a:pPr>
            <a:r>
              <a:rPr lang="en-CA" dirty="0"/>
              <a:t>High-level classes depend on abstractions of their required low-level classes</a:t>
            </a:r>
          </a:p>
          <a:p>
            <a:pPr marL="457200" indent="-457200"/>
            <a:r>
              <a:rPr lang="en-CA" dirty="0"/>
              <a:t>Focus is programming to an interface</a:t>
            </a:r>
          </a:p>
          <a:p>
            <a:pPr marL="457200" indent="-457200"/>
            <a:r>
              <a:rPr lang="en-CA" dirty="0"/>
              <a:t>An inversion of control is implemented when dependencies are encountered</a:t>
            </a:r>
          </a:p>
          <a:p>
            <a:pPr marL="457200" lvl="0" indent="-457200"/>
            <a:r>
              <a:rPr lang="en-CA" dirty="0"/>
              <a:t>DIP implemented by one of two patterns</a:t>
            </a:r>
          </a:p>
          <a:p>
            <a:pPr marL="896938" lvl="1" defTabSz="901700">
              <a:buFont typeface="+mj-lt"/>
              <a:buAutoNum type="arabicPeriod"/>
            </a:pPr>
            <a:r>
              <a:rPr lang="en-CA" dirty="0"/>
              <a:t>Service Locator</a:t>
            </a:r>
          </a:p>
          <a:p>
            <a:pPr marL="896938" lvl="1" defTabSz="901700">
              <a:buFont typeface="+mj-lt"/>
              <a:buAutoNum type="arabicPeriod"/>
            </a:pPr>
            <a:r>
              <a:rPr lang="en-CA" dirty="0"/>
              <a:t>Dependency Injection</a:t>
            </a:r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20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Service Locator?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Basically a factory </a:t>
            </a:r>
          </a:p>
          <a:p>
            <a:pPr marL="457200" lvl="0" indent="-457200"/>
            <a:r>
              <a:rPr lang="en-CA" dirty="0"/>
              <a:t>Responsible for looking up components and creating instances of a defined type</a:t>
            </a:r>
          </a:p>
          <a:p>
            <a:pPr marL="457200" lvl="0" indent="-457200"/>
            <a:r>
              <a:rPr lang="en-CA" dirty="0"/>
              <a:t>Handles pooling of instances</a:t>
            </a:r>
          </a:p>
          <a:p>
            <a:pPr marL="457200" indent="-457200"/>
            <a:r>
              <a:rPr lang="en-CA" dirty="0"/>
              <a:t>Hides complexity of looking up a component</a:t>
            </a:r>
          </a:p>
          <a:p>
            <a:pPr marL="457200" indent="-457200"/>
            <a:r>
              <a:rPr lang="en-CA" dirty="0"/>
              <a:t>Caller does not need to specify what the concrete type is – usually just the interface or base class name</a:t>
            </a:r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5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Dependency Injection?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indent="-457200"/>
            <a:r>
              <a:rPr lang="en-CA" dirty="0"/>
              <a:t>DI is an implementation of DIP</a:t>
            </a:r>
          </a:p>
          <a:p>
            <a:pPr marL="457200" lvl="0" indent="-457200"/>
            <a:r>
              <a:rPr lang="en-CA" dirty="0"/>
              <a:t>DI addresses the problem of dependencies that cause tightly coupled code</a:t>
            </a:r>
            <a:endParaRPr lang="en-US" dirty="0"/>
          </a:p>
          <a:p>
            <a:pPr marL="457200" lvl="0" indent="-457200"/>
            <a:r>
              <a:rPr lang="en-CA" dirty="0"/>
              <a:t>DI is a design pattern that enables creation of loosely coupled classes</a:t>
            </a:r>
          </a:p>
          <a:p>
            <a:pPr marL="457200" lvl="0" indent="-457200"/>
            <a:r>
              <a:rPr lang="en-CA" dirty="0"/>
              <a:t>All dependencies are passed into the class requiring them (injected), </a:t>
            </a:r>
            <a:r>
              <a:rPr lang="en-US" dirty="0"/>
              <a:t>usually through a constructor (or property)</a:t>
            </a:r>
            <a:endParaRPr lang="en-CA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2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Tightly Coupled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2964581"/>
            <a:ext cx="8651631" cy="3385977"/>
          </a:xfrm>
        </p:spPr>
        <p:txBody>
          <a:bodyPr/>
          <a:lstStyle/>
          <a:p>
            <a:pPr marL="457200" lvl="0" indent="-457200"/>
            <a:r>
              <a:rPr lang="en-CA" dirty="0" err="1"/>
              <a:t>EntityManager</a:t>
            </a:r>
            <a:r>
              <a:rPr lang="en-CA" dirty="0"/>
              <a:t> class contains a reference to </a:t>
            </a:r>
            <a:r>
              <a:rPr lang="en-CA" dirty="0" err="1"/>
              <a:t>EntityService</a:t>
            </a:r>
            <a:r>
              <a:rPr lang="en-CA" dirty="0"/>
              <a:t>, a concrete class</a:t>
            </a:r>
          </a:p>
          <a:p>
            <a:pPr marL="457200" lvl="0" indent="-457200"/>
            <a:r>
              <a:rPr lang="en-CA" dirty="0" err="1"/>
              <a:t>EntityService</a:t>
            </a:r>
            <a:r>
              <a:rPr lang="en-CA" dirty="0"/>
              <a:t> is instantiated internally by </a:t>
            </a:r>
            <a:r>
              <a:rPr lang="en-CA" dirty="0" err="1"/>
              <a:t>EntityManager</a:t>
            </a:r>
            <a:endParaRPr lang="en-CA" dirty="0"/>
          </a:p>
          <a:p>
            <a:pPr marL="457200" lvl="0" indent="-457200"/>
            <a:r>
              <a:rPr lang="en-CA" dirty="0"/>
              <a:t>Updating or modifying </a:t>
            </a:r>
            <a:r>
              <a:rPr lang="en-CA" dirty="0" err="1"/>
              <a:t>EntityService</a:t>
            </a:r>
            <a:r>
              <a:rPr lang="en-CA" dirty="0"/>
              <a:t> requires a change to </a:t>
            </a:r>
            <a:r>
              <a:rPr lang="en-CA" dirty="0" err="1"/>
              <a:t>EntityManager</a:t>
            </a:r>
            <a:endParaRPr lang="en-CA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7294B-67ED-4437-8F95-0EF11D080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50" y="1399060"/>
            <a:ext cx="7714834" cy="102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3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ER Master_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RG102_Template.pptx" id="{700B0C74-0E82-40F0-9081-AC00FC1B251B}" vid="{B64DB035-F3AD-4343-92F7-42791F159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CPRG 102 Template</Template>
  <TotalTime>3293</TotalTime>
  <Words>1218</Words>
  <Application>Microsoft Office PowerPoint</Application>
  <PresentationFormat>On-screen Show (4:3)</PresentationFormat>
  <Paragraphs>197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Courier New</vt:lpstr>
      <vt:lpstr>Titillium Lt</vt:lpstr>
      <vt:lpstr>Wingdings</vt:lpstr>
      <vt:lpstr>ER Master_2015</vt:lpstr>
      <vt:lpstr>CPRG 102:  .NET Development with MVC</vt:lpstr>
      <vt:lpstr>PowerPoint Presentation</vt:lpstr>
      <vt:lpstr>Separation of Concerns</vt:lpstr>
      <vt:lpstr>Terminology</vt:lpstr>
      <vt:lpstr>What is Inversion of Control?</vt:lpstr>
      <vt:lpstr>What is Dependency Inversion?</vt:lpstr>
      <vt:lpstr>What is Service Locator?</vt:lpstr>
      <vt:lpstr>What is Dependency Injection?</vt:lpstr>
      <vt:lpstr>Tightly Coupled Classes</vt:lpstr>
      <vt:lpstr>Code Example</vt:lpstr>
      <vt:lpstr>Loosely Coupled Classes</vt:lpstr>
      <vt:lpstr>Code Example</vt:lpstr>
      <vt:lpstr>Common .NET IoC Frameworks</vt:lpstr>
      <vt:lpstr>PowerPoint Presentation</vt:lpstr>
      <vt:lpstr>DI as a First-Class Feature</vt:lpstr>
      <vt:lpstr>Registering the Service</vt:lpstr>
      <vt:lpstr>Code Example</vt:lpstr>
      <vt:lpstr>Code Example cont’d</vt:lpstr>
      <vt:lpstr>PowerPoint Presentation</vt:lpstr>
      <vt:lpstr>What if?</vt:lpstr>
      <vt:lpstr>The ServiceCollection Pattern</vt:lpstr>
      <vt:lpstr>The New Startup Class Code</vt:lpstr>
      <vt:lpstr>PowerPoint Presentation</vt:lpstr>
      <vt:lpstr>Working with Unity (MVC 5)</vt:lpstr>
      <vt:lpstr>Installing Unity MVC or WebAPI</vt:lpstr>
      <vt:lpstr>Resolving Dependencies</vt:lpstr>
      <vt:lpstr>Resolving Dependencies cont’d</vt:lpstr>
      <vt:lpstr>Resolving Dependencies cont’d</vt:lpstr>
      <vt:lpstr>Registering the Types</vt:lpstr>
      <vt:lpstr>The View Display</vt:lpstr>
      <vt:lpstr>Demonstrations</vt:lpstr>
      <vt:lpstr>Resources</vt:lpstr>
      <vt:lpstr>PowerPoint Presentation</vt:lpstr>
    </vt:vector>
  </TitlesOfParts>
  <Company>SAIT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CPRG 102:  .NET Development with MVC</dc:title>
  <dc:creator>Tim Francis</dc:creator>
  <cp:lastModifiedBy>Peter</cp:lastModifiedBy>
  <cp:revision>21</cp:revision>
  <cp:lastPrinted>2016-04-11T17:01:10Z</cp:lastPrinted>
  <dcterms:created xsi:type="dcterms:W3CDTF">2018-12-08T02:30:11Z</dcterms:created>
  <dcterms:modified xsi:type="dcterms:W3CDTF">2019-06-12T20:53:04Z</dcterms:modified>
</cp:coreProperties>
</file>