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9" r:id="rId2"/>
    <p:sldId id="284" r:id="rId3"/>
    <p:sldId id="296" r:id="rId4"/>
    <p:sldId id="324" r:id="rId5"/>
    <p:sldId id="325" r:id="rId6"/>
    <p:sldId id="326" r:id="rId7"/>
    <p:sldId id="327" r:id="rId8"/>
    <p:sldId id="328" r:id="rId9"/>
    <p:sldId id="329" r:id="rId10"/>
    <p:sldId id="345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1" r:id="rId22"/>
    <p:sldId id="342" r:id="rId23"/>
    <p:sldId id="343" r:id="rId24"/>
    <p:sldId id="359" r:id="rId25"/>
    <p:sldId id="346" r:id="rId26"/>
    <p:sldId id="323" r:id="rId27"/>
    <p:sldId id="347" r:id="rId28"/>
    <p:sldId id="349" r:id="rId29"/>
    <p:sldId id="360" r:id="rId30"/>
    <p:sldId id="361" r:id="rId31"/>
    <p:sldId id="362" r:id="rId32"/>
    <p:sldId id="363" r:id="rId33"/>
    <p:sldId id="357" r:id="rId34"/>
    <p:sldId id="365" r:id="rId35"/>
    <p:sldId id="366" r:id="rId36"/>
    <p:sldId id="367" r:id="rId37"/>
    <p:sldId id="364" r:id="rId38"/>
    <p:sldId id="354" r:id="rId39"/>
    <p:sldId id="353" r:id="rId40"/>
    <p:sldId id="309" r:id="rId41"/>
    <p:sldId id="305" r:id="rId42"/>
    <p:sldId id="277" r:id="rId43"/>
  </p:sldIdLst>
  <p:sldSz cx="9144000" cy="6858000" type="screen4x3"/>
  <p:notesSz cx="7023100" cy="93091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84"/>
            <p14:sldId id="296"/>
            <p14:sldId id="324"/>
            <p14:sldId id="325"/>
            <p14:sldId id="326"/>
            <p14:sldId id="327"/>
            <p14:sldId id="328"/>
            <p14:sldId id="329"/>
            <p14:sldId id="345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59"/>
            <p14:sldId id="346"/>
            <p14:sldId id="323"/>
            <p14:sldId id="347"/>
            <p14:sldId id="349"/>
            <p14:sldId id="360"/>
            <p14:sldId id="361"/>
            <p14:sldId id="362"/>
            <p14:sldId id="363"/>
            <p14:sldId id="357"/>
            <p14:sldId id="365"/>
            <p14:sldId id="366"/>
            <p14:sldId id="367"/>
            <p14:sldId id="364"/>
            <p14:sldId id="354"/>
            <p14:sldId id="353"/>
            <p14:sldId id="309"/>
            <p14:sldId id="30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5" autoAdjust="0"/>
    <p:restoredTop sz="95501" autoAdjust="0"/>
  </p:normalViewPr>
  <p:slideViewPr>
    <p:cSldViewPr snapToGrid="0">
      <p:cViewPr varScale="1">
        <p:scale>
          <a:sx n="66" d="100"/>
          <a:sy n="66" d="100"/>
        </p:scale>
        <p:origin x="144" y="72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" TargetMode="External"/><Relationship Id="rId2" Type="http://schemas.openxmlformats.org/officeDocument/2006/relationships/hyperlink" Target="https://docs.microsoft.com/en-us/aspnet/core/web-api/?view=aspnetcore-2.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52900" y="1320800"/>
            <a:ext cx="4810125" cy="2980352"/>
          </a:xfrm>
        </p:spPr>
        <p:txBody>
          <a:bodyPr/>
          <a:lstStyle/>
          <a:p>
            <a: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  <a:t>CPRG 102: </a:t>
            </a:r>
            <a:b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</a:br>
            <a: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  <a:t>.NET Development with MVC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238625" y="4410260"/>
            <a:ext cx="4569313" cy="675789"/>
          </a:xfrm>
        </p:spPr>
        <p:txBody>
          <a:bodyPr/>
          <a:lstStyle/>
          <a:p>
            <a:r>
              <a:rPr lang="en-US" sz="2000" dirty="0">
                <a:latin typeface="Titillium Lt" panose="00000400000000000000" pitchFamily="50" charset="0"/>
              </a:rPr>
              <a:t>Module 10: Working with Web API</a:t>
            </a: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59429" y="1718268"/>
            <a:ext cx="6516234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2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CA" sz="3600" b="1" dirty="0"/>
              <a:t>Using Web API Services</a:t>
            </a:r>
          </a:p>
        </p:txBody>
      </p:sp>
    </p:spTree>
    <p:extLst>
      <p:ext uri="{BB962C8B-B14F-4D97-AF65-F5344CB8AC3E}">
        <p14:creationId xmlns:p14="http://schemas.microsoft.com/office/powerpoint/2010/main" val="56353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Creating the Web API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Layered solution has a domain layer and persistence layer</a:t>
            </a:r>
          </a:p>
          <a:p>
            <a:pPr marL="457200" lvl="0" indent="-457200"/>
            <a:r>
              <a:rPr lang="en-CA" dirty="0"/>
              <a:t>Web API service simply accesses middle layer to handle the CRUD activity required by the application</a:t>
            </a:r>
          </a:p>
          <a:p>
            <a:pPr marL="457200" lvl="0" indent="-457200"/>
            <a:r>
              <a:rPr lang="en-CA" dirty="0"/>
              <a:t>To create the service layer requires creating a Web API project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Starting a Web API Project (MVC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F9A8-5A48-4BC3-B0BC-4C9203CB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169428"/>
            <a:ext cx="82200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6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Starting a Web API Project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6B9F5-A070-4F93-B4AA-51AE48C0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445183"/>
            <a:ext cx="74771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3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2800" dirty="0"/>
              <a:t>Starting a Web API Project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5CE12-7C58-411C-B777-B9DC7CA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9" y="1464512"/>
            <a:ext cx="8051316" cy="4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7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New </a:t>
            </a:r>
            <a:r>
              <a:rPr lang="en-US" dirty="0" err="1"/>
              <a:t>WebAPI</a:t>
            </a:r>
            <a:r>
              <a:rPr lang="en-US" dirty="0"/>
              <a:t> Core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ADE61-C849-470E-ABE9-92B0596E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119187"/>
            <a:ext cx="84486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785030" cy="627860"/>
          </a:xfrm>
        </p:spPr>
        <p:txBody>
          <a:bodyPr/>
          <a:lstStyle/>
          <a:p>
            <a:r>
              <a:rPr lang="en-US" dirty="0"/>
              <a:t>Starting New </a:t>
            </a:r>
            <a:r>
              <a:rPr lang="en-US" dirty="0" err="1"/>
              <a:t>WebAPI</a:t>
            </a:r>
            <a:r>
              <a:rPr lang="en-US" dirty="0"/>
              <a:t> Core Project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89E60-E736-40A0-B242-28284898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97" y="1065125"/>
            <a:ext cx="74676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772504" cy="627860"/>
          </a:xfrm>
        </p:spPr>
        <p:txBody>
          <a:bodyPr/>
          <a:lstStyle/>
          <a:p>
            <a:r>
              <a:rPr lang="en-US" dirty="0"/>
              <a:t>Starting New </a:t>
            </a:r>
            <a:r>
              <a:rPr lang="en-US" dirty="0" err="1"/>
              <a:t>WebAPI</a:t>
            </a:r>
            <a:r>
              <a:rPr lang="en-US" dirty="0"/>
              <a:t> Core 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52611-7ABE-45EE-87F8-8D26B88B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88" y="938061"/>
            <a:ext cx="6772504" cy="54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Controller Class for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MVC 5 class: </a:t>
            </a:r>
            <a:r>
              <a:rPr lang="en-CA" dirty="0" err="1"/>
              <a:t>ApiController</a:t>
            </a:r>
            <a:endParaRPr lang="en-CA" dirty="0"/>
          </a:p>
          <a:p>
            <a:pPr marL="800100" lvl="1" indent="-457200"/>
            <a:r>
              <a:rPr lang="en-CA" dirty="0"/>
              <a:t>Namespace: </a:t>
            </a:r>
            <a:r>
              <a:rPr lang="en-CA" dirty="0" err="1"/>
              <a:t>System.Web.Http</a:t>
            </a:r>
            <a:endParaRPr lang="en-CA" dirty="0"/>
          </a:p>
          <a:p>
            <a:pPr marL="800100" lvl="1" indent="-457200"/>
            <a:r>
              <a:rPr lang="en-CA" dirty="0"/>
              <a:t>No dependency on </a:t>
            </a:r>
            <a:r>
              <a:rPr lang="en-CA" dirty="0" err="1"/>
              <a:t>System.Web</a:t>
            </a:r>
            <a:r>
              <a:rPr lang="en-CA" dirty="0"/>
              <a:t> or </a:t>
            </a:r>
            <a:r>
              <a:rPr lang="en-CA" dirty="0" err="1"/>
              <a:t>System.Web.Mvc</a:t>
            </a:r>
            <a:endParaRPr lang="en-CA" dirty="0"/>
          </a:p>
          <a:p>
            <a:pPr marL="457200" indent="-457200"/>
            <a:r>
              <a:rPr lang="en-CA" dirty="0"/>
              <a:t>MVC Core class: Controller</a:t>
            </a:r>
          </a:p>
          <a:p>
            <a:pPr marL="800100" lvl="1" indent="-457200"/>
            <a:r>
              <a:rPr lang="en-CA" dirty="0"/>
              <a:t>Namespace: </a:t>
            </a:r>
            <a:r>
              <a:rPr lang="en-CA" dirty="0" err="1"/>
              <a:t>Microsoft.AspNetCore.Mvc</a:t>
            </a:r>
            <a:endParaRPr lang="en-CA" dirty="0"/>
          </a:p>
          <a:p>
            <a:pPr marL="800100" lvl="1" indent="-457200"/>
            <a:r>
              <a:rPr lang="en-CA" dirty="0"/>
              <a:t>Same controller class as MVC Core applications</a:t>
            </a:r>
          </a:p>
          <a:p>
            <a:pPr marL="457200" lvl="0" indent="-457200"/>
            <a:r>
              <a:rPr lang="en-CA" dirty="0"/>
              <a:t>Class methods return data, not views</a:t>
            </a:r>
          </a:p>
          <a:p>
            <a:pPr marL="457200" lvl="0" indent="-457200"/>
            <a:r>
              <a:rPr lang="en-CA" dirty="0"/>
              <a:t>HTTP request resolved in terms of the action method (like MVC controllers) using a routing table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6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Register(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HttpConfiguration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config)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config.Routes.MapHttpRoute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DefaultApi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routeTemplate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/{controller}/{id}", 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defaults: new { id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RouteParameter.Optional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Note the action name is missing from the </a:t>
            </a:r>
            <a:r>
              <a:rPr lang="en-CA" dirty="0" err="1">
                <a:cs typeface="Courier New" panose="02070309020205020404" pitchFamily="49" charset="0"/>
              </a:rPr>
              <a:t>url</a:t>
            </a:r>
            <a:r>
              <a:rPr lang="en-CA" dirty="0">
                <a:cs typeface="Courier New" panose="02070309020205020404" pitchFamily="49" charset="0"/>
              </a:rPr>
              <a:t> route above</a:t>
            </a:r>
          </a:p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Web API framework uses HTTP methods</a:t>
            </a:r>
          </a:p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Web APIs in ASP.NET Core use attribute based routing or configured in Startup class</a:t>
            </a: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8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59429" y="1718268"/>
            <a:ext cx="6516234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1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Introduction to Web API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130798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Routing for ASP.NET Core Web API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5C4EC-2CA9-41D9-AFDE-644BCC89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7" y="880217"/>
            <a:ext cx="3627928" cy="55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2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Adding a Controller (MVC 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013D3-F59A-43E2-8690-23D2CD86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70" y="920365"/>
            <a:ext cx="6979659" cy="3557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24DBA-F53F-460A-AD24-A3C326EE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09" y="4616018"/>
            <a:ext cx="4907587" cy="17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Adding a Controller 2 (MVC 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FD090-5301-4D65-9B33-047B440E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56" y="893811"/>
            <a:ext cx="5035254" cy="55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2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API Routing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Client call may look like this:</a:t>
            </a:r>
          </a:p>
          <a:p>
            <a:pPr marL="542925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http://server/api/instructor/12</a:t>
            </a:r>
          </a:p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Web API looks for HTTP method that matches request</a:t>
            </a:r>
          </a:p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HTTP GET looks for a method name starting with Get. If more than one, uses the one that matches closest to the URL route – one with an integer passed into the Get method</a:t>
            </a:r>
          </a:p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GET returns something: a scalar value, an object or a collection</a:t>
            </a: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1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Calling a Web API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lv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A492A-E544-4239-B808-0DE9DD41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8" y="1065125"/>
            <a:ext cx="7049153" cy="2857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768891-2034-4610-BC1E-7D62693A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8" y="4265524"/>
            <a:ext cx="7117875" cy="20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7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 Methods (MVC 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Method returns an </a:t>
            </a:r>
            <a:r>
              <a:rPr lang="en-CA" dirty="0" err="1">
                <a:cs typeface="Courier New" panose="02070309020205020404" pitchFamily="49" charset="0"/>
              </a:rPr>
              <a:t>ActionResult</a:t>
            </a:r>
            <a:r>
              <a:rPr lang="en-CA" dirty="0">
                <a:cs typeface="Courier New" panose="02070309020205020404" pitchFamily="49" charset="0"/>
              </a:rPr>
              <a:t> found in </a:t>
            </a:r>
            <a:r>
              <a:rPr lang="en-CA" dirty="0" err="1">
                <a:cs typeface="Courier New" panose="02070309020205020404" pitchFamily="49" charset="0"/>
              </a:rPr>
              <a:t>Microsoft.AspNetCore.Mvc</a:t>
            </a:r>
            <a:r>
              <a:rPr lang="en-CA" dirty="0">
                <a:cs typeface="Courier New" panose="02070309020205020404" pitchFamily="49" charset="0"/>
              </a:rPr>
              <a:t> namespace: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POST: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/Instructors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async Task&lt;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&lt;Instructor&gt;&gt;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PostInstructor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(Instructor instructor)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context.Instructor.Add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(instructor);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context.SaveChangesAsync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CreatedAtAction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GetInstructor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new { id =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instructor.Id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}, instructor);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PUT Methods (MVC 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618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PUT methods usually update an existing entity in the application: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PUT: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/Instructors/5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("{id}")]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async Task&lt;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IActionResult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PutInstructor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id,  Instructor instructor)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 !=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instructor.Id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BadRequest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context.Entry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(instructor).State =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EntityState.Modified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context.SaveChangesAsync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NoContent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4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GET Methods (MVC 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PUT methods usually update an existing entity in the application:</a:t>
            </a:r>
          </a:p>
          <a:p>
            <a:pPr marL="0" lvl="0" indent="0">
              <a:buNone/>
            </a:pPr>
            <a:endParaRPr lang="en-CA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/Instructors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async Task&lt;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&lt;Instructor&gt;&gt;&gt;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GetInstructor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await 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context.Instructor.ToListAsync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54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DELETE Methods (MVC 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>
                <a:cs typeface="Courier New" panose="02070309020205020404" pitchFamily="49" charset="0"/>
              </a:rPr>
              <a:t>DELETE methods are expected to delete an existing entity in the application: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DELETE: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/Instructors/5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HttpDelete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("{id}")]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async Task&lt;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&lt;Instructor&gt;&gt;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DeleteInstructor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instructor = await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context.Instructor.FindAsync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(instructor == null)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context.Instructor.Remove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(instructor);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context.SaveChangesAsync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instructor;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09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Postman – A Web API Testing Tool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1842D-B1EA-4FBC-90DA-72E6C6112E3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8433" y="2430610"/>
            <a:ext cx="7154596" cy="3760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C37B1C-F448-4829-BA9E-2152CAFBC7BC}"/>
              </a:ext>
            </a:extLst>
          </p:cNvPr>
          <p:cNvSpPr/>
          <p:nvPr/>
        </p:nvSpPr>
        <p:spPr>
          <a:xfrm>
            <a:off x="246062" y="1065156"/>
            <a:ext cx="80724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Start with a Post and enter the </a:t>
            </a:r>
            <a:r>
              <a:rPr lang="en-CA" sz="2800" dirty="0" err="1"/>
              <a:t>api</a:t>
            </a:r>
            <a:r>
              <a:rPr lang="en-CA" sz="2800" dirty="0"/>
              <a:t> </a:t>
            </a:r>
            <a:r>
              <a:rPr lang="en-CA" sz="2800" dirty="0" err="1"/>
              <a:t>url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Set the Content-Type header to application/json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8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indent="0">
              <a:buNone/>
            </a:pPr>
            <a:r>
              <a:rPr lang="en-CA" i="1" dirty="0"/>
              <a:t>“ASP.NET Web API is a new framework expressly designed to support and simplify the building of HTTP services that can be consumed by a variety of clients; in particular, HTML pages and mobile applications.”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(</a:t>
            </a:r>
            <a:r>
              <a:rPr lang="en-CA" dirty="0"/>
              <a:t>Esposito, 2014)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0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Postman – A Web API Testing Tool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5B52-634F-4592-8E73-01563B0891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1832" y="1016950"/>
            <a:ext cx="8133831" cy="5198818"/>
          </a:xfrm>
        </p:spPr>
        <p:txBody>
          <a:bodyPr/>
          <a:lstStyle/>
          <a:p>
            <a:r>
              <a:rPr lang="en-CA" dirty="0"/>
              <a:t>Set the body with raw json object</a:t>
            </a:r>
          </a:p>
          <a:p>
            <a:r>
              <a:rPr lang="en-CA" dirty="0"/>
              <a:t>Click Send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EF49A-33A9-443F-B478-06F8E32E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1" y="2110819"/>
            <a:ext cx="7185169" cy="37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Postman – A Web API Testing Tool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5B52-634F-4592-8E73-01563B0891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1832" y="1016950"/>
            <a:ext cx="8133831" cy="5198818"/>
          </a:xfrm>
        </p:spPr>
        <p:txBody>
          <a:bodyPr/>
          <a:lstStyle/>
          <a:p>
            <a:r>
              <a:rPr lang="en-CA" dirty="0"/>
              <a:t>The result returned includes the created object (see id value) and the 201 Created status code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9CB81-0E79-4100-9D37-BBFC2A2E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9" y="1931097"/>
            <a:ext cx="6392254" cy="45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0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Postman – A Web API Testing Tool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5B52-634F-4592-8E73-01563B0891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1832" y="1016950"/>
            <a:ext cx="8133831" cy="5198818"/>
          </a:xfrm>
        </p:spPr>
        <p:txBody>
          <a:bodyPr/>
          <a:lstStyle/>
          <a:p>
            <a:r>
              <a:rPr lang="en-CA" dirty="0"/>
              <a:t>Send a Put with the id in the </a:t>
            </a:r>
            <a:r>
              <a:rPr lang="en-CA" dirty="0" err="1"/>
              <a:t>url</a:t>
            </a:r>
            <a:r>
              <a:rPr lang="en-CA" dirty="0"/>
              <a:t> and in the body</a:t>
            </a:r>
          </a:p>
          <a:p>
            <a:r>
              <a:rPr lang="en-CA" dirty="0"/>
              <a:t>A 204 No Content status code returned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64D8C-D8F6-4CE3-A498-CC21BDF5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2" y="2050150"/>
            <a:ext cx="6255163" cy="44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5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59429" y="1718268"/>
            <a:ext cx="6696056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3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CA" sz="3600" b="1" dirty="0" smtClean="0"/>
              <a:t>Creating a Web API Client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1258873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C# Client – Posting Data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5B52-634F-4592-8E73-01563B0891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8686" y="899886"/>
            <a:ext cx="8955314" cy="55154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//Code in the create action method of the Instructors controller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client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instructor.Id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"0";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client.BaseAddress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Uri("https://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localhost:5001");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JsonConvert.SerializeObject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(instructor);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StringContent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System.Text.Encoding.UTF8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client.PostAsync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/instructors/create",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contentData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response.StatusCode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//should be 201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ViewBag.Message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response.Content.ReadAsStringAsync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().Result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Redirect("Index");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20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C# Client - Getting Data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5B52-634F-4592-8E73-01563B0891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8686" y="899886"/>
            <a:ext cx="8955314" cy="55154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//variables in the Instructors controller class: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URL = 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https://localhost:5001/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/instructors";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//constructor code: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Client.BaseAddress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Uri(URL);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Client.DefaultRequestHeaders.Accept.Clear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Client.DefaultRequestHeaders.Accept.Add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MediaTypeWithQualityHeaderValue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("application/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//Index action method: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Client.GetAsync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(URL);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msg.IsSuccessStatusCode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msg.Content.ReadAsStringAsync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().Result;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instructors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JsonConvert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DeserializeObject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&lt;List&lt;Instructor&gt;&gt;(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View(instructors);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View("Error");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50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Javascript</a:t>
            </a:r>
            <a:r>
              <a:rPr lang="en-CA" dirty="0" smtClean="0"/>
              <a:t> Client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5B52-634F-4592-8E73-01563B0891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8686" y="899886"/>
            <a:ext cx="8955314" cy="55154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//variables in the Instructors controller class: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https://localhost:5001/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/Instructors/</a:t>
            </a: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$.ajax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 fontAlgn="base">
              <a:buNone/>
            </a:pP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 fontAlgn="base">
              <a:buNone/>
            </a:pP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url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}).success(function (data) {</a:t>
            </a:r>
          </a:p>
          <a:p>
            <a:pPr marL="0" indent="0" fontAlgn="base">
              <a:buNone/>
            </a:pP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//do something with data</a:t>
            </a: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6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59429" y="1718268"/>
            <a:ext cx="6696056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</a:t>
            </a:r>
            <a:r>
              <a:rPr lang="en-US" sz="3600" b="1" dirty="0" smtClean="0"/>
              <a:t>4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CA" sz="3600" b="1" dirty="0"/>
              <a:t>Create an SPA with Web API</a:t>
            </a:r>
          </a:p>
        </p:txBody>
      </p:sp>
    </p:spTree>
    <p:extLst>
      <p:ext uri="{BB962C8B-B14F-4D97-AF65-F5344CB8AC3E}">
        <p14:creationId xmlns:p14="http://schemas.microsoft.com/office/powerpoint/2010/main" val="983483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234D-FBB3-4654-978F-B3376E67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are Single-Page Applications?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4C72-9531-474E-BAC6-6227570245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170797" cy="5064610"/>
          </a:xfrm>
        </p:spPr>
        <p:txBody>
          <a:bodyPr/>
          <a:lstStyle/>
          <a:p>
            <a:pPr marL="457200" indent="-457200"/>
            <a:r>
              <a:rPr lang="en-CA" dirty="0"/>
              <a:t>Traditional web development required many pages to be created</a:t>
            </a:r>
          </a:p>
          <a:p>
            <a:pPr marL="457200" indent="-457200"/>
            <a:r>
              <a:rPr lang="en-CA" dirty="0"/>
              <a:t>Some pages were created simply to process the form input or to redirect the user to another page</a:t>
            </a:r>
          </a:p>
          <a:p>
            <a:pPr marL="457200" indent="-457200"/>
            <a:r>
              <a:rPr lang="en-CA" dirty="0"/>
              <a:t>In an SPA, a page is loaded that handles multiple functionality where only portions of the page need to be loaded or refreshed</a:t>
            </a:r>
          </a:p>
          <a:p>
            <a:pPr marL="457200" indent="-457200"/>
            <a:r>
              <a:rPr lang="en-CA" dirty="0"/>
              <a:t>The full page does not need to be loaded again</a:t>
            </a:r>
          </a:p>
          <a:p>
            <a:pPr marL="457200" indent="-457200"/>
            <a:r>
              <a:rPr lang="en-CA" dirty="0"/>
              <a:t>Requires extensive use of JavaScript and AJAX calls to return data, not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234D-FBB3-4654-978F-B3376E67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Benefits of SPAs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4C72-9531-474E-BAC6-6227570245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/>
            <a:r>
              <a:rPr lang="en-CA" dirty="0"/>
              <a:t>Applications more responsive</a:t>
            </a:r>
          </a:p>
          <a:p>
            <a:pPr marL="457200" indent="-457200"/>
            <a:r>
              <a:rPr lang="en-CA" dirty="0"/>
              <a:t>Reduced page reloading and re-rendering</a:t>
            </a:r>
          </a:p>
          <a:p>
            <a:pPr marL="457200" indent="-457200"/>
            <a:r>
              <a:rPr lang="en-CA" dirty="0"/>
              <a:t>All UI interaction is on client side</a:t>
            </a:r>
          </a:p>
          <a:p>
            <a:pPr marL="457200" indent="-457200"/>
            <a:r>
              <a:rPr lang="en-CA" dirty="0"/>
              <a:t>Once page loads, server is just a service layer responding to RESTful HTTP requests</a:t>
            </a:r>
          </a:p>
          <a:p>
            <a:pPr marL="457200" indent="-457200"/>
            <a:r>
              <a:rPr lang="en-CA" dirty="0"/>
              <a:t>Therefore, SPAs work well with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Web API is a lightweight framework for creating web services over HTTP</a:t>
            </a:r>
          </a:p>
          <a:p>
            <a:pPr marL="457200" lvl="0" indent="-457200"/>
            <a:r>
              <a:rPr lang="en-CA" dirty="0"/>
              <a:t> Addresses the need for an effective way to present services over HTTP</a:t>
            </a:r>
          </a:p>
          <a:p>
            <a:pPr marL="457200" indent="-457200"/>
            <a:r>
              <a:rPr lang="en-CA" dirty="0"/>
              <a:t>Conforms to REST principles (Representational State Transfer)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9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In the demonstrations for this module, you will see: 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How a Web API service is created and called from a client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How CRUD is managed in a RESTful way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How a single-page application can use a Web API service</a:t>
            </a:r>
          </a:p>
          <a:p>
            <a:pPr marL="542925" lvl="1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4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indent="-457200"/>
            <a:r>
              <a:rPr lang="en-CA" dirty="0"/>
              <a:t>Esposito, D. (2014). </a:t>
            </a:r>
            <a:r>
              <a:rPr lang="en-CA" i="1" dirty="0"/>
              <a:t>Programming Microsoft ASP.NET MVC </a:t>
            </a:r>
            <a:r>
              <a:rPr lang="en-CA" dirty="0"/>
              <a:t>(3rd ed.). Sebastopol, California: O’Reilly Media.</a:t>
            </a:r>
          </a:p>
          <a:p>
            <a:pPr marL="457200" indent="-457200"/>
            <a:r>
              <a:rPr lang="en-CA" dirty="0">
                <a:hlinkClick r:id="rId2"/>
              </a:rPr>
              <a:t>https://docs.microsoft.com/en-us/aspnet/core/web-api/?view=aspnetcore-2.1</a:t>
            </a:r>
            <a:endParaRPr lang="en-CA" dirty="0"/>
          </a:p>
          <a:p>
            <a:pPr marL="457200" indent="-457200"/>
            <a:r>
              <a:rPr lang="en-CA">
                <a:hlinkClick r:id="rId3"/>
              </a:rPr>
              <a:t>https://docs.microsoft.com/en-us/aspnet/web-api/</a:t>
            </a:r>
            <a:endParaRPr lang="en-CA"/>
          </a:p>
          <a:p>
            <a:pPr marL="457200" indent="-457200"/>
            <a:endParaRPr lang="en-CA" dirty="0"/>
          </a:p>
          <a:p>
            <a:pPr marL="457200" indent="-457200"/>
            <a:endParaRPr lang="en-CA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0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Xml Web Services was the first web service framework offered by Microsoft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Based on open source SOAP protocol and its xml-based messaging system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A part of ASP.NET since its inception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Reliance on xml parsers</a:t>
            </a:r>
          </a:p>
          <a:p>
            <a:pPr marL="457200" indent="-457200"/>
            <a:r>
              <a:rPr lang="en-CA" dirty="0"/>
              <a:t>WS-* protocols were being developed that had more in-depth specifications than xml</a:t>
            </a:r>
          </a:p>
          <a:p>
            <a:pPr marL="457200" indent="-457200"/>
            <a:r>
              <a:rPr lang="en-CA" dirty="0"/>
              <a:t>This introduced WCF to the developer community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WCF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WCF introduced in.NET Framework 3.0 and built into Visual Studio 2008 onward</a:t>
            </a:r>
          </a:p>
          <a:p>
            <a:pPr marL="457200" lvl="0" indent="-457200"/>
            <a:r>
              <a:rPr lang="en-CA" dirty="0"/>
              <a:t>Offered a unified programming model</a:t>
            </a:r>
          </a:p>
          <a:p>
            <a:pPr marL="457200" lvl="0" indent="-457200"/>
            <a:r>
              <a:rPr lang="en-CA" dirty="0"/>
              <a:t>Quickly became the standard for developing web services</a:t>
            </a:r>
          </a:p>
          <a:p>
            <a:pPr marL="457200" lvl="0" indent="-457200"/>
            <a:r>
              <a:rPr lang="en-CA" dirty="0"/>
              <a:t>Supported multiple transport protocols: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HTTP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TCP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/>
              <a:t>UDP, Message Queueing and others</a:t>
            </a:r>
          </a:p>
          <a:p>
            <a:pPr marL="457200" indent="-457200"/>
            <a:r>
              <a:rPr lang="en-CA" dirty="0"/>
              <a:t>Supported binary encoding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RESTful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821336" cy="5285433"/>
          </a:xfrm>
        </p:spPr>
        <p:txBody>
          <a:bodyPr/>
          <a:lstStyle/>
          <a:p>
            <a:pPr marL="457200" lvl="0" indent="-457200"/>
            <a:r>
              <a:rPr lang="en-CA" dirty="0"/>
              <a:t>REST stands for </a:t>
            </a:r>
            <a:r>
              <a:rPr lang="en-CA" b="1" dirty="0" err="1">
                <a:solidFill>
                  <a:srgbClr val="FF0000"/>
                </a:solidFill>
              </a:rPr>
              <a:t>RE</a:t>
            </a:r>
            <a:r>
              <a:rPr lang="en-CA" dirty="0" err="1"/>
              <a:t>presentational</a:t>
            </a:r>
            <a:r>
              <a:rPr lang="en-CA" dirty="0"/>
              <a:t> </a:t>
            </a:r>
            <a:r>
              <a:rPr lang="en-CA" b="1" dirty="0">
                <a:solidFill>
                  <a:srgbClr val="FF0000"/>
                </a:solidFill>
              </a:rPr>
              <a:t>S</a:t>
            </a:r>
            <a:r>
              <a:rPr lang="en-CA" dirty="0"/>
              <a:t>tate </a:t>
            </a:r>
            <a:r>
              <a:rPr lang="en-CA" b="1" dirty="0">
                <a:solidFill>
                  <a:srgbClr val="FF0000"/>
                </a:solidFill>
              </a:rPr>
              <a:t>T</a:t>
            </a:r>
            <a:r>
              <a:rPr lang="en-CA" dirty="0"/>
              <a:t>ransfer</a:t>
            </a:r>
          </a:p>
          <a:p>
            <a:pPr marL="457200" lvl="0" indent="-457200"/>
            <a:r>
              <a:rPr lang="en-CA" dirty="0"/>
              <a:t>The software architectural style of the </a:t>
            </a:r>
            <a:r>
              <a:rPr lang="en-CA" dirty="0" smtClean="0"/>
              <a:t>web</a:t>
            </a:r>
          </a:p>
          <a:p>
            <a:pPr marL="457200" lvl="0" indent="-457200"/>
            <a:r>
              <a:rPr lang="en-CA" dirty="0" smtClean="0"/>
              <a:t>The server and the client don’t know one another</a:t>
            </a:r>
            <a:endParaRPr lang="en-CA" dirty="0"/>
          </a:p>
          <a:p>
            <a:pPr marL="457200" lvl="0" indent="-457200"/>
            <a:r>
              <a:rPr lang="en-CA" dirty="0"/>
              <a:t>Purely a request/response model</a:t>
            </a:r>
          </a:p>
          <a:p>
            <a:pPr marL="457200" lvl="0" indent="-457200"/>
            <a:r>
              <a:rPr lang="en-CA" dirty="0"/>
              <a:t>Operates across HTTP </a:t>
            </a:r>
            <a:r>
              <a:rPr lang="en-CA" dirty="0" smtClean="0"/>
              <a:t>only using HTTP verbs</a:t>
            </a:r>
            <a:endParaRPr lang="en-CA" dirty="0"/>
          </a:p>
          <a:p>
            <a:pPr marL="457200" lvl="0" indent="-457200"/>
            <a:r>
              <a:rPr lang="en-CA" dirty="0"/>
              <a:t>Supports XML and JSON</a:t>
            </a:r>
          </a:p>
          <a:p>
            <a:pPr marL="457200" lvl="0" indent="-457200"/>
            <a:r>
              <a:rPr lang="en-CA" dirty="0"/>
              <a:t>No support for transactions</a:t>
            </a:r>
          </a:p>
          <a:p>
            <a:pPr marL="457200" lvl="0" indent="-457200"/>
            <a:r>
              <a:rPr lang="en-CA" dirty="0"/>
              <a:t>HTTP clients include browsers and mobile devices like tablets and smartphones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9021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Less development effort required</a:t>
            </a:r>
          </a:p>
          <a:p>
            <a:pPr marL="457200" lvl="0" indent="-457200"/>
            <a:r>
              <a:rPr lang="en-CA" dirty="0"/>
              <a:t>No configuration</a:t>
            </a:r>
          </a:p>
          <a:p>
            <a:pPr marL="457200" lvl="0" indent="-457200"/>
            <a:r>
              <a:rPr lang="en-CA" dirty="0"/>
              <a:t>Uses fewer resources </a:t>
            </a:r>
          </a:p>
          <a:p>
            <a:pPr marL="457200" lvl="0" indent="-457200"/>
            <a:r>
              <a:rPr lang="en-CA" dirty="0"/>
              <a:t>Better performance due to fewer data conversions required by SOAP-based services</a:t>
            </a:r>
          </a:p>
          <a:p>
            <a:pPr marL="457200" lvl="0" indent="-457200"/>
            <a:r>
              <a:rPr lang="en-CA" dirty="0"/>
              <a:t>Easier access through HTTP verbs: GET, PUT, DELETE and POST</a:t>
            </a:r>
          </a:p>
          <a:p>
            <a:pPr marL="457200" lvl="0" indent="-457200"/>
            <a:r>
              <a:rPr lang="en-CA" dirty="0"/>
              <a:t>Testability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to ASP.NET Core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MVC and Web API and Web Pages have merged, now a unified programming model called ASP.NET Core MVC </a:t>
            </a:r>
          </a:p>
          <a:p>
            <a:pPr marL="457200" lvl="0" indent="-457200"/>
            <a:r>
              <a:rPr lang="en-CA" dirty="0"/>
              <a:t>The two controllers have merged into one common controller that serves both MVC and Web API: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System.Web.Mvc.Controller</a:t>
            </a:r>
            <a:r>
              <a:rPr lang="en-CA" dirty="0"/>
              <a:t> (MVC)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System.Web.Http.ApiController</a:t>
            </a:r>
            <a:r>
              <a:rPr lang="en-CA" dirty="0"/>
              <a:t> (Web API)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Microsoft.AspNet.Mvc.Controller</a:t>
            </a:r>
            <a:r>
              <a:rPr lang="en-CA" dirty="0"/>
              <a:t> (common)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61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RG102_Template.pptx" id="{700B0C74-0E82-40F0-9081-AC00FC1B251B}" vid="{B64DB035-F3AD-4343-92F7-42791F159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CPRG 102 Template</Template>
  <TotalTime>606</TotalTime>
  <Words>1454</Words>
  <Application>Microsoft Office PowerPoint</Application>
  <PresentationFormat>On-screen Show (4:3)</PresentationFormat>
  <Paragraphs>239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Titillium Lt</vt:lpstr>
      <vt:lpstr>Wingdings</vt:lpstr>
      <vt:lpstr>ER Master_2015</vt:lpstr>
      <vt:lpstr>CPRG 102:  .NET Development with MVC</vt:lpstr>
      <vt:lpstr>PowerPoint Presentation</vt:lpstr>
      <vt:lpstr>A New Service</vt:lpstr>
      <vt:lpstr>Introduction</vt:lpstr>
      <vt:lpstr>History of Web Services</vt:lpstr>
      <vt:lpstr>WCF Services</vt:lpstr>
      <vt:lpstr>What are RESTful Services</vt:lpstr>
      <vt:lpstr>Benefits of Web API</vt:lpstr>
      <vt:lpstr>Moving to ASP.NET Core MVC</vt:lpstr>
      <vt:lpstr>PowerPoint Presentation</vt:lpstr>
      <vt:lpstr>Creating the Web API Service</vt:lpstr>
      <vt:lpstr>Starting a Web API Project (MVC 5)</vt:lpstr>
      <vt:lpstr>Starting a Web API Project cont’d</vt:lpstr>
      <vt:lpstr>Starting a Web API Project cont’d</vt:lpstr>
      <vt:lpstr>Starting New WebAPI Core Project</vt:lpstr>
      <vt:lpstr>Starting New WebAPI Core Project 2</vt:lpstr>
      <vt:lpstr>Starting New WebAPI Core Project 3</vt:lpstr>
      <vt:lpstr>The Controller Class for Web API</vt:lpstr>
      <vt:lpstr>Add Controllers</vt:lpstr>
      <vt:lpstr>Routing for ASP.NET Core Web API</vt:lpstr>
      <vt:lpstr>Adding a Controller (MVC Core)</vt:lpstr>
      <vt:lpstr>Adding a Controller 2 (MVC Core)</vt:lpstr>
      <vt:lpstr>Web API Routing Convention</vt:lpstr>
      <vt:lpstr>Calling a Web API Method</vt:lpstr>
      <vt:lpstr>POST Methods (MVC Core)</vt:lpstr>
      <vt:lpstr>PUT Methods (MVC Core)</vt:lpstr>
      <vt:lpstr>GET Methods (MVC Core)</vt:lpstr>
      <vt:lpstr>DELETE Methods (MVC Core)</vt:lpstr>
      <vt:lpstr>Postman – A Web API Testing Tool</vt:lpstr>
      <vt:lpstr>Postman – A Web API Testing Tool</vt:lpstr>
      <vt:lpstr>Postman – A Web API Testing Tool</vt:lpstr>
      <vt:lpstr>Postman – A Web API Testing Tool</vt:lpstr>
      <vt:lpstr>PowerPoint Presentation</vt:lpstr>
      <vt:lpstr>A C# Client – Posting Data</vt:lpstr>
      <vt:lpstr>A C# Client - Getting Data</vt:lpstr>
      <vt:lpstr>A Javascript Client</vt:lpstr>
      <vt:lpstr>PowerPoint Presentation</vt:lpstr>
      <vt:lpstr>What are Single-Page Applications?</vt:lpstr>
      <vt:lpstr>Benefits of SPAs</vt:lpstr>
      <vt:lpstr>Demonstrations</vt:lpstr>
      <vt:lpstr>Resources</vt:lpstr>
      <vt:lpstr>PowerPoint Presentation</vt:lpstr>
    </vt:vector>
  </TitlesOfParts>
  <Company>SAIT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CPRG 102:  .NET Development with MVC</dc:title>
  <dc:creator>Tim Francis</dc:creator>
  <cp:lastModifiedBy>Tim Francis</cp:lastModifiedBy>
  <cp:revision>45</cp:revision>
  <cp:lastPrinted>2016-04-11T17:01:10Z</cp:lastPrinted>
  <dcterms:created xsi:type="dcterms:W3CDTF">2018-10-22T22:57:01Z</dcterms:created>
  <dcterms:modified xsi:type="dcterms:W3CDTF">2019-06-06T00:03:33Z</dcterms:modified>
</cp:coreProperties>
</file>