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6" r:id="rId1"/>
  </p:sldMasterIdLst>
  <p:notesMasterIdLst>
    <p:notesMasterId r:id="rId29"/>
  </p:notesMasterIdLst>
  <p:sldIdLst>
    <p:sldId id="310" r:id="rId2"/>
    <p:sldId id="257" r:id="rId3"/>
    <p:sldId id="315" r:id="rId4"/>
    <p:sldId id="259" r:id="rId5"/>
    <p:sldId id="262" r:id="rId6"/>
    <p:sldId id="263" r:id="rId7"/>
    <p:sldId id="264" r:id="rId8"/>
    <p:sldId id="265" r:id="rId9"/>
    <p:sldId id="266" r:id="rId10"/>
    <p:sldId id="301" r:id="rId11"/>
    <p:sldId id="306" r:id="rId12"/>
    <p:sldId id="267" r:id="rId13"/>
    <p:sldId id="268" r:id="rId14"/>
    <p:sldId id="300" r:id="rId15"/>
    <p:sldId id="316" r:id="rId16"/>
    <p:sldId id="272" r:id="rId17"/>
    <p:sldId id="258" r:id="rId18"/>
    <p:sldId id="311" r:id="rId19"/>
    <p:sldId id="312" r:id="rId20"/>
    <p:sldId id="313" r:id="rId21"/>
    <p:sldId id="273" r:id="rId22"/>
    <p:sldId id="303" r:id="rId23"/>
    <p:sldId id="302" r:id="rId24"/>
    <p:sldId id="275" r:id="rId25"/>
    <p:sldId id="277" r:id="rId26"/>
    <p:sldId id="274" r:id="rId27"/>
    <p:sldId id="314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FA"/>
    <a:srgbClr val="FF0000"/>
    <a:srgbClr val="00FF00"/>
    <a:srgbClr val="EC7BF5"/>
    <a:srgbClr val="0000FF"/>
    <a:srgbClr val="646464"/>
    <a:srgbClr val="FAFAFA"/>
    <a:srgbClr val="000000"/>
    <a:srgbClr val="C0C0C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5" autoAdjust="0"/>
    <p:restoredTop sz="95107" autoAdjust="0"/>
  </p:normalViewPr>
  <p:slideViewPr>
    <p:cSldViewPr>
      <p:cViewPr varScale="1">
        <p:scale>
          <a:sx n="82" d="100"/>
          <a:sy n="82" d="100"/>
        </p:scale>
        <p:origin x="10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DBA9FAB-8AE1-42A7-9074-702CFB6A39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447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66D1AE-1D9F-4DF3-91A8-21CAF858E82A}" type="slidenum">
              <a:rPr lang="en-US" altLang="en-US" sz="1300" smtClean="0">
                <a:latin typeface="Verdana" panose="020B0604030504040204" pitchFamily="34" charset="0"/>
              </a:rPr>
              <a:pPr/>
              <a:t>1</a:t>
            </a:fld>
            <a:endParaRPr lang="en-US" altLang="en-US" sz="130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33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1A2803-674D-4921-AB80-B127FEC7F06A}" type="slidenum">
              <a:rPr lang="en-US" altLang="en-US" sz="1300" smtClean="0"/>
              <a:pPr/>
              <a:t>10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818936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1A2803-674D-4921-AB80-B127FEC7F06A}" type="slidenum">
              <a:rPr lang="en-US" altLang="en-US" sz="1300" smtClean="0"/>
              <a:pPr/>
              <a:t>11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296244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06698-21C5-45F4-B798-CF5A1CBD647A}" type="slidenum">
              <a:rPr lang="en-US" altLang="en-US" sz="1300" smtClean="0"/>
              <a:pPr/>
              <a:t>12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38011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72DDE5-CE1E-4638-B0D3-011F29FACD39}" type="slidenum">
              <a:rPr lang="en-US" altLang="en-US" sz="1300" smtClean="0"/>
              <a:pPr/>
              <a:t>13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539783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443235-26C6-4EA3-A28D-F936FA698E80}" type="slidenum">
              <a:rPr lang="en-US" altLang="en-US" sz="1300" smtClean="0"/>
              <a:pPr/>
              <a:t>15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34106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443235-26C6-4EA3-A28D-F936FA698E80}" type="slidenum">
              <a:rPr lang="en-US" altLang="en-US" sz="1300" smtClean="0"/>
              <a:pPr/>
              <a:t>16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13977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DCA3DD-00DE-46B2-99C9-6BEA2D17E54E}" type="slidenum">
              <a:rPr lang="en-US" altLang="en-US" sz="1300" smtClean="0"/>
              <a:pPr/>
              <a:t>17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99845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F0F464-2264-42D1-9F86-C67265D68222}" type="slidenum">
              <a:rPr lang="en-US" altLang="en-US" sz="1300" smtClean="0"/>
              <a:pPr/>
              <a:t>18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87673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8F8708-2DC2-4F02-8462-E1F07C06A529}" type="slidenum">
              <a:rPr lang="en-US" altLang="en-US" sz="1300" smtClean="0"/>
              <a:pPr/>
              <a:t>19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689763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E93175-D403-4E3F-AE04-362D7B8E928F}" type="slidenum">
              <a:rPr lang="en-US" altLang="en-US" sz="1300" smtClean="0"/>
              <a:pPr/>
              <a:t>20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89165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CE803A-3657-436C-8F00-D80539C60D01}" type="slidenum">
              <a:rPr lang="en-US" altLang="en-US" sz="1300" smtClean="0"/>
              <a:pPr/>
              <a:t>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58663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7310FF-4C06-4E83-B0DC-D67BDF6E0A23}" type="slidenum">
              <a:rPr lang="en-US" altLang="en-US" sz="1300" smtClean="0"/>
              <a:pPr/>
              <a:t>21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423787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7310FF-4C06-4E83-B0DC-D67BDF6E0A23}" type="slidenum">
              <a:rPr lang="en-US" altLang="en-US" sz="1300" smtClean="0"/>
              <a:pPr/>
              <a:t>22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187733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58E34A-8437-420D-AE7E-B086ED52FDA6}" type="slidenum">
              <a:rPr lang="en-US" altLang="en-US" sz="1300" smtClean="0"/>
              <a:pPr/>
              <a:t>23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7765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355CAD-BCD1-462E-A08C-FCEC5FBC42F6}" type="slidenum">
              <a:rPr lang="en-US" altLang="en-US" sz="1300" smtClean="0"/>
              <a:pPr/>
              <a:t>24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748248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serif has ornamentation at the ends of most sides of a letter.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B996C0-F6BF-43E3-965F-0759B37B639B}" type="slidenum">
              <a:rPr lang="en-US" altLang="en-US" sz="1300" smtClean="0"/>
              <a:pPr/>
              <a:t>25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932242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58E34A-8437-420D-AE7E-B086ED52FDA6}" type="slidenum">
              <a:rPr lang="en-US" altLang="en-US" sz="1300" smtClean="0"/>
              <a:pPr/>
              <a:t>26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876408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58E34A-8437-420D-AE7E-B086ED52FDA6}" type="slidenum">
              <a:rPr lang="en-US" altLang="en-US" sz="1300" smtClean="0"/>
              <a:pPr/>
              <a:t>27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68741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5675ED-7CDB-41E4-A4D1-BC93CCFE85CD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79024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F54DF0-8E69-4F8F-8A66-9D49FE60B253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30146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D0BE34-4759-49DA-A9D0-F034FECDA513}" type="slidenum">
              <a:rPr lang="en-US" altLang="en-US" sz="1300" smtClean="0"/>
              <a:pPr/>
              <a:t>5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80509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W3Schools color picker is a good way to find hex color codes.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7F43A8-56C9-44EA-A77C-2CBE4A952159}" type="slidenum">
              <a:rPr lang="en-US" altLang="en-US" sz="1300" smtClean="0"/>
              <a:pPr/>
              <a:t>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19661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234DF9-FAED-4A95-BF4D-90481AB3CB85}" type="slidenum">
              <a:rPr lang="en-US" altLang="en-US" sz="1300" smtClean="0"/>
              <a:pPr/>
              <a:t>7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54861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DA8F77-DA0A-4F6F-81A4-A4E86505D48C}" type="slidenum">
              <a:rPr lang="en-US" altLang="en-US" sz="1300" smtClean="0"/>
              <a:pPr/>
              <a:t>8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39148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1A2803-674D-4921-AB80-B127FEC7F06A}" type="slidenum">
              <a:rPr lang="en-US" altLang="en-US" sz="1300" smtClean="0"/>
              <a:pPr/>
              <a:t>9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8090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38100" y="6524625"/>
            <a:ext cx="594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71578-49C3-4601-9D3E-67FB7AF18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9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98A4-CC53-4BE8-9088-054995682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3EF7-83BE-4E37-9F33-FD6068F4F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70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6350" y="6510338"/>
            <a:ext cx="5943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Copyright © Terry </a:t>
            </a:r>
            <a:r>
              <a:rPr lang="en-US" altLang="en-US" sz="1100" dirty="0" err="1" smtClean="0">
                <a:solidFill>
                  <a:schemeClr val="bg1"/>
                </a:solidFill>
                <a:latin typeface="Gill Sans MT" pitchFamily="34" charset="0"/>
              </a:rPr>
              <a:t>Felke</a:t>
            </a:r>
            <a:r>
              <a:rPr lang="en-US" altLang="en-US" sz="1100" dirty="0" smtClean="0">
                <a:solidFill>
                  <a:schemeClr val="bg1"/>
                </a:solidFill>
                <a:latin typeface="Gill Sans MT" pitchFamily="34" charset="0"/>
              </a:rPr>
              <a:t>-Morris http://terrymorris.net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3625" y="5594350"/>
            <a:ext cx="3616325" cy="365125"/>
          </a:xfrm>
        </p:spPr>
        <p:txBody>
          <a:bodyPr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D7B56-9EBB-4BB4-8CA6-701869C71D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8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9DB30-394A-4B2A-BB7A-10E577EDE0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09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02653-0913-4201-BC99-AFB4D08F45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7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76909-947A-4D5F-A190-CFD2F6BCE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2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6E621-29CA-403B-BEA7-F08B165FD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11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3576-0F1A-4D33-981E-AA0E5D79F2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75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4A5FFCE-2BAD-42F2-842D-F950C29CF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45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28F05-ADA5-4937-9177-E256017786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77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79D736-D239-40E6-9E28-96B501232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83" r:id="rId4"/>
    <p:sldLayoutId id="2147484384" r:id="rId5"/>
    <p:sldLayoutId id="2147484385" r:id="rId6"/>
    <p:sldLayoutId id="2147484390" r:id="rId7"/>
    <p:sldLayoutId id="2147484391" r:id="rId8"/>
    <p:sldLayoutId id="2147484392" r:id="rId9"/>
    <p:sldLayoutId id="2147484386" r:id="rId10"/>
    <p:sldLayoutId id="2147484393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vfoundations.net/colo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w3schools.com/colors/colors_picker.asp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paletton.com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color.adobe.com/create/color-whee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lorsontheweb.com/colorwizard.asp" TargetMode="External"/><Relationship Id="rId5" Type="http://schemas.openxmlformats.org/officeDocument/2006/relationships/hyperlink" Target="http://www.colr.org/" TargetMode="External"/><Relationship Id="rId4" Type="http://schemas.openxmlformats.org/officeDocument/2006/relationships/hyperlink" Target="http://meyerweb.com/eric/tools/color-blen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nook.ca/technical/colour_contrast/colour.html" TargetMode="External"/><Relationship Id="rId2" Type="http://schemas.openxmlformats.org/officeDocument/2006/relationships/hyperlink" Target="http://webaim.org/resources/contrastche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uicystudio.com/services/luminositycontrastratio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057400"/>
            <a:ext cx="8001000" cy="1431925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CIS 276:  Introduction to Enterprise Web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4800" y="64008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70C0"/>
                </a:solidFill>
              </a:rPr>
              <a:t>ex1: tennis folder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375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423863"/>
            <a:ext cx="9034463" cy="102711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Hexadecimal 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Color Values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23BAC63-3325-4AE2-8CBE-942ABE5558B5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410200" y="1535447"/>
            <a:ext cx="37338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5884" y="2819400"/>
            <a:ext cx="381000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pPr>
              <a:lnSpc>
                <a:spcPts val="500"/>
              </a:lnSpc>
            </a:pPr>
            <a:r>
              <a:rPr lang="en-US" dirty="0"/>
              <a:t>..</a:t>
            </a:r>
          </a:p>
          <a:p>
            <a:pPr>
              <a:lnSpc>
                <a:spcPts val="500"/>
              </a:lnSpc>
            </a:pPr>
            <a:r>
              <a:rPr lang="en-US" dirty="0"/>
              <a:t>..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d</a:t>
            </a:r>
          </a:p>
          <a:p>
            <a:r>
              <a:rPr lang="en-US" dirty="0" smtClean="0"/>
              <a:t>e</a:t>
            </a:r>
          </a:p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884" y="2286000"/>
            <a:ext cx="1676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Hex Digits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39884" y="2291938"/>
            <a:ext cx="741218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2286000"/>
            <a:ext cx="9896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22860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7618" y="2819400"/>
            <a:ext cx="685800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0 0</a:t>
            </a:r>
          </a:p>
          <a:p>
            <a:pPr>
              <a:lnSpc>
                <a:spcPts val="500"/>
              </a:lnSpc>
            </a:pPr>
            <a:r>
              <a:rPr lang="en-US" dirty="0" smtClean="0"/>
              <a:t>.. .. .. ..</a:t>
            </a:r>
          </a:p>
          <a:p>
            <a:r>
              <a:rPr lang="en-US" dirty="0" smtClean="0"/>
              <a:t>9 9</a:t>
            </a:r>
          </a:p>
          <a:p>
            <a:r>
              <a:rPr lang="en-US" dirty="0" smtClean="0"/>
              <a:t>aa</a:t>
            </a:r>
          </a:p>
          <a:p>
            <a:r>
              <a:rPr lang="en-US" dirty="0" smtClean="0"/>
              <a:t>bb</a:t>
            </a:r>
          </a:p>
          <a:p>
            <a:r>
              <a:rPr lang="en-US" dirty="0"/>
              <a:t>cc</a:t>
            </a:r>
          </a:p>
          <a:p>
            <a:r>
              <a:rPr lang="en-US" dirty="0" err="1"/>
              <a:t>dd</a:t>
            </a:r>
            <a:endParaRPr lang="en-US" dirty="0"/>
          </a:p>
          <a:p>
            <a:r>
              <a:rPr lang="en-US" dirty="0" err="1"/>
              <a:t>ee</a:t>
            </a:r>
            <a:endParaRPr lang="en-US" dirty="0"/>
          </a:p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00400" y="2827672"/>
            <a:ext cx="685800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0 0</a:t>
            </a:r>
          </a:p>
          <a:p>
            <a:pPr>
              <a:lnSpc>
                <a:spcPts val="500"/>
              </a:lnSpc>
            </a:pPr>
            <a:r>
              <a:rPr lang="en-US" dirty="0" smtClean="0"/>
              <a:t>.. .. .. ..</a:t>
            </a:r>
          </a:p>
          <a:p>
            <a:r>
              <a:rPr lang="en-US" dirty="0" smtClean="0"/>
              <a:t>9 9</a:t>
            </a:r>
          </a:p>
          <a:p>
            <a:r>
              <a:rPr lang="en-US" dirty="0" smtClean="0"/>
              <a:t>aa</a:t>
            </a:r>
          </a:p>
          <a:p>
            <a:r>
              <a:rPr lang="en-US" dirty="0" smtClean="0"/>
              <a:t>bb</a:t>
            </a:r>
          </a:p>
          <a:p>
            <a:r>
              <a:rPr lang="en-US" dirty="0"/>
              <a:t>cc</a:t>
            </a:r>
          </a:p>
          <a:p>
            <a:r>
              <a:rPr lang="en-US" dirty="0" err="1"/>
              <a:t>dd</a:t>
            </a:r>
            <a:endParaRPr lang="en-US" dirty="0"/>
          </a:p>
          <a:p>
            <a:r>
              <a:rPr lang="en-US" dirty="0" err="1"/>
              <a:t>ee</a:t>
            </a:r>
            <a:endParaRPr lang="en-US" dirty="0"/>
          </a:p>
          <a:p>
            <a:r>
              <a:rPr lang="en-US" dirty="0" err="1"/>
              <a:t>ff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2827672"/>
            <a:ext cx="685800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0 0</a:t>
            </a:r>
          </a:p>
          <a:p>
            <a:pPr>
              <a:lnSpc>
                <a:spcPts val="500"/>
              </a:lnSpc>
            </a:pPr>
            <a:r>
              <a:rPr lang="en-US" dirty="0" smtClean="0"/>
              <a:t>.. .. .. ..</a:t>
            </a:r>
          </a:p>
          <a:p>
            <a:r>
              <a:rPr lang="en-US" dirty="0" smtClean="0"/>
              <a:t>9 9</a:t>
            </a:r>
          </a:p>
          <a:p>
            <a:r>
              <a:rPr lang="en-US" dirty="0" smtClean="0"/>
              <a:t>aa</a:t>
            </a:r>
          </a:p>
          <a:p>
            <a:r>
              <a:rPr lang="en-US" dirty="0" smtClean="0"/>
              <a:t>bb</a:t>
            </a:r>
          </a:p>
          <a:p>
            <a:r>
              <a:rPr lang="en-US" dirty="0" smtClean="0"/>
              <a:t>cc</a:t>
            </a:r>
          </a:p>
          <a:p>
            <a:r>
              <a:rPr lang="en-US" dirty="0" err="1" smtClean="0"/>
              <a:t>dd</a:t>
            </a:r>
            <a:endParaRPr lang="en-US" dirty="0" smtClean="0"/>
          </a:p>
          <a:p>
            <a:r>
              <a:rPr lang="en-US" dirty="0" err="1" smtClean="0"/>
              <a:t>ee</a:t>
            </a:r>
            <a:endParaRPr lang="en-US" dirty="0" smtClean="0"/>
          </a:p>
          <a:p>
            <a:r>
              <a:rPr lang="en-US" dirty="0" err="1" smtClean="0"/>
              <a:t>ff</a:t>
            </a:r>
            <a:endParaRPr lang="en-US" dirty="0"/>
          </a:p>
        </p:txBody>
      </p:sp>
      <p:pic>
        <p:nvPicPr>
          <p:cNvPr id="22" name="Picture 2" descr="Fig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2" y="398117"/>
            <a:ext cx="4699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084618" y="1914435"/>
            <a:ext cx="375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Shortcut:  When all three are doubles, only 1 entry for each is required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31620" y="3384585"/>
            <a:ext cx="983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#000</a:t>
            </a:r>
          </a:p>
          <a:p>
            <a:r>
              <a:rPr lang="en-US" dirty="0" smtClean="0"/>
              <a:t>#af0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fff</a:t>
            </a:r>
            <a:endParaRPr lang="en-US" dirty="0" smtClean="0"/>
          </a:p>
          <a:p>
            <a:r>
              <a:rPr lang="en-US" dirty="0" smtClean="0"/>
              <a:t>#ccc</a:t>
            </a:r>
          </a:p>
          <a:p>
            <a:r>
              <a:rPr lang="en-US" dirty="0" smtClean="0"/>
              <a:t>#333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5173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81800" y="507575"/>
            <a:ext cx="2286000" cy="1338402"/>
          </a:xfrm>
        </p:spPr>
        <p:txBody>
          <a:bodyPr>
            <a:no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Hex</a:t>
            </a:r>
            <a:b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Color Values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781800" y="1845977"/>
            <a:ext cx="23622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0786" y="4727753"/>
            <a:ext cx="573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Let's use the </a:t>
            </a:r>
            <a:r>
              <a:rPr lang="en-US" dirty="0" err="1" smtClean="0"/>
              <a:t>ff</a:t>
            </a:r>
            <a:r>
              <a:rPr lang="en-US" dirty="0" smtClean="0"/>
              <a:t> value of one of the RGB's.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8600" y="3710026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how do the hex color values equate to the 0-255 RGB display in most color-pickers?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07406" y="3956105"/>
            <a:ext cx="165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9*  1=   9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38218" t="25785" r="36888" b="26162"/>
          <a:stretch/>
        </p:blipFill>
        <p:spPr>
          <a:xfrm>
            <a:off x="137308" y="157072"/>
            <a:ext cx="3238500" cy="35147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35216" t="20836" r="39670" b="30851"/>
          <a:stretch/>
        </p:blipFill>
        <p:spPr>
          <a:xfrm>
            <a:off x="3375808" y="138022"/>
            <a:ext cx="3267076" cy="35337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0786" y="5265003"/>
            <a:ext cx="552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ff</a:t>
            </a:r>
            <a:r>
              <a:rPr lang="en-US" dirty="0" smtClean="0"/>
              <a:t> has the same position values in hex as 99 does in a base 10 system.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50537" y="5131885"/>
            <a:ext cx="64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68459" y="4538946"/>
            <a:ext cx="64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99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0537" y="3698956"/>
            <a:ext cx="64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99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0537" y="4209254"/>
            <a:ext cx="165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 *10= 90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886700" y="4572000"/>
            <a:ext cx="4460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67234" y="4229948"/>
            <a:ext cx="41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14869" y="5356294"/>
            <a:ext cx="165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f*  1=   15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75922" y="5939135"/>
            <a:ext cx="64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8000" y="5609443"/>
            <a:ext cx="183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  *16= 240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894163" y="5972189"/>
            <a:ext cx="4460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22185" y="5630137"/>
            <a:ext cx="41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53200" y="5029200"/>
            <a:ext cx="2286000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3764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44312"/>
            <a:ext cx="7129463" cy="72231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Web Safe Color Palette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4572" y="1915709"/>
            <a:ext cx="5181600" cy="3797299"/>
          </a:xfrm>
        </p:spPr>
        <p:txBody>
          <a:bodyPr rtlCol="0">
            <a:normAutofit fontScale="92500" lnSpcReduction="10000"/>
          </a:bodyPr>
          <a:lstStyle/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 collection of 216 colors</a:t>
            </a:r>
          </a:p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Display the most similar on the Mac and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PCplatforms</a:t>
            </a: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Hex values: </a:t>
            </a:r>
            <a:b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00, 33, 66, 99, cc, </a:t>
            </a:r>
            <a:r>
              <a:rPr lang="en-US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ff</a:t>
            </a: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Color Chart </a:t>
            </a:r>
            <a: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/>
            </a:r>
            <a:br>
              <a:rPr lang="en-US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hlinkClick r:id="rId3"/>
              </a:rPr>
              <a:t>http://webdevfoundations.net/color</a:t>
            </a: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  <a:hlinkClick r:id="rId4"/>
              </a:rPr>
              <a:t>www.w3schools.com/colors/colors_picker.asp</a:t>
            </a: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82550" indent="0" eaLnBrk="1" fontAlgn="auto" hangingPunct="1">
              <a:buFont typeface="Calibri" panose="020F0502020204030204" pitchFamily="34" charset="0"/>
              <a:buNone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365125" indent="-282575" eaLnBrk="1" fontAlgn="auto" hangingPunct="1">
              <a:buFont typeface="Wingdings 2" panose="05020102010507070707" pitchFamily="18" charset="2"/>
              <a:buChar char=""/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365125" indent="-282575"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0834A9E-7BBF-4CEE-9ECB-AEE2FD9610C4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276475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26172" y="1508126"/>
            <a:ext cx="3917827" cy="436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7" name="Straight Connector 6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55307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Making Color Choices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70905" y="1387082"/>
            <a:ext cx="5977495" cy="1279918"/>
          </a:xfrm>
        </p:spPr>
        <p:txBody>
          <a:bodyPr rtlCol="0">
            <a:normAutofit lnSpcReduction="10000"/>
          </a:bodyPr>
          <a:lstStyle/>
          <a:p>
            <a:pPr marL="91440" indent="-91440" eaLnBrk="1" fontAlgn="auto" hangingPunct="1">
              <a:defRPr/>
            </a:pPr>
            <a:r>
              <a:rPr lang="en-US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to choose a color scheme</a:t>
            </a:r>
          </a:p>
          <a:p>
            <a:pPr marL="384048" lvl="1" indent="-182880" eaLnBrk="1" fontAlgn="auto" hangingPunct="1"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Monochromatic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(having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color; of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relating to, or having tones of one color in addition to the ground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hue)</a:t>
            </a: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49433E0-C367-4B59-B22E-07EDA74EB7AB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220912"/>
            <a:ext cx="19621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6" name="Straight Connector 5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55" y="2667000"/>
            <a:ext cx="689189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lvl="2" indent="-182880" eaLnBrk="1" fontAlgn="auto" hangingPunct="1"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http://meyerweb.com/eric/tools/color-blend</a:t>
            </a:r>
            <a:endParaRPr lang="en-US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defRPr/>
            </a:pPr>
            <a:r>
              <a:rPr lang="en-US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 from a photograph or other image</a:t>
            </a:r>
          </a:p>
          <a:p>
            <a:pPr marL="566928" lvl="2" indent="-182880" eaLnBrk="1" fontAlgn="auto" hangingPunct="1"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http://www.colr.org</a:t>
            </a:r>
            <a:endParaRPr lang="en-US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4048" lvl="1" indent="-182880" eaLnBrk="1" fontAlgn="auto" hangingPunct="1"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Begin with a favorite color</a:t>
            </a:r>
          </a:p>
          <a:p>
            <a:pPr marL="566928" lvl="2" indent="-182880" eaLnBrk="1" fontAlgn="auto" hangingPunct="1"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one of the sites below to choose other colors</a:t>
            </a:r>
          </a:p>
          <a:p>
            <a:pPr marL="749808" lvl="3" indent="-182880" eaLnBrk="1" fontAlgn="auto" hangingPunct="1"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http://colorsontheweb.com/colorwizard.asp</a:t>
            </a:r>
            <a:endParaRPr lang="en-US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9808" lvl="3" indent="-182880" eaLnBrk="1" fontAlgn="auto" hangingPunct="1"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https://color.adobe.com/create/color-wheel</a:t>
            </a:r>
            <a:endParaRPr 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9808" lvl="3" indent="-182880" eaLnBrk="1" fontAlgn="auto" hangingPunct="1">
              <a:defRPr/>
            </a:pP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http://paletton.com</a:t>
            </a:r>
            <a:endParaRPr lang="en-US" altLang="en-US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9808" lvl="3" indent="-182880" eaLnBrk="1" fontAlgn="auto" hangingPunct="1">
              <a:defRPr/>
            </a:pPr>
            <a:endParaRPr lang="en-US" alt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05593"/>
            <a:ext cx="7788275" cy="1103313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Web Accessibility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Verify Sufficient Contrast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33400" y="1846263"/>
            <a:ext cx="8458200" cy="4325937"/>
          </a:xfrm>
        </p:spPr>
        <p:txBody>
          <a:bodyPr/>
          <a:lstStyle/>
          <a:p>
            <a:pPr eaLnBrk="1" hangingPunct="1"/>
            <a:r>
              <a:rPr lang="en-US" altLang="en-US" sz="3000" dirty="0" smtClean="0"/>
              <a:t>When you choose colors for text and background, </a:t>
            </a:r>
            <a:br>
              <a:rPr lang="en-US" altLang="en-US" sz="3000" dirty="0" smtClean="0"/>
            </a:br>
            <a:r>
              <a:rPr lang="en-US" altLang="en-US" sz="3000" dirty="0" smtClean="0"/>
              <a:t>sufficient contrast is needed so that the text is easy to read.</a:t>
            </a:r>
          </a:p>
          <a:p>
            <a:pPr eaLnBrk="1" hangingPunct="1"/>
            <a:r>
              <a:rPr lang="en-US" altLang="en-US" sz="3000" dirty="0" smtClean="0"/>
              <a:t>Use one of the following online tools to verify contrast:</a:t>
            </a:r>
          </a:p>
          <a:p>
            <a:pPr lvl="1" eaLnBrk="1" hangingPunct="1"/>
            <a:r>
              <a:rPr lang="en-US" altLang="en-US" sz="2600" dirty="0" smtClean="0">
                <a:hlinkClick r:id="rId2"/>
              </a:rPr>
              <a:t>http://webaim.org/resources/contrastchecker</a:t>
            </a:r>
            <a:endParaRPr lang="en-US" altLang="en-US" sz="2600" dirty="0" smtClean="0"/>
          </a:p>
          <a:p>
            <a:pPr lvl="1" eaLnBrk="1" hangingPunct="1"/>
            <a:r>
              <a:rPr lang="en-US" altLang="en-US" sz="2600" dirty="0" smtClean="0">
                <a:hlinkClick r:id="rId3"/>
              </a:rPr>
              <a:t>http://snook.ca/technical/colour_contrast/colour.html</a:t>
            </a:r>
            <a:endParaRPr lang="en-US" altLang="en-US" sz="2600" dirty="0" smtClean="0"/>
          </a:p>
          <a:p>
            <a:pPr lvl="1" eaLnBrk="1" hangingPunct="1"/>
            <a:r>
              <a:rPr lang="en-US" altLang="en-US" sz="2600" dirty="0" smtClean="0">
                <a:hlinkClick r:id="rId4"/>
              </a:rPr>
              <a:t>http://juicystudio.com/services/luminositycontrastratio.php</a:t>
            </a:r>
            <a:endParaRPr lang="en-US" altLang="en-US" sz="2600" dirty="0" smtClean="0"/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E2A20C-3B62-4A96-A534-32FD7891A087}" type="slidenum">
              <a:rPr lang="en-US" altLang="en-US" sz="1100" smtClean="0">
                <a:solidFill>
                  <a:srgbClr val="4D4D4D"/>
                </a:solidFill>
              </a:rPr>
              <a:pPr/>
              <a:t>14</a:t>
            </a:fld>
            <a:endParaRPr lang="en-US" altLang="en-US" sz="1100" smtClean="0">
              <a:solidFill>
                <a:srgbClr val="4D4D4D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422" y="187771"/>
            <a:ext cx="7280275" cy="69104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Styles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E849966-0034-442D-8CDE-CFB83A47F3E2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" y="9906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7200" y="1216690"/>
            <a:ext cx="8724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4000" dirty="0" smtClean="0"/>
              <a:t>After this slide deck, </a:t>
            </a:r>
            <a:r>
              <a:rPr lang="en-US" altLang="en-US" sz="4000" dirty="0" smtClean="0">
                <a:solidFill>
                  <a:srgbClr val="FF0000"/>
                </a:solidFill>
              </a:rPr>
              <a:t>you will use external .</a:t>
            </a:r>
            <a:r>
              <a:rPr lang="en-US" altLang="en-US" sz="4000" dirty="0" err="1" smtClean="0">
                <a:solidFill>
                  <a:srgbClr val="FF0000"/>
                </a:solidFill>
              </a:rPr>
              <a:t>css</a:t>
            </a:r>
            <a:r>
              <a:rPr lang="en-US" altLang="en-US" sz="4000" dirty="0" smtClean="0">
                <a:solidFill>
                  <a:srgbClr val="FF0000"/>
                </a:solidFill>
              </a:rPr>
              <a:t> files to apply styles</a:t>
            </a:r>
            <a:r>
              <a:rPr lang="en-US" altLang="en-US" sz="4000" dirty="0" smtClean="0"/>
              <a:t>.  However, for sake of simplicity, without having to flip back and forth between files, I will sometimes use embedded styles in illustrations.  The code from the embedded style can be cut/pasted into an external file. </a:t>
            </a:r>
            <a:endParaRPr lang="en-US" alt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9198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3360"/>
            <a:ext cx="7280275" cy="69104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Embedded (Internal) Styles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E849966-0034-442D-8CDE-CFB83A47F3E2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3886200" y="4096099"/>
            <a:ext cx="4906963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&lt;head&gt;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&lt;style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&gt;</a:t>
            </a:r>
            <a:endParaRPr lang="en-US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body { background-color: #000000;</a:t>
            </a:r>
            <a:endParaRPr lang="en-US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          color: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#</a:t>
            </a:r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ffffff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;</a:t>
            </a:r>
            <a:endParaRPr lang="en-US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}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&lt;/style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&gt;</a:t>
            </a: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&lt;/head&gt; </a:t>
            </a:r>
            <a:endParaRPr lang="en-US" b="1" dirty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" y="9144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400" y="1143000"/>
            <a:ext cx="8915399" cy="31762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dirty="0"/>
              <a:t>Configured in the </a:t>
            </a:r>
            <a:r>
              <a:rPr lang="en-US" altLang="en-US" b="1" i="1" dirty="0">
                <a:solidFill>
                  <a:srgbClr val="00B0F0"/>
                </a:solidFill>
              </a:rPr>
              <a:t>head section </a:t>
            </a:r>
            <a:r>
              <a:rPr lang="en-US" altLang="en-US" dirty="0"/>
              <a:t>of a web page. </a:t>
            </a:r>
            <a:r>
              <a:rPr lang="en-US" altLang="en-US" dirty="0" smtClean="0"/>
              <a:t> (</a:t>
            </a:r>
            <a:r>
              <a:rPr lang="en-US" altLang="en-US" b="1" u="sng" dirty="0" smtClean="0">
                <a:solidFill>
                  <a:srgbClr val="FF0000"/>
                </a:solidFill>
                <a:effectLst>
                  <a:glow rad="101600">
                    <a:srgbClr val="00FF00">
                      <a:alpha val="40000"/>
                    </a:srgbClr>
                  </a:glow>
                </a:effectLst>
              </a:rPr>
              <a:t>Not Recommended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dirty="0" smtClean="0"/>
              <a:t>Uses </a:t>
            </a:r>
            <a:r>
              <a:rPr lang="en-US" altLang="en-US" dirty="0"/>
              <a:t>the HTML &lt;style&gt; element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dirty="0"/>
              <a:t>Prior to HTML5, a type attribute was also required:  </a:t>
            </a:r>
          </a:p>
          <a:p>
            <a:pPr marL="0" indent="0" eaLnBrk="1" hangingPunct="1">
              <a:spcBef>
                <a:spcPts val="600"/>
              </a:spcBef>
            </a:pPr>
            <a:r>
              <a:rPr lang="en-US" altLang="en-US" dirty="0" smtClean="0"/>
              <a:t>		&lt;</a:t>
            </a:r>
            <a:r>
              <a:rPr lang="en-US" altLang="en-US" dirty="0"/>
              <a:t>style type="text/</a:t>
            </a:r>
            <a:r>
              <a:rPr lang="en-US" altLang="en-US" dirty="0" err="1"/>
              <a:t>css</a:t>
            </a:r>
            <a:r>
              <a:rPr lang="en-US" altLang="en-US" dirty="0"/>
              <a:t>"&gt;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dirty="0" smtClean="0"/>
              <a:t>Applies </a:t>
            </a:r>
            <a:r>
              <a:rPr lang="en-US" altLang="en-US" dirty="0"/>
              <a:t>to the </a:t>
            </a:r>
            <a:r>
              <a:rPr lang="en-US" altLang="en-US" dirty="0" smtClean="0"/>
              <a:t>web </a:t>
            </a:r>
            <a:r>
              <a:rPr lang="en-US" altLang="en-US" u="sng" dirty="0">
                <a:solidFill>
                  <a:srgbClr val="0070C0"/>
                </a:solidFill>
              </a:rPr>
              <a:t>page</a:t>
            </a:r>
            <a:r>
              <a:rPr lang="en-US" altLang="en-US" dirty="0"/>
              <a:t> </a:t>
            </a:r>
            <a:r>
              <a:rPr lang="en-US" altLang="en-US" dirty="0" smtClean="0"/>
              <a:t>(one page) document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1200" dirty="0"/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Style declarations are contained between the  opening and closing &lt;style&gt; </a:t>
            </a:r>
            <a:r>
              <a:rPr lang="en-US" altLang="en-US" dirty="0" smtClean="0">
                <a:cs typeface="Times New Roman" panose="02020603050405020304" pitchFamily="18" charset="0"/>
              </a:rPr>
              <a:t>tags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660071"/>
            <a:ext cx="3352800" cy="9787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en-US" b="1" i="1" dirty="0">
                <a:solidFill>
                  <a:schemeClr val="bg1"/>
                </a:solidFill>
                <a:cs typeface="Times New Roman" panose="02020603050405020304" pitchFamily="18" charset="0"/>
              </a:rPr>
              <a:t>Example: Configure a web page with white text on a black background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81792" y="106363"/>
            <a:ext cx="7678738" cy="1313658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Overview of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Cascading Style Sheets (CSS)</a:t>
            </a:r>
            <a:endParaRPr 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81792" y="1812926"/>
            <a:ext cx="7658946" cy="4430712"/>
          </a:xfrm>
        </p:spPr>
        <p:txBody>
          <a:bodyPr rtlCol="0">
            <a:normAutofit/>
          </a:bodyPr>
          <a:lstStyle/>
          <a:p>
            <a:pPr marL="91440" indent="-27432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See what is possible with CSS:</a:t>
            </a:r>
          </a:p>
          <a:p>
            <a:pPr marL="384048" lvl="1" indent="-27432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Visit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  <a:hlinkClick r:id="rId3"/>
              </a:rPr>
              <a:t>http://www.csszengarden.com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marL="384048" lvl="1" indent="-274320" eaLnBrk="1" fontAlgn="auto" hangingPunct="1">
              <a:spcAft>
                <a:spcPts val="0"/>
              </a:spcAft>
              <a:defRPr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91440" indent="-27432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Style Sheets</a:t>
            </a:r>
          </a:p>
          <a:p>
            <a:pPr marL="384048" lvl="1" indent="-27432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used for years in Desktop Publishing</a:t>
            </a:r>
          </a:p>
          <a:p>
            <a:pPr marL="384048" lvl="1" indent="-27432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apply typographical styles </a:t>
            </a:r>
            <a:b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and spacing to printed media</a:t>
            </a:r>
            <a:b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</a:b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91440" indent="-27432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CSS</a:t>
            </a:r>
          </a:p>
          <a:p>
            <a:pPr marL="384048" lvl="1" indent="-27432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provides the functionality of style sheets 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(and much more)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for web developers</a:t>
            </a:r>
          </a:p>
          <a:p>
            <a:pPr marL="384048" lvl="1" indent="-27432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a flexible, cross-platform, standards-based language developed by the W3C. 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1851EDC-520C-40D7-B718-DD8762734060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341" name="Picture 2" descr="Figur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133600"/>
            <a:ext cx="2979738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597150" y="76200"/>
            <a:ext cx="6308725" cy="10668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External Style Sheets</a:t>
            </a:r>
          </a:p>
        </p:txBody>
      </p:sp>
      <p:sp>
        <p:nvSpPr>
          <p:cNvPr id="70659" name="Rectangle 2051"/>
          <p:cNvSpPr>
            <a:spLocks noGrp="1" noChangeArrowheads="1"/>
          </p:cNvSpPr>
          <p:nvPr>
            <p:ph idx="1"/>
          </p:nvPr>
        </p:nvSpPr>
        <p:spPr>
          <a:xfrm>
            <a:off x="677863" y="1508125"/>
            <a:ext cx="8228012" cy="4206875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CSS style rules are contained in a text file separate from the HTML documents.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External Style Sheet text file … </a:t>
            </a:r>
          </a:p>
          <a:p>
            <a:pPr lvl="1" eaLnBrk="1" hangingPunct="1"/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 is ".</a:t>
            </a:r>
            <a:r>
              <a:rPr lang="en-US" alt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  <a:p>
            <a:pPr lvl="1" eaLnBrk="1" hangingPunct="1"/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only style rules</a:t>
            </a:r>
          </a:p>
          <a:p>
            <a:pPr lvl="1" eaLnBrk="1" hangingPunct="1"/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contain any HTML tags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34AB2B0-B583-4143-9417-607F4C873094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63597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07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4163" y="871538"/>
            <a:ext cx="8382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707" name="AutoShape 16"/>
          <p:cNvSpPr>
            <a:spLocks noChangeArrowheads="1"/>
          </p:cNvSpPr>
          <p:nvPr/>
        </p:nvSpPr>
        <p:spPr bwMode="auto">
          <a:xfrm>
            <a:off x="4572000" y="2465336"/>
            <a:ext cx="4343400" cy="3867202"/>
          </a:xfrm>
          <a:prstGeom prst="leftArrowCallout">
            <a:avLst>
              <a:gd name="adj1" fmla="val 15788"/>
              <a:gd name="adj2" fmla="val 25000"/>
              <a:gd name="adj3" fmla="val 20672"/>
              <a:gd name="adj4" fmla="val 66667"/>
            </a:avLst>
          </a:prstGeom>
          <a:solidFill>
            <a:schemeClr val="hlink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26" name="Text Box 14"/>
          <p:cNvSpPr txBox="1">
            <a:spLocks noChangeArrowheads="1"/>
          </p:cNvSpPr>
          <p:nvPr/>
        </p:nvSpPr>
        <p:spPr bwMode="auto">
          <a:xfrm>
            <a:off x="228600" y="3124200"/>
            <a:ext cx="4343400" cy="2246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body {background-color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:#e6e6fa;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          	 color:#000000;</a:t>
            </a:r>
          </a:p>
          <a:p>
            <a:pPr>
              <a:defRPr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          	 font-family: Arial, sans-serif;</a:t>
            </a:r>
          </a:p>
          <a:p>
            <a:pPr>
              <a:defRPr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          	 font-size:90%; }</a:t>
            </a:r>
          </a:p>
          <a:p>
            <a:pPr>
              <a:defRPr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h2 {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color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: #003366; }</a:t>
            </a:r>
          </a:p>
          <a:p>
            <a:pPr>
              <a:defRPr/>
            </a:pP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</a:rPr>
              <a:t>nav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 { font-size: 16px;</a:t>
            </a:r>
          </a:p>
          <a:p>
            <a:pPr>
              <a:defRPr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           font-weight: bold; }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356" y="169811"/>
            <a:ext cx="6308725" cy="84137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External Style Sheets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325439" y="1176337"/>
            <a:ext cx="8624887" cy="1338263"/>
          </a:xfrm>
        </p:spPr>
        <p:txBody>
          <a:bodyPr rtlCol="0">
            <a:normAutofit fontScale="85000" lnSpcReduction="10000"/>
          </a:bodyPr>
          <a:lstStyle/>
          <a:p>
            <a:pPr marL="201168" lvl="1" indent="0" eaLnBrk="1" fontAlgn="auto" hangingPunct="1">
              <a:buFont typeface="Calibri" panose="020F0502020204030204" pitchFamily="34" charset="0"/>
              <a:buNone/>
              <a:defRPr/>
            </a:pPr>
            <a:r>
              <a:rPr lang="en-US" altLang="en-US" sz="4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web pages can associate with the same external style sheet file.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7271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E9A5436-5829-49AA-A34C-F531A6949767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23" name="AutoShape 11"/>
          <p:cNvSpPr>
            <a:spLocks noChangeArrowheads="1"/>
          </p:cNvSpPr>
          <p:nvPr/>
        </p:nvSpPr>
        <p:spPr bwMode="auto">
          <a:xfrm>
            <a:off x="7391400" y="4894263"/>
            <a:ext cx="1447800" cy="1219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2713" name="Text Box 13"/>
          <p:cNvSpPr txBox="1">
            <a:spLocks noChangeArrowheads="1"/>
          </p:cNvSpPr>
          <p:nvPr/>
        </p:nvSpPr>
        <p:spPr bwMode="auto">
          <a:xfrm>
            <a:off x="1676400" y="2514600"/>
            <a:ext cx="19391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project</a:t>
            </a:r>
            <a:r>
              <a:rPr lang="en-US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.css</a:t>
            </a: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18" name="AutoShape 6"/>
          <p:cNvSpPr>
            <a:spLocks noChangeArrowheads="1"/>
          </p:cNvSpPr>
          <p:nvPr/>
        </p:nvSpPr>
        <p:spPr bwMode="auto">
          <a:xfrm>
            <a:off x="6172200" y="2719388"/>
            <a:ext cx="1447800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index.html</a:t>
            </a:r>
          </a:p>
        </p:txBody>
      </p:sp>
      <p:sp>
        <p:nvSpPr>
          <p:cNvPr id="243719" name="AutoShape 7"/>
          <p:cNvSpPr>
            <a:spLocks noChangeArrowheads="1"/>
          </p:cNvSpPr>
          <p:nvPr/>
        </p:nvSpPr>
        <p:spPr bwMode="auto">
          <a:xfrm>
            <a:off x="6515100" y="3481388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clients.html</a:t>
            </a:r>
          </a:p>
        </p:txBody>
      </p:sp>
      <p:sp>
        <p:nvSpPr>
          <p:cNvPr id="243720" name="AutoShape 8"/>
          <p:cNvSpPr>
            <a:spLocks noChangeArrowheads="1"/>
          </p:cNvSpPr>
          <p:nvPr/>
        </p:nvSpPr>
        <p:spPr bwMode="auto">
          <a:xfrm>
            <a:off x="6896100" y="4298950"/>
            <a:ext cx="1503363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about.htm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39948" name="Text Box 17"/>
          <p:cNvSpPr txBox="1">
            <a:spLocks noChangeArrowheads="1"/>
          </p:cNvSpPr>
          <p:nvPr/>
        </p:nvSpPr>
        <p:spPr bwMode="auto">
          <a:xfrm>
            <a:off x="7772400" y="5638800"/>
            <a:ext cx="89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Etc…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141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978047" y="223464"/>
            <a:ext cx="5394325" cy="822326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Learning Outcomes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A4E9CCB-07E2-421C-9971-E932B44CD5AC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4579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781800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68052"/>
            <a:ext cx="8458200" cy="4921442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This presentation will . . . </a:t>
            </a:r>
          </a:p>
          <a:p>
            <a:pPr lvl="1" eaLnBrk="1" hangingPunct="1"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en-US" sz="3200" dirty="0" smtClean="0"/>
              <a:t>Describe the evolution of style sheets from print media to the Web</a:t>
            </a:r>
          </a:p>
          <a:p>
            <a:pPr lvl="1" eaLnBrk="1" hangingPunct="1"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en-US" sz="3200" dirty="0" smtClean="0"/>
              <a:t>List advantages of using </a:t>
            </a:r>
            <a:r>
              <a:rPr lang="en-US" altLang="en-US" sz="3200" u="sng" dirty="0" smtClean="0"/>
              <a:t>C</a:t>
            </a:r>
            <a:r>
              <a:rPr lang="en-US" altLang="en-US" sz="3200" dirty="0" smtClean="0"/>
              <a:t>ascading </a:t>
            </a:r>
            <a:r>
              <a:rPr lang="en-US" altLang="en-US" sz="3200" u="sng" dirty="0" smtClean="0"/>
              <a:t>S</a:t>
            </a:r>
            <a:r>
              <a:rPr lang="en-US" altLang="en-US" sz="3200" dirty="0" smtClean="0"/>
              <a:t>tyle </a:t>
            </a:r>
            <a:r>
              <a:rPr lang="en-US" altLang="en-US" sz="3200" u="sng" dirty="0" smtClean="0"/>
              <a:t>S</a:t>
            </a:r>
            <a:r>
              <a:rPr lang="en-US" altLang="en-US" sz="3200" dirty="0" smtClean="0"/>
              <a:t>heets</a:t>
            </a:r>
          </a:p>
          <a:p>
            <a:pPr lvl="1" eaLnBrk="1" hangingPunct="1"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en-US" sz="3200" dirty="0" smtClean="0"/>
              <a:t>Discuss color codes and coding systems</a:t>
            </a:r>
          </a:p>
          <a:p>
            <a:pPr lvl="1" eaLnBrk="1" hangingPunct="1"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en-US" sz="3200" dirty="0" smtClean="0"/>
              <a:t>Create embedded and external style sheets </a:t>
            </a:r>
          </a:p>
          <a:p>
            <a:pPr lvl="1" eaLnBrk="1" hangingPunct="1"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en-US" sz="3200" dirty="0"/>
              <a:t>Introduce linked CSS file </a:t>
            </a:r>
            <a:endParaRPr lang="en-US" altLang="en-US" sz="3200" dirty="0" smtClean="0"/>
          </a:p>
          <a:p>
            <a:pPr lvl="1" eaLnBrk="1" hangingPunct="1">
              <a:buClr>
                <a:schemeClr val="accent5">
                  <a:lumMod val="60000"/>
                  <a:lumOff val="40000"/>
                </a:schemeClr>
              </a:buClr>
            </a:pPr>
            <a:r>
              <a:rPr lang="en-US" altLang="en-US" sz="3200" dirty="0" smtClean="0"/>
              <a:t>Use CSS to configure common color and text properties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150" y="76200"/>
            <a:ext cx="6308725" cy="10668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link Element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502249" y="1552576"/>
            <a:ext cx="8403625" cy="47244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*A self-contained tag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*Placed in the head section of HTML file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*Purpose: associates the external style sheet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file with the web </a:t>
            </a:r>
            <a:r>
              <a:rPr lang="en-US" altLang="en-US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(Each </a:t>
            </a:r>
            <a:r>
              <a:rPr lang="en-US" altLang="en-US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must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contain a link element with appropriate path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and file name.)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*Example: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77F59DC-B207-4456-A3D0-17373B9958F5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228600" y="5673657"/>
            <a:ext cx="8677274" cy="584775"/>
          </a:xfrm>
          <a:prstGeom prst="rect">
            <a:avLst/>
          </a:prstGeom>
          <a:solidFill>
            <a:schemeClr val="hlink">
              <a:alpha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&lt;link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rel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="stylesheet" </a:t>
            </a:r>
            <a:r>
              <a:rPr lang="en-US" sz="3200" b="1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="styles/</a:t>
            </a:r>
            <a:r>
              <a:rPr lang="en-US" sz="3200" b="1" i="1" dirty="0" smtClean="0">
                <a:solidFill>
                  <a:schemeClr val="tx2">
                    <a:lumMod val="75000"/>
                  </a:schemeClr>
                </a:solidFill>
              </a:rPr>
              <a:t>project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.css"&gt;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4267200" y="4724400"/>
            <a:ext cx="1371600" cy="762000"/>
          </a:xfrm>
          <a:prstGeom prst="wedgeRoundRectCallout">
            <a:avLst>
              <a:gd name="adj1" fmla="val -54533"/>
              <a:gd name="adj2" fmla="val 99423"/>
              <a:gd name="adj3" fmla="val 16667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Some browsers also require type="text/</a:t>
            </a:r>
            <a:r>
              <a:rPr lang="en-US" sz="1200" b="1" dirty="0" err="1" smtClean="0"/>
              <a:t>css</a:t>
            </a:r>
            <a:r>
              <a:rPr lang="en-US" sz="1200" b="1" dirty="0" smtClean="0"/>
              <a:t>"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509289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371600" y="38100"/>
            <a:ext cx="7772400" cy="8302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Styles -- Color Coordination  </a:t>
            </a:r>
            <a:endParaRPr lang="en-US" sz="30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3657600"/>
            <a:ext cx="4133850" cy="2776537"/>
          </a:xfrm>
          <a:solidFill>
            <a:srgbClr val="E6E6FA"/>
          </a:solidFill>
          <a:ln>
            <a:solidFill>
              <a:schemeClr val="tx2"/>
            </a:solidFill>
          </a:ln>
        </p:spPr>
        <p:txBody>
          <a:bodyPr rtlCol="0"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body { background-color: #e6e6fa;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color: #191970;}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h1 { background-color: #191970;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color: #e6e6fa;}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h2 { background-color: #aeaed4;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color: #191970;}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b="1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36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DDB0B8-1962-409C-85E3-283489159362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88" y="1050925"/>
            <a:ext cx="4610100" cy="2295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TextBox 4"/>
          <p:cNvSpPr txBox="1"/>
          <p:nvPr/>
        </p:nvSpPr>
        <p:spPr>
          <a:xfrm>
            <a:off x="5229885" y="3346450"/>
            <a:ext cx="3733800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The body selector sets the global style rules for the entire page.</a:t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The global </a:t>
            </a:r>
            <a:r>
              <a:rPr lang="en-US" sz="2800" dirty="0">
                <a:latin typeface="+mn-lt"/>
              </a:rPr>
              <a:t>rules are overridden for &lt;h1&gt; and &lt;h2&gt; </a:t>
            </a:r>
            <a:r>
              <a:rPr lang="en-US" sz="2800" dirty="0" smtClean="0">
                <a:latin typeface="+mn-lt"/>
              </a:rPr>
              <a:t>elements</a:t>
            </a:r>
            <a:endParaRPr lang="en-US" sz="2800" dirty="0"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73805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5105400" y="1077721"/>
            <a:ext cx="1143000" cy="1085851"/>
          </a:xfrm>
          <a:prstGeom prst="wedgeRoundRectCallout">
            <a:avLst>
              <a:gd name="adj1" fmla="val -112009"/>
              <a:gd name="adj2" fmla="val 54238"/>
              <a:gd name="adj3" fmla="val 16667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 you convert the body background color to RGB?</a:t>
            </a:r>
            <a:endParaRPr lang="en-US" sz="1200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371600" y="38100"/>
            <a:ext cx="7772400" cy="8302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Styles, </a:t>
            </a:r>
            <a:r>
              <a:rPr lang="en-US" sz="3000" dirty="0" smtClean="0">
                <a:solidFill>
                  <a:schemeClr val="tx2">
                    <a:satMod val="130000"/>
                  </a:schemeClr>
                </a:solidFill>
              </a:rPr>
              <a:t>cont.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762000" y="2341565"/>
            <a:ext cx="7946303" cy="2940010"/>
          </a:xfrm>
          <a:solidFill>
            <a:srgbClr val="E6E6FA"/>
          </a:solidFill>
          <a:ln>
            <a:solidFill>
              <a:schemeClr val="tx2"/>
            </a:solidFill>
          </a:ln>
        </p:spPr>
        <p:txBody>
          <a:bodyPr rtlCol="0">
            <a:normAutofit/>
          </a:bodyPr>
          <a:lstStyle/>
          <a:p>
            <a:pPr marL="365760" indent="-283464" eaLnBrk="1" fontAlgn="auto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endParaRPr lang="en-US" sz="1200" b="1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body { background-color: #e6e6fa; color: #191970;}</a:t>
            </a:r>
          </a:p>
          <a:p>
            <a:pPr marL="365760" indent="-283464" eaLnBrk="1" fontAlgn="auto" hangingPunct="1">
              <a:spcBef>
                <a:spcPts val="1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h1 { background-color: #191970; color: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# e6e6fa;}</a:t>
            </a:r>
            <a:endParaRPr lang="en-US" sz="2400" b="1" dirty="0" smtClean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Bef>
                <a:spcPts val="1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h2 { background-color: #aeaed4; color: #191970;}</a:t>
            </a:r>
          </a:p>
          <a:p>
            <a:pPr marL="365760" indent="-283464" eaLnBrk="1" fontAlgn="auto" hangingPunct="1">
              <a:spcBef>
                <a:spcPts val="1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h1, h2 { font-style: italic; font-family: </a:t>
            </a:r>
            <a:r>
              <a:rPr lang="en-US" sz="2400" b="1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; color: #000000;}</a:t>
            </a:r>
          </a:p>
          <a:p>
            <a:pPr marL="365760" indent="-283464" eaLnBrk="1" fontAlgn="auto" hangingPunct="1">
              <a:spcBef>
                <a:spcPts val="1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p, </a:t>
            </a:r>
            <a:r>
              <a:rPr lang="en-US" sz="2400" b="1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blockquote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{color: #</a:t>
            </a:r>
            <a:r>
              <a:rPr lang="en-US" sz="2400" b="1" dirty="0" err="1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ffffff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; background-color: #ffcc00;}</a:t>
            </a:r>
          </a:p>
        </p:txBody>
      </p:sp>
      <p:sp>
        <p:nvSpPr>
          <p:cNvPr id="44036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DDB0B8-1962-409C-85E3-283489159362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75530"/>
            <a:ext cx="769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When the same style is to be applied to multiple tags, the tags can be combined:</a:t>
            </a:r>
            <a:endParaRPr lang="en-US" sz="2800" dirty="0">
              <a:latin typeface="+mn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73805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199" y="5397690"/>
            <a:ext cx="83820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Recall that if a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legacy</a:t>
            </a:r>
            <a:r>
              <a:rPr lang="en-US" sz="2800" dirty="0" smtClean="0">
                <a:latin typeface="+mn-lt"/>
              </a:rPr>
              <a:t> in-line style attribute has been used in one of these HTML elements, it will override this global style.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07988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6508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Comments in CSS</a:t>
            </a: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88DE4E6-12A7-4718-8005-267559144503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400" y="1752600"/>
            <a:ext cx="838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you wish to include a comment in your CSS code, incase the comment between   /*     */    marks:</a:t>
            </a:r>
          </a:p>
          <a:p>
            <a:endParaRPr lang="en-US" sz="2800" dirty="0"/>
          </a:p>
          <a:p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00B0F0"/>
                </a:solidFill>
              </a:rPr>
              <a:t>/* Your comments here */</a:t>
            </a:r>
          </a:p>
          <a:p>
            <a:endParaRPr lang="en-US" sz="2800" dirty="0"/>
          </a:p>
          <a:p>
            <a:r>
              <a:rPr lang="en-US" sz="2800" dirty="0" smtClean="0"/>
              <a:t>The browser will ignore everything between those characters.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530794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77946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Configuring Text with CSS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22325" y="1600200"/>
            <a:ext cx="7940675" cy="4537075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CSS properties for configuring text:</a:t>
            </a:r>
          </a:p>
          <a:p>
            <a:pPr lvl="1" eaLnBrk="1" hangingPunct="1"/>
            <a:r>
              <a:rPr lang="en-US" altLang="en-US" sz="2800" dirty="0" smtClean="0"/>
              <a:t>font-weight	</a:t>
            </a:r>
          </a:p>
          <a:p>
            <a:pPr lvl="2" eaLnBrk="1" hangingPunct="1"/>
            <a:r>
              <a:rPr lang="en-US" altLang="en-US" sz="2400" dirty="0" smtClean="0"/>
              <a:t>Configures the boldness of text</a:t>
            </a:r>
          </a:p>
          <a:p>
            <a:pPr lvl="1" eaLnBrk="1" hangingPunct="1"/>
            <a:r>
              <a:rPr lang="en-US" altLang="en-US" sz="2800" dirty="0" smtClean="0"/>
              <a:t>font-style</a:t>
            </a:r>
          </a:p>
          <a:p>
            <a:pPr lvl="2" eaLnBrk="1" hangingPunct="1"/>
            <a:r>
              <a:rPr lang="en-US" altLang="en-US" sz="2400" dirty="0" smtClean="0"/>
              <a:t>Configures text to an italic style</a:t>
            </a:r>
          </a:p>
          <a:p>
            <a:pPr lvl="1" eaLnBrk="1" hangingPunct="1"/>
            <a:r>
              <a:rPr lang="en-US" altLang="en-US" sz="2800" dirty="0" smtClean="0"/>
              <a:t>font-size</a:t>
            </a:r>
          </a:p>
          <a:p>
            <a:pPr lvl="2" eaLnBrk="1" hangingPunct="1"/>
            <a:r>
              <a:rPr lang="en-US" altLang="en-US" sz="2400" dirty="0" smtClean="0"/>
              <a:t>Configures the size of the text</a:t>
            </a:r>
          </a:p>
          <a:p>
            <a:pPr lvl="1" eaLnBrk="1" hangingPunct="1"/>
            <a:r>
              <a:rPr lang="en-US" altLang="en-US" sz="2800" dirty="0" smtClean="0"/>
              <a:t>font-family</a:t>
            </a:r>
          </a:p>
          <a:p>
            <a:pPr lvl="2" eaLnBrk="1" hangingPunct="1"/>
            <a:r>
              <a:rPr lang="en-US" altLang="en-US" sz="2400" dirty="0" smtClean="0"/>
              <a:t>Configures the font typeface of the text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ECFF32A-7F54-454D-A992-8357347FEA6B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835500" y="63849"/>
            <a:ext cx="7543800" cy="8556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The font-family Property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85800" y="4750575"/>
            <a:ext cx="8305800" cy="542832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Configure a list of fonts and include a generic family name</a:t>
            </a:r>
            <a:endParaRPr lang="en-US" altLang="en-US" dirty="0" smtClean="0"/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2DA81A2-F5BF-48BB-A47E-6399C1F83970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 rotWithShape="1">
          <a:blip r:embed="rId3"/>
          <a:srcRect t="8819" r="3909"/>
          <a:stretch/>
        </p:blipFill>
        <p:spPr bwMode="auto">
          <a:xfrm>
            <a:off x="438792" y="2057400"/>
            <a:ext cx="834518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6" name="Straight Connector 5"/>
          <p:cNvCxnSpPr/>
          <p:nvPr/>
        </p:nvCxnSpPr>
        <p:spPr>
          <a:xfrm>
            <a:off x="35400" y="9906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36953" y="5560625"/>
            <a:ext cx="7225681" cy="67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 { font-family: Arial, Verdana, sans-serif; }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38793" y="1144903"/>
            <a:ext cx="8422002" cy="80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600" dirty="0" smtClean="0"/>
              <a:t>CSS uses a set of five predefined names as generic font families since not every computer has the same fonts installed</a:t>
            </a:r>
            <a:endParaRPr lang="en-US" altLang="en-US" dirty="0" smtClean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00100" y="76200"/>
            <a:ext cx="7543800" cy="6508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turn!  </a:t>
            </a:r>
            <a:r>
              <a:rPr lang="en-US" sz="3100" dirty="0" smtClean="0">
                <a:solidFill>
                  <a:schemeClr val="tx2">
                    <a:satMod val="130000"/>
                  </a:schemeClr>
                </a:solidFill>
              </a:rPr>
              <a:t>(external CSS file)</a:t>
            </a: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88DE4E6-12A7-4718-8005-267559144503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2400" y="856357"/>
            <a:ext cx="899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View the tennis </a:t>
            </a:r>
            <a:r>
              <a:rPr lang="en-US" dirty="0"/>
              <a:t>project in a </a:t>
            </a:r>
            <a:r>
              <a:rPr lang="en-US" dirty="0" smtClean="0"/>
              <a:t>browser.  You will edit the HTML and add CSS to the </a:t>
            </a:r>
            <a:r>
              <a:rPr lang="en-US" i="1" dirty="0" smtClean="0"/>
              <a:t>project</a:t>
            </a:r>
            <a:r>
              <a:rPr lang="en-US" dirty="0" smtClean="0"/>
              <a:t>: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a CSS styles file and add a </a:t>
            </a:r>
            <a:r>
              <a:rPr lang="en-US" i="1" dirty="0" smtClean="0"/>
              <a:t>&lt;</a:t>
            </a:r>
            <a:r>
              <a:rPr lang="en-US" b="1" dirty="0" smtClean="0"/>
              <a:t>link</a:t>
            </a:r>
            <a:r>
              <a:rPr lang="en-US" i="1" dirty="0" smtClean="0"/>
              <a:t>&gt;</a:t>
            </a:r>
            <a:r>
              <a:rPr lang="en-US" dirty="0" smtClean="0"/>
              <a:t> element to the header of the </a:t>
            </a:r>
            <a:r>
              <a:rPr lang="en-US" i="1" dirty="0" smtClean="0"/>
              <a:t>index</a:t>
            </a:r>
            <a:r>
              <a:rPr lang="en-US" dirty="0" smtClean="0"/>
              <a:t> page</a:t>
            </a:r>
            <a:r>
              <a:rPr lang="en-US" dirty="0" smtClean="0"/>
              <a:t>.  </a:t>
            </a:r>
            <a:r>
              <a:rPr lang="en-US" sz="1400" dirty="0" smtClean="0"/>
              <a:t>(see slide 20)</a:t>
            </a:r>
            <a:endParaRPr lang="en-US" sz="1400" dirty="0" smtClean="0"/>
          </a:p>
          <a:p>
            <a:pPr marL="457200" indent="-457200">
              <a:buAutoNum type="arabicPeriod"/>
            </a:pPr>
            <a:r>
              <a:rPr lang="en-US" dirty="0" smtClean="0"/>
              <a:t>Make all &lt;</a:t>
            </a:r>
            <a:r>
              <a:rPr lang="en-US" b="1" dirty="0" smtClean="0"/>
              <a:t>h1</a:t>
            </a:r>
            <a:r>
              <a:rPr lang="en-US" dirty="0" smtClean="0"/>
              <a:t>&gt; text black (use hex value).</a:t>
            </a:r>
          </a:p>
          <a:p>
            <a:pPr marL="457200" indent="-457200">
              <a:buAutoNum type="arabicPeriod"/>
            </a:pPr>
            <a:r>
              <a:rPr lang="en-US" dirty="0" smtClean="0"/>
              <a:t>Make all &lt;</a:t>
            </a:r>
            <a:r>
              <a:rPr lang="en-US" b="1" dirty="0" smtClean="0"/>
              <a:t>h3</a:t>
            </a:r>
            <a:r>
              <a:rPr lang="en-US" dirty="0" smtClean="0"/>
              <a:t>&gt; text navy (find a hex code in a color picker or chart)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Give all pages a background color of dark green (perhaps dark sea green).</a:t>
            </a:r>
          </a:p>
          <a:p>
            <a:pPr marL="457200" indent="-457200">
              <a:buAutoNum type="arabicPeriod" startAt="5"/>
            </a:pPr>
            <a:r>
              <a:rPr lang="en-US" dirty="0" smtClean="0"/>
              <a:t>Apply white to the text within the </a:t>
            </a:r>
            <a:r>
              <a:rPr lang="en-US" dirty="0"/>
              <a:t>body </a:t>
            </a:r>
            <a:r>
              <a:rPr lang="en-US" dirty="0" smtClean="0"/>
              <a:t>area</a:t>
            </a:r>
          </a:p>
          <a:p>
            <a:pPr marL="457200" indent="-457200">
              <a:buAutoNum type="arabicPeriod" startAt="5"/>
            </a:pPr>
            <a:r>
              <a:rPr lang="en-US" dirty="0" smtClean="0"/>
              <a:t>Use the </a:t>
            </a:r>
            <a:r>
              <a:rPr lang="en-US" b="1" dirty="0" smtClean="0"/>
              <a:t>Kartika</a:t>
            </a:r>
            <a:r>
              <a:rPr lang="en-US" dirty="0" smtClean="0"/>
              <a:t> typeface in the body of the document and include a </a:t>
            </a:r>
            <a:r>
              <a:rPr lang="en-US" b="1" dirty="0" smtClean="0"/>
              <a:t>san-serif</a:t>
            </a:r>
            <a:r>
              <a:rPr lang="en-US" dirty="0" smtClean="0"/>
              <a:t> option if Kartika isn't found.</a:t>
            </a:r>
          </a:p>
          <a:p>
            <a:pPr marL="457200" indent="-457200">
              <a:buFontTx/>
              <a:buAutoNum type="arabicPeriod" startAt="5"/>
            </a:pPr>
            <a:r>
              <a:rPr lang="en-US" dirty="0"/>
              <a:t>Save and view in Chrome, </a:t>
            </a:r>
            <a:r>
              <a:rPr lang="en-US" dirty="0" err="1"/>
              <a:t>FireFox</a:t>
            </a:r>
            <a:r>
              <a:rPr lang="en-US" dirty="0"/>
              <a:t>, and Internet </a:t>
            </a:r>
            <a:r>
              <a:rPr lang="en-US" dirty="0" smtClean="0"/>
              <a:t>Explorer</a:t>
            </a:r>
          </a:p>
          <a:p>
            <a:pPr marL="457200" indent="-457200">
              <a:buFontTx/>
              <a:buAutoNum type="arabicPeriod" startAt="5"/>
            </a:pPr>
            <a:r>
              <a:rPr lang="en-US" dirty="0"/>
              <a:t>Why is the </a:t>
            </a:r>
            <a:r>
              <a:rPr lang="en-US" b="1" dirty="0"/>
              <a:t>scores</a:t>
            </a:r>
            <a:r>
              <a:rPr lang="en-US" dirty="0"/>
              <a:t> page different?  Fix the problem.</a:t>
            </a:r>
          </a:p>
          <a:p>
            <a:pPr marL="457200" indent="-457200">
              <a:buFontTx/>
              <a:buAutoNum type="arabicPeriod" startAt="5"/>
            </a:pPr>
            <a:r>
              <a:rPr lang="en-US" dirty="0" smtClean="0"/>
              <a:t>At this point, the formatting is applied only to the </a:t>
            </a:r>
            <a:r>
              <a:rPr lang="en-US" i="1" dirty="0" smtClean="0"/>
              <a:t>index </a:t>
            </a:r>
            <a:r>
              <a:rPr lang="en-US" dirty="0" smtClean="0"/>
              <a:t>page.  Add link elements throughout the remaining pages.</a:t>
            </a:r>
          </a:p>
          <a:p>
            <a:pPr marL="457200" indent="-457200">
              <a:buFontTx/>
              <a:buAutoNum type="arabicPeriod" startAt="5"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00100" y="76200"/>
            <a:ext cx="7543800" cy="6508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Your turn, cont.!  </a:t>
            </a:r>
            <a:r>
              <a:rPr lang="en-US" sz="3100" dirty="0" smtClean="0">
                <a:solidFill>
                  <a:schemeClr val="tx2">
                    <a:satMod val="130000"/>
                  </a:schemeClr>
                </a:solidFill>
              </a:rPr>
              <a:t>(external CSS file)</a:t>
            </a: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88DE4E6-12A7-4718-8005-267559144503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2400" y="856357"/>
            <a:ext cx="883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dirty="0" smtClean="0">
                <a:solidFill>
                  <a:schemeClr val="accent2"/>
                </a:solidFill>
              </a:rPr>
              <a:t>Comment </a:t>
            </a:r>
            <a:r>
              <a:rPr lang="en-US" smtClean="0">
                <a:solidFill>
                  <a:schemeClr val="accent2"/>
                </a:solidFill>
              </a:rPr>
              <a:t>the previous rules </a:t>
            </a:r>
            <a:r>
              <a:rPr lang="en-US" dirty="0" smtClean="0">
                <a:solidFill>
                  <a:schemeClr val="accent2"/>
                </a:solidFill>
              </a:rPr>
              <a:t>and try the following instead.</a:t>
            </a:r>
          </a:p>
          <a:p>
            <a:pPr marL="457200" indent="-457200">
              <a:buAutoNum type="arabicPeriod" startAt="11"/>
            </a:pPr>
            <a:r>
              <a:rPr lang="en-US" dirty="0" smtClean="0"/>
              <a:t>Use </a:t>
            </a:r>
            <a:r>
              <a:rPr lang="en-US" b="1" dirty="0" smtClean="0"/>
              <a:t>Courier,</a:t>
            </a:r>
            <a:r>
              <a:rPr lang="en-US" dirty="0" smtClean="0"/>
              <a:t> plus another of your choice, with a </a:t>
            </a:r>
            <a:r>
              <a:rPr lang="en-US" b="1" dirty="0" smtClean="0"/>
              <a:t>monospace</a:t>
            </a:r>
            <a:r>
              <a:rPr lang="en-US" dirty="0" smtClean="0"/>
              <a:t> option for the </a:t>
            </a:r>
            <a:r>
              <a:rPr lang="en-US" dirty="0"/>
              <a:t>body </a:t>
            </a:r>
            <a:r>
              <a:rPr lang="en-US" dirty="0" smtClean="0"/>
              <a:t>text.</a:t>
            </a:r>
          </a:p>
          <a:p>
            <a:pPr marL="457200" indent="-457200">
              <a:buAutoNum type="arabicPeriod" startAt="11"/>
            </a:pPr>
            <a:r>
              <a:rPr lang="en-US" dirty="0" smtClean="0"/>
              <a:t>Make the &lt;</a:t>
            </a:r>
            <a:r>
              <a:rPr lang="en-US" b="1" dirty="0" smtClean="0"/>
              <a:t>h1</a:t>
            </a:r>
            <a:r>
              <a:rPr lang="en-US" dirty="0" smtClean="0"/>
              <a:t>&gt; text color goldenrod (#daa520).</a:t>
            </a:r>
          </a:p>
          <a:p>
            <a:pPr marL="457200" indent="-457200">
              <a:buAutoNum type="arabicPeriod" startAt="11"/>
            </a:pPr>
            <a:r>
              <a:rPr lang="en-US" dirty="0" smtClean="0"/>
              <a:t>Make the &lt;</a:t>
            </a:r>
            <a:r>
              <a:rPr lang="en-US" b="1" dirty="0" smtClean="0"/>
              <a:t>h1</a:t>
            </a:r>
            <a:r>
              <a:rPr lang="en-US" dirty="0" smtClean="0"/>
              <a:t>&gt; and &lt;</a:t>
            </a:r>
            <a:r>
              <a:rPr lang="en-US" b="1" dirty="0" smtClean="0"/>
              <a:t>h3</a:t>
            </a:r>
            <a:r>
              <a:rPr lang="en-US" dirty="0" smtClean="0"/>
              <a:t>&gt; tags use the </a:t>
            </a:r>
            <a:r>
              <a:rPr lang="en-US" b="1" dirty="0" smtClean="0"/>
              <a:t>Baskerville </a:t>
            </a:r>
            <a:r>
              <a:rPr lang="en-US" dirty="0" smtClean="0"/>
              <a:t>or </a:t>
            </a:r>
            <a:r>
              <a:rPr lang="en-US" b="1" dirty="0" smtClean="0"/>
              <a:t>Lucida Bright </a:t>
            </a:r>
            <a:r>
              <a:rPr lang="en-US" dirty="0" smtClean="0"/>
              <a:t>or something in an appropriate font family typeface.</a:t>
            </a:r>
          </a:p>
          <a:p>
            <a:pPr marL="457200" indent="-457200">
              <a:buAutoNum type="arabicPeriod" startAt="11"/>
            </a:pPr>
            <a:r>
              <a:rPr lang="en-US" dirty="0" smtClean="0"/>
              <a:t>Format all paragraphs in italic, a font size of 150%, and a background color of some shade of lilac.</a:t>
            </a:r>
          </a:p>
          <a:p>
            <a:pPr marL="457200" indent="-457200">
              <a:buFontTx/>
              <a:buAutoNum type="arabicPeriod" startAt="11"/>
            </a:pPr>
            <a:r>
              <a:rPr lang="en-US" dirty="0" smtClean="0"/>
              <a:t>Make all of the anchor elements orange.</a:t>
            </a:r>
          </a:p>
          <a:p>
            <a:pPr marL="457200" indent="-457200">
              <a:buFontTx/>
              <a:buAutoNum type="arabicPeriod" startAt="11"/>
            </a:pPr>
            <a:r>
              <a:rPr lang="en-US" dirty="0" smtClean="0"/>
              <a:t>Save </a:t>
            </a:r>
            <a:r>
              <a:rPr lang="en-US" dirty="0"/>
              <a:t>and view in Chrome, </a:t>
            </a:r>
            <a:r>
              <a:rPr lang="en-US" dirty="0" err="1"/>
              <a:t>FireFox</a:t>
            </a:r>
            <a:r>
              <a:rPr lang="en-US" dirty="0"/>
              <a:t>, and Internet </a:t>
            </a:r>
            <a:r>
              <a:rPr lang="en-US" dirty="0" smtClean="0"/>
              <a:t>Explorer</a:t>
            </a:r>
          </a:p>
        </p:txBody>
      </p:sp>
    </p:spTree>
    <p:extLst>
      <p:ext uri="{BB962C8B-B14F-4D97-AF65-F5344CB8AC3E}">
        <p14:creationId xmlns:p14="http://schemas.microsoft.com/office/powerpoint/2010/main" val="243835604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251" y="224073"/>
            <a:ext cx="7772400" cy="6858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Cascading Style Sheets  (CSS)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001946"/>
            <a:ext cx="7391400" cy="4789254"/>
          </a:xfrm>
        </p:spPr>
        <p:txBody>
          <a:bodyPr rtlCol="0">
            <a:no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 Styles   </a:t>
            </a:r>
            <a:r>
              <a:rPr lang="en-US" sz="2800" dirty="0" smtClean="0">
                <a:solidFill>
                  <a:srgbClr val="FF0000"/>
                </a:solidFill>
              </a:rPr>
              <a:t>(NOT the best option!)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head section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 style element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pply to the entire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eb page document</a:t>
            </a:r>
          </a:p>
          <a:p>
            <a:pPr marL="402336" lvl="1" indent="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&lt;style&gt; …. &lt;/style&gt;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Styles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Separate text file with .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file extension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Associate with a HTML link element in the head section of a web page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F9181D6-42D0-49D0-8DA6-AEA6836B93F2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086100" y="1185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09873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30727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ig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5626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0737" y="228600"/>
            <a:ext cx="3014663" cy="1331913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CSS 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Advantages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3160713"/>
            <a:ext cx="7848600" cy="3468687"/>
          </a:xfrm>
        </p:spPr>
        <p:txBody>
          <a:bodyPr rtlCol="0">
            <a:normAutofit/>
          </a:bodyPr>
          <a:lstStyle/>
          <a:p>
            <a:pPr marL="91440" indent="-91440" eaLnBrk="1" fontAlgn="auto" hangingPunct="1"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Greater typography and page layout control</a:t>
            </a:r>
            <a:endParaRPr lang="en-US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eaLnBrk="1" fontAlgn="auto" hangingPunct="1"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Style is separate from structure</a:t>
            </a:r>
            <a:endParaRPr lang="en-US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eaLnBrk="1" fontAlgn="auto" hangingPunct="1"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Styles can be stored in a separate document </a:t>
            </a:r>
            <a:b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and associated with the web page</a:t>
            </a:r>
            <a:endParaRPr lang="en-US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eaLnBrk="1" fontAlgn="auto" hangingPunct="1"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Potentially smaller documents/projects</a:t>
            </a:r>
            <a:endParaRPr lang="en-US" altLang="en-US" sz="9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1440" indent="-91440" eaLnBrk="1" fontAlgn="auto" hangingPunct="1">
              <a:defRPr/>
            </a:pP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Easier site maintenance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8A0F5C0-6164-4205-A4E8-D399F8ABA264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638800" y="1636713"/>
            <a:ext cx="35052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470525" cy="8382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Syntax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930275" y="1676217"/>
            <a:ext cx="7588250" cy="2154422"/>
          </a:xfrm>
        </p:spPr>
        <p:txBody>
          <a:bodyPr rtlCol="0">
            <a:noAutofit/>
          </a:bodyPr>
          <a:lstStyle/>
          <a:p>
            <a:pPr marL="91440" indent="-91440" eaLnBrk="1" fontAlgn="auto" hangingPunct="1">
              <a:lnSpc>
                <a:spcPct val="80000"/>
              </a:lnSpc>
              <a:defRPr/>
            </a:pPr>
            <a:r>
              <a:rPr lang="en-US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Style sheets are composed of  "Rules" that describe the styling to be applied. </a:t>
            </a:r>
            <a:br>
              <a:rPr lang="en-US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marL="91440" indent="-91440" eaLnBrk="1" fontAlgn="auto" hangingPunct="1">
              <a:lnSpc>
                <a:spcPct val="80000"/>
              </a:lnSpc>
              <a:defRPr/>
            </a:pPr>
            <a:r>
              <a:rPr lang="en-US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Each Rule contains a Selector and a Declaration</a:t>
            </a:r>
            <a:r>
              <a:rPr lang="en-US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B12600E-E518-4241-853B-ACAAFB71F869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2738438" y="2786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4" name="Picture 2" descr="Figure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57" b="7946"/>
          <a:stretch/>
        </p:blipFill>
        <p:spPr bwMode="auto">
          <a:xfrm>
            <a:off x="818799" y="4013201"/>
            <a:ext cx="750640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Figure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9623" r="1148" b="5247"/>
          <a:stretch/>
        </p:blipFill>
        <p:spPr bwMode="auto">
          <a:xfrm>
            <a:off x="0" y="294512"/>
            <a:ext cx="381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470525" cy="9144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CSS Syntax Sample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5072497"/>
            <a:ext cx="7543800" cy="1168111"/>
          </a:xfrm>
        </p:spPr>
        <p:txBody>
          <a:bodyPr rtlCol="0"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body { color:  #0000ff;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background-color:  #ffff00; }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963C61B-AEDC-4B00-9C5D-36B66B247FA9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2738438" y="2786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8763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" y="1640975"/>
            <a:ext cx="8991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B050"/>
                </a:solidFill>
                <a:cs typeface="Times New Roman" pitchFamily="18" charset="0"/>
              </a:rPr>
              <a:t>Configure </a:t>
            </a:r>
            <a:r>
              <a:rPr lang="en-US" sz="2600" b="1" dirty="0" smtClean="0">
                <a:solidFill>
                  <a:srgbClr val="00B050"/>
                </a:solidFill>
                <a:cs typeface="Times New Roman" pitchFamily="18" charset="0"/>
              </a:rPr>
              <a:t>the body of </a:t>
            </a:r>
            <a:r>
              <a:rPr lang="en-US" sz="2600" b="1" dirty="0" smtClean="0">
                <a:solidFill>
                  <a:srgbClr val="00B050"/>
                </a:solidFill>
                <a:cs typeface="Times New Roman" pitchFamily="18" charset="0"/>
              </a:rPr>
              <a:t>site </a:t>
            </a:r>
            <a:r>
              <a:rPr lang="en-US" sz="2600" b="1" dirty="0">
                <a:solidFill>
                  <a:srgbClr val="00B050"/>
                </a:solidFill>
                <a:cs typeface="Times New Roman" pitchFamily="18" charset="0"/>
              </a:rPr>
              <a:t>web </a:t>
            </a:r>
            <a:r>
              <a:rPr lang="en-US" sz="2600" b="1" dirty="0" smtClean="0">
                <a:solidFill>
                  <a:srgbClr val="00B050"/>
                </a:solidFill>
                <a:cs typeface="Times New Roman" pitchFamily="18" charset="0"/>
              </a:rPr>
              <a:t>pages </a:t>
            </a:r>
            <a:r>
              <a:rPr lang="en-US" sz="2600" b="1" dirty="0">
                <a:solidFill>
                  <a:srgbClr val="00B050"/>
                </a:solidFill>
                <a:cs typeface="Times New Roman" pitchFamily="18" charset="0"/>
              </a:rPr>
              <a:t>to display blue text and yellow background</a:t>
            </a:r>
            <a:r>
              <a:rPr lang="en-US" sz="2600" b="1" dirty="0" smtClean="0">
                <a:solidFill>
                  <a:srgbClr val="00B050"/>
                </a:solidFill>
                <a:cs typeface="Times New Roman" pitchFamily="18" charset="0"/>
              </a:rPr>
              <a:t>:</a:t>
            </a:r>
            <a:endParaRPr lang="en-US" sz="2600" b="1" dirty="0">
              <a:solidFill>
                <a:srgbClr val="00B050"/>
              </a:solidFill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00100" y="3969406"/>
            <a:ext cx="7543800" cy="83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 smtClean="0">
                <a:solidFill>
                  <a:srgbClr val="00B050"/>
                </a:solidFill>
                <a:cs typeface="Times New Roman" pitchFamily="18" charset="0"/>
              </a:rPr>
              <a:t>This could also be written using hexadecimal color values (preferable):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95400" y="2696936"/>
            <a:ext cx="7543800" cy="117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body { color:  blue;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background-color:  yellow; }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4792"/>
            <a:ext cx="8381999" cy="814716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Sample Formatting:  CSS Properties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E1ED4D2-F7BD-4C82-A5A4-85E1435CB6E8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086100" y="1185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97053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295400"/>
            <a:ext cx="4343400" cy="490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background-color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border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color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border-bottom-color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cursor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font-family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font-kerning 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font-size 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font-style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font-weight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3000" y="1329336"/>
            <a:ext cx="4038600" cy="490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letter-spacing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line-height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margin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tab-size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text-align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text-decoration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white-space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word-spacing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word-wrap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r>
              <a:rPr lang="en-US" altLang="en-US" sz="3200" dirty="0" smtClean="0"/>
              <a:t>width</a:t>
            </a:r>
          </a:p>
          <a:p>
            <a:pPr marL="639763" lvl="1" indent="-236538" eaLnBrk="1" hangingPunct="1">
              <a:spcAft>
                <a:spcPct val="0"/>
              </a:spcAft>
              <a:buFont typeface="Verdana" panose="020B0604030504040204" pitchFamily="34" charset="0"/>
              <a:buChar char="◦"/>
            </a:pPr>
            <a:endParaRPr lang="en-US" altLang="en-US" sz="2000" dirty="0" smtClean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1447800"/>
            <a:ext cx="845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244475"/>
            <a:ext cx="7543800" cy="747713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Using Color on Web Pages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735407" y="1447800"/>
            <a:ext cx="6296025" cy="4387851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Computer monitors display color as intensities of red, green, and blue light</a:t>
            </a:r>
          </a:p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RGB Color</a:t>
            </a:r>
          </a:p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The values of </a:t>
            </a:r>
            <a:r>
              <a:rPr lang="en-US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red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, </a:t>
            </a:r>
            <a:r>
              <a:rPr lang="en-US" altLang="en-US" sz="32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green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, and </a:t>
            </a:r>
            <a:r>
              <a:rPr lang="en-US" altLang="en-US" sz="32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blue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vary from 0 to 255.</a:t>
            </a:r>
          </a:p>
          <a:p>
            <a:pPr eaLnBrk="1" hangingPunct="1"/>
            <a:r>
              <a:rPr lang="en-US" altLang="en-US" sz="3200" dirty="0" smtClean="0">
                <a:cs typeface="Times New Roman" panose="02020603050405020304" pitchFamily="18" charset="0"/>
              </a:rPr>
              <a:t>Hexadecimal numbers (base 16) represent these color values.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6DA280-B87F-46E3-89AD-7C6FA9E4062B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8" name="Picture 2" descr="Figure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98613"/>
            <a:ext cx="19050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0" y="1054947"/>
            <a:ext cx="9144000" cy="0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423863"/>
            <a:ext cx="9034463" cy="1027112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Hexadecimal 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Color Values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23BAC63-3325-4AE2-8CBE-942ABE5558B5}" type="slidenum">
              <a:rPr lang="en-US" altLang="en-US" sz="1100" smtClean="0">
                <a:solidFill>
                  <a:srgbClr val="4D4D4D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100" smtClean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6" name="Picture 2" descr="Fig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5" y="838200"/>
            <a:ext cx="4699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486400" y="1601788"/>
            <a:ext cx="3695886" cy="24647"/>
          </a:xfrm>
          <a:prstGeom prst="line">
            <a:avLst/>
          </a:prstGeom>
          <a:ln w="66675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824663"/>
            <a:ext cx="9144000" cy="0"/>
          </a:xfrm>
          <a:prstGeom prst="line">
            <a:avLst/>
          </a:prstGeom>
          <a:ln w="193675" cap="flat">
            <a:solidFill>
              <a:srgbClr val="00B05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97895" y="4741692"/>
            <a:ext cx="2455718" cy="1160463"/>
          </a:xfrm>
          <a:prstGeom prst="rect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72955" y="4741692"/>
            <a:ext cx="2455718" cy="1160463"/>
          </a:xfrm>
          <a:prstGeom prst="rect">
            <a:avLst/>
          </a:prstGeom>
          <a:solidFill>
            <a:srgbClr val="64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819400"/>
            <a:ext cx="7086600" cy="3276600"/>
          </a:xfrm>
        </p:spPr>
        <p:txBody>
          <a:bodyPr rtlCol="0"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# indicates a hexadecimal value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Hex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value pairs range from 00 to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ff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Three hex value pairs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describe an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RGB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color</a:t>
            </a:r>
          </a:p>
          <a:p>
            <a:pPr marL="640080" lvl="1" indent="-237744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000000 black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ffffff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white</a:t>
            </a:r>
          </a:p>
          <a:p>
            <a:pPr marL="640080" lvl="1" indent="-23774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#ff0000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#00ff00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green</a:t>
            </a:r>
          </a:p>
          <a:p>
            <a:pPr marL="640080" lvl="1" indent="-23774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0000ff blue	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cccccc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grey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rgbClr val="0000FF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2650</TotalTime>
  <Words>1468</Words>
  <Application>Microsoft Office PowerPoint</Application>
  <PresentationFormat>On-screen Show (4:3)</PresentationFormat>
  <Paragraphs>332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Gill Sans MT</vt:lpstr>
      <vt:lpstr>Times New Roman</vt:lpstr>
      <vt:lpstr>Verdana</vt:lpstr>
      <vt:lpstr>Wingdings</vt:lpstr>
      <vt:lpstr>Wingdings 2</vt:lpstr>
      <vt:lpstr>Retrospect</vt:lpstr>
      <vt:lpstr>CIS 276:  Introduction to Enterprise Web Development</vt:lpstr>
      <vt:lpstr>Learning Outcomes</vt:lpstr>
      <vt:lpstr>Cascading Style Sheets  (CSS)</vt:lpstr>
      <vt:lpstr>CSS  Advantages </vt:lpstr>
      <vt:lpstr>CSS Syntax</vt:lpstr>
      <vt:lpstr>CSS Syntax Sample</vt:lpstr>
      <vt:lpstr>Sample Formatting:  CSS Properties</vt:lpstr>
      <vt:lpstr>Using Color on Web Pages</vt:lpstr>
      <vt:lpstr>Hexadecimal  Color Values</vt:lpstr>
      <vt:lpstr>Hexadecimal  Color Values</vt:lpstr>
      <vt:lpstr>Hex Color Values</vt:lpstr>
      <vt:lpstr>Web Safe Color Palette</vt:lpstr>
      <vt:lpstr>Making Color Choices</vt:lpstr>
      <vt:lpstr>Support Web Accessibility Verify Sufficient Contrast</vt:lpstr>
      <vt:lpstr>CSS Styles</vt:lpstr>
      <vt:lpstr>CSS Embedded (Internal) Styles</vt:lpstr>
      <vt:lpstr>Overview of Cascading Style Sheets (CSS)</vt:lpstr>
      <vt:lpstr>External Style Sheets</vt:lpstr>
      <vt:lpstr>External Style Sheets</vt:lpstr>
      <vt:lpstr>link Element</vt:lpstr>
      <vt:lpstr>CSS Styles -- Color Coordination  </vt:lpstr>
      <vt:lpstr>CSS Styles, cont.</vt:lpstr>
      <vt:lpstr>Comments in CSS</vt:lpstr>
      <vt:lpstr>Configuring Text with CSS</vt:lpstr>
      <vt:lpstr>The font-family Property</vt:lpstr>
      <vt:lpstr>Your turn!  (external CSS file)</vt:lpstr>
      <vt:lpstr>Your turn, cont.!  (external CSS file)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wtih HTML5, 8th Edition</dc:title>
  <dc:subject>Chapter 3</dc:subject>
  <dc:creator>Terry Felke-Morris</dc:creator>
  <cp:lastModifiedBy>Gillard, Sharlett</cp:lastModifiedBy>
  <cp:revision>193</cp:revision>
  <cp:lastPrinted>1601-01-01T00:00:00Z</cp:lastPrinted>
  <dcterms:created xsi:type="dcterms:W3CDTF">2002-01-17T02:49:49Z</dcterms:created>
  <dcterms:modified xsi:type="dcterms:W3CDTF">2019-09-17T13:47:32Z</dcterms:modified>
</cp:coreProperties>
</file>