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46" r:id="rId1"/>
  </p:sldMasterIdLst>
  <p:notesMasterIdLst>
    <p:notesMasterId r:id="rId17"/>
  </p:notesMasterIdLst>
  <p:sldIdLst>
    <p:sldId id="257" r:id="rId2"/>
    <p:sldId id="276" r:id="rId3"/>
    <p:sldId id="305" r:id="rId4"/>
    <p:sldId id="278" r:id="rId5"/>
    <p:sldId id="298" r:id="rId6"/>
    <p:sldId id="304" r:id="rId7"/>
    <p:sldId id="309" r:id="rId8"/>
    <p:sldId id="279" r:id="rId9"/>
    <p:sldId id="280" r:id="rId10"/>
    <p:sldId id="281" r:id="rId11"/>
    <p:sldId id="296" r:id="rId12"/>
    <p:sldId id="284" r:id="rId13"/>
    <p:sldId id="285" r:id="rId14"/>
    <p:sldId id="308" r:id="rId15"/>
    <p:sldId id="307" r:id="rId16"/>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46464"/>
    <a:srgbClr val="FAFAFA"/>
    <a:srgbClr val="00FF00"/>
    <a:srgbClr val="000000"/>
    <a:srgbClr val="C0C0C0"/>
    <a:srgbClr val="5F5F5F"/>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89" autoAdjust="0"/>
    <p:restoredTop sz="87034" autoAdjust="0"/>
  </p:normalViewPr>
  <p:slideViewPr>
    <p:cSldViewPr>
      <p:cViewPr varScale="1">
        <p:scale>
          <a:sx n="78" d="100"/>
          <a:sy n="78" d="100"/>
        </p:scale>
        <p:origin x="176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990"/>
    </p:cViewPr>
  </p:sorterViewPr>
  <p:notesViewPr>
    <p:cSldViewPr>
      <p:cViewPr varScale="1">
        <p:scale>
          <a:sx n="61" d="100"/>
          <a:sy n="61" d="100"/>
        </p:scale>
        <p:origin x="-1698" y="-5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latin typeface="Verdana" pitchFamily="34" charset="0"/>
              </a:defRPr>
            </a:lvl1pPr>
          </a:lstStyle>
          <a:p>
            <a:pPr>
              <a:defRPr/>
            </a:pPr>
            <a:endParaRPr lang="en-US"/>
          </a:p>
        </p:txBody>
      </p:sp>
      <p:sp>
        <p:nvSpPr>
          <p:cNvPr id="92163"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latin typeface="Verdana" pitchFamily="34" charset="0"/>
              </a:defRPr>
            </a:lvl1pPr>
          </a:lstStyle>
          <a:p>
            <a:pPr>
              <a:defRPr/>
            </a:pPr>
            <a:endParaRPr lang="en-US"/>
          </a:p>
        </p:txBody>
      </p:sp>
      <p:sp>
        <p:nvSpPr>
          <p:cNvPr id="922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5"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2166"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latin typeface="Verdana" pitchFamily="34" charset="0"/>
              </a:defRPr>
            </a:lvl1pPr>
          </a:lstStyle>
          <a:p>
            <a:pPr>
              <a:defRPr/>
            </a:pPr>
            <a:endParaRPr lang="en-US"/>
          </a:p>
        </p:txBody>
      </p:sp>
      <p:sp>
        <p:nvSpPr>
          <p:cNvPr id="92167"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latin typeface="Verdana" panose="020B0604030504040204" pitchFamily="34" charset="0"/>
              </a:defRPr>
            </a:lvl1pPr>
          </a:lstStyle>
          <a:p>
            <a:pPr>
              <a:defRPr/>
            </a:pPr>
            <a:fld id="{9DBA9FAB-8AE1-42A7-9074-702CFB6A39A1}" type="slidenum">
              <a:rPr lang="en-US" altLang="en-US"/>
              <a:pPr>
                <a:defRPr/>
              </a:pPr>
              <a:t>‹#›</a:t>
            </a:fld>
            <a:endParaRPr lang="en-US" altLang="en-US"/>
          </a:p>
        </p:txBody>
      </p:sp>
    </p:spTree>
    <p:extLst>
      <p:ext uri="{BB962C8B-B14F-4D97-AF65-F5344CB8AC3E}">
        <p14:creationId xmlns:p14="http://schemas.microsoft.com/office/powerpoint/2010/main" val="31304471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33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EACE803A-3657-436C-8F00-D80539C60D01}" type="slidenum">
              <a:rPr lang="en-US" altLang="en-US" sz="1300" smtClean="0"/>
              <a:pPr/>
              <a:t>1</a:t>
            </a:fld>
            <a:endParaRPr lang="en-US" altLang="en-US" sz="1300"/>
          </a:p>
        </p:txBody>
      </p:sp>
    </p:spTree>
    <p:extLst>
      <p:ext uri="{BB962C8B-B14F-4D97-AF65-F5344CB8AC3E}">
        <p14:creationId xmlns:p14="http://schemas.microsoft.com/office/powerpoint/2010/main" val="35866317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63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00CE00D2-3EDD-48BD-8F88-E61101E0D3BA}" type="slidenum">
              <a:rPr lang="en-US" altLang="en-US" sz="1300" smtClean="0"/>
              <a:pPr/>
              <a:t>10</a:t>
            </a:fld>
            <a:endParaRPr lang="en-US" altLang="en-US" sz="1300"/>
          </a:p>
        </p:txBody>
      </p:sp>
    </p:spTree>
    <p:extLst>
      <p:ext uri="{BB962C8B-B14F-4D97-AF65-F5344CB8AC3E}">
        <p14:creationId xmlns:p14="http://schemas.microsoft.com/office/powerpoint/2010/main" val="608740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655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36895BE3-8A1B-4CCB-B537-2FAE0367D1BB}" type="slidenum">
              <a:rPr lang="en-US" altLang="en-US" sz="1300" smtClean="0"/>
              <a:pPr/>
              <a:t>11</a:t>
            </a:fld>
            <a:endParaRPr lang="en-US" altLang="en-US" sz="1300"/>
          </a:p>
        </p:txBody>
      </p:sp>
    </p:spTree>
    <p:extLst>
      <p:ext uri="{BB962C8B-B14F-4D97-AF65-F5344CB8AC3E}">
        <p14:creationId xmlns:p14="http://schemas.microsoft.com/office/powerpoint/2010/main" val="38465248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073B8154-381A-4DC3-9E7A-C1171EDFCACA}" type="slidenum">
              <a:rPr lang="en-US" altLang="en-US" sz="1300" smtClean="0"/>
              <a:pPr/>
              <a:t>12</a:t>
            </a:fld>
            <a:endParaRPr lang="en-US" altLang="en-US" sz="1300"/>
          </a:p>
        </p:txBody>
      </p:sp>
    </p:spTree>
    <p:extLst>
      <p:ext uri="{BB962C8B-B14F-4D97-AF65-F5344CB8AC3E}">
        <p14:creationId xmlns:p14="http://schemas.microsoft.com/office/powerpoint/2010/main" val="34181999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696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926A3BAD-F48F-44E8-A7EF-D25E6C45892B}" type="slidenum">
              <a:rPr lang="en-US" altLang="en-US" sz="1300" smtClean="0"/>
              <a:pPr/>
              <a:t>13</a:t>
            </a:fld>
            <a:endParaRPr lang="en-US" altLang="en-US" sz="1300"/>
          </a:p>
        </p:txBody>
      </p:sp>
    </p:spTree>
    <p:extLst>
      <p:ext uri="{BB962C8B-B14F-4D97-AF65-F5344CB8AC3E}">
        <p14:creationId xmlns:p14="http://schemas.microsoft.com/office/powerpoint/2010/main" val="31308430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696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926A3BAD-F48F-44E8-A7EF-D25E6C45892B}" type="slidenum">
              <a:rPr lang="en-US" altLang="en-US" sz="1300" smtClean="0"/>
              <a:pPr/>
              <a:t>14</a:t>
            </a:fld>
            <a:endParaRPr lang="en-US" altLang="en-US" sz="1300"/>
          </a:p>
        </p:txBody>
      </p:sp>
    </p:spTree>
    <p:extLst>
      <p:ext uri="{BB962C8B-B14F-4D97-AF65-F5344CB8AC3E}">
        <p14:creationId xmlns:p14="http://schemas.microsoft.com/office/powerpoint/2010/main" val="13254765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3D58E34A-8437-420D-AE7E-B086ED52FDA6}" type="slidenum">
              <a:rPr lang="en-US" altLang="en-US" sz="1300" smtClean="0"/>
              <a:pPr/>
              <a:t>15</a:t>
            </a:fld>
            <a:endParaRPr lang="en-US" altLang="en-US" sz="1300"/>
          </a:p>
        </p:txBody>
      </p:sp>
    </p:spTree>
    <p:extLst>
      <p:ext uri="{BB962C8B-B14F-4D97-AF65-F5344CB8AC3E}">
        <p14:creationId xmlns:p14="http://schemas.microsoft.com/office/powerpoint/2010/main" val="640535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51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F68F5F39-9C92-4012-8685-BBE296BF0083}" type="slidenum">
              <a:rPr lang="en-US" altLang="en-US" sz="1300" smtClean="0"/>
              <a:pPr/>
              <a:t>2</a:t>
            </a:fld>
            <a:endParaRPr lang="en-US" altLang="en-US" sz="1300"/>
          </a:p>
        </p:txBody>
      </p:sp>
    </p:spTree>
    <p:extLst>
      <p:ext uri="{BB962C8B-B14F-4D97-AF65-F5344CB8AC3E}">
        <p14:creationId xmlns:p14="http://schemas.microsoft.com/office/powerpoint/2010/main" val="2973230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sz="1200" b="0" i="0" kern="1200" dirty="0">
                <a:solidFill>
                  <a:schemeClr val="tx1"/>
                </a:solidFill>
                <a:effectLst/>
                <a:latin typeface="Arial" pitchFamily="34" charset="0"/>
                <a:ea typeface="+mn-ea"/>
                <a:cs typeface="+mn-cs"/>
              </a:rPr>
              <a:t>https://www.w3.org/Style/Examples/007/units.en.html  (good explanation of when to use </a:t>
            </a:r>
            <a:r>
              <a:rPr kumimoji="1" lang="en-US" sz="1200" b="0" i="0" kern="1200" dirty="0" err="1">
                <a:solidFill>
                  <a:schemeClr val="tx1"/>
                </a:solidFill>
                <a:effectLst/>
                <a:latin typeface="Arial" pitchFamily="34" charset="0"/>
                <a:ea typeface="+mn-ea"/>
                <a:cs typeface="+mn-cs"/>
              </a:rPr>
              <a:t>em</a:t>
            </a:r>
            <a:r>
              <a:rPr kumimoji="1" lang="en-US" sz="1200" b="0" i="0" kern="1200" dirty="0">
                <a:solidFill>
                  <a:schemeClr val="tx1"/>
                </a:solidFill>
                <a:effectLst/>
                <a:latin typeface="Arial" pitchFamily="34" charset="0"/>
                <a:ea typeface="+mn-ea"/>
                <a:cs typeface="+mn-cs"/>
              </a:rPr>
              <a:t>, </a:t>
            </a:r>
            <a:r>
              <a:rPr kumimoji="1" lang="en-US" sz="1200" b="0" i="0" kern="1200" dirty="0" err="1">
                <a:solidFill>
                  <a:schemeClr val="tx1"/>
                </a:solidFill>
                <a:effectLst/>
                <a:latin typeface="Arial" pitchFamily="34" charset="0"/>
                <a:ea typeface="+mn-ea"/>
                <a:cs typeface="+mn-cs"/>
              </a:rPr>
              <a:t>px</a:t>
            </a:r>
            <a:r>
              <a:rPr kumimoji="1" lang="en-US" sz="1200" b="0" i="0" kern="1200" dirty="0">
                <a:solidFill>
                  <a:schemeClr val="tx1"/>
                </a:solidFill>
                <a:effectLst/>
                <a:latin typeface="Arial" pitchFamily="34" charset="0"/>
                <a:ea typeface="+mn-ea"/>
                <a:cs typeface="+mn-cs"/>
              </a:rPr>
              <a:t>, </a:t>
            </a:r>
            <a:r>
              <a:rPr kumimoji="1" lang="en-US" sz="1200" b="0" i="0" kern="1200" dirty="0" err="1">
                <a:solidFill>
                  <a:schemeClr val="tx1"/>
                </a:solidFill>
                <a:effectLst/>
                <a:latin typeface="Arial" pitchFamily="34" charset="0"/>
                <a:ea typeface="+mn-ea"/>
                <a:cs typeface="+mn-cs"/>
              </a:rPr>
              <a:t>pt</a:t>
            </a:r>
            <a:r>
              <a:rPr kumimoji="1" lang="en-US" sz="1200" b="0" i="0" kern="1200" dirty="0">
                <a:solidFill>
                  <a:schemeClr val="tx1"/>
                </a:solidFill>
                <a:effectLst/>
                <a:latin typeface="Arial" pitchFamily="34" charset="0"/>
                <a:ea typeface="+mn-ea"/>
                <a:cs typeface="+mn-cs"/>
              </a:rPr>
              <a:t> (</a:t>
            </a:r>
            <a:r>
              <a:rPr kumimoji="1" lang="en-US" sz="1200" b="0" i="0" kern="1200" dirty="0" err="1">
                <a:solidFill>
                  <a:schemeClr val="tx1"/>
                </a:solidFill>
                <a:effectLst/>
                <a:latin typeface="Arial" pitchFamily="34" charset="0"/>
                <a:ea typeface="+mn-ea"/>
                <a:cs typeface="+mn-cs"/>
              </a:rPr>
              <a:t>esp</a:t>
            </a:r>
            <a:r>
              <a:rPr kumimoji="1" lang="en-US" sz="1200" b="0" i="0" kern="1200" dirty="0">
                <a:solidFill>
                  <a:schemeClr val="tx1"/>
                </a:solidFill>
                <a:effectLst/>
                <a:latin typeface="Arial" pitchFamily="34" charset="0"/>
                <a:ea typeface="+mn-ea"/>
                <a:cs typeface="+mn-cs"/>
              </a:rPr>
              <a:t> since </a:t>
            </a:r>
            <a:r>
              <a:rPr kumimoji="1" lang="en-US" sz="1200" b="0" i="0" kern="1200" dirty="0" err="1">
                <a:solidFill>
                  <a:schemeClr val="tx1"/>
                </a:solidFill>
                <a:effectLst/>
                <a:latin typeface="Arial" pitchFamily="34" charset="0"/>
                <a:ea typeface="+mn-ea"/>
                <a:cs typeface="+mn-cs"/>
              </a:rPr>
              <a:t>px</a:t>
            </a:r>
            <a:r>
              <a:rPr kumimoji="1" lang="en-US" sz="1200" b="0" i="0" kern="1200" dirty="0">
                <a:solidFill>
                  <a:schemeClr val="tx1"/>
                </a:solidFill>
                <a:effectLst/>
                <a:latin typeface="Arial" pitchFamily="34" charset="0"/>
                <a:ea typeface="+mn-ea"/>
                <a:cs typeface="+mn-cs"/>
              </a:rPr>
              <a:t> depends on monitor resolution)</a:t>
            </a:r>
          </a:p>
          <a:p>
            <a:endParaRPr kumimoji="1" lang="en-US" sz="1200" b="0" i="0" kern="1200" dirty="0">
              <a:solidFill>
                <a:schemeClr val="tx1"/>
              </a:solidFill>
              <a:effectLst/>
              <a:latin typeface="Arial" pitchFamily="34" charset="0"/>
              <a:ea typeface="+mn-ea"/>
              <a:cs typeface="+mn-cs"/>
            </a:endParaRPr>
          </a:p>
          <a:p>
            <a:r>
              <a:rPr kumimoji="1" lang="en-US" sz="1200" b="1" i="0" kern="1200" dirty="0">
                <a:solidFill>
                  <a:schemeClr val="tx1"/>
                </a:solidFill>
                <a:effectLst/>
                <a:latin typeface="Arial" pitchFamily="34" charset="0"/>
                <a:ea typeface="+mn-ea"/>
                <a:cs typeface="+mn-cs"/>
              </a:rPr>
              <a:t>Pixels</a:t>
            </a:r>
            <a:r>
              <a:rPr kumimoji="1" lang="en-US" sz="1200" b="0" i="0" kern="1200" dirty="0">
                <a:solidFill>
                  <a:schemeClr val="tx1"/>
                </a:solidFill>
                <a:effectLst/>
                <a:latin typeface="Arial" pitchFamily="34" charset="0"/>
                <a:ea typeface="+mn-ea"/>
                <a:cs typeface="+mn-cs"/>
              </a:rPr>
              <a:t> are fixed-size units that are used in screen media (i.e. to be read on the computer screen). Pixel stands for "picture element" and as you know, one pixel is one little "square" on your screen.</a:t>
            </a:r>
          </a:p>
          <a:p>
            <a:r>
              <a:rPr kumimoji="1" lang="en-US" sz="1200" b="1" i="0" kern="1200" dirty="0">
                <a:solidFill>
                  <a:schemeClr val="tx1"/>
                </a:solidFill>
                <a:effectLst/>
                <a:latin typeface="Arial" pitchFamily="34" charset="0"/>
                <a:ea typeface="+mn-ea"/>
                <a:cs typeface="+mn-cs"/>
              </a:rPr>
              <a:t>Points</a:t>
            </a:r>
            <a:r>
              <a:rPr kumimoji="1" lang="en-US" sz="1200" b="0" i="0" kern="1200" dirty="0">
                <a:solidFill>
                  <a:schemeClr val="tx1"/>
                </a:solidFill>
                <a:effectLst/>
                <a:latin typeface="Arial" pitchFamily="34" charset="0"/>
                <a:ea typeface="+mn-ea"/>
                <a:cs typeface="+mn-cs"/>
              </a:rPr>
              <a:t> are traditionally used in print media (anything that is to be printed on paper, etc.). One point is equal to 1/72 of an inch. Points are much like pixels, in that they are fixed-size units and cannot scale in size.</a:t>
            </a:r>
          </a:p>
          <a:p>
            <a:endParaRPr kumimoji="1" lang="en-US" sz="1200" b="0" i="0" kern="1200" dirty="0">
              <a:solidFill>
                <a:schemeClr val="tx1"/>
              </a:solidFill>
              <a:effectLst/>
              <a:latin typeface="Arial" pitchFamily="34" charset="0"/>
              <a:ea typeface="+mn-ea"/>
              <a:cs typeface="+mn-cs"/>
            </a:endParaRPr>
          </a:p>
          <a:p>
            <a:r>
              <a:rPr kumimoji="1" lang="en-US" sz="1200" b="0" i="0" kern="1200" dirty="0">
                <a:solidFill>
                  <a:schemeClr val="tx1"/>
                </a:solidFill>
                <a:effectLst/>
                <a:latin typeface="Arial" pitchFamily="34" charset="0"/>
                <a:ea typeface="+mn-ea"/>
                <a:cs typeface="+mn-cs"/>
              </a:rPr>
              <a:t>One </a:t>
            </a:r>
            <a:r>
              <a:rPr kumimoji="1" lang="en-US" sz="1200" b="0" i="0" kern="1200" dirty="0" err="1">
                <a:solidFill>
                  <a:schemeClr val="tx1"/>
                </a:solidFill>
                <a:effectLst/>
                <a:latin typeface="Arial" pitchFamily="34" charset="0"/>
                <a:ea typeface="+mn-ea"/>
                <a:cs typeface="+mn-cs"/>
              </a:rPr>
              <a:t>em</a:t>
            </a:r>
            <a:r>
              <a:rPr kumimoji="1" lang="en-US" sz="1200" b="0" i="0" kern="1200" dirty="0">
                <a:solidFill>
                  <a:schemeClr val="tx1"/>
                </a:solidFill>
                <a:effectLst/>
                <a:latin typeface="Arial" pitchFamily="34" charset="0"/>
                <a:ea typeface="+mn-ea"/>
                <a:cs typeface="+mn-cs"/>
              </a:rPr>
              <a:t> was traditionally defined as the width of the capital "M" in the current typeface and point size, as the "M" was commonly cast the full-width of the square "blocks", or "</a:t>
            </a:r>
            <a:r>
              <a:rPr kumimoji="1" lang="en-US" sz="1200" b="0" i="0" kern="1200" dirty="0" err="1">
                <a:solidFill>
                  <a:schemeClr val="tx1"/>
                </a:solidFill>
                <a:effectLst/>
                <a:latin typeface="Arial" pitchFamily="34" charset="0"/>
                <a:ea typeface="+mn-ea"/>
                <a:cs typeface="+mn-cs"/>
              </a:rPr>
              <a:t>em</a:t>
            </a:r>
            <a:r>
              <a:rPr kumimoji="1" lang="en-US" sz="1200" b="0" i="0" kern="1200" dirty="0">
                <a:solidFill>
                  <a:schemeClr val="tx1"/>
                </a:solidFill>
                <a:effectLst/>
                <a:latin typeface="Arial" pitchFamily="34" charset="0"/>
                <a:ea typeface="+mn-ea"/>
                <a:cs typeface="+mn-cs"/>
              </a:rPr>
              <a:t>-quads" (also "mutton-quads"), which are used in printing presses. However, in modern typefaces, the character M is usually somewhat less than one </a:t>
            </a:r>
            <a:r>
              <a:rPr kumimoji="1" lang="en-US" sz="1200" b="0" i="0" kern="1200" dirty="0" err="1">
                <a:solidFill>
                  <a:schemeClr val="tx1"/>
                </a:solidFill>
                <a:effectLst/>
                <a:latin typeface="Arial" pitchFamily="34" charset="0"/>
                <a:ea typeface="+mn-ea"/>
                <a:cs typeface="+mn-cs"/>
              </a:rPr>
              <a:t>em</a:t>
            </a:r>
            <a:r>
              <a:rPr kumimoji="1" lang="en-US" sz="1200" b="0" i="0" kern="1200" dirty="0">
                <a:solidFill>
                  <a:schemeClr val="tx1"/>
                </a:solidFill>
                <a:effectLst/>
                <a:latin typeface="Arial" pitchFamily="34" charset="0"/>
                <a:ea typeface="+mn-ea"/>
                <a:cs typeface="+mn-cs"/>
              </a:rPr>
              <a:t> wide. Moreover, as the term has expanded to include a wider variety of languages and character sets, its meaning has evolved; this has allowed it to include those fonts, typefaces, and character sets which do not include a capital "M", such as Chinese and the Arabic alphabet. Thus, </a:t>
            </a:r>
            <a:r>
              <a:rPr kumimoji="1" lang="en-US" sz="1200" b="0" i="0" kern="1200" dirty="0" err="1">
                <a:solidFill>
                  <a:schemeClr val="tx1"/>
                </a:solidFill>
                <a:effectLst/>
                <a:latin typeface="Arial" pitchFamily="34" charset="0"/>
                <a:ea typeface="+mn-ea"/>
                <a:cs typeface="+mn-cs"/>
              </a:rPr>
              <a:t>em</a:t>
            </a:r>
            <a:r>
              <a:rPr kumimoji="1" lang="en-US" sz="1200" b="0" i="0" kern="1200" dirty="0">
                <a:solidFill>
                  <a:schemeClr val="tx1"/>
                </a:solidFill>
                <a:effectLst/>
                <a:latin typeface="Arial" pitchFamily="34" charset="0"/>
                <a:ea typeface="+mn-ea"/>
                <a:cs typeface="+mn-cs"/>
              </a:rPr>
              <a:t> generally means the point size of the font in question, which is the same as the height of the metal body a font was cast on.</a:t>
            </a:r>
          </a:p>
          <a:p>
            <a:endParaRPr kumimoji="1" lang="en-US" altLang="en-US" sz="1200" b="0" i="0" kern="1200" dirty="0">
              <a:solidFill>
                <a:schemeClr val="tx1"/>
              </a:solidFill>
              <a:effectLst/>
              <a:latin typeface="Arial" pitchFamily="34" charset="0"/>
              <a:ea typeface="+mn-ea"/>
              <a:cs typeface="+mn-cs"/>
            </a:endParaRPr>
          </a:p>
          <a:p>
            <a:r>
              <a:rPr kumimoji="1" lang="en-US" sz="1200" b="0" i="0" kern="1200" dirty="0">
                <a:solidFill>
                  <a:schemeClr val="tx1"/>
                </a:solidFill>
                <a:effectLst/>
                <a:latin typeface="Arial" pitchFamily="34" charset="0"/>
                <a:ea typeface="+mn-ea"/>
                <a:cs typeface="+mn-cs"/>
              </a:rPr>
              <a:t>A common unit of measurement in typography. </a:t>
            </a:r>
            <a:r>
              <a:rPr kumimoji="1" lang="en-US" sz="1200" b="0" i="0" kern="1200" dirty="0" err="1">
                <a:solidFill>
                  <a:schemeClr val="tx1"/>
                </a:solidFill>
                <a:effectLst/>
                <a:latin typeface="Arial" pitchFamily="34" charset="0"/>
                <a:ea typeface="+mn-ea"/>
                <a:cs typeface="+mn-cs"/>
              </a:rPr>
              <a:t>Em</a:t>
            </a:r>
            <a:r>
              <a:rPr kumimoji="1" lang="en-US" sz="1200" b="0" i="0" kern="1200" dirty="0">
                <a:solidFill>
                  <a:schemeClr val="tx1"/>
                </a:solidFill>
                <a:effectLst/>
                <a:latin typeface="Arial" pitchFamily="34" charset="0"/>
                <a:ea typeface="+mn-ea"/>
                <a:cs typeface="+mn-cs"/>
              </a:rPr>
              <a:t> is traditionally defined as the width of the uppercase M in the current face and point size. It is more properly defined as simply the current point size. For example, in 12-point type, </a:t>
            </a:r>
            <a:r>
              <a:rPr kumimoji="1" lang="en-US" sz="1200" b="0" i="0" kern="1200" dirty="0" err="1">
                <a:solidFill>
                  <a:schemeClr val="tx1"/>
                </a:solidFill>
                <a:effectLst/>
                <a:latin typeface="Arial" pitchFamily="34" charset="0"/>
                <a:ea typeface="+mn-ea"/>
                <a:cs typeface="+mn-cs"/>
              </a:rPr>
              <a:t>em</a:t>
            </a:r>
            <a:r>
              <a:rPr kumimoji="1" lang="en-US" sz="1200" b="0" i="0" kern="1200" dirty="0">
                <a:solidFill>
                  <a:schemeClr val="tx1"/>
                </a:solidFill>
                <a:effectLst/>
                <a:latin typeface="Arial" pitchFamily="34" charset="0"/>
                <a:ea typeface="+mn-ea"/>
                <a:cs typeface="+mn-cs"/>
              </a:rPr>
              <a:t> is a distance of 12 points.</a:t>
            </a:r>
          </a:p>
          <a:p>
            <a:endParaRPr kumimoji="1" lang="en-US" sz="1200" b="0" i="0" kern="1200" dirty="0">
              <a:solidFill>
                <a:schemeClr val="tx1"/>
              </a:solidFill>
              <a:effectLst/>
              <a:latin typeface="Arial" pitchFamily="34" charset="0"/>
              <a:ea typeface="+mn-ea"/>
              <a:cs typeface="+mn-cs"/>
            </a:endParaRPr>
          </a:p>
          <a:p>
            <a:r>
              <a:rPr kumimoji="1" lang="en-US" sz="1200" b="0" i="0" kern="1200" dirty="0">
                <a:solidFill>
                  <a:schemeClr val="tx1"/>
                </a:solidFill>
                <a:effectLst/>
                <a:latin typeface="Arial" pitchFamily="34" charset="0"/>
                <a:ea typeface="+mn-ea"/>
                <a:cs typeface="+mn-cs"/>
              </a:rPr>
              <a:t>There is another reason to avoid absolute units for other uses than print: You look at different screens from different distances. 1cm on a desktop screen looks small. But the same on a mobile phone directly in front of your eyes looks big. It's better to use relative units, such as </a:t>
            </a:r>
            <a:r>
              <a:rPr lang="en-US" dirty="0" err="1"/>
              <a:t>em</a:t>
            </a:r>
            <a:r>
              <a:rPr lang="en-US" dirty="0"/>
              <a:t> or %</a:t>
            </a:r>
            <a:r>
              <a:rPr kumimoji="1" lang="en-US" sz="1200" b="0" i="0" kern="1200" dirty="0">
                <a:solidFill>
                  <a:schemeClr val="tx1"/>
                </a:solidFill>
                <a:effectLst/>
                <a:latin typeface="Arial" pitchFamily="34" charset="0"/>
                <a:ea typeface="+mn-ea"/>
                <a:cs typeface="+mn-cs"/>
              </a:rPr>
              <a:t>, instead.</a:t>
            </a:r>
          </a:p>
        </p:txBody>
      </p:sp>
      <p:sp>
        <p:nvSpPr>
          <p:cNvPr id="51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F68F5F39-9C92-4012-8685-BBE296BF0083}" type="slidenum">
              <a:rPr lang="en-US" altLang="en-US" sz="1300" smtClean="0"/>
              <a:pPr/>
              <a:t>3</a:t>
            </a:fld>
            <a:endParaRPr lang="en-US" altLang="en-US" sz="1300"/>
          </a:p>
        </p:txBody>
      </p:sp>
    </p:spTree>
    <p:extLst>
      <p:ext uri="{BB962C8B-B14F-4D97-AF65-F5344CB8AC3E}">
        <p14:creationId xmlns:p14="http://schemas.microsoft.com/office/powerpoint/2010/main" val="3186987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font-weight can be </a:t>
            </a:r>
            <a:r>
              <a:rPr lang="en-US" altLang="en-US" dirty="0" err="1"/>
              <a:t>normat</a:t>
            </a:r>
            <a:r>
              <a:rPr lang="en-US" altLang="en-US" dirty="0"/>
              <a:t>, bold, bolder, lighter, a number (100, 200, 300, … 900), initial (default) or inherit (same as parent element)</a:t>
            </a:r>
          </a:p>
        </p:txBody>
      </p:sp>
      <p:sp>
        <p:nvSpPr>
          <p:cNvPr id="553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D9C5581B-66B6-4A6F-A25F-4887B1B6C737}" type="slidenum">
              <a:rPr lang="en-US" altLang="en-US" sz="1300" smtClean="0"/>
              <a:pPr/>
              <a:t>4</a:t>
            </a:fld>
            <a:endParaRPr lang="en-US" altLang="en-US" sz="1300"/>
          </a:p>
        </p:txBody>
      </p:sp>
    </p:spTree>
    <p:extLst>
      <p:ext uri="{BB962C8B-B14F-4D97-AF65-F5344CB8AC3E}">
        <p14:creationId xmlns:p14="http://schemas.microsoft.com/office/powerpoint/2010/main" val="1598647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sz="1200" b="0" i="0" kern="1200" dirty="0">
                <a:solidFill>
                  <a:schemeClr val="tx1"/>
                </a:solidFill>
                <a:effectLst/>
                <a:latin typeface="Arial" pitchFamily="34" charset="0"/>
                <a:ea typeface="+mn-ea"/>
                <a:cs typeface="+mn-cs"/>
              </a:rPr>
              <a:t>http://www.w3schools.com/css/css_display_visibility.asp</a:t>
            </a:r>
          </a:p>
          <a:p>
            <a:r>
              <a:rPr kumimoji="1" lang="en-US" sz="1200" b="0" i="0" kern="1200" dirty="0">
                <a:solidFill>
                  <a:schemeClr val="tx1"/>
                </a:solidFill>
                <a:effectLst/>
                <a:latin typeface="Arial" pitchFamily="34" charset="0"/>
                <a:ea typeface="+mn-ea"/>
                <a:cs typeface="+mn-cs"/>
              </a:rPr>
              <a:t>A block-level element always starts on a new line and takes up the full width available (stretches out to the left and right as far as it can).</a:t>
            </a:r>
          </a:p>
          <a:p>
            <a:r>
              <a:rPr kumimoji="1" lang="en-US" sz="1200" b="0" i="0" kern="1200" dirty="0">
                <a:solidFill>
                  <a:schemeClr val="tx1"/>
                </a:solidFill>
                <a:effectLst/>
                <a:latin typeface="Arial" pitchFamily="34" charset="0"/>
                <a:ea typeface="+mn-ea"/>
                <a:cs typeface="+mn-cs"/>
              </a:rPr>
              <a:t>The &lt;div&gt; element is a block-level element.</a:t>
            </a:r>
          </a:p>
          <a:p>
            <a:r>
              <a:rPr kumimoji="1" lang="en-US" sz="1200" b="0" i="0" kern="1200" dirty="0">
                <a:solidFill>
                  <a:schemeClr val="tx1"/>
                </a:solidFill>
                <a:effectLst/>
                <a:latin typeface="Arial" pitchFamily="34" charset="0"/>
                <a:ea typeface="+mn-ea"/>
                <a:cs typeface="+mn-cs"/>
              </a:rPr>
              <a:t>Examples of block-level elements:</a:t>
            </a:r>
          </a:p>
          <a:p>
            <a:r>
              <a:rPr kumimoji="1" lang="en-US" sz="1200" b="0" i="0" kern="1200" dirty="0">
                <a:solidFill>
                  <a:schemeClr val="tx1"/>
                </a:solidFill>
                <a:effectLst/>
                <a:latin typeface="Arial" pitchFamily="34" charset="0"/>
                <a:ea typeface="+mn-ea"/>
                <a:cs typeface="+mn-cs"/>
              </a:rPr>
              <a:t>&lt;div&gt;</a:t>
            </a:r>
          </a:p>
          <a:p>
            <a:r>
              <a:rPr kumimoji="1" lang="en-US" sz="1200" b="0" i="0" kern="1200" dirty="0">
                <a:solidFill>
                  <a:schemeClr val="tx1"/>
                </a:solidFill>
                <a:effectLst/>
                <a:latin typeface="Arial" pitchFamily="34" charset="0"/>
                <a:ea typeface="+mn-ea"/>
                <a:cs typeface="+mn-cs"/>
              </a:rPr>
              <a:t>&lt;h1&gt; - &lt;h6&gt;</a:t>
            </a:r>
          </a:p>
          <a:p>
            <a:r>
              <a:rPr kumimoji="1" lang="en-US" sz="1200" b="0" i="0" kern="1200" dirty="0">
                <a:solidFill>
                  <a:schemeClr val="tx1"/>
                </a:solidFill>
                <a:effectLst/>
                <a:latin typeface="Arial" pitchFamily="34" charset="0"/>
                <a:ea typeface="+mn-ea"/>
                <a:cs typeface="+mn-cs"/>
              </a:rPr>
              <a:t>&lt;p&gt;</a:t>
            </a:r>
          </a:p>
          <a:p>
            <a:r>
              <a:rPr kumimoji="1" lang="en-US" sz="1200" b="0" i="0" kern="1200" dirty="0">
                <a:solidFill>
                  <a:schemeClr val="tx1"/>
                </a:solidFill>
                <a:effectLst/>
                <a:latin typeface="Arial" pitchFamily="34" charset="0"/>
                <a:ea typeface="+mn-ea"/>
                <a:cs typeface="+mn-cs"/>
              </a:rPr>
              <a:t>&lt;form&gt;</a:t>
            </a:r>
          </a:p>
          <a:p>
            <a:r>
              <a:rPr kumimoji="1" lang="en-US" sz="1200" b="0" i="0" kern="1200" dirty="0">
                <a:solidFill>
                  <a:schemeClr val="tx1"/>
                </a:solidFill>
                <a:effectLst/>
                <a:latin typeface="Arial" pitchFamily="34" charset="0"/>
                <a:ea typeface="+mn-ea"/>
                <a:cs typeface="+mn-cs"/>
              </a:rPr>
              <a:t>&lt;header&gt;</a:t>
            </a:r>
          </a:p>
          <a:p>
            <a:r>
              <a:rPr kumimoji="1" lang="en-US" sz="1200" b="0" i="0" kern="1200" dirty="0">
                <a:solidFill>
                  <a:schemeClr val="tx1"/>
                </a:solidFill>
                <a:effectLst/>
                <a:latin typeface="Arial" pitchFamily="34" charset="0"/>
                <a:ea typeface="+mn-ea"/>
                <a:cs typeface="+mn-cs"/>
              </a:rPr>
              <a:t>&lt;footer&gt;</a:t>
            </a:r>
          </a:p>
          <a:p>
            <a:r>
              <a:rPr kumimoji="1" lang="en-US" sz="1200" b="0" i="0" kern="1200" dirty="0">
                <a:solidFill>
                  <a:schemeClr val="tx1"/>
                </a:solidFill>
                <a:effectLst/>
                <a:latin typeface="Arial" pitchFamily="34" charset="0"/>
                <a:ea typeface="+mn-ea"/>
                <a:cs typeface="+mn-cs"/>
              </a:rPr>
              <a:t>&lt;section&gt;</a:t>
            </a:r>
          </a:p>
          <a:p>
            <a:r>
              <a:rPr kumimoji="1" lang="en-US" sz="1200" b="0" i="0" kern="1200" dirty="0">
                <a:solidFill>
                  <a:schemeClr val="tx1"/>
                </a:solidFill>
                <a:effectLst/>
                <a:latin typeface="Arial" pitchFamily="34" charset="0"/>
                <a:ea typeface="+mn-ea"/>
                <a:cs typeface="+mn-cs"/>
              </a:rPr>
              <a:t>Inline Elements</a:t>
            </a:r>
          </a:p>
          <a:p>
            <a:r>
              <a:rPr kumimoji="1" lang="en-US" sz="1200" b="0" i="0" kern="1200" dirty="0">
                <a:solidFill>
                  <a:schemeClr val="tx1"/>
                </a:solidFill>
                <a:effectLst/>
                <a:latin typeface="Arial" pitchFamily="34" charset="0"/>
                <a:ea typeface="+mn-ea"/>
                <a:cs typeface="+mn-cs"/>
              </a:rPr>
              <a:t>An inline element does not start on a new line and only takes up as much width as necessary.</a:t>
            </a:r>
          </a:p>
          <a:p>
            <a:r>
              <a:rPr kumimoji="1" lang="en-US" sz="1200" b="0" i="0" kern="1200" dirty="0">
                <a:solidFill>
                  <a:schemeClr val="tx1"/>
                </a:solidFill>
                <a:effectLst/>
                <a:latin typeface="Arial" pitchFamily="34" charset="0"/>
                <a:ea typeface="+mn-ea"/>
                <a:cs typeface="+mn-cs"/>
              </a:rPr>
              <a:t>This is an inline &lt;span&gt; element inside a paragraph.</a:t>
            </a:r>
          </a:p>
          <a:p>
            <a:r>
              <a:rPr kumimoji="1" lang="en-US" sz="1200" b="0" i="0" kern="1200" dirty="0">
                <a:solidFill>
                  <a:schemeClr val="tx1"/>
                </a:solidFill>
                <a:effectLst/>
                <a:latin typeface="Arial" pitchFamily="34" charset="0"/>
                <a:ea typeface="+mn-ea"/>
                <a:cs typeface="+mn-cs"/>
              </a:rPr>
              <a:t>Examples of inline elements:</a:t>
            </a:r>
          </a:p>
          <a:p>
            <a:r>
              <a:rPr kumimoji="1" lang="en-US" sz="1200" b="0" i="0" kern="1200" dirty="0">
                <a:solidFill>
                  <a:schemeClr val="tx1"/>
                </a:solidFill>
                <a:effectLst/>
                <a:latin typeface="Arial" pitchFamily="34" charset="0"/>
                <a:ea typeface="+mn-ea"/>
                <a:cs typeface="+mn-cs"/>
              </a:rPr>
              <a:t>&lt;span&gt;</a:t>
            </a:r>
          </a:p>
          <a:p>
            <a:r>
              <a:rPr kumimoji="1" lang="en-US" sz="1200" b="0" i="0" kern="1200" dirty="0">
                <a:solidFill>
                  <a:schemeClr val="tx1"/>
                </a:solidFill>
                <a:effectLst/>
                <a:latin typeface="Arial" pitchFamily="34" charset="0"/>
                <a:ea typeface="+mn-ea"/>
                <a:cs typeface="+mn-cs"/>
              </a:rPr>
              <a:t>&lt;a&gt;</a:t>
            </a:r>
          </a:p>
          <a:p>
            <a:r>
              <a:rPr kumimoji="1" lang="en-US" sz="1200" b="0" i="0" kern="1200" dirty="0">
                <a:solidFill>
                  <a:schemeClr val="tx1"/>
                </a:solidFill>
                <a:effectLst/>
                <a:latin typeface="Arial" pitchFamily="34" charset="0"/>
                <a:ea typeface="+mn-ea"/>
                <a:cs typeface="+mn-cs"/>
              </a:rPr>
              <a:t>&lt;</a:t>
            </a:r>
            <a:r>
              <a:rPr kumimoji="1" lang="en-US" sz="1200" b="0" i="0" kern="1200" dirty="0" err="1">
                <a:solidFill>
                  <a:schemeClr val="tx1"/>
                </a:solidFill>
                <a:effectLst/>
                <a:latin typeface="Arial" pitchFamily="34" charset="0"/>
                <a:ea typeface="+mn-ea"/>
                <a:cs typeface="+mn-cs"/>
              </a:rPr>
              <a:t>img</a:t>
            </a:r>
            <a:r>
              <a:rPr kumimoji="1" lang="en-US" sz="1200" b="0" i="0" kern="1200" dirty="0">
                <a:solidFill>
                  <a:schemeClr val="tx1"/>
                </a:solidFill>
                <a:effectLst/>
                <a:latin typeface="Arial" pitchFamily="34" charset="0"/>
                <a:ea typeface="+mn-ea"/>
                <a:cs typeface="+mn-cs"/>
              </a:rPr>
              <a:t>&gt;</a:t>
            </a:r>
          </a:p>
          <a:p>
            <a:endParaRPr lang="en-US" altLang="en-US" dirty="0"/>
          </a:p>
        </p:txBody>
      </p:sp>
      <p:sp>
        <p:nvSpPr>
          <p:cNvPr id="573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4201F78F-5B6D-4DF2-852B-0F9A9608D7EC}" type="slidenum">
              <a:rPr lang="en-US" altLang="en-US" sz="1300" smtClean="0"/>
              <a:pPr/>
              <a:t>5</a:t>
            </a:fld>
            <a:endParaRPr lang="en-US" altLang="en-US" sz="1300"/>
          </a:p>
        </p:txBody>
      </p:sp>
    </p:spTree>
    <p:extLst>
      <p:ext uri="{BB962C8B-B14F-4D97-AF65-F5344CB8AC3E}">
        <p14:creationId xmlns:p14="http://schemas.microsoft.com/office/powerpoint/2010/main" val="3383947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573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4201F78F-5B6D-4DF2-852B-0F9A9608D7EC}" type="slidenum">
              <a:rPr lang="en-US" altLang="en-US" sz="1300" smtClean="0"/>
              <a:pPr/>
              <a:t>6</a:t>
            </a:fld>
            <a:endParaRPr lang="en-US" altLang="en-US" sz="1300"/>
          </a:p>
        </p:txBody>
      </p:sp>
    </p:spTree>
    <p:extLst>
      <p:ext uri="{BB962C8B-B14F-4D97-AF65-F5344CB8AC3E}">
        <p14:creationId xmlns:p14="http://schemas.microsoft.com/office/powerpoint/2010/main" val="5524350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3D58E34A-8437-420D-AE7E-B086ED52FDA6}" type="slidenum">
              <a:rPr lang="en-US" altLang="en-US" sz="1300" smtClean="0"/>
              <a:pPr/>
              <a:t>7</a:t>
            </a:fld>
            <a:endParaRPr lang="en-US" altLang="en-US" sz="1300"/>
          </a:p>
        </p:txBody>
      </p:sp>
    </p:spTree>
    <p:extLst>
      <p:ext uri="{BB962C8B-B14F-4D97-AF65-F5344CB8AC3E}">
        <p14:creationId xmlns:p14="http://schemas.microsoft.com/office/powerpoint/2010/main" val="437739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9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515DB5A3-A41A-4554-BF50-6FF28CFF5F2F}" type="slidenum">
              <a:rPr lang="en-US" altLang="en-US" sz="1300" smtClean="0"/>
              <a:pPr/>
              <a:t>8</a:t>
            </a:fld>
            <a:endParaRPr lang="en-US" altLang="en-US" sz="1300"/>
          </a:p>
        </p:txBody>
      </p:sp>
    </p:spTree>
    <p:extLst>
      <p:ext uri="{BB962C8B-B14F-4D97-AF65-F5344CB8AC3E}">
        <p14:creationId xmlns:p14="http://schemas.microsoft.com/office/powerpoint/2010/main" val="40694451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614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2C7DD28C-D203-44FA-957E-884191E79995}" type="slidenum">
              <a:rPr lang="en-US" altLang="en-US" sz="1300" smtClean="0"/>
              <a:pPr/>
              <a:t>9</a:t>
            </a:fld>
            <a:endParaRPr lang="en-US" altLang="en-US" sz="1300"/>
          </a:p>
        </p:txBody>
      </p:sp>
    </p:spTree>
    <p:extLst>
      <p:ext uri="{BB962C8B-B14F-4D97-AF65-F5344CB8AC3E}">
        <p14:creationId xmlns:p14="http://schemas.microsoft.com/office/powerpoint/2010/main" val="22982901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5"/>
          <p:cNvCxnSpPr/>
          <p:nvPr/>
        </p:nvCxnSpPr>
        <p:spPr>
          <a:xfrm>
            <a:off x="906463" y="4343400"/>
            <a:ext cx="740568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userDrawn="1"/>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a:spLocks noChangeArrowheads="1"/>
          </p:cNvSpPr>
          <p:nvPr userDrawn="1"/>
        </p:nvSpPr>
        <p:spPr bwMode="auto">
          <a:xfrm>
            <a:off x="38100" y="6524625"/>
            <a:ext cx="59436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en-US" altLang="en-US" sz="1100" dirty="0">
                <a:solidFill>
                  <a:schemeClr val="bg1"/>
                </a:solidFill>
                <a:latin typeface="Gill Sans MT" pitchFamily="34" charset="0"/>
              </a:rPr>
              <a:t>Copyright © Terry </a:t>
            </a:r>
            <a:r>
              <a:rPr lang="en-US" altLang="en-US" sz="1100" dirty="0" err="1">
                <a:solidFill>
                  <a:schemeClr val="bg1"/>
                </a:solidFill>
                <a:latin typeface="Gill Sans MT" pitchFamily="34" charset="0"/>
              </a:rPr>
              <a:t>Felke</a:t>
            </a:r>
            <a:r>
              <a:rPr lang="en-US" altLang="en-US" sz="1100" dirty="0">
                <a:solidFill>
                  <a:schemeClr val="bg1"/>
                </a:solidFill>
                <a:latin typeface="Gill Sans MT" pitchFamily="34" charset="0"/>
              </a:rPr>
              <a:t>-Morris http://terrymorris.net</a:t>
            </a:r>
          </a:p>
        </p:txBody>
      </p:sp>
      <p:sp>
        <p:nvSpPr>
          <p:cNvPr id="2" name="Title 1"/>
          <p:cNvSpPr>
            <a:spLocks noGrp="1"/>
          </p:cNvSpPr>
          <p:nvPr>
            <p:ph type="ctrTitle"/>
          </p:nvPr>
        </p:nvSpPr>
        <p:spPr>
          <a:xfrm>
            <a:off x="822960" y="758952"/>
            <a:ext cx="7543800" cy="3566160"/>
          </a:xfrm>
        </p:spPr>
        <p:txBody>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9" name="Footer Placeholder 4"/>
          <p:cNvSpPr>
            <a:spLocks noGrp="1"/>
          </p:cNvSpPr>
          <p:nvPr>
            <p:ph type="ftr" sz="quarter" idx="10"/>
          </p:nvPr>
        </p:nvSpPr>
        <p:spPr/>
        <p:txBody>
          <a:bodyPr/>
          <a:lstStyle>
            <a:lvl1pPr>
              <a:defRPr/>
            </a:lvl1pPr>
          </a:lstStyle>
          <a:p>
            <a:pPr>
              <a:defRPr/>
            </a:pPr>
            <a:endParaRPr lang="en-US"/>
          </a:p>
        </p:txBody>
      </p:sp>
      <p:sp>
        <p:nvSpPr>
          <p:cNvPr id="10" name="Slide Number Placeholder 5"/>
          <p:cNvSpPr>
            <a:spLocks noGrp="1"/>
          </p:cNvSpPr>
          <p:nvPr>
            <p:ph type="sldNum" sz="quarter" idx="11"/>
          </p:nvPr>
        </p:nvSpPr>
        <p:spPr/>
        <p:txBody>
          <a:bodyPr/>
          <a:lstStyle>
            <a:lvl1pPr>
              <a:defRPr/>
            </a:lvl1pPr>
          </a:lstStyle>
          <a:p>
            <a:pPr>
              <a:defRPr/>
            </a:pPr>
            <a:fld id="{EFB71578-49C3-4601-9D3E-67FB7AF18470}" type="slidenum">
              <a:rPr lang="en-US" altLang="en-US"/>
              <a:pPr>
                <a:defRPr/>
              </a:pPr>
              <a:t>‹#›</a:t>
            </a:fld>
            <a:endParaRPr lang="en-US" altLang="en-US"/>
          </a:p>
        </p:txBody>
      </p:sp>
    </p:spTree>
    <p:extLst>
      <p:ext uri="{BB962C8B-B14F-4D97-AF65-F5344CB8AC3E}">
        <p14:creationId xmlns:p14="http://schemas.microsoft.com/office/powerpoint/2010/main" val="43593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46798A4-CC53-4BE8-9088-0549956826E7}" type="slidenum">
              <a:rPr lang="en-US" altLang="en-US"/>
              <a:pPr>
                <a:defRPr/>
              </a:pPr>
              <a:t>‹#›</a:t>
            </a:fld>
            <a:endParaRPr lang="en-US" altLang="en-US"/>
          </a:p>
        </p:txBody>
      </p:sp>
    </p:spTree>
    <p:extLst>
      <p:ext uri="{BB962C8B-B14F-4D97-AF65-F5344CB8AC3E}">
        <p14:creationId xmlns:p14="http://schemas.microsoft.com/office/powerpoint/2010/main" val="2870090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A99A3EF7-83BE-4E37-9F33-FD6068F4FEDF}" type="slidenum">
              <a:rPr lang="en-US" altLang="en-US"/>
              <a:pPr>
                <a:defRPr/>
              </a:pPr>
              <a:t>‹#›</a:t>
            </a:fld>
            <a:endParaRPr lang="en-US" altLang="en-US"/>
          </a:p>
        </p:txBody>
      </p:sp>
    </p:spTree>
    <p:extLst>
      <p:ext uri="{BB962C8B-B14F-4D97-AF65-F5344CB8AC3E}">
        <p14:creationId xmlns:p14="http://schemas.microsoft.com/office/powerpoint/2010/main" val="1171707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6350" y="6510338"/>
            <a:ext cx="59436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en-US" altLang="en-US" sz="1100" dirty="0">
                <a:solidFill>
                  <a:schemeClr val="bg1"/>
                </a:solidFill>
                <a:latin typeface="Gill Sans MT" pitchFamily="34" charset="0"/>
              </a:rPr>
              <a:t>Copyright © Terry </a:t>
            </a:r>
            <a:r>
              <a:rPr lang="en-US" altLang="en-US" sz="1100" dirty="0" err="1">
                <a:solidFill>
                  <a:schemeClr val="bg1"/>
                </a:solidFill>
                <a:latin typeface="Gill Sans MT" pitchFamily="34" charset="0"/>
              </a:rPr>
              <a:t>Felke</a:t>
            </a:r>
            <a:r>
              <a:rPr lang="en-US" altLang="en-US" sz="1100" dirty="0">
                <a:solidFill>
                  <a:schemeClr val="bg1"/>
                </a:solidFill>
                <a:latin typeface="Gill Sans MT" pitchFamily="34" charset="0"/>
              </a:rPr>
              <a:t>-Morris http://terrymorris.net</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0"/>
          </p:nvPr>
        </p:nvSpPr>
        <p:spPr>
          <a:xfrm>
            <a:off x="2333625" y="5594350"/>
            <a:ext cx="3616325" cy="365125"/>
          </a:xfrm>
        </p:spPr>
        <p:txBody>
          <a:bodyPr/>
          <a:lstStyle>
            <a:lvl1pPr>
              <a:defRPr dirty="0">
                <a:solidFill>
                  <a:schemeClr val="bg1"/>
                </a:solidFill>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934D7B56-9EBB-4BB4-8CA6-701869C71D59}" type="slidenum">
              <a:rPr lang="en-US" altLang="en-US"/>
              <a:pPr>
                <a:defRPr/>
              </a:pPr>
              <a:t>‹#›</a:t>
            </a:fld>
            <a:endParaRPr lang="en-US" altLang="en-US"/>
          </a:p>
        </p:txBody>
      </p:sp>
    </p:spTree>
    <p:extLst>
      <p:ext uri="{BB962C8B-B14F-4D97-AF65-F5344CB8AC3E}">
        <p14:creationId xmlns:p14="http://schemas.microsoft.com/office/powerpoint/2010/main" val="348888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5"/>
          <p:cNvCxnSpPr/>
          <p:nvPr/>
        </p:nvCxnSpPr>
        <p:spPr>
          <a:xfrm>
            <a:off x="906463" y="4343400"/>
            <a:ext cx="740568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22960" y="758952"/>
            <a:ext cx="7543800" cy="3566160"/>
          </a:xfrm>
        </p:spPr>
        <p:txBody>
          <a:bodyPr anchorCtr="0"/>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87E9DB30-394A-4B2A-BB7A-10E577EDE01A}" type="slidenum">
              <a:rPr lang="en-US" altLang="en-US"/>
              <a:pPr>
                <a:defRPr/>
              </a:pPr>
              <a:t>‹#›</a:t>
            </a:fld>
            <a:endParaRPr lang="en-US" altLang="en-US"/>
          </a:p>
        </p:txBody>
      </p:sp>
    </p:spTree>
    <p:extLst>
      <p:ext uri="{BB962C8B-B14F-4D97-AF65-F5344CB8AC3E}">
        <p14:creationId xmlns:p14="http://schemas.microsoft.com/office/powerpoint/2010/main" val="3725095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0802653-0913-4201-BC99-AFB4D08F4542}" type="slidenum">
              <a:rPr lang="en-US" altLang="en-US"/>
              <a:pPr>
                <a:defRPr/>
              </a:pPr>
              <a:t>‹#›</a:t>
            </a:fld>
            <a:endParaRPr lang="en-US" altLang="en-US"/>
          </a:p>
        </p:txBody>
      </p:sp>
    </p:spTree>
    <p:extLst>
      <p:ext uri="{BB962C8B-B14F-4D97-AF65-F5344CB8AC3E}">
        <p14:creationId xmlns:p14="http://schemas.microsoft.com/office/powerpoint/2010/main" val="2990788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5"/>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7DF76909-947A-4D5F-A190-CFD2F6BCE7A8}" type="slidenum">
              <a:rPr lang="en-US" altLang="en-US"/>
              <a:pPr>
                <a:defRPr/>
              </a:pPr>
              <a:t>‹#›</a:t>
            </a:fld>
            <a:endParaRPr lang="en-US" altLang="en-US"/>
          </a:p>
        </p:txBody>
      </p:sp>
    </p:spTree>
    <p:extLst>
      <p:ext uri="{BB962C8B-B14F-4D97-AF65-F5344CB8AC3E}">
        <p14:creationId xmlns:p14="http://schemas.microsoft.com/office/powerpoint/2010/main" val="137824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726E621-29CA-403B-BEA7-F08B165FD354}" type="slidenum">
              <a:rPr lang="en-US" altLang="en-US"/>
              <a:pPr>
                <a:defRPr/>
              </a:pPr>
              <a:t>‹#›</a:t>
            </a:fld>
            <a:endParaRPr lang="en-US" altLang="en-US"/>
          </a:p>
        </p:txBody>
      </p:sp>
    </p:spTree>
    <p:extLst>
      <p:ext uri="{BB962C8B-B14F-4D97-AF65-F5344CB8AC3E}">
        <p14:creationId xmlns:p14="http://schemas.microsoft.com/office/powerpoint/2010/main" val="1196110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2"/>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6"/>
          <p:cNvSpPr>
            <a:spLocks noGrp="1"/>
          </p:cNvSpPr>
          <p:nvPr>
            <p:ph type="dt" sz="half" idx="10"/>
          </p:nvPr>
        </p:nvSpPr>
        <p:spPr/>
        <p:txBody>
          <a:bodyPr/>
          <a:lstStyle>
            <a:lvl1pPr>
              <a:defRPr/>
            </a:lvl1pPr>
          </a:lstStyle>
          <a:p>
            <a:pPr>
              <a:defRPr/>
            </a:pPr>
            <a:endParaRPr lang="en-US"/>
          </a:p>
        </p:txBody>
      </p:sp>
      <p:sp>
        <p:nvSpPr>
          <p:cNvPr id="5" name="Footer Placeholder 7"/>
          <p:cNvSpPr>
            <a:spLocks noGrp="1"/>
          </p:cNvSpPr>
          <p:nvPr>
            <p:ph type="ftr" sz="quarter" idx="11"/>
          </p:nvPr>
        </p:nvSpPr>
        <p:spPr/>
        <p:txBody>
          <a:bodyPr/>
          <a:lstStyle>
            <a:lvl1pPr>
              <a:defRPr>
                <a:solidFill>
                  <a:srgbClr val="FFFFFF"/>
                </a:solidFill>
              </a:defRPr>
            </a:lvl1pPr>
          </a:lstStyle>
          <a:p>
            <a:pPr>
              <a:defRPr/>
            </a:pPr>
            <a:endParaRPr lang="en-US"/>
          </a:p>
        </p:txBody>
      </p:sp>
      <p:sp>
        <p:nvSpPr>
          <p:cNvPr id="6" name="Slide Number Placeholder 8"/>
          <p:cNvSpPr>
            <a:spLocks noGrp="1"/>
          </p:cNvSpPr>
          <p:nvPr>
            <p:ph type="sldNum" sz="quarter" idx="12"/>
          </p:nvPr>
        </p:nvSpPr>
        <p:spPr/>
        <p:txBody>
          <a:bodyPr/>
          <a:lstStyle>
            <a:lvl1pPr>
              <a:defRPr/>
            </a:lvl1pPr>
          </a:lstStyle>
          <a:p>
            <a:pPr>
              <a:defRPr/>
            </a:pPr>
            <a:fld id="{DBD53576-0F1A-4D33-981E-AA0E5D79F232}" type="slidenum">
              <a:rPr lang="en-US" altLang="en-US"/>
              <a:pPr>
                <a:defRPr/>
              </a:pPr>
              <a:t>‹#›</a:t>
            </a:fld>
            <a:endParaRPr lang="en-US" altLang="en-US"/>
          </a:p>
        </p:txBody>
      </p:sp>
    </p:spTree>
    <p:extLst>
      <p:ext uri="{BB962C8B-B14F-4D97-AF65-F5344CB8AC3E}">
        <p14:creationId xmlns:p14="http://schemas.microsoft.com/office/powerpoint/2010/main" val="1868756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303847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3030538" y="0"/>
            <a:ext cx="476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a:xfrm>
            <a:off x="349250" y="6459538"/>
            <a:ext cx="1963738" cy="365125"/>
          </a:xfrm>
        </p:spPr>
        <p:txBody>
          <a:bodyPr/>
          <a:lstStyle>
            <a:lvl1pPr algn="l">
              <a:defRPr/>
            </a:lvl1pPr>
          </a:lstStyle>
          <a:p>
            <a:pPr>
              <a:defRPr/>
            </a:pPr>
            <a:endParaRPr lang="en-US"/>
          </a:p>
        </p:txBody>
      </p:sp>
      <p:sp>
        <p:nvSpPr>
          <p:cNvPr id="8" name="Footer Placeholder 5"/>
          <p:cNvSpPr>
            <a:spLocks noGrp="1"/>
          </p:cNvSpPr>
          <p:nvPr>
            <p:ph type="ftr" sz="quarter" idx="11"/>
          </p:nvPr>
        </p:nvSpPr>
        <p:spPr>
          <a:xfrm>
            <a:off x="3600450" y="6459538"/>
            <a:ext cx="3486150" cy="365125"/>
          </a:xfrm>
        </p:spPr>
        <p:txBody>
          <a:bodyPr/>
          <a:lstStyle>
            <a:lvl1pPr algn="l">
              <a:defRPr>
                <a:solidFill>
                  <a:schemeClr val="tx2"/>
                </a:solidFill>
              </a:defRPr>
            </a:lvl1pPr>
          </a:lstStyle>
          <a:p>
            <a:pPr>
              <a:defRPr/>
            </a:pPr>
            <a:endParaRPr lang="en-US"/>
          </a:p>
        </p:txBody>
      </p:sp>
      <p:sp>
        <p:nvSpPr>
          <p:cNvPr id="9" name="Slide Number Placeholder 6"/>
          <p:cNvSpPr>
            <a:spLocks noGrp="1"/>
          </p:cNvSpPr>
          <p:nvPr>
            <p:ph type="sldNum" sz="quarter" idx="12"/>
          </p:nvPr>
        </p:nvSpPr>
        <p:spPr/>
        <p:txBody>
          <a:bodyPr/>
          <a:lstStyle>
            <a:lvl1pPr>
              <a:defRPr>
                <a:solidFill>
                  <a:schemeClr val="tx2"/>
                </a:solidFill>
              </a:defRPr>
            </a:lvl1pPr>
          </a:lstStyle>
          <a:p>
            <a:pPr>
              <a:defRPr/>
            </a:pPr>
            <a:fld id="{94A5FFCE-2BAD-42F2-842D-F950C29CF6E6}" type="slidenum">
              <a:rPr lang="en-US" altLang="en-US"/>
              <a:pPr>
                <a:defRPr/>
              </a:pPr>
              <a:t>‹#›</a:t>
            </a:fld>
            <a:endParaRPr lang="en-US" altLang="en-US"/>
          </a:p>
        </p:txBody>
      </p:sp>
    </p:spTree>
    <p:extLst>
      <p:ext uri="{BB962C8B-B14F-4D97-AF65-F5344CB8AC3E}">
        <p14:creationId xmlns:p14="http://schemas.microsoft.com/office/powerpoint/2010/main" val="3418458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0" y="4953000"/>
            <a:ext cx="9142413"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0" y="4914900"/>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lvl1pPr>
              <a:defRPr/>
            </a:lvl1pPr>
          </a:lstStyle>
          <a:p>
            <a:pPr>
              <a:defRPr/>
            </a:pPr>
            <a:endParaRPr lang="en-US"/>
          </a:p>
        </p:txBody>
      </p:sp>
      <p:sp>
        <p:nvSpPr>
          <p:cNvPr id="8" name="Footer Placeholder 5"/>
          <p:cNvSpPr>
            <a:spLocks noGrp="1"/>
          </p:cNvSpPr>
          <p:nvPr>
            <p:ph type="ftr" sz="quarter" idx="11"/>
          </p:nvPr>
        </p:nvSpPr>
        <p:spPr/>
        <p:txBody>
          <a:bodyPr/>
          <a:lstStyle>
            <a:lvl1pPr>
              <a:defRPr/>
            </a:lvl1pPr>
          </a:lstStyle>
          <a:p>
            <a:pPr>
              <a:defRPr/>
            </a:pPr>
            <a:endParaRPr lang="en-US"/>
          </a:p>
        </p:txBody>
      </p:sp>
      <p:sp>
        <p:nvSpPr>
          <p:cNvPr id="9" name="Slide Number Placeholder 6"/>
          <p:cNvSpPr>
            <a:spLocks noGrp="1"/>
          </p:cNvSpPr>
          <p:nvPr>
            <p:ph type="sldNum" sz="quarter" idx="12"/>
          </p:nvPr>
        </p:nvSpPr>
        <p:spPr/>
        <p:txBody>
          <a:bodyPr/>
          <a:lstStyle>
            <a:lvl1pPr>
              <a:defRPr/>
            </a:lvl1pPr>
          </a:lstStyle>
          <a:p>
            <a:pPr>
              <a:defRPr/>
            </a:pPr>
            <a:fld id="{27A28F05-ADA5-4937-9177-E256017786EC}" type="slidenum">
              <a:rPr lang="en-US" altLang="en-US"/>
              <a:pPr>
                <a:defRPr/>
              </a:pPr>
              <a:t>‹#›</a:t>
            </a:fld>
            <a:endParaRPr lang="en-US" altLang="en-US"/>
          </a:p>
        </p:txBody>
      </p:sp>
    </p:spTree>
    <p:extLst>
      <p:ext uri="{BB962C8B-B14F-4D97-AF65-F5344CB8AC3E}">
        <p14:creationId xmlns:p14="http://schemas.microsoft.com/office/powerpoint/2010/main" val="670773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125"/>
            <a:ext cx="9144000" cy="66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325" y="287338"/>
            <a:ext cx="7543800" cy="144938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1029" name="Text Placeholder 2"/>
          <p:cNvSpPr>
            <a:spLocks noGrp="1"/>
          </p:cNvSpPr>
          <p:nvPr>
            <p:ph type="body" idx="1"/>
          </p:nvPr>
        </p:nvSpPr>
        <p:spPr bwMode="auto">
          <a:xfrm>
            <a:off x="822325" y="1846263"/>
            <a:ext cx="7543800" cy="402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822325" y="6459538"/>
            <a:ext cx="1854200" cy="365125"/>
          </a:xfrm>
          <a:prstGeom prst="rect">
            <a:avLst/>
          </a:prstGeom>
        </p:spPr>
        <p:txBody>
          <a:bodyPr vert="horz" lIns="91440" tIns="45720" rIns="91440" bIns="45720" rtlCol="0" anchor="ctr"/>
          <a:lstStyle>
            <a:lvl1pPr algn="l">
              <a:defRPr sz="900">
                <a:solidFill>
                  <a:srgbClr val="FFFFFF"/>
                </a:solidFill>
              </a:defRPr>
            </a:lvl1pPr>
          </a:lstStyle>
          <a:p>
            <a:pPr>
              <a:defRPr/>
            </a:pPr>
            <a:endParaRPr lang="en-US"/>
          </a:p>
        </p:txBody>
      </p:sp>
      <p:sp>
        <p:nvSpPr>
          <p:cNvPr id="5" name="Footer Placeholder 4"/>
          <p:cNvSpPr>
            <a:spLocks noGrp="1"/>
          </p:cNvSpPr>
          <p:nvPr>
            <p:ph type="ftr" sz="quarter" idx="3"/>
          </p:nvPr>
        </p:nvSpPr>
        <p:spPr>
          <a:xfrm>
            <a:off x="2765425" y="6459538"/>
            <a:ext cx="3616325"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endParaRPr lang="en-US"/>
          </a:p>
        </p:txBody>
      </p:sp>
      <p:sp>
        <p:nvSpPr>
          <p:cNvPr id="6" name="Slide Number Placeholder 5"/>
          <p:cNvSpPr>
            <a:spLocks noGrp="1"/>
          </p:cNvSpPr>
          <p:nvPr>
            <p:ph type="sldNum" sz="quarter" idx="4"/>
          </p:nvPr>
        </p:nvSpPr>
        <p:spPr>
          <a:xfrm>
            <a:off x="7424738" y="6459538"/>
            <a:ext cx="984250" cy="365125"/>
          </a:xfrm>
          <a:prstGeom prst="rect">
            <a:avLst/>
          </a:prstGeom>
        </p:spPr>
        <p:txBody>
          <a:bodyPr vert="horz" lIns="91440" tIns="45720" rIns="91440" bIns="45720" rtlCol="0" anchor="ctr"/>
          <a:lstStyle>
            <a:lvl1pPr algn="r">
              <a:defRPr sz="1050">
                <a:solidFill>
                  <a:srgbClr val="FFFFFF"/>
                </a:solidFill>
              </a:defRPr>
            </a:lvl1pPr>
          </a:lstStyle>
          <a:p>
            <a:pPr>
              <a:defRPr/>
            </a:pPr>
            <a:fld id="{B079D736-D239-40E6-9E28-96B5012324AC}" type="slidenum">
              <a:rPr lang="en-US" altLang="en-US"/>
              <a:pPr>
                <a:defRPr/>
              </a:pPr>
              <a:t>‹#›</a:t>
            </a:fld>
            <a:endParaRPr lang="en-US" altLang="en-US"/>
          </a:p>
        </p:txBody>
      </p:sp>
      <p:cxnSp>
        <p:nvCxnSpPr>
          <p:cNvPr id="10" name="Straight Connector 9"/>
          <p:cNvCxnSpPr/>
          <p:nvPr/>
        </p:nvCxnSpPr>
        <p:spPr>
          <a:xfrm>
            <a:off x="895350" y="1738313"/>
            <a:ext cx="747553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387" r:id="rId1"/>
    <p:sldLayoutId id="2147484388" r:id="rId2"/>
    <p:sldLayoutId id="2147484389" r:id="rId3"/>
    <p:sldLayoutId id="2147484383" r:id="rId4"/>
    <p:sldLayoutId id="2147484384" r:id="rId5"/>
    <p:sldLayoutId id="2147484385" r:id="rId6"/>
    <p:sldLayoutId id="2147484390" r:id="rId7"/>
    <p:sldLayoutId id="2147484391" r:id="rId8"/>
    <p:sldLayoutId id="2147484392" r:id="rId9"/>
    <p:sldLayoutId id="2147484386" r:id="rId10"/>
    <p:sldLayoutId id="2147484393" r:id="rId11"/>
  </p:sldLayoutIdLst>
  <p:hf hdr="0" ftr="0" dt="0"/>
  <p:txStyles>
    <p:title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2pPr>
      <a:lvl3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3pPr>
      <a:lvl4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4pPr>
      <a:lvl5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defRPr>
      </a:lvl9pPr>
    </p:titleStyle>
    <p:bodyStyle>
      <a:lvl1pPr marL="90488" indent="-90488" algn="l" rtl="0" eaLnBrk="0" fontAlgn="base" hangingPunct="0">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404040"/>
          </a:solidFill>
          <a:latin typeface="+mn-lt"/>
          <a:ea typeface="+mn-ea"/>
          <a:cs typeface="+mn-cs"/>
        </a:defRPr>
      </a:lvl1pPr>
      <a:lvl2pPr marL="38258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kern="1200">
          <a:solidFill>
            <a:srgbClr val="404040"/>
          </a:solidFill>
          <a:latin typeface="+mn-lt"/>
          <a:ea typeface="+mn-ea"/>
          <a:cs typeface="+mn-cs"/>
        </a:defRPr>
      </a:lvl2pPr>
      <a:lvl3pPr marL="56673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3pPr>
      <a:lvl4pPr marL="749300"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4pPr>
      <a:lvl5pPr marL="931863"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www.w3schools.com/css/css_display_visibility.asp"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2978047" y="223464"/>
            <a:ext cx="5394325" cy="822326"/>
          </a:xfrm>
        </p:spPr>
        <p:txBody>
          <a:bodyPr/>
          <a:lstStyle/>
          <a:p>
            <a:pPr algn="r" eaLnBrk="1" fontAlgn="auto" hangingPunct="1">
              <a:spcAft>
                <a:spcPts val="0"/>
              </a:spcAft>
              <a:defRPr/>
            </a:pPr>
            <a:r>
              <a:rPr lang="en-US" dirty="0">
                <a:solidFill>
                  <a:schemeClr val="tx2">
                    <a:satMod val="130000"/>
                  </a:schemeClr>
                </a:solidFill>
              </a:rPr>
              <a:t>Learning Outcomes</a:t>
            </a:r>
          </a:p>
        </p:txBody>
      </p:sp>
      <p:sp>
        <p:nvSpPr>
          <p:cNvPr id="12291" name="Rectangle 3"/>
          <p:cNvSpPr>
            <a:spLocks noGrp="1" noChangeArrowheads="1"/>
          </p:cNvSpPr>
          <p:nvPr>
            <p:ph idx="1"/>
          </p:nvPr>
        </p:nvSpPr>
        <p:spPr>
          <a:xfrm>
            <a:off x="685800" y="1868116"/>
            <a:ext cx="8077200" cy="3657600"/>
          </a:xfrm>
        </p:spPr>
        <p:txBody>
          <a:bodyPr/>
          <a:lstStyle/>
          <a:p>
            <a:pPr eaLnBrk="1" hangingPunct="1"/>
            <a:r>
              <a:rPr lang="en-US" altLang="en-US" sz="900" b="1" dirty="0">
                <a:solidFill>
                  <a:schemeClr val="accent5">
                    <a:lumMod val="60000"/>
                    <a:lumOff val="40000"/>
                  </a:schemeClr>
                </a:solidFill>
              </a:rPr>
              <a:t> </a:t>
            </a:r>
            <a:endParaRPr lang="en-US" altLang="en-US" sz="900" dirty="0">
              <a:solidFill>
                <a:schemeClr val="accent5">
                  <a:lumMod val="60000"/>
                  <a:lumOff val="40000"/>
                </a:schemeClr>
              </a:solidFill>
            </a:endParaRPr>
          </a:p>
          <a:p>
            <a:pPr lvl="1" eaLnBrk="1" hangingPunct="1"/>
            <a:r>
              <a:rPr lang="en-US" altLang="en-US" sz="3600" dirty="0"/>
              <a:t>Use additional font and text properties</a:t>
            </a:r>
          </a:p>
          <a:p>
            <a:pPr lvl="1" eaLnBrk="1" hangingPunct="1"/>
            <a:r>
              <a:rPr lang="en-US" altLang="en-US" sz="3600" dirty="0"/>
              <a:t>Create element, class, and id selectors</a:t>
            </a:r>
          </a:p>
          <a:p>
            <a:pPr lvl="1" eaLnBrk="1" hangingPunct="1"/>
            <a:r>
              <a:rPr lang="en-US" altLang="en-US" sz="3600" dirty="0"/>
              <a:t>Configure descendant element selectors</a:t>
            </a:r>
          </a:p>
          <a:p>
            <a:pPr lvl="1" eaLnBrk="1" hangingPunct="1"/>
            <a:r>
              <a:rPr lang="en-US" altLang="en-US" sz="3600" dirty="0"/>
              <a:t>Use span element</a:t>
            </a:r>
          </a:p>
        </p:txBody>
      </p:sp>
      <p:cxnSp>
        <p:nvCxnSpPr>
          <p:cNvPr id="6" name="Straight Connector 5"/>
          <p:cNvCxnSpPr/>
          <p:nvPr/>
        </p:nvCxnSpPr>
        <p:spPr>
          <a:xfrm>
            <a:off x="0" y="1045790"/>
            <a:ext cx="9144000" cy="0"/>
          </a:xfrm>
          <a:prstGeom prst="line">
            <a:avLst/>
          </a:prstGeom>
          <a:ln w="66675" cap="rnd">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0" y="6781800"/>
            <a:ext cx="9144000" cy="0"/>
          </a:xfrm>
          <a:prstGeom prst="line">
            <a:avLst/>
          </a:prstGeom>
          <a:ln w="193675" cap="flat">
            <a:solidFill>
              <a:srgbClr val="00B050"/>
            </a:solidFill>
            <a:beve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7369517" y="5994098"/>
            <a:ext cx="1726755" cy="707886"/>
          </a:xfrm>
          <a:prstGeom prst="rect">
            <a:avLst/>
          </a:prstGeom>
        </p:spPr>
        <p:txBody>
          <a:bodyPr wrap="none">
            <a:spAutoFit/>
          </a:bodyPr>
          <a:lstStyle/>
          <a:p>
            <a:r>
              <a:rPr lang="en-US" sz="1000" dirty="0">
                <a:solidFill>
                  <a:srgbClr val="0070C0"/>
                </a:solidFill>
              </a:rPr>
              <a:t>kitchenBegin.html</a:t>
            </a:r>
          </a:p>
          <a:p>
            <a:r>
              <a:rPr lang="en-US" sz="1000" dirty="0">
                <a:solidFill>
                  <a:srgbClr val="0070C0"/>
                </a:solidFill>
              </a:rPr>
              <a:t>carrotcover.gif</a:t>
            </a:r>
          </a:p>
          <a:p>
            <a:r>
              <a:rPr lang="en-US" sz="1000" dirty="0">
                <a:solidFill>
                  <a:srgbClr val="0070C0"/>
                </a:solidFill>
              </a:rPr>
              <a:t>CSS Exercise 2.docx </a:t>
            </a:r>
          </a:p>
          <a:p>
            <a:r>
              <a:rPr lang="en-US" sz="1000" dirty="0" err="1">
                <a:solidFill>
                  <a:srgbClr val="0070C0"/>
                </a:solidFill>
              </a:rPr>
              <a:t>tennis_revisited</a:t>
            </a:r>
            <a:r>
              <a:rPr lang="en-US" sz="1000" dirty="0">
                <a:solidFill>
                  <a:srgbClr val="0070C0"/>
                </a:solidFill>
              </a:rPr>
              <a:t> project folder</a:t>
            </a: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52400" y="152400"/>
            <a:ext cx="8966200" cy="609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8915" name="Rectangle 2"/>
          <p:cNvSpPr>
            <a:spLocks noGrp="1" noChangeArrowheads="1"/>
          </p:cNvSpPr>
          <p:nvPr>
            <p:ph type="title"/>
          </p:nvPr>
        </p:nvSpPr>
        <p:spPr>
          <a:xfrm>
            <a:off x="3276600" y="61914"/>
            <a:ext cx="5470525" cy="685800"/>
          </a:xfrm>
        </p:spPr>
        <p:txBody>
          <a:bodyPr>
            <a:normAutofit fontScale="90000"/>
          </a:bodyPr>
          <a:lstStyle/>
          <a:p>
            <a:pPr algn="r" eaLnBrk="1" fontAlgn="auto" hangingPunct="1">
              <a:spcAft>
                <a:spcPts val="0"/>
              </a:spcAft>
              <a:defRPr/>
            </a:pPr>
            <a:r>
              <a:rPr lang="en-US" dirty="0">
                <a:solidFill>
                  <a:schemeClr val="tx2">
                    <a:satMod val="130000"/>
                  </a:schemeClr>
                </a:solidFill>
              </a:rPr>
              <a:t>Using CSS with “id”</a:t>
            </a:r>
          </a:p>
        </p:txBody>
      </p:sp>
      <p:sp>
        <p:nvSpPr>
          <p:cNvPr id="62468" name="Rectangle 3"/>
          <p:cNvSpPr>
            <a:spLocks noGrp="1" noChangeArrowheads="1"/>
          </p:cNvSpPr>
          <p:nvPr>
            <p:ph idx="1"/>
          </p:nvPr>
        </p:nvSpPr>
        <p:spPr>
          <a:xfrm>
            <a:off x="192088" y="938213"/>
            <a:ext cx="5238749" cy="3786187"/>
          </a:xfrm>
        </p:spPr>
        <p:txBody>
          <a:bodyPr/>
          <a:lstStyle/>
          <a:p>
            <a:pPr eaLnBrk="1" hangingPunct="1"/>
            <a:r>
              <a:rPr lang="en-US" altLang="en-US" sz="3200" dirty="0"/>
              <a:t>id Selector</a:t>
            </a:r>
          </a:p>
          <a:p>
            <a:pPr lvl="1" eaLnBrk="1" hangingPunct="1"/>
            <a:r>
              <a:rPr lang="en-US" altLang="en-US" sz="2800" dirty="0">
                <a:cs typeface="Arial" panose="020B0604020202020204" pitchFamily="34" charset="0"/>
              </a:rPr>
              <a:t>Used to identify a unique object; therefore, use only </a:t>
            </a:r>
            <a:r>
              <a:rPr lang="en-US" altLang="en-US" sz="2800" i="1" dirty="0">
                <a:solidFill>
                  <a:srgbClr val="FF0000"/>
                </a:solidFill>
                <a:cs typeface="Arial" panose="020B0604020202020204" pitchFamily="34" charset="0"/>
              </a:rPr>
              <a:t>once on a web </a:t>
            </a:r>
            <a:r>
              <a:rPr lang="en-US" altLang="en-US" sz="2800" i="1" u="sng" dirty="0">
                <a:solidFill>
                  <a:srgbClr val="FF0000"/>
                </a:solidFill>
                <a:cs typeface="Arial" panose="020B0604020202020204" pitchFamily="34" charset="0"/>
              </a:rPr>
              <a:t>page</a:t>
            </a:r>
            <a:r>
              <a:rPr lang="en-US" altLang="en-US" sz="2800" dirty="0">
                <a:cs typeface="Arial" panose="020B0604020202020204" pitchFamily="34" charset="0"/>
              </a:rPr>
              <a:t>.</a:t>
            </a:r>
          </a:p>
          <a:p>
            <a:pPr eaLnBrk="1" hangingPunct="1"/>
            <a:r>
              <a:rPr lang="en-US" altLang="en-US" sz="3200" i="1" dirty="0">
                <a:solidFill>
                  <a:srgbClr val="0070C0"/>
                </a:solidFill>
              </a:rPr>
              <a:t>Configure</a:t>
            </a:r>
            <a:r>
              <a:rPr lang="en-US" altLang="en-US" sz="3200" dirty="0"/>
              <a:t> with:   #</a:t>
            </a:r>
            <a:r>
              <a:rPr lang="en-US" altLang="en-US" sz="3200" dirty="0" err="1"/>
              <a:t>idname</a:t>
            </a:r>
            <a:endParaRPr lang="en-US" altLang="en-US" sz="3200" dirty="0"/>
          </a:p>
          <a:p>
            <a:pPr lvl="1" eaLnBrk="1" hangingPunct="1"/>
            <a:r>
              <a:rPr lang="en-US" altLang="en-US" sz="2400" dirty="0"/>
              <a:t>Code CSS to create an id called “new” </a:t>
            </a:r>
            <a:br>
              <a:rPr lang="en-US" altLang="en-US" sz="2400" dirty="0"/>
            </a:br>
            <a:r>
              <a:rPr lang="en-US" altLang="en-US" sz="2400" dirty="0"/>
              <a:t>with red, large, italic text.</a:t>
            </a:r>
            <a:br>
              <a:rPr lang="en-US" altLang="en-US" sz="2000" dirty="0"/>
            </a:br>
            <a:endParaRPr lang="en-US" altLang="en-US" sz="600" dirty="0"/>
          </a:p>
        </p:txBody>
      </p:sp>
      <p:sp>
        <p:nvSpPr>
          <p:cNvPr id="33797" name="Text Box 5"/>
          <p:cNvSpPr txBox="1">
            <a:spLocks noChangeArrowheads="1"/>
          </p:cNvSpPr>
          <p:nvPr/>
        </p:nvSpPr>
        <p:spPr bwMode="auto">
          <a:xfrm>
            <a:off x="5532437" y="1414464"/>
            <a:ext cx="3611563" cy="1569660"/>
          </a:xfrm>
          <a:prstGeom prst="rect">
            <a:avLst/>
          </a:prstGeom>
          <a:solidFill>
            <a:schemeClr val="accent1">
              <a:lumMod val="40000"/>
              <a:lumOff val="60000"/>
            </a:schemeClr>
          </a:solidFill>
          <a:ln w="9525">
            <a:solidFill>
              <a:schemeClr val="tx1"/>
            </a:solidFill>
            <a:miter lim="800000"/>
            <a:headEnd/>
            <a:tailEnd/>
          </a:ln>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defRPr/>
            </a:pPr>
            <a:r>
              <a:rPr lang="en-US" b="1" dirty="0">
                <a:solidFill>
                  <a:schemeClr val="tx2">
                    <a:lumMod val="75000"/>
                  </a:schemeClr>
                </a:solidFill>
                <a:cs typeface="Times New Roman" pitchFamily="18" charset="0"/>
              </a:rPr>
              <a:t>#new { color: #ff0000;</a:t>
            </a:r>
            <a:endParaRPr lang="en-US" dirty="0">
              <a:solidFill>
                <a:schemeClr val="tx2">
                  <a:lumMod val="75000"/>
                </a:schemeClr>
              </a:solidFill>
              <a:cs typeface="Times New Roman" pitchFamily="18" charset="0"/>
            </a:endParaRPr>
          </a:p>
          <a:p>
            <a:pPr eaLnBrk="1" hangingPunct="1">
              <a:defRPr/>
            </a:pPr>
            <a:r>
              <a:rPr lang="en-US" b="1" dirty="0">
                <a:solidFill>
                  <a:schemeClr val="tx2">
                    <a:lumMod val="75000"/>
                  </a:schemeClr>
                </a:solidFill>
                <a:cs typeface="Times New Roman" pitchFamily="18" charset="0"/>
              </a:rPr>
              <a:t>	font-size:2em;   </a:t>
            </a:r>
          </a:p>
          <a:p>
            <a:pPr eaLnBrk="1" hangingPunct="1">
              <a:defRPr/>
            </a:pPr>
            <a:r>
              <a:rPr lang="en-US" b="1" dirty="0">
                <a:solidFill>
                  <a:schemeClr val="tx2">
                    <a:lumMod val="75000"/>
                  </a:schemeClr>
                </a:solidFill>
                <a:cs typeface="Times New Roman" pitchFamily="18" charset="0"/>
              </a:rPr>
              <a:t>	font-style: italic;</a:t>
            </a:r>
            <a:endParaRPr lang="en-US" dirty="0">
              <a:solidFill>
                <a:schemeClr val="tx2">
                  <a:lumMod val="75000"/>
                </a:schemeClr>
              </a:solidFill>
              <a:cs typeface="Times New Roman" pitchFamily="18" charset="0"/>
            </a:endParaRPr>
          </a:p>
          <a:p>
            <a:pPr eaLnBrk="1" hangingPunct="1">
              <a:defRPr/>
            </a:pPr>
            <a:r>
              <a:rPr lang="en-US" b="1" dirty="0">
                <a:solidFill>
                  <a:schemeClr val="tx2">
                    <a:lumMod val="75000"/>
                  </a:schemeClr>
                </a:solidFill>
                <a:cs typeface="Times New Roman" pitchFamily="18" charset="0"/>
              </a:rPr>
              <a:t>           }</a:t>
            </a:r>
          </a:p>
        </p:txBody>
      </p:sp>
      <p:cxnSp>
        <p:nvCxnSpPr>
          <p:cNvPr id="8" name="Straight Connector 7"/>
          <p:cNvCxnSpPr/>
          <p:nvPr/>
        </p:nvCxnSpPr>
        <p:spPr>
          <a:xfrm>
            <a:off x="0" y="838200"/>
            <a:ext cx="9144000" cy="0"/>
          </a:xfrm>
          <a:prstGeom prst="line">
            <a:avLst/>
          </a:prstGeom>
          <a:ln w="66675" cap="rnd">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6824663"/>
            <a:ext cx="9144000" cy="0"/>
          </a:xfrm>
          <a:prstGeom prst="line">
            <a:avLst/>
          </a:prstGeom>
          <a:ln w="193675" cap="flat">
            <a:solidFill>
              <a:srgbClr val="00B050"/>
            </a:solidFill>
            <a:bevel/>
          </a:ln>
        </p:spPr>
        <p:style>
          <a:lnRef idx="1">
            <a:schemeClr val="accent1"/>
          </a:lnRef>
          <a:fillRef idx="0">
            <a:schemeClr val="accent1"/>
          </a:fillRef>
          <a:effectRef idx="0">
            <a:schemeClr val="accent1"/>
          </a:effectRef>
          <a:fontRef idx="minor">
            <a:schemeClr val="tx1"/>
          </a:fontRef>
        </p:style>
      </p:cxnSp>
      <p:sp>
        <p:nvSpPr>
          <p:cNvPr id="10" name="Rectangle 3"/>
          <p:cNvSpPr txBox="1">
            <a:spLocks noChangeArrowheads="1"/>
          </p:cNvSpPr>
          <p:nvPr/>
        </p:nvSpPr>
        <p:spPr bwMode="auto">
          <a:xfrm>
            <a:off x="254000" y="4206132"/>
            <a:ext cx="8763000" cy="1247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lvl1pPr marL="90488" indent="-90488" algn="l" rtl="0" eaLnBrk="0" fontAlgn="base" hangingPunct="0">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404040"/>
                </a:solidFill>
                <a:latin typeface="+mn-lt"/>
                <a:ea typeface="+mn-ea"/>
                <a:cs typeface="+mn-cs"/>
              </a:defRPr>
            </a:lvl1pPr>
            <a:lvl2pPr marL="38258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kern="1200">
                <a:solidFill>
                  <a:srgbClr val="404040"/>
                </a:solidFill>
                <a:latin typeface="+mn-lt"/>
                <a:ea typeface="+mn-ea"/>
                <a:cs typeface="+mn-cs"/>
              </a:defRPr>
            </a:lvl2pPr>
            <a:lvl3pPr marL="56673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3pPr>
            <a:lvl4pPr marL="749300"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4pPr>
            <a:lvl5pPr marL="931863"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eaLnBrk="1" hangingPunct="1"/>
            <a:r>
              <a:rPr lang="en-US" altLang="en-US" sz="3200" i="1" dirty="0">
                <a:solidFill>
                  <a:srgbClr val="0070C0"/>
                </a:solidFill>
              </a:rPr>
              <a:t>Apply </a:t>
            </a:r>
            <a:r>
              <a:rPr lang="en-US" altLang="en-US" sz="3200" dirty="0"/>
              <a:t>with: id="</a:t>
            </a:r>
            <a:r>
              <a:rPr lang="en-US" altLang="en-US" sz="2800" i="1" dirty="0" err="1"/>
              <a:t>idname</a:t>
            </a:r>
            <a:r>
              <a:rPr lang="en-US" altLang="en-US" sz="3200" dirty="0"/>
              <a:t>"</a:t>
            </a:r>
            <a:br>
              <a:rPr lang="en-US" altLang="en-US" sz="2800" dirty="0"/>
            </a:br>
            <a:endParaRPr lang="en-US" altLang="en-US" sz="1000" dirty="0"/>
          </a:p>
          <a:p>
            <a:pPr eaLnBrk="1" hangingPunct="1">
              <a:buFontTx/>
              <a:buNone/>
            </a:pPr>
            <a:r>
              <a:rPr lang="en-US" altLang="en-US" sz="2800" b="1" dirty="0">
                <a:latin typeface="Times New Roman" panose="02020603050405020304" pitchFamily="18" charset="0"/>
                <a:cs typeface="Times New Roman" panose="02020603050405020304" pitchFamily="18" charset="0"/>
              </a:rPr>
              <a:t>&lt;p id=“new”&gt;This text is red, large, and in italics&lt;/p&gt;</a:t>
            </a:r>
          </a:p>
        </p:txBody>
      </p:sp>
      <p:sp>
        <p:nvSpPr>
          <p:cNvPr id="3" name="TextBox 2"/>
          <p:cNvSpPr txBox="1"/>
          <p:nvPr/>
        </p:nvSpPr>
        <p:spPr>
          <a:xfrm>
            <a:off x="1676400" y="5562600"/>
            <a:ext cx="6019800" cy="523220"/>
          </a:xfrm>
          <a:prstGeom prst="rect">
            <a:avLst/>
          </a:prstGeom>
          <a:noFill/>
          <a:ln>
            <a:solidFill>
              <a:srgbClr val="0070C0"/>
            </a:solidFill>
          </a:ln>
        </p:spPr>
        <p:txBody>
          <a:bodyPr wrap="square" rtlCol="0">
            <a:spAutoFit/>
          </a:bodyPr>
          <a:lstStyle/>
          <a:p>
            <a:r>
              <a:rPr lang="en-US" altLang="en-US" sz="2800" b="1" i="1" dirty="0">
                <a:solidFill>
                  <a:srgbClr val="FF0000"/>
                </a:solidFill>
                <a:cs typeface="Times New Roman" panose="02020603050405020304" pitchFamily="18" charset="0"/>
              </a:rPr>
              <a:t>This text is red, large, and in italics</a:t>
            </a:r>
            <a:endParaRPr lang="en-US" sz="2800" i="1" dirty="0">
              <a:solidFill>
                <a:srgbClr val="FF0000"/>
              </a:solidFill>
            </a:endParaRP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76200" y="457200"/>
            <a:ext cx="8915400" cy="5562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8915" name="Rectangle 2"/>
          <p:cNvSpPr>
            <a:spLocks noGrp="1" noChangeArrowheads="1"/>
          </p:cNvSpPr>
          <p:nvPr>
            <p:ph type="title"/>
          </p:nvPr>
        </p:nvSpPr>
        <p:spPr>
          <a:xfrm>
            <a:off x="3648075" y="0"/>
            <a:ext cx="5470525" cy="730250"/>
          </a:xfrm>
        </p:spPr>
        <p:txBody>
          <a:bodyPr>
            <a:normAutofit fontScale="90000"/>
          </a:bodyPr>
          <a:lstStyle/>
          <a:p>
            <a:pPr algn="r" eaLnBrk="1" fontAlgn="auto" hangingPunct="1">
              <a:spcAft>
                <a:spcPts val="0"/>
              </a:spcAft>
              <a:defRPr/>
            </a:pPr>
            <a:r>
              <a:rPr lang="en-US" dirty="0">
                <a:solidFill>
                  <a:schemeClr val="tx2">
                    <a:satMod val="130000"/>
                  </a:schemeClr>
                </a:solidFill>
              </a:rPr>
              <a:t>CSS Descendant Selector</a:t>
            </a:r>
          </a:p>
        </p:txBody>
      </p:sp>
      <p:sp>
        <p:nvSpPr>
          <p:cNvPr id="64516" name="Rectangle 3"/>
          <p:cNvSpPr>
            <a:spLocks noGrp="1" noChangeArrowheads="1"/>
          </p:cNvSpPr>
          <p:nvPr>
            <p:ph idx="1"/>
          </p:nvPr>
        </p:nvSpPr>
        <p:spPr>
          <a:xfrm>
            <a:off x="165100" y="1371600"/>
            <a:ext cx="8763000" cy="5268911"/>
          </a:xfrm>
        </p:spPr>
        <p:txBody>
          <a:bodyPr/>
          <a:lstStyle/>
          <a:p>
            <a:pPr eaLnBrk="1" hangingPunct="1"/>
            <a:r>
              <a:rPr lang="en-US" altLang="en-US" sz="3200" dirty="0"/>
              <a:t>Specify an element within the context of its container (parent) element. </a:t>
            </a:r>
          </a:p>
          <a:p>
            <a:pPr eaLnBrk="1" hangingPunct="1"/>
            <a:r>
              <a:rPr lang="en-US" altLang="en-US" sz="3200" dirty="0">
                <a:cs typeface="Arial" panose="020B0604020202020204" pitchFamily="34" charset="0"/>
              </a:rPr>
              <a:t>AKA contextual selector</a:t>
            </a:r>
          </a:p>
          <a:p>
            <a:pPr eaLnBrk="1" hangingPunct="1">
              <a:spcBef>
                <a:spcPts val="600"/>
              </a:spcBef>
            </a:pPr>
            <a:r>
              <a:rPr lang="en-US" altLang="en-US" sz="2800" dirty="0"/>
              <a:t>The first example configures</a:t>
            </a:r>
            <a:br>
              <a:rPr lang="en-US" altLang="en-US" sz="2800" dirty="0"/>
            </a:br>
            <a:r>
              <a:rPr lang="en-US" altLang="en-US" sz="2800" dirty="0"/>
              <a:t>italicized text </a:t>
            </a:r>
            <a:r>
              <a:rPr lang="en-US" altLang="en-US" sz="2800" i="1" dirty="0">
                <a:solidFill>
                  <a:srgbClr val="00B0F0"/>
                </a:solidFill>
              </a:rPr>
              <a:t>only for list item</a:t>
            </a:r>
            <a:br>
              <a:rPr lang="en-US" altLang="en-US" sz="2800" i="1" dirty="0">
                <a:solidFill>
                  <a:srgbClr val="00B0F0"/>
                </a:solidFill>
              </a:rPr>
            </a:br>
            <a:r>
              <a:rPr lang="en-US" altLang="en-US" sz="2800" i="1" dirty="0">
                <a:solidFill>
                  <a:srgbClr val="00B0F0"/>
                </a:solidFill>
              </a:rPr>
              <a:t>tags located within unordered lists;  </a:t>
            </a:r>
          </a:p>
          <a:p>
            <a:pPr eaLnBrk="1" hangingPunct="1">
              <a:spcBef>
                <a:spcPts val="600"/>
              </a:spcBef>
            </a:pPr>
            <a:r>
              <a:rPr lang="en-US" altLang="en-US" sz="2800" dirty="0">
                <a:solidFill>
                  <a:schemeClr val="tx1"/>
                </a:solidFill>
              </a:rPr>
              <a:t>the last configures </a:t>
            </a:r>
            <a:r>
              <a:rPr lang="en-US" altLang="en-US" sz="2800" i="1" dirty="0">
                <a:solidFill>
                  <a:srgbClr val="00B0F0"/>
                </a:solidFill>
              </a:rPr>
              <a:t>green text to p tags subordinate to the HTML element assigned the id named idea</a:t>
            </a:r>
          </a:p>
          <a:p>
            <a:pPr eaLnBrk="1" hangingPunct="1"/>
            <a:r>
              <a:rPr lang="en-US" altLang="en-US" sz="3200" dirty="0"/>
              <a:t>Advantage of contextual selectors:</a:t>
            </a:r>
            <a:br>
              <a:rPr lang="en-US" altLang="en-US" sz="3200" dirty="0"/>
            </a:br>
            <a:r>
              <a:rPr lang="en-US" altLang="en-US" sz="2800" dirty="0"/>
              <a:t>Reduces the number of classes and ids you need to apply in the HTML</a:t>
            </a:r>
            <a:endParaRPr lang="en-US" altLang="en-US" sz="2400" b="1" dirty="0">
              <a:latin typeface="Times New Roman" panose="02020603050405020304" pitchFamily="18" charset="0"/>
              <a:cs typeface="Times New Roman" panose="02020603050405020304" pitchFamily="18" charset="0"/>
            </a:endParaRPr>
          </a:p>
        </p:txBody>
      </p:sp>
      <p:sp>
        <p:nvSpPr>
          <p:cNvPr id="64517"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fld id="{AEE2D971-1793-4058-B5E2-F41DD3FD5AD5}" type="slidenum">
              <a:rPr lang="en-US" altLang="en-US" sz="1100" smtClean="0">
                <a:solidFill>
                  <a:srgbClr val="4D4D4D"/>
                </a:solidFill>
                <a:latin typeface="Times New Roman" panose="02020603050405020304" pitchFamily="18" charset="0"/>
              </a:rPr>
              <a:pPr>
                <a:lnSpc>
                  <a:spcPct val="100000"/>
                </a:lnSpc>
                <a:spcBef>
                  <a:spcPct val="0"/>
                </a:spcBef>
                <a:spcAft>
                  <a:spcPct val="0"/>
                </a:spcAft>
                <a:buClrTx/>
                <a:buSzTx/>
                <a:buFontTx/>
                <a:buNone/>
              </a:pPr>
              <a:t>11</a:t>
            </a:fld>
            <a:endParaRPr lang="en-US" altLang="en-US" sz="1100">
              <a:solidFill>
                <a:srgbClr val="4D4D4D"/>
              </a:solidFill>
              <a:latin typeface="Times New Roman" panose="02020603050405020304" pitchFamily="18" charset="0"/>
            </a:endParaRPr>
          </a:p>
        </p:txBody>
      </p:sp>
      <p:sp>
        <p:nvSpPr>
          <p:cNvPr id="33797" name="Text Box 5"/>
          <p:cNvSpPr txBox="1">
            <a:spLocks noChangeArrowheads="1"/>
          </p:cNvSpPr>
          <p:nvPr/>
        </p:nvSpPr>
        <p:spPr bwMode="auto">
          <a:xfrm>
            <a:off x="5334000" y="2212002"/>
            <a:ext cx="3588238" cy="1200329"/>
          </a:xfrm>
          <a:prstGeom prst="rect">
            <a:avLst/>
          </a:prstGeom>
          <a:solidFill>
            <a:schemeClr val="accent1">
              <a:lumMod val="40000"/>
              <a:lumOff val="60000"/>
            </a:schemeClr>
          </a:solidFill>
          <a:ln w="9525">
            <a:solidFill>
              <a:schemeClr val="tx1"/>
            </a:solidFill>
            <a:miter lim="800000"/>
            <a:headEnd/>
            <a:tailEnd/>
          </a:ln>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defRPr/>
            </a:pPr>
            <a:r>
              <a:rPr lang="en-US" dirty="0" err="1">
                <a:solidFill>
                  <a:schemeClr val="bg2">
                    <a:lumMod val="10000"/>
                  </a:schemeClr>
                </a:solidFill>
                <a:cs typeface="Times New Roman" pitchFamily="18" charset="0"/>
              </a:rPr>
              <a:t>ul</a:t>
            </a:r>
            <a:r>
              <a:rPr lang="en-US" dirty="0">
                <a:solidFill>
                  <a:schemeClr val="bg2">
                    <a:lumMod val="10000"/>
                  </a:schemeClr>
                </a:solidFill>
                <a:cs typeface="Times New Roman" pitchFamily="18" charset="0"/>
              </a:rPr>
              <a:t> li {font-style: italic;}</a:t>
            </a:r>
          </a:p>
          <a:p>
            <a:pPr eaLnBrk="1" hangingPunct="1">
              <a:defRPr/>
            </a:pPr>
            <a:r>
              <a:rPr lang="en-US" dirty="0"/>
              <a:t>div p {text-align: center;}</a:t>
            </a:r>
          </a:p>
          <a:p>
            <a:pPr marL="68580">
              <a:defRPr/>
            </a:pPr>
            <a:r>
              <a:rPr lang="en-US" dirty="0">
                <a:solidFill>
                  <a:schemeClr val="bg2">
                    <a:lumMod val="10000"/>
                  </a:schemeClr>
                </a:solidFill>
              </a:rPr>
              <a:t>#idea p { color: #00ff00; }</a:t>
            </a:r>
          </a:p>
        </p:txBody>
      </p:sp>
      <p:cxnSp>
        <p:nvCxnSpPr>
          <p:cNvPr id="7" name="Straight Connector 6"/>
          <p:cNvCxnSpPr/>
          <p:nvPr/>
        </p:nvCxnSpPr>
        <p:spPr>
          <a:xfrm>
            <a:off x="-25400" y="914400"/>
            <a:ext cx="9144000" cy="0"/>
          </a:xfrm>
          <a:prstGeom prst="line">
            <a:avLst/>
          </a:prstGeom>
          <a:ln w="66675" cap="rnd">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824663"/>
            <a:ext cx="9144000" cy="0"/>
          </a:xfrm>
          <a:prstGeom prst="line">
            <a:avLst/>
          </a:prstGeom>
          <a:ln w="193675" cap="flat">
            <a:solidFill>
              <a:srgbClr val="00B050"/>
            </a:solidFill>
            <a:beve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a:xfrm>
            <a:off x="2938463" y="258763"/>
            <a:ext cx="5470525" cy="762000"/>
          </a:xfrm>
        </p:spPr>
        <p:txBody>
          <a:bodyPr/>
          <a:lstStyle/>
          <a:p>
            <a:pPr algn="r" eaLnBrk="1" fontAlgn="auto" hangingPunct="1">
              <a:spcAft>
                <a:spcPts val="0"/>
              </a:spcAft>
              <a:defRPr/>
            </a:pPr>
            <a:r>
              <a:rPr lang="en-US" dirty="0">
                <a:solidFill>
                  <a:schemeClr val="tx2">
                    <a:satMod val="130000"/>
                  </a:schemeClr>
                </a:solidFill>
              </a:rPr>
              <a:t>span element</a:t>
            </a:r>
          </a:p>
        </p:txBody>
      </p:sp>
      <p:sp>
        <p:nvSpPr>
          <p:cNvPr id="66563" name="Rectangle 3"/>
          <p:cNvSpPr>
            <a:spLocks noGrp="1" noChangeArrowheads="1"/>
          </p:cNvSpPr>
          <p:nvPr>
            <p:ph idx="1"/>
          </p:nvPr>
        </p:nvSpPr>
        <p:spPr>
          <a:xfrm>
            <a:off x="762000" y="1584325"/>
            <a:ext cx="7848600" cy="4664075"/>
          </a:xfrm>
        </p:spPr>
        <p:txBody>
          <a:bodyPr/>
          <a:lstStyle/>
          <a:p>
            <a:pPr eaLnBrk="1" hangingPunct="1"/>
            <a:r>
              <a:rPr lang="en-US" altLang="en-US" sz="3600" dirty="0">
                <a:cs typeface="Times New Roman" panose="02020603050405020304" pitchFamily="18" charset="0"/>
              </a:rPr>
              <a:t>Purpose: </a:t>
            </a:r>
          </a:p>
          <a:p>
            <a:pPr lvl="1" eaLnBrk="1" hangingPunct="1"/>
            <a:r>
              <a:rPr lang="en-US" altLang="en-US" sz="2800" dirty="0">
                <a:cs typeface="Times New Roman" panose="02020603050405020304" pitchFamily="18" charset="0"/>
              </a:rPr>
              <a:t>configure a specially formatted area displayed in-line with other elements, such as within a paragraph.</a:t>
            </a:r>
          </a:p>
          <a:p>
            <a:pPr lvl="1" eaLnBrk="1" hangingPunct="1"/>
            <a:endParaRPr lang="en-US" altLang="en-US" sz="2800" dirty="0">
              <a:cs typeface="Times New Roman" panose="02020603050405020304" pitchFamily="18" charset="0"/>
            </a:endParaRPr>
          </a:p>
          <a:p>
            <a:pPr eaLnBrk="1" hangingPunct="1"/>
            <a:r>
              <a:rPr lang="en-US" altLang="en-US" sz="3200" dirty="0">
                <a:cs typeface="Times New Roman" panose="02020603050405020304" pitchFamily="18" charset="0"/>
              </a:rPr>
              <a:t>Perhaps I want just a few words within a paragraph to be underlined, and I have a class for underlining.  Span will allow me to apply the class to just the desired text within the paragraph.</a:t>
            </a:r>
          </a:p>
        </p:txBody>
      </p:sp>
      <p:sp>
        <p:nvSpPr>
          <p:cNvPr id="66564"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fld id="{56626883-C89C-41E2-82F1-B7435BB780FE}" type="slidenum">
              <a:rPr lang="en-US" altLang="en-US" sz="1100" smtClean="0">
                <a:solidFill>
                  <a:srgbClr val="4D4D4D"/>
                </a:solidFill>
                <a:latin typeface="Times New Roman" panose="02020603050405020304" pitchFamily="18" charset="0"/>
              </a:rPr>
              <a:pPr>
                <a:lnSpc>
                  <a:spcPct val="100000"/>
                </a:lnSpc>
                <a:spcBef>
                  <a:spcPct val="0"/>
                </a:spcBef>
                <a:spcAft>
                  <a:spcPct val="0"/>
                </a:spcAft>
                <a:buClrTx/>
                <a:buSzTx/>
                <a:buFontTx/>
                <a:buNone/>
              </a:pPr>
              <a:t>12</a:t>
            </a:fld>
            <a:endParaRPr lang="en-US" altLang="en-US" sz="1100">
              <a:solidFill>
                <a:srgbClr val="4D4D4D"/>
              </a:solidFill>
              <a:latin typeface="Times New Roman" panose="02020603050405020304" pitchFamily="18" charset="0"/>
            </a:endParaRPr>
          </a:p>
        </p:txBody>
      </p:sp>
      <p:cxnSp>
        <p:nvCxnSpPr>
          <p:cNvPr id="5" name="Straight Connector 4"/>
          <p:cNvCxnSpPr/>
          <p:nvPr/>
        </p:nvCxnSpPr>
        <p:spPr>
          <a:xfrm>
            <a:off x="0" y="1066800"/>
            <a:ext cx="9144000" cy="0"/>
          </a:xfrm>
          <a:prstGeom prst="line">
            <a:avLst/>
          </a:prstGeom>
          <a:ln w="66675" cap="rnd">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0" y="6824663"/>
            <a:ext cx="9144000" cy="0"/>
          </a:xfrm>
          <a:prstGeom prst="line">
            <a:avLst/>
          </a:prstGeom>
          <a:ln w="193675" cap="flat">
            <a:solidFill>
              <a:srgbClr val="00B050"/>
            </a:solidFill>
            <a:beve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bwMode="auto">
          <a:xfrm>
            <a:off x="1880377" y="3387977"/>
            <a:ext cx="6958823" cy="11302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a:p>
        </p:txBody>
      </p:sp>
      <p:sp>
        <p:nvSpPr>
          <p:cNvPr id="5" name="Rectangle 4"/>
          <p:cNvSpPr/>
          <p:nvPr/>
        </p:nvSpPr>
        <p:spPr bwMode="auto">
          <a:xfrm>
            <a:off x="1865044" y="1068913"/>
            <a:ext cx="6930308" cy="1775939"/>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a:p>
        </p:txBody>
      </p:sp>
      <p:sp>
        <p:nvSpPr>
          <p:cNvPr id="43013" name="Rectangle 2"/>
          <p:cNvSpPr>
            <a:spLocks noGrp="1" noChangeArrowheads="1"/>
          </p:cNvSpPr>
          <p:nvPr>
            <p:ph type="title"/>
          </p:nvPr>
        </p:nvSpPr>
        <p:spPr>
          <a:xfrm>
            <a:off x="2819400" y="152400"/>
            <a:ext cx="6324600" cy="685800"/>
          </a:xfrm>
        </p:spPr>
        <p:txBody>
          <a:bodyPr>
            <a:normAutofit fontScale="90000"/>
          </a:bodyPr>
          <a:lstStyle/>
          <a:p>
            <a:pPr algn="r" eaLnBrk="1" fontAlgn="auto" hangingPunct="1">
              <a:spcAft>
                <a:spcPts val="0"/>
              </a:spcAft>
              <a:defRPr/>
            </a:pPr>
            <a:r>
              <a:rPr lang="en-US" dirty="0">
                <a:solidFill>
                  <a:schemeClr val="tx2">
                    <a:satMod val="130000"/>
                  </a:schemeClr>
                </a:solidFill>
              </a:rPr>
              <a:t>span Element Example 1 </a:t>
            </a:r>
          </a:p>
        </p:txBody>
      </p:sp>
      <p:sp>
        <p:nvSpPr>
          <p:cNvPr id="37893" name="Rectangle 3"/>
          <p:cNvSpPr>
            <a:spLocks noGrp="1" noChangeArrowheads="1"/>
          </p:cNvSpPr>
          <p:nvPr>
            <p:ph idx="1"/>
          </p:nvPr>
        </p:nvSpPr>
        <p:spPr>
          <a:xfrm>
            <a:off x="627892" y="1620570"/>
            <a:ext cx="1353308" cy="384272"/>
          </a:xfrm>
        </p:spPr>
        <p:txBody>
          <a:bodyPr rtlCol="0">
            <a:normAutofit fontScale="92500" lnSpcReduction="10000"/>
          </a:bodyPr>
          <a:lstStyle/>
          <a:p>
            <a:pPr marL="0" indent="0" eaLnBrk="1" fontAlgn="auto" hangingPunct="1">
              <a:spcAft>
                <a:spcPts val="0"/>
              </a:spcAft>
              <a:buFont typeface="Calibri" panose="020F0502020204030204" pitchFamily="34" charset="0"/>
              <a:buNone/>
              <a:defRPr/>
            </a:pPr>
            <a:r>
              <a:rPr lang="en-US" sz="2400" dirty="0">
                <a:solidFill>
                  <a:schemeClr val="tx1">
                    <a:lumMod val="75000"/>
                    <a:lumOff val="25000"/>
                  </a:schemeClr>
                </a:solidFill>
                <a:cs typeface="Times New Roman" pitchFamily="18" charset="0"/>
              </a:rPr>
              <a:t>CSS:</a:t>
            </a:r>
            <a:endParaRPr lang="en-US" sz="800" b="1" dirty="0">
              <a:solidFill>
                <a:schemeClr val="tx1">
                  <a:lumMod val="75000"/>
                  <a:lumOff val="25000"/>
                </a:schemeClr>
              </a:solidFill>
              <a:latin typeface="Times New Roman" pitchFamily="18" charset="0"/>
              <a:cs typeface="Times New Roman" pitchFamily="18" charset="0"/>
            </a:endParaRPr>
          </a:p>
        </p:txBody>
      </p:sp>
      <p:sp>
        <p:nvSpPr>
          <p:cNvPr id="68615"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fld id="{14A5B844-2B01-467A-8BE1-4962B8CF6B45}" type="slidenum">
              <a:rPr lang="en-US" altLang="en-US" sz="1100" smtClean="0">
                <a:solidFill>
                  <a:srgbClr val="4D4D4D"/>
                </a:solidFill>
                <a:latin typeface="Times New Roman" panose="02020603050405020304" pitchFamily="18" charset="0"/>
              </a:rPr>
              <a:pPr>
                <a:lnSpc>
                  <a:spcPct val="100000"/>
                </a:lnSpc>
                <a:spcBef>
                  <a:spcPct val="0"/>
                </a:spcBef>
                <a:spcAft>
                  <a:spcPct val="0"/>
                </a:spcAft>
                <a:buClrTx/>
                <a:buSzTx/>
                <a:buFontTx/>
                <a:buNone/>
              </a:pPr>
              <a:t>13</a:t>
            </a:fld>
            <a:endParaRPr lang="en-US" altLang="en-US" sz="1100">
              <a:solidFill>
                <a:srgbClr val="4D4D4D"/>
              </a:solidFill>
              <a:latin typeface="Times New Roman" panose="02020603050405020304" pitchFamily="18" charset="0"/>
            </a:endParaRPr>
          </a:p>
        </p:txBody>
      </p:sp>
      <p:cxnSp>
        <p:nvCxnSpPr>
          <p:cNvPr id="9" name="Straight Connector 8"/>
          <p:cNvCxnSpPr/>
          <p:nvPr/>
        </p:nvCxnSpPr>
        <p:spPr>
          <a:xfrm>
            <a:off x="0" y="838200"/>
            <a:ext cx="9144000" cy="0"/>
          </a:xfrm>
          <a:prstGeom prst="line">
            <a:avLst/>
          </a:prstGeom>
          <a:ln w="66675" cap="rnd">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0" y="6824663"/>
            <a:ext cx="9144000" cy="0"/>
          </a:xfrm>
          <a:prstGeom prst="line">
            <a:avLst/>
          </a:prstGeom>
          <a:ln w="193675" cap="flat">
            <a:solidFill>
              <a:srgbClr val="00B050"/>
            </a:solidFill>
            <a:bevel/>
          </a:ln>
        </p:spPr>
        <p:style>
          <a:lnRef idx="1">
            <a:schemeClr val="accent1"/>
          </a:lnRef>
          <a:fillRef idx="0">
            <a:schemeClr val="accent1"/>
          </a:fillRef>
          <a:effectRef idx="0">
            <a:schemeClr val="accent1"/>
          </a:effectRef>
          <a:fontRef idx="minor">
            <a:schemeClr val="tx1"/>
          </a:fontRef>
        </p:style>
      </p:cxnSp>
      <p:sp>
        <p:nvSpPr>
          <p:cNvPr id="11" name="Rectangle 3"/>
          <p:cNvSpPr txBox="1">
            <a:spLocks noChangeArrowheads="1"/>
          </p:cNvSpPr>
          <p:nvPr/>
        </p:nvSpPr>
        <p:spPr bwMode="auto">
          <a:xfrm>
            <a:off x="1988343" y="3391787"/>
            <a:ext cx="6850857" cy="1222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rtlCol="0" anchor="t" anchorCtr="0" compatLnSpc="1">
            <a:prstTxWarp prst="textNoShape">
              <a:avLst/>
            </a:prstTxWarp>
            <a:normAutofit/>
          </a:bodyPr>
          <a:lstStyle>
            <a:lvl1pPr marL="90488" indent="-90488" algn="l" rtl="0" eaLnBrk="0" fontAlgn="base" hangingPunct="0">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404040"/>
                </a:solidFill>
                <a:latin typeface="+mn-lt"/>
                <a:ea typeface="+mn-ea"/>
                <a:cs typeface="+mn-cs"/>
              </a:defRPr>
            </a:lvl1pPr>
            <a:lvl2pPr marL="38258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kern="1200">
                <a:solidFill>
                  <a:srgbClr val="404040"/>
                </a:solidFill>
                <a:latin typeface="+mn-lt"/>
                <a:ea typeface="+mn-ea"/>
                <a:cs typeface="+mn-cs"/>
              </a:defRPr>
            </a:lvl2pPr>
            <a:lvl3pPr marL="56673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3pPr>
            <a:lvl4pPr marL="749300"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4pPr>
            <a:lvl5pPr marL="931863"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1440" indent="-274320" eaLnBrk="1" fontAlgn="auto" hangingPunct="1">
              <a:spcAft>
                <a:spcPts val="0"/>
              </a:spcAft>
              <a:buFont typeface="Wingdings" pitchFamily="2" charset="2"/>
              <a:buNone/>
              <a:defRPr/>
            </a:pPr>
            <a:r>
              <a:rPr lang="en-US" sz="2400" b="1" dirty="0">
                <a:solidFill>
                  <a:schemeClr val="tx2">
                    <a:lumMod val="75000"/>
                  </a:schemeClr>
                </a:solidFill>
                <a:latin typeface="Times New Roman" pitchFamily="18" charset="0"/>
                <a:cs typeface="Times New Roman" pitchFamily="18" charset="0"/>
              </a:rPr>
              <a:t>&lt;p&gt;Your needs are important to us at &lt;span class="underscore"&gt;Acme Web Design&lt;/span&gt;.</a:t>
            </a:r>
            <a:br>
              <a:rPr lang="en-US" sz="2400" b="1" dirty="0">
                <a:solidFill>
                  <a:schemeClr val="tx2">
                    <a:lumMod val="75000"/>
                  </a:schemeClr>
                </a:solidFill>
                <a:latin typeface="Times New Roman" pitchFamily="18" charset="0"/>
                <a:cs typeface="Times New Roman" pitchFamily="18" charset="0"/>
              </a:rPr>
            </a:br>
            <a:r>
              <a:rPr lang="en-US" sz="2400" b="1" dirty="0">
                <a:solidFill>
                  <a:schemeClr val="tx2">
                    <a:lumMod val="75000"/>
                  </a:schemeClr>
                </a:solidFill>
                <a:latin typeface="Times New Roman" pitchFamily="18" charset="0"/>
                <a:cs typeface="Times New Roman" pitchFamily="18" charset="0"/>
              </a:rPr>
              <a:t>We will work with you to build your Web site.&lt;/p&gt;</a:t>
            </a:r>
          </a:p>
        </p:txBody>
      </p:sp>
      <p:sp>
        <p:nvSpPr>
          <p:cNvPr id="13" name="Rectangle 3"/>
          <p:cNvSpPr txBox="1">
            <a:spLocks noChangeArrowheads="1"/>
          </p:cNvSpPr>
          <p:nvPr/>
        </p:nvSpPr>
        <p:spPr bwMode="auto">
          <a:xfrm>
            <a:off x="317230" y="3505200"/>
            <a:ext cx="1261546" cy="465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rtlCol="0" anchor="t" anchorCtr="0" compatLnSpc="1">
            <a:prstTxWarp prst="textNoShape">
              <a:avLst/>
            </a:prstTxWarp>
            <a:normAutofit/>
          </a:bodyPr>
          <a:lstStyle>
            <a:lvl1pPr marL="90488" indent="-90488" algn="l" rtl="0" eaLnBrk="0" fontAlgn="base" hangingPunct="0">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404040"/>
                </a:solidFill>
                <a:latin typeface="+mn-lt"/>
                <a:ea typeface="+mn-ea"/>
                <a:cs typeface="+mn-cs"/>
              </a:defRPr>
            </a:lvl1pPr>
            <a:lvl2pPr marL="38258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kern="1200">
                <a:solidFill>
                  <a:srgbClr val="404040"/>
                </a:solidFill>
                <a:latin typeface="+mn-lt"/>
                <a:ea typeface="+mn-ea"/>
                <a:cs typeface="+mn-cs"/>
              </a:defRPr>
            </a:lvl2pPr>
            <a:lvl3pPr marL="56673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3pPr>
            <a:lvl4pPr marL="749300"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4pPr>
            <a:lvl5pPr marL="931863"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eaLnBrk="1" fontAlgn="auto" hangingPunct="1">
              <a:spcAft>
                <a:spcPts val="0"/>
              </a:spcAft>
              <a:buNone/>
              <a:defRPr/>
            </a:pPr>
            <a:r>
              <a:rPr lang="en-US" sz="2400" dirty="0">
                <a:solidFill>
                  <a:schemeClr val="tx1">
                    <a:lumMod val="75000"/>
                    <a:lumOff val="25000"/>
                  </a:schemeClr>
                </a:solidFill>
                <a:cs typeface="Times New Roman" pitchFamily="18" charset="0"/>
              </a:rPr>
              <a:t>HTML:</a:t>
            </a:r>
            <a:endParaRPr lang="en-US" b="1" dirty="0">
              <a:solidFill>
                <a:schemeClr val="tx2">
                  <a:lumMod val="75000"/>
                </a:schemeClr>
              </a:solidFill>
              <a:latin typeface="Times New Roman" pitchFamily="18" charset="0"/>
              <a:cs typeface="Times New Roman" pitchFamily="18" charset="0"/>
            </a:endParaRPr>
          </a:p>
        </p:txBody>
      </p:sp>
      <p:sp>
        <p:nvSpPr>
          <p:cNvPr id="3" name="TextBox 2"/>
          <p:cNvSpPr txBox="1"/>
          <p:nvPr/>
        </p:nvSpPr>
        <p:spPr>
          <a:xfrm>
            <a:off x="1865044" y="1362957"/>
            <a:ext cx="7050356" cy="1107996"/>
          </a:xfrm>
          <a:prstGeom prst="rect">
            <a:avLst/>
          </a:prstGeom>
          <a:noFill/>
        </p:spPr>
        <p:txBody>
          <a:bodyPr wrap="square" rtlCol="0">
            <a:spAutoFit/>
          </a:bodyPr>
          <a:lstStyle/>
          <a:p>
            <a:pPr marL="91440" indent="-274320" eaLnBrk="1" fontAlgn="auto" hangingPunct="1">
              <a:spcAft>
                <a:spcPts val="0"/>
              </a:spcAft>
              <a:buFont typeface="Wingdings" pitchFamily="2" charset="2"/>
              <a:buNone/>
              <a:defRPr/>
            </a:pPr>
            <a:r>
              <a:rPr lang="en-US" sz="2200" b="1" dirty="0">
                <a:solidFill>
                  <a:schemeClr val="tx2">
                    <a:lumMod val="75000"/>
                  </a:schemeClr>
                </a:solidFill>
                <a:cs typeface="Times New Roman" pitchFamily="18" charset="0"/>
              </a:rPr>
              <a:t>.underscore { </a:t>
            </a:r>
          </a:p>
          <a:p>
            <a:pPr marL="91440" indent="-274320" eaLnBrk="1" fontAlgn="auto" hangingPunct="1">
              <a:spcAft>
                <a:spcPts val="0"/>
              </a:spcAft>
              <a:buFont typeface="Wingdings" pitchFamily="2" charset="2"/>
              <a:buNone/>
              <a:defRPr/>
            </a:pPr>
            <a:r>
              <a:rPr lang="en-US" sz="2200" b="1" dirty="0">
                <a:solidFill>
                  <a:schemeClr val="tx2">
                    <a:lumMod val="75000"/>
                  </a:schemeClr>
                </a:solidFill>
                <a:cs typeface="Times New Roman" pitchFamily="18" charset="0"/>
              </a:rPr>
              <a:t>         text-decoration: underline;</a:t>
            </a:r>
          </a:p>
          <a:p>
            <a:pPr marL="91440" indent="-274320" eaLnBrk="1" fontAlgn="auto" hangingPunct="1">
              <a:spcAft>
                <a:spcPts val="0"/>
              </a:spcAft>
              <a:buFont typeface="Wingdings" pitchFamily="2" charset="2"/>
              <a:buNone/>
              <a:defRPr/>
            </a:pPr>
            <a:r>
              <a:rPr lang="en-US" sz="2200" b="1" dirty="0">
                <a:solidFill>
                  <a:schemeClr val="tx2">
                    <a:lumMod val="75000"/>
                  </a:schemeClr>
                </a:solidFill>
                <a:cs typeface="Times New Roman" pitchFamily="18" charset="0"/>
              </a:rPr>
              <a:t>         font-weight: bolder; }</a:t>
            </a:r>
          </a:p>
        </p:txBody>
      </p:sp>
      <p:pic>
        <p:nvPicPr>
          <p:cNvPr id="4" name="Picture 3"/>
          <p:cNvPicPr>
            <a:picLocks noChangeAspect="1"/>
          </p:cNvPicPr>
          <p:nvPr/>
        </p:nvPicPr>
        <p:blipFill rotWithShape="1">
          <a:blip r:embed="rId3"/>
          <a:srcRect l="9370" t="11220" r="61713" b="81250"/>
          <a:stretch/>
        </p:blipFill>
        <p:spPr>
          <a:xfrm>
            <a:off x="1981200" y="5349149"/>
            <a:ext cx="6172200" cy="975451"/>
          </a:xfrm>
          <a:prstGeom prst="rect">
            <a:avLst/>
          </a:prstGeom>
          <a:ln w="15875">
            <a:solidFill>
              <a:schemeClr val="accent1"/>
            </a:solidFill>
          </a:ln>
          <a:effectLst/>
        </p:spPr>
      </p:pic>
      <p:sp>
        <p:nvSpPr>
          <p:cNvPr id="7" name="TextBox 6"/>
          <p:cNvSpPr txBox="1"/>
          <p:nvPr/>
        </p:nvSpPr>
        <p:spPr>
          <a:xfrm>
            <a:off x="1371600" y="4856064"/>
            <a:ext cx="3200400" cy="461665"/>
          </a:xfrm>
          <a:prstGeom prst="rect">
            <a:avLst/>
          </a:prstGeom>
          <a:noFill/>
        </p:spPr>
        <p:txBody>
          <a:bodyPr wrap="square" rtlCol="0">
            <a:spAutoFit/>
          </a:bodyPr>
          <a:lstStyle/>
          <a:p>
            <a:r>
              <a:rPr lang="en-US" dirty="0"/>
              <a:t>In Google Chrome:</a:t>
            </a: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1524000" y="3119593"/>
            <a:ext cx="6958823" cy="11302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a:p>
        </p:txBody>
      </p:sp>
      <p:sp>
        <p:nvSpPr>
          <p:cNvPr id="5" name="Rectangle 4"/>
          <p:cNvSpPr/>
          <p:nvPr/>
        </p:nvSpPr>
        <p:spPr bwMode="auto">
          <a:xfrm>
            <a:off x="1524000" y="1068913"/>
            <a:ext cx="6965934" cy="1677071"/>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a:p>
        </p:txBody>
      </p:sp>
      <p:sp>
        <p:nvSpPr>
          <p:cNvPr id="43013" name="Rectangle 2"/>
          <p:cNvSpPr>
            <a:spLocks noGrp="1" noChangeArrowheads="1"/>
          </p:cNvSpPr>
          <p:nvPr>
            <p:ph type="title"/>
          </p:nvPr>
        </p:nvSpPr>
        <p:spPr>
          <a:xfrm>
            <a:off x="2819400" y="152400"/>
            <a:ext cx="6324600" cy="685800"/>
          </a:xfrm>
        </p:spPr>
        <p:txBody>
          <a:bodyPr>
            <a:normAutofit fontScale="90000"/>
          </a:bodyPr>
          <a:lstStyle/>
          <a:p>
            <a:pPr algn="r" eaLnBrk="1" fontAlgn="auto" hangingPunct="1">
              <a:spcAft>
                <a:spcPts val="0"/>
              </a:spcAft>
              <a:defRPr/>
            </a:pPr>
            <a:r>
              <a:rPr lang="en-US" dirty="0">
                <a:solidFill>
                  <a:schemeClr val="tx2">
                    <a:satMod val="130000"/>
                  </a:schemeClr>
                </a:solidFill>
              </a:rPr>
              <a:t>span Element Example 2 </a:t>
            </a:r>
          </a:p>
        </p:txBody>
      </p:sp>
      <p:sp>
        <p:nvSpPr>
          <p:cNvPr id="37893" name="Rectangle 3"/>
          <p:cNvSpPr>
            <a:spLocks noGrp="1" noChangeArrowheads="1"/>
          </p:cNvSpPr>
          <p:nvPr>
            <p:ph idx="1"/>
          </p:nvPr>
        </p:nvSpPr>
        <p:spPr>
          <a:xfrm>
            <a:off x="610307" y="1374873"/>
            <a:ext cx="1511570" cy="642309"/>
          </a:xfrm>
        </p:spPr>
        <p:txBody>
          <a:bodyPr rtlCol="0">
            <a:normAutofit/>
          </a:bodyPr>
          <a:lstStyle/>
          <a:p>
            <a:pPr marL="0" indent="0" eaLnBrk="1" fontAlgn="auto" hangingPunct="1">
              <a:spcAft>
                <a:spcPts val="0"/>
              </a:spcAft>
              <a:buFont typeface="Calibri" panose="020F0502020204030204" pitchFamily="34" charset="0"/>
              <a:buNone/>
              <a:defRPr/>
            </a:pPr>
            <a:r>
              <a:rPr lang="en-US" sz="2400" dirty="0">
                <a:solidFill>
                  <a:schemeClr val="tx1">
                    <a:lumMod val="75000"/>
                    <a:lumOff val="25000"/>
                  </a:schemeClr>
                </a:solidFill>
                <a:cs typeface="Times New Roman" pitchFamily="18" charset="0"/>
              </a:rPr>
              <a:t>CSS:</a:t>
            </a:r>
            <a:endParaRPr lang="en-US" sz="800" b="1" dirty="0">
              <a:solidFill>
                <a:schemeClr val="tx1">
                  <a:lumMod val="75000"/>
                  <a:lumOff val="25000"/>
                </a:schemeClr>
              </a:solidFill>
              <a:latin typeface="Times New Roman" pitchFamily="18" charset="0"/>
              <a:cs typeface="Times New Roman" pitchFamily="18" charset="0"/>
            </a:endParaRPr>
          </a:p>
        </p:txBody>
      </p:sp>
      <p:sp>
        <p:nvSpPr>
          <p:cNvPr id="68615"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fld id="{14A5B844-2B01-467A-8BE1-4962B8CF6B45}" type="slidenum">
              <a:rPr lang="en-US" altLang="en-US" sz="1100" smtClean="0">
                <a:solidFill>
                  <a:srgbClr val="4D4D4D"/>
                </a:solidFill>
                <a:latin typeface="Times New Roman" panose="02020603050405020304" pitchFamily="18" charset="0"/>
              </a:rPr>
              <a:pPr>
                <a:lnSpc>
                  <a:spcPct val="100000"/>
                </a:lnSpc>
                <a:spcBef>
                  <a:spcPct val="0"/>
                </a:spcBef>
                <a:spcAft>
                  <a:spcPct val="0"/>
                </a:spcAft>
                <a:buClrTx/>
                <a:buSzTx/>
                <a:buFontTx/>
                <a:buNone/>
              </a:pPr>
              <a:t>14</a:t>
            </a:fld>
            <a:endParaRPr lang="en-US" altLang="en-US" sz="1100">
              <a:solidFill>
                <a:srgbClr val="4D4D4D"/>
              </a:solidFill>
              <a:latin typeface="Times New Roman" panose="02020603050405020304" pitchFamily="18" charset="0"/>
            </a:endParaRPr>
          </a:p>
        </p:txBody>
      </p:sp>
      <p:pic>
        <p:nvPicPr>
          <p:cNvPr id="111618" name="Picture 2"/>
          <p:cNvPicPr>
            <a:picLocks noChangeAspect="1" noChangeArrowheads="1"/>
          </p:cNvPicPr>
          <p:nvPr/>
        </p:nvPicPr>
        <p:blipFill>
          <a:blip r:embed="rId3"/>
          <a:srcRect/>
          <a:stretch>
            <a:fillRect/>
          </a:stretch>
        </p:blipFill>
        <p:spPr bwMode="auto">
          <a:xfrm>
            <a:off x="1473916" y="4613745"/>
            <a:ext cx="6935072" cy="1901355"/>
          </a:xfrm>
          <a:prstGeom prst="rect">
            <a:avLst/>
          </a:prstGeom>
          <a:no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cxnSp>
        <p:nvCxnSpPr>
          <p:cNvPr id="9" name="Straight Connector 8"/>
          <p:cNvCxnSpPr/>
          <p:nvPr/>
        </p:nvCxnSpPr>
        <p:spPr>
          <a:xfrm>
            <a:off x="0" y="838200"/>
            <a:ext cx="9144000" cy="0"/>
          </a:xfrm>
          <a:prstGeom prst="line">
            <a:avLst/>
          </a:prstGeom>
          <a:ln w="66675" cap="rnd">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0" y="6824663"/>
            <a:ext cx="9144000" cy="0"/>
          </a:xfrm>
          <a:prstGeom prst="line">
            <a:avLst/>
          </a:prstGeom>
          <a:ln w="193675" cap="flat">
            <a:solidFill>
              <a:srgbClr val="00B050"/>
            </a:solidFill>
            <a:bevel/>
          </a:ln>
        </p:spPr>
        <p:style>
          <a:lnRef idx="1">
            <a:schemeClr val="accent1"/>
          </a:lnRef>
          <a:fillRef idx="0">
            <a:schemeClr val="accent1"/>
          </a:fillRef>
          <a:effectRef idx="0">
            <a:schemeClr val="accent1"/>
          </a:effectRef>
          <a:fontRef idx="minor">
            <a:schemeClr val="tx1"/>
          </a:fontRef>
        </p:style>
      </p:cxnSp>
      <p:sp>
        <p:nvSpPr>
          <p:cNvPr id="11" name="Rectangle 3"/>
          <p:cNvSpPr txBox="1">
            <a:spLocks noChangeArrowheads="1"/>
          </p:cNvSpPr>
          <p:nvPr/>
        </p:nvSpPr>
        <p:spPr bwMode="auto">
          <a:xfrm>
            <a:off x="1631966" y="3110528"/>
            <a:ext cx="6850857" cy="1222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rtlCol="0" anchor="t" anchorCtr="0" compatLnSpc="1">
            <a:prstTxWarp prst="textNoShape">
              <a:avLst/>
            </a:prstTxWarp>
            <a:normAutofit/>
          </a:bodyPr>
          <a:lstStyle>
            <a:lvl1pPr marL="90488" indent="-90488" algn="l" rtl="0" eaLnBrk="0" fontAlgn="base" hangingPunct="0">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404040"/>
                </a:solidFill>
                <a:latin typeface="+mn-lt"/>
                <a:ea typeface="+mn-ea"/>
                <a:cs typeface="+mn-cs"/>
              </a:defRPr>
            </a:lvl1pPr>
            <a:lvl2pPr marL="38258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kern="1200">
                <a:solidFill>
                  <a:srgbClr val="404040"/>
                </a:solidFill>
                <a:latin typeface="+mn-lt"/>
                <a:ea typeface="+mn-ea"/>
                <a:cs typeface="+mn-cs"/>
              </a:defRPr>
            </a:lvl2pPr>
            <a:lvl3pPr marL="56673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3pPr>
            <a:lvl4pPr marL="749300"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4pPr>
            <a:lvl5pPr marL="931863"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1440" indent="-274320" eaLnBrk="1" fontAlgn="auto" hangingPunct="1">
              <a:spcAft>
                <a:spcPts val="0"/>
              </a:spcAft>
              <a:buFont typeface="Wingdings" pitchFamily="2" charset="2"/>
              <a:buNone/>
              <a:defRPr/>
            </a:pPr>
            <a:r>
              <a:rPr lang="en-US" sz="2400" b="1" dirty="0">
                <a:solidFill>
                  <a:schemeClr val="tx2">
                    <a:lumMod val="75000"/>
                  </a:schemeClr>
                </a:solidFill>
                <a:latin typeface="Times New Roman" pitchFamily="18" charset="0"/>
                <a:cs typeface="Times New Roman" pitchFamily="18" charset="0"/>
              </a:rPr>
              <a:t>&lt;p&gt;Your needs are important to us at &lt;span class=“</a:t>
            </a:r>
            <a:r>
              <a:rPr lang="en-US" sz="2400" b="1" dirty="0" err="1">
                <a:solidFill>
                  <a:schemeClr val="tx2">
                    <a:lumMod val="75000"/>
                  </a:schemeClr>
                </a:solidFill>
                <a:latin typeface="Times New Roman" pitchFamily="18" charset="0"/>
                <a:cs typeface="Times New Roman" pitchFamily="18" charset="0"/>
              </a:rPr>
              <a:t>companyname</a:t>
            </a:r>
            <a:r>
              <a:rPr lang="en-US" sz="2400" b="1" dirty="0">
                <a:solidFill>
                  <a:schemeClr val="tx2">
                    <a:lumMod val="75000"/>
                  </a:schemeClr>
                </a:solidFill>
                <a:latin typeface="Times New Roman" pitchFamily="18" charset="0"/>
                <a:cs typeface="Times New Roman" pitchFamily="18" charset="0"/>
              </a:rPr>
              <a:t>"&gt;Acme Web Design&lt;/span&gt;.</a:t>
            </a:r>
            <a:br>
              <a:rPr lang="en-US" sz="2400" b="1" dirty="0">
                <a:solidFill>
                  <a:schemeClr val="tx2">
                    <a:lumMod val="75000"/>
                  </a:schemeClr>
                </a:solidFill>
                <a:latin typeface="Times New Roman" pitchFamily="18" charset="0"/>
                <a:cs typeface="Times New Roman" pitchFamily="18" charset="0"/>
              </a:rPr>
            </a:br>
            <a:r>
              <a:rPr lang="en-US" sz="2400" b="1" dirty="0">
                <a:solidFill>
                  <a:schemeClr val="tx2">
                    <a:lumMod val="75000"/>
                  </a:schemeClr>
                </a:solidFill>
                <a:latin typeface="Times New Roman" pitchFamily="18" charset="0"/>
                <a:cs typeface="Times New Roman" pitchFamily="18" charset="0"/>
              </a:rPr>
              <a:t>We will work with you to build your Web site.&lt;/p&gt;</a:t>
            </a:r>
          </a:p>
        </p:txBody>
      </p:sp>
      <p:sp>
        <p:nvSpPr>
          <p:cNvPr id="13" name="Rectangle 3"/>
          <p:cNvSpPr txBox="1">
            <a:spLocks noChangeArrowheads="1"/>
          </p:cNvSpPr>
          <p:nvPr/>
        </p:nvSpPr>
        <p:spPr bwMode="auto">
          <a:xfrm>
            <a:off x="317230" y="3505200"/>
            <a:ext cx="1261546" cy="465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rtlCol="0" anchor="t" anchorCtr="0" compatLnSpc="1">
            <a:prstTxWarp prst="textNoShape">
              <a:avLst/>
            </a:prstTxWarp>
            <a:normAutofit/>
          </a:bodyPr>
          <a:lstStyle>
            <a:lvl1pPr marL="90488" indent="-90488" algn="l" rtl="0" eaLnBrk="0" fontAlgn="base" hangingPunct="0">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404040"/>
                </a:solidFill>
                <a:latin typeface="+mn-lt"/>
                <a:ea typeface="+mn-ea"/>
                <a:cs typeface="+mn-cs"/>
              </a:defRPr>
            </a:lvl1pPr>
            <a:lvl2pPr marL="38258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kern="1200">
                <a:solidFill>
                  <a:srgbClr val="404040"/>
                </a:solidFill>
                <a:latin typeface="+mn-lt"/>
                <a:ea typeface="+mn-ea"/>
                <a:cs typeface="+mn-cs"/>
              </a:defRPr>
            </a:lvl2pPr>
            <a:lvl3pPr marL="56673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3pPr>
            <a:lvl4pPr marL="749300"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4pPr>
            <a:lvl5pPr marL="931863"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eaLnBrk="1" fontAlgn="auto" hangingPunct="1">
              <a:spcAft>
                <a:spcPts val="0"/>
              </a:spcAft>
              <a:buNone/>
              <a:defRPr/>
            </a:pPr>
            <a:r>
              <a:rPr lang="en-US" sz="2400" dirty="0">
                <a:solidFill>
                  <a:schemeClr val="tx1">
                    <a:lumMod val="75000"/>
                    <a:lumOff val="25000"/>
                  </a:schemeClr>
                </a:solidFill>
                <a:cs typeface="Times New Roman" pitchFamily="18" charset="0"/>
              </a:rPr>
              <a:t>HTML:</a:t>
            </a:r>
            <a:endParaRPr lang="en-US" b="1" dirty="0">
              <a:solidFill>
                <a:schemeClr val="tx2">
                  <a:lumMod val="75000"/>
                </a:schemeClr>
              </a:solidFill>
              <a:latin typeface="Times New Roman" pitchFamily="18" charset="0"/>
              <a:cs typeface="Times New Roman" pitchFamily="18" charset="0"/>
            </a:endParaRPr>
          </a:p>
        </p:txBody>
      </p:sp>
      <p:sp>
        <p:nvSpPr>
          <p:cNvPr id="3" name="TextBox 2"/>
          <p:cNvSpPr txBox="1"/>
          <p:nvPr/>
        </p:nvSpPr>
        <p:spPr>
          <a:xfrm>
            <a:off x="1524000" y="1202745"/>
            <a:ext cx="7086600" cy="1446550"/>
          </a:xfrm>
          <a:prstGeom prst="rect">
            <a:avLst/>
          </a:prstGeom>
          <a:noFill/>
        </p:spPr>
        <p:txBody>
          <a:bodyPr wrap="square" rtlCol="0">
            <a:spAutoFit/>
          </a:bodyPr>
          <a:lstStyle/>
          <a:p>
            <a:pPr marL="91440" indent="-274320" eaLnBrk="1" fontAlgn="auto" hangingPunct="1">
              <a:spcAft>
                <a:spcPts val="0"/>
              </a:spcAft>
              <a:buFont typeface="Wingdings" pitchFamily="2" charset="2"/>
              <a:buNone/>
              <a:defRPr/>
            </a:pPr>
            <a:r>
              <a:rPr lang="en-US" sz="2200" b="1" dirty="0">
                <a:solidFill>
                  <a:schemeClr val="tx2">
                    <a:lumMod val="75000"/>
                  </a:schemeClr>
                </a:solidFill>
                <a:cs typeface="Times New Roman" pitchFamily="18" charset="0"/>
              </a:rPr>
              <a:t>.</a:t>
            </a:r>
            <a:r>
              <a:rPr lang="en-US" sz="2200" b="1" dirty="0" err="1">
                <a:solidFill>
                  <a:schemeClr val="tx2">
                    <a:lumMod val="75000"/>
                  </a:schemeClr>
                </a:solidFill>
                <a:cs typeface="Times New Roman" pitchFamily="18" charset="0"/>
              </a:rPr>
              <a:t>companyname</a:t>
            </a:r>
            <a:r>
              <a:rPr lang="en-US" sz="2200" b="1" dirty="0">
                <a:solidFill>
                  <a:schemeClr val="tx2">
                    <a:lumMod val="75000"/>
                  </a:schemeClr>
                </a:solidFill>
                <a:cs typeface="Times New Roman" pitchFamily="18" charset="0"/>
              </a:rPr>
              <a:t> { </a:t>
            </a:r>
          </a:p>
          <a:p>
            <a:pPr marL="91440" indent="-274320" eaLnBrk="1" fontAlgn="auto" hangingPunct="1">
              <a:spcAft>
                <a:spcPts val="0"/>
              </a:spcAft>
              <a:buFont typeface="Wingdings" pitchFamily="2" charset="2"/>
              <a:buNone/>
              <a:defRPr/>
            </a:pPr>
            <a:r>
              <a:rPr lang="en-US" sz="2200" b="1" dirty="0">
                <a:solidFill>
                  <a:schemeClr val="tx2">
                    <a:lumMod val="75000"/>
                  </a:schemeClr>
                </a:solidFill>
                <a:cs typeface="Times New Roman" pitchFamily="18" charset="0"/>
              </a:rPr>
              <a:t>         font-weight: bold;</a:t>
            </a:r>
          </a:p>
          <a:p>
            <a:pPr marL="91440" indent="-274320" eaLnBrk="1" fontAlgn="auto" hangingPunct="1">
              <a:spcAft>
                <a:spcPts val="0"/>
              </a:spcAft>
              <a:buFont typeface="Wingdings" pitchFamily="2" charset="2"/>
              <a:buNone/>
              <a:defRPr/>
            </a:pPr>
            <a:r>
              <a:rPr lang="en-US" sz="2200" b="1" dirty="0">
                <a:solidFill>
                  <a:schemeClr val="tx2">
                    <a:lumMod val="75000"/>
                  </a:schemeClr>
                </a:solidFill>
                <a:cs typeface="Times New Roman" pitchFamily="18" charset="0"/>
              </a:rPr>
              <a:t>         font-family: Georgia, "Times New Roman", serif;</a:t>
            </a:r>
          </a:p>
          <a:p>
            <a:pPr marL="91440" indent="-274320" eaLnBrk="1" fontAlgn="auto" hangingPunct="1">
              <a:spcAft>
                <a:spcPts val="0"/>
              </a:spcAft>
              <a:buFont typeface="Wingdings" pitchFamily="2" charset="2"/>
              <a:buNone/>
              <a:defRPr/>
            </a:pPr>
            <a:r>
              <a:rPr lang="en-US" sz="2200" b="1" dirty="0">
                <a:solidFill>
                  <a:schemeClr val="tx2">
                    <a:lumMod val="75000"/>
                  </a:schemeClr>
                </a:solidFill>
                <a:cs typeface="Times New Roman" pitchFamily="18" charset="0"/>
              </a:rPr>
              <a:t>         font-size: 1.25em; }</a:t>
            </a:r>
          </a:p>
        </p:txBody>
      </p:sp>
    </p:spTree>
    <p:extLst>
      <p:ext uri="{BB962C8B-B14F-4D97-AF65-F5344CB8AC3E}">
        <p14:creationId xmlns:p14="http://schemas.microsoft.com/office/powerpoint/2010/main" val="214541376"/>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800100" y="157411"/>
            <a:ext cx="7543800" cy="650875"/>
          </a:xfrm>
        </p:spPr>
        <p:txBody>
          <a:bodyPr>
            <a:normAutofit fontScale="90000"/>
          </a:bodyPr>
          <a:lstStyle/>
          <a:p>
            <a:pPr eaLnBrk="1" fontAlgn="auto" hangingPunct="1">
              <a:spcAft>
                <a:spcPts val="0"/>
              </a:spcAft>
              <a:defRPr/>
            </a:pPr>
            <a:r>
              <a:rPr lang="en-US" dirty="0">
                <a:solidFill>
                  <a:schemeClr val="tx2">
                    <a:satMod val="130000"/>
                  </a:schemeClr>
                </a:solidFill>
              </a:rPr>
              <a:t>Your turn!</a:t>
            </a:r>
          </a:p>
        </p:txBody>
      </p:sp>
      <p:sp>
        <p:nvSpPr>
          <p:cNvPr id="46084" name="Slide Number Placeholder 1"/>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fld id="{188DE4E6-12A7-4718-8005-267559144503}" type="slidenum">
              <a:rPr lang="en-US" altLang="en-US" sz="1100" smtClean="0">
                <a:solidFill>
                  <a:srgbClr val="4D4D4D"/>
                </a:solidFill>
                <a:latin typeface="Times New Roman" panose="02020603050405020304" pitchFamily="18" charset="0"/>
              </a:rPr>
              <a:pPr>
                <a:lnSpc>
                  <a:spcPct val="100000"/>
                </a:lnSpc>
                <a:spcBef>
                  <a:spcPct val="0"/>
                </a:spcBef>
                <a:spcAft>
                  <a:spcPct val="0"/>
                </a:spcAft>
                <a:buClrTx/>
                <a:buSzTx/>
                <a:buFontTx/>
                <a:buNone/>
              </a:pPr>
              <a:t>15</a:t>
            </a:fld>
            <a:endParaRPr lang="en-US" altLang="en-US" sz="1100">
              <a:solidFill>
                <a:srgbClr val="4D4D4D"/>
              </a:solidFill>
              <a:latin typeface="Times New Roman" panose="02020603050405020304" pitchFamily="18" charset="0"/>
            </a:endParaRPr>
          </a:p>
        </p:txBody>
      </p:sp>
      <p:cxnSp>
        <p:nvCxnSpPr>
          <p:cNvPr id="5" name="Straight Connector 4"/>
          <p:cNvCxnSpPr/>
          <p:nvPr/>
        </p:nvCxnSpPr>
        <p:spPr>
          <a:xfrm>
            <a:off x="0" y="797237"/>
            <a:ext cx="9144000" cy="0"/>
          </a:xfrm>
          <a:prstGeom prst="line">
            <a:avLst/>
          </a:prstGeom>
          <a:ln w="66675" cap="rnd">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0" y="6824663"/>
            <a:ext cx="9144000" cy="0"/>
          </a:xfrm>
          <a:prstGeom prst="line">
            <a:avLst/>
          </a:prstGeom>
          <a:ln w="193675" cap="flat">
            <a:solidFill>
              <a:srgbClr val="00B050"/>
            </a:solidFill>
            <a:beve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990600" y="1377010"/>
            <a:ext cx="7543800" cy="1569660"/>
          </a:xfrm>
          <a:prstGeom prst="rect">
            <a:avLst/>
          </a:prstGeom>
          <a:noFill/>
        </p:spPr>
        <p:txBody>
          <a:bodyPr wrap="square" rtlCol="0">
            <a:spAutoFit/>
          </a:bodyPr>
          <a:lstStyle/>
          <a:p>
            <a:r>
              <a:rPr lang="en-US" sz="3200" dirty="0"/>
              <a:t>Open </a:t>
            </a:r>
            <a:r>
              <a:rPr lang="en-US" sz="3200" i="1" dirty="0"/>
              <a:t>CSS Exercise 2-tennis_revisited.docx</a:t>
            </a:r>
            <a:r>
              <a:rPr lang="en-US" sz="3200" dirty="0"/>
              <a:t> and follow the instructions.</a:t>
            </a:r>
          </a:p>
          <a:p>
            <a:endParaRPr lang="en-US" sz="3200" dirty="0"/>
          </a:p>
        </p:txBody>
      </p:sp>
    </p:spTree>
    <p:extLst>
      <p:ext uri="{BB962C8B-B14F-4D97-AF65-F5344CB8AC3E}">
        <p14:creationId xmlns:p14="http://schemas.microsoft.com/office/powerpoint/2010/main" val="2745418350"/>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Title 1"/>
          <p:cNvSpPr>
            <a:spLocks noGrp="1"/>
          </p:cNvSpPr>
          <p:nvPr>
            <p:ph type="title"/>
          </p:nvPr>
        </p:nvSpPr>
        <p:spPr>
          <a:xfrm>
            <a:off x="622733" y="147896"/>
            <a:ext cx="7772400" cy="844550"/>
          </a:xfrm>
        </p:spPr>
        <p:txBody>
          <a:bodyPr/>
          <a:lstStyle/>
          <a:p>
            <a:pPr algn="r" eaLnBrk="1" fontAlgn="auto" hangingPunct="1">
              <a:spcAft>
                <a:spcPts val="0"/>
              </a:spcAft>
              <a:defRPr/>
            </a:pPr>
            <a:r>
              <a:rPr lang="en-US" dirty="0">
                <a:solidFill>
                  <a:schemeClr val="tx2">
                    <a:satMod val="130000"/>
                  </a:schemeClr>
                </a:solidFill>
              </a:rPr>
              <a:t>The font-size Property</a:t>
            </a:r>
          </a:p>
        </p:txBody>
      </p:sp>
      <p:sp>
        <p:nvSpPr>
          <p:cNvPr id="50181" name="Slide Number Placeholder 1"/>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fld id="{379BEC9B-B530-462D-B11C-330BA326B8C8}" type="slidenum">
              <a:rPr lang="en-US" altLang="en-US" sz="1100" smtClean="0">
                <a:solidFill>
                  <a:srgbClr val="4D4D4D"/>
                </a:solidFill>
                <a:latin typeface="Times New Roman" panose="02020603050405020304" pitchFamily="18" charset="0"/>
              </a:rPr>
              <a:pPr>
                <a:lnSpc>
                  <a:spcPct val="100000"/>
                </a:lnSpc>
                <a:spcBef>
                  <a:spcPct val="0"/>
                </a:spcBef>
                <a:spcAft>
                  <a:spcPct val="0"/>
                </a:spcAft>
                <a:buClrTx/>
                <a:buSzTx/>
                <a:buFontTx/>
                <a:buNone/>
              </a:pPr>
              <a:t>2</a:t>
            </a:fld>
            <a:endParaRPr lang="en-US" altLang="en-US" sz="1100">
              <a:solidFill>
                <a:srgbClr val="4D4D4D"/>
              </a:solidFill>
              <a:latin typeface="Times New Roman" panose="02020603050405020304" pitchFamily="18" charset="0"/>
            </a:endParaRPr>
          </a:p>
        </p:txBody>
      </p:sp>
      <p:pic>
        <p:nvPicPr>
          <p:cNvPr id="501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2675" y="1232080"/>
            <a:ext cx="6715125" cy="494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Connector 6"/>
          <p:cNvCxnSpPr/>
          <p:nvPr/>
        </p:nvCxnSpPr>
        <p:spPr>
          <a:xfrm>
            <a:off x="76200" y="1036793"/>
            <a:ext cx="9144000" cy="0"/>
          </a:xfrm>
          <a:prstGeom prst="line">
            <a:avLst/>
          </a:prstGeom>
          <a:ln w="66675" cap="rnd">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824663"/>
            <a:ext cx="9144000" cy="0"/>
          </a:xfrm>
          <a:prstGeom prst="line">
            <a:avLst/>
          </a:prstGeom>
          <a:ln w="193675" cap="flat">
            <a:solidFill>
              <a:srgbClr val="00B050"/>
            </a:solidFill>
            <a:beve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52717" y="1401919"/>
            <a:ext cx="2286000" cy="3046988"/>
          </a:xfrm>
          <a:prstGeom prst="rect">
            <a:avLst/>
          </a:prstGeom>
          <a:noFill/>
        </p:spPr>
        <p:txBody>
          <a:bodyPr wrap="square" rtlCol="0">
            <a:spAutoFit/>
          </a:bodyPr>
          <a:lstStyle/>
          <a:p>
            <a:pPr indent="0" eaLnBrk="1" hangingPunct="1">
              <a:buFont typeface="Wingdings 3" panose="05040102010807070707" pitchFamily="18" charset="2"/>
              <a:buNone/>
            </a:pPr>
            <a:r>
              <a:rPr lang="en-US" altLang="en-US" dirty="0"/>
              <a:t>Font size can be</a:t>
            </a:r>
          </a:p>
          <a:p>
            <a:pPr indent="0" eaLnBrk="1" hangingPunct="1">
              <a:buFont typeface="Wingdings 3" panose="05040102010807070707" pitchFamily="18" charset="2"/>
              <a:buNone/>
            </a:pPr>
            <a:r>
              <a:rPr lang="en-US" altLang="en-US" dirty="0"/>
              <a:t>  </a:t>
            </a:r>
            <a:r>
              <a:rPr lang="en-US" altLang="en-US" i="1" dirty="0"/>
              <a:t>relative</a:t>
            </a:r>
            <a:r>
              <a:rPr lang="en-US" altLang="en-US" dirty="0"/>
              <a:t> to the</a:t>
            </a:r>
          </a:p>
          <a:p>
            <a:pPr indent="0" eaLnBrk="1" hangingPunct="1">
              <a:buFont typeface="Wingdings 3" panose="05040102010807070707" pitchFamily="18" charset="2"/>
              <a:buNone/>
            </a:pPr>
            <a:r>
              <a:rPr lang="en-US" altLang="en-US" dirty="0"/>
              <a:t>     -  </a:t>
            </a:r>
            <a:r>
              <a:rPr lang="en-US" altLang="en-US" dirty="0">
                <a:solidFill>
                  <a:schemeClr val="tx1">
                    <a:lumMod val="50000"/>
                    <a:lumOff val="50000"/>
                  </a:schemeClr>
                </a:solidFill>
              </a:rPr>
              <a:t>monitor</a:t>
            </a:r>
          </a:p>
          <a:p>
            <a:pPr indent="0" eaLnBrk="1" hangingPunct="1">
              <a:buFont typeface="Wingdings 3" panose="05040102010807070707" pitchFamily="18" charset="2"/>
              <a:buNone/>
            </a:pPr>
            <a:r>
              <a:rPr lang="en-US" altLang="en-US" dirty="0"/>
              <a:t>     -  </a:t>
            </a:r>
            <a:r>
              <a:rPr lang="en-US" altLang="en-US" dirty="0">
                <a:solidFill>
                  <a:schemeClr val="tx1">
                    <a:lumMod val="50000"/>
                    <a:lumOff val="50000"/>
                  </a:schemeClr>
                </a:solidFill>
              </a:rPr>
              <a:t>browser</a:t>
            </a:r>
          </a:p>
          <a:p>
            <a:pPr indent="0" eaLnBrk="1" hangingPunct="1">
              <a:buFont typeface="Wingdings 3" panose="05040102010807070707" pitchFamily="18" charset="2"/>
              <a:buNone/>
            </a:pPr>
            <a:r>
              <a:rPr lang="en-US" altLang="en-US" dirty="0"/>
              <a:t>     -  </a:t>
            </a:r>
            <a:r>
              <a:rPr lang="en-US" altLang="en-US" dirty="0">
                <a:solidFill>
                  <a:schemeClr val="tx1">
                    <a:lumMod val="50000"/>
                    <a:lumOff val="50000"/>
                  </a:schemeClr>
                </a:solidFill>
              </a:rPr>
              <a:t>parent's</a:t>
            </a:r>
          </a:p>
          <a:p>
            <a:pPr indent="0" eaLnBrk="1" hangingPunct="1">
              <a:buFont typeface="Wingdings 3" panose="05040102010807070707" pitchFamily="18" charset="2"/>
              <a:buNone/>
            </a:pPr>
            <a:r>
              <a:rPr lang="en-US" altLang="en-US" dirty="0">
                <a:solidFill>
                  <a:schemeClr val="tx1">
                    <a:lumMod val="50000"/>
                    <a:lumOff val="50000"/>
                  </a:schemeClr>
                </a:solidFill>
              </a:rPr>
              <a:t>         font-size</a:t>
            </a:r>
          </a:p>
          <a:p>
            <a:pPr indent="0" eaLnBrk="1" hangingPunct="1">
              <a:buFont typeface="Wingdings 3" panose="05040102010807070707" pitchFamily="18" charset="2"/>
              <a:buNone/>
            </a:pPr>
            <a:r>
              <a:rPr lang="en-US" altLang="en-US" dirty="0">
                <a:solidFill>
                  <a:schemeClr val="tx1">
                    <a:lumMod val="50000"/>
                    <a:lumOff val="50000"/>
                  </a:schemeClr>
                </a:solidFill>
              </a:rPr>
              <a:t>         property</a:t>
            </a:r>
          </a:p>
          <a:p>
            <a:pPr indent="0" eaLnBrk="1" hangingPunct="1">
              <a:buFont typeface="Wingdings 3" panose="05040102010807070707" pitchFamily="18" charset="2"/>
              <a:buNone/>
            </a:pPr>
            <a:r>
              <a:rPr lang="en-US" altLang="en-US" dirty="0"/>
              <a:t>  </a:t>
            </a:r>
            <a:r>
              <a:rPr lang="en-US" altLang="en-US" i="1" dirty="0"/>
              <a:t>absolute</a:t>
            </a:r>
          </a:p>
        </p:txBody>
      </p:sp>
      <p:sp>
        <p:nvSpPr>
          <p:cNvPr id="11" name="Rectangle 10"/>
          <p:cNvSpPr/>
          <p:nvPr/>
        </p:nvSpPr>
        <p:spPr>
          <a:xfrm>
            <a:off x="5710237" y="992446"/>
            <a:ext cx="1552027" cy="553998"/>
          </a:xfrm>
          <a:prstGeom prst="rect">
            <a:avLst/>
          </a:prstGeom>
          <a:noFill/>
        </p:spPr>
        <p:txBody>
          <a:bodyPr wrap="none" lIns="91440" tIns="45720" rIns="91440" bIns="45720">
            <a:spAutoFit/>
          </a:bodyPr>
          <a:lstStyle/>
          <a:p>
            <a:pPr algn="ctr"/>
            <a:r>
              <a:rPr lang="en-US" sz="3000" b="1" cap="none" spc="0" dirty="0">
                <a:ln w="12700">
                  <a:solidFill>
                    <a:schemeClr val="accent5"/>
                  </a:solidFill>
                  <a:prstDash val="solid"/>
                </a:ln>
                <a:pattFill prst="ltDnDiag">
                  <a:fgClr>
                    <a:schemeClr val="accent5">
                      <a:lumMod val="60000"/>
                      <a:lumOff val="40000"/>
                    </a:schemeClr>
                  </a:fgClr>
                  <a:bgClr>
                    <a:schemeClr val="bg1"/>
                  </a:bgClr>
                </a:pattFill>
                <a:effectLst/>
              </a:rPr>
              <a:t>absolute</a:t>
            </a: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477838" y="11113"/>
            <a:ext cx="7772400" cy="844550"/>
          </a:xfrm>
        </p:spPr>
        <p:txBody>
          <a:bodyPr/>
          <a:lstStyle/>
          <a:p>
            <a:pPr algn="r" eaLnBrk="1" fontAlgn="auto" hangingPunct="1">
              <a:spcAft>
                <a:spcPts val="0"/>
              </a:spcAft>
              <a:defRPr/>
            </a:pPr>
            <a:r>
              <a:rPr lang="en-US" dirty="0">
                <a:solidFill>
                  <a:schemeClr val="tx2">
                    <a:satMod val="130000"/>
                  </a:schemeClr>
                </a:solidFill>
              </a:rPr>
              <a:t>The font-size Property, </a:t>
            </a:r>
            <a:r>
              <a:rPr lang="en-US" sz="2000" dirty="0">
                <a:solidFill>
                  <a:schemeClr val="tx2">
                    <a:satMod val="130000"/>
                  </a:schemeClr>
                </a:solidFill>
              </a:rPr>
              <a:t>cont.</a:t>
            </a:r>
          </a:p>
        </p:txBody>
      </p:sp>
      <p:sp>
        <p:nvSpPr>
          <p:cNvPr id="50180" name="Content Placeholder 2"/>
          <p:cNvSpPr>
            <a:spLocks noGrp="1"/>
          </p:cNvSpPr>
          <p:nvPr>
            <p:ph idx="1"/>
          </p:nvPr>
        </p:nvSpPr>
        <p:spPr>
          <a:xfrm>
            <a:off x="533400" y="989109"/>
            <a:ext cx="8077200" cy="685800"/>
          </a:xfrm>
        </p:spPr>
        <p:txBody>
          <a:bodyPr/>
          <a:lstStyle/>
          <a:p>
            <a:pPr marL="80963" indent="0" eaLnBrk="1" hangingPunct="1">
              <a:buFont typeface="Wingdings 3" panose="05040102010807070707" pitchFamily="18" charset="2"/>
              <a:buNone/>
            </a:pPr>
            <a:r>
              <a:rPr lang="en-US" altLang="en-US" sz="2400" dirty="0">
                <a:solidFill>
                  <a:srgbClr val="0070C0"/>
                </a:solidFill>
              </a:rPr>
              <a:t>Accessibility Recommendation</a:t>
            </a:r>
            <a:r>
              <a:rPr lang="en-US" altLang="en-US" sz="2400" dirty="0"/>
              <a:t>:  Use </a:t>
            </a:r>
            <a:r>
              <a:rPr lang="en-US" altLang="en-US" sz="2400" dirty="0" err="1"/>
              <a:t>em</a:t>
            </a:r>
            <a:r>
              <a:rPr lang="en-US" altLang="en-US" sz="2400" dirty="0"/>
              <a:t> or percentage font sizes – easily resized in all browsers by users.  Also, </a:t>
            </a:r>
            <a:r>
              <a:rPr lang="en-US" altLang="en-US" sz="2400" i="1" dirty="0"/>
              <a:t>think mobile.</a:t>
            </a:r>
            <a:endParaRPr lang="en-US" altLang="en-US" sz="2400" dirty="0"/>
          </a:p>
        </p:txBody>
      </p:sp>
      <p:sp>
        <p:nvSpPr>
          <p:cNvPr id="50181" name="Slide Number Placeholder 1"/>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fld id="{379BEC9B-B530-462D-B11C-330BA326B8C8}" type="slidenum">
              <a:rPr lang="en-US" altLang="en-US" sz="1100" smtClean="0">
                <a:solidFill>
                  <a:srgbClr val="4D4D4D"/>
                </a:solidFill>
                <a:latin typeface="Times New Roman" panose="02020603050405020304" pitchFamily="18" charset="0"/>
              </a:rPr>
              <a:pPr>
                <a:lnSpc>
                  <a:spcPct val="100000"/>
                </a:lnSpc>
                <a:spcBef>
                  <a:spcPct val="0"/>
                </a:spcBef>
                <a:spcAft>
                  <a:spcPct val="0"/>
                </a:spcAft>
                <a:buClrTx/>
                <a:buSzTx/>
                <a:buFontTx/>
                <a:buNone/>
              </a:pPr>
              <a:t>3</a:t>
            </a:fld>
            <a:endParaRPr lang="en-US" altLang="en-US" sz="1100">
              <a:solidFill>
                <a:srgbClr val="4D4D4D"/>
              </a:solidFill>
              <a:latin typeface="Times New Roman" panose="02020603050405020304" pitchFamily="18" charset="0"/>
            </a:endParaRPr>
          </a:p>
        </p:txBody>
      </p:sp>
      <p:pic>
        <p:nvPicPr>
          <p:cNvPr id="5018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87438"/>
          <a:stretch/>
        </p:blipFill>
        <p:spPr bwMode="auto">
          <a:xfrm>
            <a:off x="2428875" y="1934208"/>
            <a:ext cx="6715125" cy="621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Connector 6"/>
          <p:cNvCxnSpPr/>
          <p:nvPr/>
        </p:nvCxnSpPr>
        <p:spPr>
          <a:xfrm>
            <a:off x="0" y="990600"/>
            <a:ext cx="9144000" cy="0"/>
          </a:xfrm>
          <a:prstGeom prst="line">
            <a:avLst/>
          </a:prstGeom>
          <a:ln w="66675" cap="rnd">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824663"/>
            <a:ext cx="9144000" cy="0"/>
          </a:xfrm>
          <a:prstGeom prst="line">
            <a:avLst/>
          </a:prstGeom>
          <a:ln w="193675" cap="flat">
            <a:solidFill>
              <a:srgbClr val="00B050"/>
            </a:solidFill>
            <a:beve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514601" y="4338935"/>
            <a:ext cx="6629400" cy="461665"/>
          </a:xfrm>
          <a:prstGeom prst="rect">
            <a:avLst/>
          </a:prstGeom>
          <a:noFill/>
        </p:spPr>
        <p:txBody>
          <a:bodyPr wrap="square" rtlCol="0">
            <a:spAutoFit/>
          </a:bodyPr>
          <a:lstStyle/>
          <a:p>
            <a:r>
              <a:rPr lang="en-US" dirty="0"/>
              <a:t>--</a:t>
            </a:r>
            <a:r>
              <a:rPr lang="en-US" b="1" dirty="0">
                <a:solidFill>
                  <a:schemeClr val="accent4">
                    <a:lumMod val="75000"/>
                  </a:schemeClr>
                </a:solidFill>
              </a:rPr>
              <a:t>Text values</a:t>
            </a:r>
            <a:r>
              <a:rPr lang="en-US" dirty="0"/>
              <a:t>: sized relative to the browser font size</a:t>
            </a:r>
          </a:p>
        </p:txBody>
      </p:sp>
      <p:sp>
        <p:nvSpPr>
          <p:cNvPr id="10" name="TextBox 9"/>
          <p:cNvSpPr txBox="1"/>
          <p:nvPr/>
        </p:nvSpPr>
        <p:spPr>
          <a:xfrm>
            <a:off x="2514601" y="4876800"/>
            <a:ext cx="6629400" cy="830997"/>
          </a:xfrm>
          <a:prstGeom prst="rect">
            <a:avLst/>
          </a:prstGeom>
          <a:noFill/>
        </p:spPr>
        <p:txBody>
          <a:bodyPr wrap="square" rtlCol="0">
            <a:spAutoFit/>
          </a:bodyPr>
          <a:lstStyle/>
          <a:p>
            <a:r>
              <a:rPr lang="en-US" dirty="0"/>
              <a:t>--</a:t>
            </a:r>
            <a:r>
              <a:rPr lang="en-US" b="1" dirty="0" err="1">
                <a:solidFill>
                  <a:schemeClr val="accent4">
                    <a:lumMod val="75000"/>
                  </a:schemeClr>
                </a:solidFill>
              </a:rPr>
              <a:t>em</a:t>
            </a:r>
            <a:r>
              <a:rPr lang="en-US" dirty="0"/>
              <a:t> refers to the height of the metal body on which the font was cast, or the point size of the font </a:t>
            </a:r>
          </a:p>
        </p:txBody>
      </p:sp>
      <p:pic>
        <p:nvPicPr>
          <p:cNvPr id="11"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34555" b="31534"/>
          <a:stretch/>
        </p:blipFill>
        <p:spPr bwMode="auto">
          <a:xfrm>
            <a:off x="2428875" y="2590800"/>
            <a:ext cx="6715125"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52400" y="1947121"/>
            <a:ext cx="1828800" cy="4524315"/>
          </a:xfrm>
          <a:prstGeom prst="rect">
            <a:avLst/>
          </a:prstGeom>
          <a:gradFill>
            <a:gsLst>
              <a:gs pos="0">
                <a:schemeClr val="accent1">
                  <a:lumMod val="5000"/>
                  <a:lumOff val="95000"/>
                </a:schemeClr>
              </a:gs>
              <a:gs pos="100000">
                <a:schemeClr val="accent5">
                  <a:lumMod val="60000"/>
                  <a:lumOff val="40000"/>
                </a:schemeClr>
              </a:gs>
            </a:gsLst>
            <a:lin ang="5400000" scaled="1"/>
          </a:gradFill>
        </p:spPr>
        <p:txBody>
          <a:bodyPr wrap="square" rtlCol="0">
            <a:spAutoFit/>
          </a:bodyPr>
          <a:lstStyle/>
          <a:p>
            <a:r>
              <a:rPr lang="en-US" dirty="0"/>
              <a:t>Pt and </a:t>
            </a:r>
            <a:r>
              <a:rPr lang="en-US" dirty="0" err="1"/>
              <a:t>Px</a:t>
            </a:r>
            <a:r>
              <a:rPr lang="en-US" dirty="0"/>
              <a:t> are not scalable.</a:t>
            </a:r>
          </a:p>
          <a:p>
            <a:endParaRPr lang="en-US" dirty="0"/>
          </a:p>
          <a:p>
            <a:r>
              <a:rPr lang="en-US" dirty="0"/>
              <a:t>One Pt =1/72 of an inch</a:t>
            </a:r>
          </a:p>
          <a:p>
            <a:endParaRPr lang="en-US" dirty="0"/>
          </a:p>
          <a:p>
            <a:r>
              <a:rPr lang="en-US" dirty="0" err="1"/>
              <a:t>Px</a:t>
            </a:r>
            <a:r>
              <a:rPr lang="en-US" dirty="0"/>
              <a:t> is defined as 0.75pt, but display can vary with screen resolution.</a:t>
            </a:r>
          </a:p>
        </p:txBody>
      </p:sp>
      <p:sp>
        <p:nvSpPr>
          <p:cNvPr id="12" name="TextBox 11"/>
          <p:cNvSpPr txBox="1"/>
          <p:nvPr/>
        </p:nvSpPr>
        <p:spPr>
          <a:xfrm>
            <a:off x="2514601" y="5857050"/>
            <a:ext cx="6629399" cy="830997"/>
          </a:xfrm>
          <a:prstGeom prst="rect">
            <a:avLst/>
          </a:prstGeom>
          <a:noFill/>
        </p:spPr>
        <p:txBody>
          <a:bodyPr wrap="square" rtlCol="0">
            <a:spAutoFit/>
          </a:bodyPr>
          <a:lstStyle/>
          <a:p>
            <a:r>
              <a:rPr lang="en-US" dirty="0"/>
              <a:t>--</a:t>
            </a:r>
            <a:r>
              <a:rPr lang="en-US" b="1" dirty="0">
                <a:solidFill>
                  <a:schemeClr val="accent4">
                    <a:lumMod val="75000"/>
                  </a:schemeClr>
                </a:solidFill>
              </a:rPr>
              <a:t>Percentage</a:t>
            </a:r>
            <a:r>
              <a:rPr lang="en-US" dirty="0"/>
              <a:t> represents text size in proportion to</a:t>
            </a:r>
          </a:p>
          <a:p>
            <a:r>
              <a:rPr lang="en-US" dirty="0"/>
              <a:t>   the size of the parent </a:t>
            </a:r>
            <a:r>
              <a:rPr lang="en-US" i="1" dirty="0"/>
              <a:t>element</a:t>
            </a:r>
          </a:p>
        </p:txBody>
      </p:sp>
      <p:sp>
        <p:nvSpPr>
          <p:cNvPr id="13" name="Rectangle 12"/>
          <p:cNvSpPr/>
          <p:nvPr/>
        </p:nvSpPr>
        <p:spPr>
          <a:xfrm>
            <a:off x="5872711" y="1713471"/>
            <a:ext cx="1552027" cy="553998"/>
          </a:xfrm>
          <a:prstGeom prst="rect">
            <a:avLst/>
          </a:prstGeom>
          <a:noFill/>
        </p:spPr>
        <p:txBody>
          <a:bodyPr wrap="none" lIns="91440" tIns="45720" rIns="91440" bIns="45720">
            <a:spAutoFit/>
          </a:bodyPr>
          <a:lstStyle/>
          <a:p>
            <a:pPr algn="ctr"/>
            <a:r>
              <a:rPr lang="en-US" sz="3000" b="1" cap="none" spc="0" dirty="0">
                <a:ln w="12700">
                  <a:solidFill>
                    <a:schemeClr val="accent5"/>
                  </a:solidFill>
                  <a:prstDash val="solid"/>
                </a:ln>
                <a:pattFill prst="ltDnDiag">
                  <a:fgClr>
                    <a:schemeClr val="accent5">
                      <a:lumMod val="60000"/>
                      <a:lumOff val="40000"/>
                    </a:schemeClr>
                  </a:fgClr>
                  <a:bgClr>
                    <a:schemeClr val="bg1"/>
                  </a:bgClr>
                </a:pattFill>
                <a:effectLst/>
              </a:rPr>
              <a:t>absolute</a:t>
            </a:r>
          </a:p>
        </p:txBody>
      </p:sp>
    </p:spTree>
    <p:extLst>
      <p:ext uri="{BB962C8B-B14F-4D97-AF65-F5344CB8AC3E}">
        <p14:creationId xmlns:p14="http://schemas.microsoft.com/office/powerpoint/2010/main" val="545699338"/>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4274" name="Picture 2" descr="Figure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722813"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815191" y="152400"/>
            <a:ext cx="4090684" cy="838200"/>
          </a:xfrm>
        </p:spPr>
        <p:txBody>
          <a:bodyPr>
            <a:normAutofit/>
          </a:bodyPr>
          <a:lstStyle/>
          <a:p>
            <a:pPr algn="r" eaLnBrk="1" fontAlgn="auto" hangingPunct="1">
              <a:spcAft>
                <a:spcPts val="0"/>
              </a:spcAft>
              <a:defRPr/>
            </a:pPr>
            <a:r>
              <a:rPr lang="en-US" dirty="0">
                <a:solidFill>
                  <a:schemeClr val="tx2">
                    <a:satMod val="130000"/>
                  </a:schemeClr>
                </a:solidFill>
              </a:rPr>
              <a:t>Styles Example</a:t>
            </a:r>
          </a:p>
        </p:txBody>
      </p:sp>
      <p:sp>
        <p:nvSpPr>
          <p:cNvPr id="30724" name="Rectangle 4"/>
          <p:cNvSpPr>
            <a:spLocks noChangeArrowheads="1"/>
          </p:cNvSpPr>
          <p:nvPr/>
        </p:nvSpPr>
        <p:spPr bwMode="auto">
          <a:xfrm>
            <a:off x="3547753" y="3276600"/>
            <a:ext cx="5562600" cy="3416320"/>
          </a:xfrm>
          <a:prstGeom prst="rect">
            <a:avLst/>
          </a:prstGeom>
          <a:solidFill>
            <a:schemeClr val="bg1"/>
          </a:solidFill>
          <a:ln w="9525">
            <a:solidFill>
              <a:schemeClr val="tx2"/>
            </a:solidFill>
            <a:miter lim="800000"/>
            <a:headEnd/>
            <a:tailEnd/>
          </a:ln>
        </p:spPr>
        <p:txBody>
          <a:bodyPr>
            <a:spAutoFit/>
          </a:bodyPr>
          <a:lstStyle/>
          <a:p>
            <a:pPr>
              <a:defRPr/>
            </a:pPr>
            <a:r>
              <a:rPr lang="en-US" sz="1800" b="1" dirty="0">
                <a:solidFill>
                  <a:schemeClr val="accent6">
                    <a:lumMod val="50000"/>
                  </a:schemeClr>
                </a:solidFill>
              </a:rPr>
              <a:t>body { background-color: #e6e6fa;</a:t>
            </a:r>
          </a:p>
          <a:p>
            <a:pPr>
              <a:defRPr/>
            </a:pPr>
            <a:r>
              <a:rPr lang="en-US" sz="1800" b="1" dirty="0">
                <a:solidFill>
                  <a:schemeClr val="accent6">
                    <a:lumMod val="50000"/>
                  </a:schemeClr>
                </a:solidFill>
              </a:rPr>
              <a:t>     color: #191970;</a:t>
            </a:r>
          </a:p>
          <a:p>
            <a:pPr>
              <a:defRPr/>
            </a:pPr>
            <a:r>
              <a:rPr lang="en-US" sz="1800" b="1" dirty="0">
                <a:solidFill>
                  <a:schemeClr val="accent6">
                    <a:lumMod val="50000"/>
                  </a:schemeClr>
                </a:solidFill>
              </a:rPr>
              <a:t>     font-family: Arial, Verdana, sans-serif; }</a:t>
            </a:r>
          </a:p>
          <a:p>
            <a:pPr>
              <a:defRPr/>
            </a:pPr>
            <a:r>
              <a:rPr lang="en-US" sz="1800" b="1" dirty="0">
                <a:solidFill>
                  <a:schemeClr val="accent6">
                    <a:lumMod val="50000"/>
                  </a:schemeClr>
                </a:solidFill>
              </a:rPr>
              <a:t>h1 { background-color: #191970;   </a:t>
            </a:r>
          </a:p>
          <a:p>
            <a:pPr>
              <a:defRPr/>
            </a:pPr>
            <a:r>
              <a:rPr lang="en-US" sz="1800" b="1" dirty="0">
                <a:solidFill>
                  <a:schemeClr val="accent6">
                    <a:lumMod val="50000"/>
                  </a:schemeClr>
                </a:solidFill>
              </a:rPr>
              <a:t>     color: #E6E6FA;</a:t>
            </a:r>
          </a:p>
          <a:p>
            <a:pPr>
              <a:defRPr/>
            </a:pPr>
            <a:r>
              <a:rPr lang="en-US" sz="1800" b="1" dirty="0">
                <a:solidFill>
                  <a:schemeClr val="accent6">
                    <a:lumMod val="50000"/>
                  </a:schemeClr>
                </a:solidFill>
              </a:rPr>
              <a:t>     line-height: 200%;</a:t>
            </a:r>
          </a:p>
          <a:p>
            <a:pPr>
              <a:defRPr/>
            </a:pPr>
            <a:r>
              <a:rPr lang="en-US" sz="1800" b="1" dirty="0">
                <a:solidFill>
                  <a:schemeClr val="accent6">
                    <a:lumMod val="50000"/>
                  </a:schemeClr>
                </a:solidFill>
              </a:rPr>
              <a:t>     font-family: Georgia, "Times New Roman", serif; }</a:t>
            </a:r>
          </a:p>
          <a:p>
            <a:pPr>
              <a:defRPr/>
            </a:pPr>
            <a:r>
              <a:rPr lang="en-US" sz="1800" b="1" dirty="0">
                <a:solidFill>
                  <a:schemeClr val="accent6">
                    <a:lumMod val="50000"/>
                  </a:schemeClr>
                </a:solidFill>
              </a:rPr>
              <a:t>h2 { background-color: #aeaed4;</a:t>
            </a:r>
          </a:p>
          <a:p>
            <a:pPr>
              <a:defRPr/>
            </a:pPr>
            <a:r>
              <a:rPr lang="en-US" sz="1800" b="1" dirty="0">
                <a:solidFill>
                  <a:schemeClr val="accent6">
                    <a:lumMod val="50000"/>
                  </a:schemeClr>
                </a:solidFill>
              </a:rPr>
              <a:t>     color: #191970; text-align: center;</a:t>
            </a:r>
          </a:p>
          <a:p>
            <a:pPr>
              <a:defRPr/>
            </a:pPr>
            <a:r>
              <a:rPr lang="en-US" sz="1800" b="1" dirty="0">
                <a:solidFill>
                  <a:schemeClr val="accent6">
                    <a:lumMod val="50000"/>
                  </a:schemeClr>
                </a:solidFill>
              </a:rPr>
              <a:t>     font-family:  Georgia, "Times New Roman", serif; }</a:t>
            </a:r>
          </a:p>
          <a:p>
            <a:pPr>
              <a:defRPr/>
            </a:pPr>
            <a:r>
              <a:rPr lang="en-US" sz="1800" b="1" dirty="0">
                <a:solidFill>
                  <a:schemeClr val="accent6">
                    <a:lumMod val="50000"/>
                  </a:schemeClr>
                </a:solidFill>
              </a:rPr>
              <a:t>p {font-size: .90em; text-indent: 3em; }</a:t>
            </a:r>
          </a:p>
          <a:p>
            <a:pPr>
              <a:defRPr/>
            </a:pPr>
            <a:r>
              <a:rPr lang="en-US" sz="1800" b="1" dirty="0" err="1">
                <a:solidFill>
                  <a:schemeClr val="accent6">
                    <a:lumMod val="50000"/>
                  </a:schemeClr>
                </a:solidFill>
              </a:rPr>
              <a:t>ul</a:t>
            </a:r>
            <a:r>
              <a:rPr lang="en-US" sz="1800" b="1" dirty="0">
                <a:solidFill>
                  <a:schemeClr val="accent6">
                    <a:lumMod val="50000"/>
                  </a:schemeClr>
                </a:solidFill>
              </a:rPr>
              <a:t> {font-weight: bold; }</a:t>
            </a:r>
          </a:p>
        </p:txBody>
      </p:sp>
      <p:cxnSp>
        <p:nvCxnSpPr>
          <p:cNvPr id="6" name="Straight Connector 5"/>
          <p:cNvCxnSpPr/>
          <p:nvPr/>
        </p:nvCxnSpPr>
        <p:spPr>
          <a:xfrm>
            <a:off x="4815191" y="990600"/>
            <a:ext cx="4343400" cy="4763"/>
          </a:xfrm>
          <a:prstGeom prst="line">
            <a:avLst/>
          </a:prstGeom>
          <a:ln w="66675" cap="rnd">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0" y="6824663"/>
            <a:ext cx="9144000" cy="0"/>
          </a:xfrm>
          <a:prstGeom prst="line">
            <a:avLst/>
          </a:prstGeom>
          <a:ln w="193675" cap="flat">
            <a:solidFill>
              <a:srgbClr val="00B050"/>
            </a:solidFill>
            <a:bevel/>
          </a:ln>
        </p:spPr>
        <p:style>
          <a:lnRef idx="1">
            <a:schemeClr val="accent1"/>
          </a:lnRef>
          <a:fillRef idx="0">
            <a:schemeClr val="accent1"/>
          </a:fillRef>
          <a:effectRef idx="0">
            <a:schemeClr val="accent1"/>
          </a:effectRef>
          <a:fontRef idx="minor">
            <a:schemeClr val="tx1"/>
          </a:fontRef>
        </p:style>
      </p:cxnSp>
      <p:pic>
        <p:nvPicPr>
          <p:cNvPr id="9" name="Picture 2" descr="Figure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802" t="9623" r="1148" b="5247"/>
          <a:stretch/>
        </p:blipFill>
        <p:spPr bwMode="auto">
          <a:xfrm>
            <a:off x="5715000" y="1469945"/>
            <a:ext cx="3123406" cy="812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Arrow Connector 3"/>
          <p:cNvCxnSpPr/>
          <p:nvPr/>
        </p:nvCxnSpPr>
        <p:spPr>
          <a:xfrm flipV="1">
            <a:off x="2057400" y="4876800"/>
            <a:ext cx="1752600" cy="222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057400" y="5029200"/>
            <a:ext cx="1490353" cy="1143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057400" y="5099060"/>
            <a:ext cx="1490353" cy="1454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Title 1"/>
          <p:cNvSpPr>
            <a:spLocks noGrp="1"/>
          </p:cNvSpPr>
          <p:nvPr>
            <p:ph type="title"/>
          </p:nvPr>
        </p:nvSpPr>
        <p:spPr>
          <a:xfrm>
            <a:off x="636588" y="157059"/>
            <a:ext cx="8126412" cy="847725"/>
          </a:xfrm>
        </p:spPr>
        <p:txBody>
          <a:bodyPr>
            <a:normAutofit fontScale="90000"/>
          </a:bodyPr>
          <a:lstStyle/>
          <a:p>
            <a:pPr algn="r" eaLnBrk="1" fontAlgn="auto" hangingPunct="1">
              <a:spcAft>
                <a:spcPts val="0"/>
              </a:spcAft>
              <a:defRPr/>
            </a:pPr>
            <a:r>
              <a:rPr lang="en-US" dirty="0">
                <a:solidFill>
                  <a:schemeClr val="tx2">
                    <a:satMod val="130000"/>
                  </a:schemeClr>
                </a:solidFill>
              </a:rPr>
              <a:t>More CSS TEXT Properties </a:t>
            </a:r>
            <a:r>
              <a:rPr lang="en-US" sz="3100" dirty="0">
                <a:solidFill>
                  <a:schemeClr val="tx2">
                    <a:satMod val="130000"/>
                  </a:schemeClr>
                </a:solidFill>
              </a:rPr>
              <a:t>(need values)</a:t>
            </a:r>
          </a:p>
        </p:txBody>
      </p:sp>
      <p:sp>
        <p:nvSpPr>
          <p:cNvPr id="35843" name="Content Placeholder 2"/>
          <p:cNvSpPr>
            <a:spLocks noGrp="1"/>
          </p:cNvSpPr>
          <p:nvPr>
            <p:ph idx="1"/>
          </p:nvPr>
        </p:nvSpPr>
        <p:spPr>
          <a:xfrm>
            <a:off x="838200" y="1371600"/>
            <a:ext cx="7570788" cy="5335691"/>
          </a:xfrm>
        </p:spPr>
        <p:txBody>
          <a:bodyPr rtlCol="0">
            <a:normAutofit/>
          </a:bodyPr>
          <a:lstStyle/>
          <a:p>
            <a:pPr marL="384048" lvl="1" indent="-182880" eaLnBrk="1" fontAlgn="auto" hangingPunct="1">
              <a:defRPr/>
            </a:pPr>
            <a:r>
              <a:rPr lang="en-US" sz="2800" dirty="0">
                <a:solidFill>
                  <a:schemeClr val="tx1">
                    <a:lumMod val="75000"/>
                    <a:lumOff val="25000"/>
                  </a:schemeClr>
                </a:solidFill>
              </a:rPr>
              <a:t>line-height</a:t>
            </a:r>
            <a:r>
              <a:rPr lang="en-US" sz="2400" dirty="0">
                <a:solidFill>
                  <a:schemeClr val="tx1">
                    <a:lumMod val="75000"/>
                    <a:lumOff val="25000"/>
                  </a:schemeClr>
                </a:solidFill>
              </a:rPr>
              <a:t>	</a:t>
            </a:r>
          </a:p>
          <a:p>
            <a:pPr marL="566928" lvl="2" indent="-182880" eaLnBrk="1" fontAlgn="auto" hangingPunct="1">
              <a:defRPr/>
            </a:pPr>
            <a:r>
              <a:rPr lang="en-US" sz="2400" dirty="0">
                <a:solidFill>
                  <a:schemeClr val="tx1">
                    <a:lumMod val="75000"/>
                    <a:lumOff val="25000"/>
                  </a:schemeClr>
                </a:solidFill>
              </a:rPr>
              <a:t>Configures the height of the line of text </a:t>
            </a:r>
            <a:br>
              <a:rPr lang="en-US" sz="2400" dirty="0">
                <a:solidFill>
                  <a:schemeClr val="tx1">
                    <a:lumMod val="75000"/>
                    <a:lumOff val="25000"/>
                  </a:schemeClr>
                </a:solidFill>
              </a:rPr>
            </a:br>
            <a:r>
              <a:rPr lang="en-US" sz="2400" dirty="0">
                <a:solidFill>
                  <a:schemeClr val="tx1">
                    <a:lumMod val="75000"/>
                    <a:lumOff val="25000"/>
                  </a:schemeClr>
                </a:solidFill>
              </a:rPr>
              <a:t>(use the value 200% to appear double-height; double-spaced)</a:t>
            </a:r>
          </a:p>
          <a:p>
            <a:pPr marL="384048" lvl="1" indent="-182880" eaLnBrk="1" fontAlgn="auto" hangingPunct="1">
              <a:defRPr/>
            </a:pPr>
            <a:r>
              <a:rPr lang="en-US" sz="2800" dirty="0">
                <a:solidFill>
                  <a:schemeClr val="tx1">
                    <a:lumMod val="75000"/>
                    <a:lumOff val="25000"/>
                  </a:schemeClr>
                </a:solidFill>
              </a:rPr>
              <a:t>text-align</a:t>
            </a:r>
          </a:p>
          <a:p>
            <a:pPr marL="566928" lvl="2" indent="-182880" eaLnBrk="1" fontAlgn="auto" hangingPunct="1">
              <a:defRPr/>
            </a:pPr>
            <a:r>
              <a:rPr lang="en-US" sz="2400" dirty="0">
                <a:solidFill>
                  <a:schemeClr val="tx1">
                    <a:lumMod val="75000"/>
                    <a:lumOff val="25000"/>
                  </a:schemeClr>
                </a:solidFill>
              </a:rPr>
              <a:t>Configures alignment of text within a </a:t>
            </a:r>
            <a:r>
              <a:rPr lang="en-US" sz="2400" i="1" dirty="0">
                <a:solidFill>
                  <a:srgbClr val="92D050"/>
                </a:solidFill>
              </a:rPr>
              <a:t>block</a:t>
            </a:r>
            <a:r>
              <a:rPr lang="en-US" sz="2400" dirty="0">
                <a:solidFill>
                  <a:schemeClr val="tx1">
                    <a:lumMod val="75000"/>
                    <a:lumOff val="25000"/>
                  </a:schemeClr>
                </a:solidFill>
              </a:rPr>
              <a:t> display element  </a:t>
            </a:r>
            <a:r>
              <a:rPr lang="en-US" sz="1600" dirty="0">
                <a:solidFill>
                  <a:schemeClr val="tx1">
                    <a:lumMod val="75000"/>
                    <a:lumOff val="25000"/>
                  </a:schemeClr>
                </a:solidFill>
                <a:hlinkClick r:id="rId3"/>
              </a:rPr>
              <a:t>http://www.w3schools.com/css/css_display_visibility.asp</a:t>
            </a:r>
            <a:endParaRPr lang="en-US" sz="2400" dirty="0">
              <a:solidFill>
                <a:schemeClr val="tx1">
                  <a:lumMod val="75000"/>
                  <a:lumOff val="25000"/>
                </a:schemeClr>
              </a:solidFill>
            </a:endParaRPr>
          </a:p>
          <a:p>
            <a:pPr marL="384048" lvl="1" indent="-182880" eaLnBrk="1" fontAlgn="auto" hangingPunct="1">
              <a:defRPr/>
            </a:pPr>
            <a:r>
              <a:rPr lang="en-US" sz="2800" dirty="0">
                <a:solidFill>
                  <a:schemeClr val="tx1">
                    <a:lumMod val="75000"/>
                    <a:lumOff val="25000"/>
                  </a:schemeClr>
                </a:solidFill>
              </a:rPr>
              <a:t>text-indent</a:t>
            </a:r>
          </a:p>
          <a:p>
            <a:pPr marL="566928" lvl="2" indent="-182880" eaLnBrk="1" fontAlgn="auto" hangingPunct="1">
              <a:defRPr/>
            </a:pPr>
            <a:r>
              <a:rPr lang="en-US" sz="2400" dirty="0">
                <a:solidFill>
                  <a:schemeClr val="tx1">
                    <a:lumMod val="75000"/>
                    <a:lumOff val="25000"/>
                  </a:schemeClr>
                </a:solidFill>
              </a:rPr>
              <a:t>Configures the indentation of the </a:t>
            </a:r>
            <a:r>
              <a:rPr lang="en-US" sz="2400" u="sng" dirty="0">
                <a:solidFill>
                  <a:schemeClr val="tx1">
                    <a:lumMod val="75000"/>
                    <a:lumOff val="25000"/>
                  </a:schemeClr>
                </a:solidFill>
              </a:rPr>
              <a:t>first line </a:t>
            </a:r>
            <a:r>
              <a:rPr lang="en-US" sz="2400" dirty="0">
                <a:solidFill>
                  <a:schemeClr val="tx1">
                    <a:lumMod val="75000"/>
                    <a:lumOff val="25000"/>
                  </a:schemeClr>
                </a:solidFill>
              </a:rPr>
              <a:t>of text</a:t>
            </a:r>
          </a:p>
          <a:p>
            <a:pPr marL="384048" lvl="1" indent="-182880" eaLnBrk="1" fontAlgn="auto" hangingPunct="1">
              <a:defRPr/>
            </a:pPr>
            <a:r>
              <a:rPr lang="en-US" sz="2800" dirty="0">
                <a:solidFill>
                  <a:schemeClr val="tx1">
                    <a:lumMod val="75000"/>
                    <a:lumOff val="25000"/>
                  </a:schemeClr>
                </a:solidFill>
              </a:rPr>
              <a:t>text-decoration</a:t>
            </a:r>
          </a:p>
          <a:p>
            <a:pPr marL="566928" lvl="2" indent="-182880" eaLnBrk="1" fontAlgn="auto" hangingPunct="1">
              <a:defRPr/>
            </a:pPr>
            <a:r>
              <a:rPr lang="en-US" sz="2400" dirty="0">
                <a:solidFill>
                  <a:schemeClr val="tx1">
                    <a:lumMod val="75000"/>
                    <a:lumOff val="25000"/>
                  </a:schemeClr>
                </a:solidFill>
              </a:rPr>
              <a:t>Modifies the appearance of text with an underline, </a:t>
            </a:r>
            <a:r>
              <a:rPr lang="en-US" sz="2400" dirty="0" err="1">
                <a:solidFill>
                  <a:schemeClr val="tx1">
                    <a:lumMod val="75000"/>
                    <a:lumOff val="25000"/>
                  </a:schemeClr>
                </a:solidFill>
              </a:rPr>
              <a:t>overline</a:t>
            </a:r>
            <a:r>
              <a:rPr lang="en-US" sz="2400" dirty="0">
                <a:solidFill>
                  <a:schemeClr val="tx1">
                    <a:lumMod val="75000"/>
                    <a:lumOff val="25000"/>
                  </a:schemeClr>
                </a:solidFill>
              </a:rPr>
              <a:t>, or line-through</a:t>
            </a:r>
          </a:p>
          <a:p>
            <a:pPr marL="566928" lvl="2" indent="-182880" eaLnBrk="1" fontAlgn="auto" hangingPunct="1">
              <a:defRPr/>
            </a:pPr>
            <a:endParaRPr lang="en-US" sz="2000" dirty="0">
              <a:solidFill>
                <a:schemeClr val="tx1">
                  <a:lumMod val="75000"/>
                  <a:lumOff val="25000"/>
                </a:schemeClr>
              </a:solidFill>
            </a:endParaRPr>
          </a:p>
          <a:p>
            <a:pPr marL="869950" lvl="2" indent="0" eaLnBrk="1" fontAlgn="auto" hangingPunct="1">
              <a:buFont typeface="Wingdings 3" panose="05040102010807070707" pitchFamily="18" charset="2"/>
              <a:buNone/>
              <a:defRPr/>
            </a:pPr>
            <a:endParaRPr lang="en-US" sz="2000" dirty="0">
              <a:solidFill>
                <a:schemeClr val="tx1">
                  <a:lumMod val="75000"/>
                  <a:lumOff val="25000"/>
                </a:schemeClr>
              </a:solidFill>
            </a:endParaRPr>
          </a:p>
        </p:txBody>
      </p:sp>
      <p:sp>
        <p:nvSpPr>
          <p:cNvPr id="56325" name="Slide Number Placeholder 1"/>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fld id="{A19A949E-B466-44E2-B9C3-EF2C542FD6A2}" type="slidenum">
              <a:rPr lang="en-US" altLang="en-US" sz="1100" smtClean="0">
                <a:solidFill>
                  <a:srgbClr val="4D4D4D"/>
                </a:solidFill>
                <a:latin typeface="Times New Roman" panose="02020603050405020304" pitchFamily="18" charset="0"/>
              </a:rPr>
              <a:pPr>
                <a:lnSpc>
                  <a:spcPct val="100000"/>
                </a:lnSpc>
                <a:spcBef>
                  <a:spcPct val="0"/>
                </a:spcBef>
                <a:spcAft>
                  <a:spcPct val="0"/>
                </a:spcAft>
                <a:buClrTx/>
                <a:buSzTx/>
                <a:buFontTx/>
                <a:buNone/>
              </a:pPr>
              <a:t>5</a:t>
            </a:fld>
            <a:endParaRPr lang="en-US" altLang="en-US" sz="1100">
              <a:solidFill>
                <a:srgbClr val="4D4D4D"/>
              </a:solidFill>
              <a:latin typeface="Times New Roman" panose="02020603050405020304" pitchFamily="18" charset="0"/>
            </a:endParaRPr>
          </a:p>
        </p:txBody>
      </p:sp>
      <p:cxnSp>
        <p:nvCxnSpPr>
          <p:cNvPr id="6" name="Straight Connector 5"/>
          <p:cNvCxnSpPr/>
          <p:nvPr/>
        </p:nvCxnSpPr>
        <p:spPr>
          <a:xfrm>
            <a:off x="0" y="992723"/>
            <a:ext cx="9144000" cy="0"/>
          </a:xfrm>
          <a:prstGeom prst="line">
            <a:avLst/>
          </a:prstGeom>
          <a:ln w="66675" cap="rnd">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0" y="6824663"/>
            <a:ext cx="9144000" cy="0"/>
          </a:xfrm>
          <a:prstGeom prst="line">
            <a:avLst/>
          </a:prstGeom>
          <a:ln w="193675" cap="flat">
            <a:solidFill>
              <a:srgbClr val="00B050"/>
            </a:solidFill>
            <a:beve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371600"/>
            <a:ext cx="8077200" cy="45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770" name="Title 1"/>
          <p:cNvSpPr>
            <a:spLocks noGrp="1"/>
          </p:cNvSpPr>
          <p:nvPr>
            <p:ph type="title"/>
          </p:nvPr>
        </p:nvSpPr>
        <p:spPr>
          <a:xfrm>
            <a:off x="1143000" y="70922"/>
            <a:ext cx="7772400" cy="847725"/>
          </a:xfrm>
        </p:spPr>
        <p:txBody>
          <a:bodyPr>
            <a:normAutofit/>
          </a:bodyPr>
          <a:lstStyle/>
          <a:p>
            <a:pPr algn="r" eaLnBrk="1" fontAlgn="auto" hangingPunct="1">
              <a:spcAft>
                <a:spcPts val="0"/>
              </a:spcAft>
              <a:defRPr/>
            </a:pPr>
            <a:r>
              <a:rPr lang="en-US" dirty="0">
                <a:solidFill>
                  <a:schemeClr val="tx2">
                    <a:satMod val="130000"/>
                  </a:schemeClr>
                </a:solidFill>
              </a:rPr>
              <a:t>More CSS TEXT Properties, </a:t>
            </a:r>
            <a:r>
              <a:rPr lang="en-US" sz="2200" dirty="0">
                <a:solidFill>
                  <a:schemeClr val="tx2">
                    <a:satMod val="130000"/>
                  </a:schemeClr>
                </a:solidFill>
              </a:rPr>
              <a:t>cont.</a:t>
            </a:r>
          </a:p>
        </p:txBody>
      </p:sp>
      <p:sp>
        <p:nvSpPr>
          <p:cNvPr id="35843" name="Content Placeholder 2"/>
          <p:cNvSpPr>
            <a:spLocks noGrp="1"/>
          </p:cNvSpPr>
          <p:nvPr>
            <p:ph idx="1"/>
          </p:nvPr>
        </p:nvSpPr>
        <p:spPr>
          <a:xfrm>
            <a:off x="1371600" y="1602860"/>
            <a:ext cx="7162800" cy="4381728"/>
          </a:xfrm>
        </p:spPr>
        <p:txBody>
          <a:bodyPr rtlCol="0">
            <a:normAutofit/>
          </a:bodyPr>
          <a:lstStyle/>
          <a:p>
            <a:pPr marL="384048" lvl="1" indent="-182880" eaLnBrk="1" fontAlgn="auto" hangingPunct="1">
              <a:defRPr/>
            </a:pPr>
            <a:r>
              <a:rPr lang="en-US" sz="2800" dirty="0">
                <a:solidFill>
                  <a:schemeClr val="tx1">
                    <a:lumMod val="75000"/>
                    <a:lumOff val="25000"/>
                  </a:schemeClr>
                </a:solidFill>
              </a:rPr>
              <a:t>text-transform   </a:t>
            </a:r>
            <a:r>
              <a:rPr lang="en-US" sz="2000" dirty="0">
                <a:solidFill>
                  <a:srgbClr val="92D050"/>
                </a:solidFill>
              </a:rPr>
              <a:t>(check w3schools; CSS text for values)</a:t>
            </a:r>
          </a:p>
          <a:p>
            <a:pPr marL="566928" lvl="2" indent="-182880" eaLnBrk="1" fontAlgn="auto" hangingPunct="1">
              <a:defRPr/>
            </a:pPr>
            <a:r>
              <a:rPr lang="en-US" sz="2400" dirty="0">
                <a:solidFill>
                  <a:schemeClr val="tx1">
                    <a:lumMod val="75000"/>
                    <a:lumOff val="25000"/>
                  </a:schemeClr>
                </a:solidFill>
              </a:rPr>
              <a:t>Configures the capitalization of text</a:t>
            </a:r>
          </a:p>
          <a:p>
            <a:pPr marL="384048" lvl="1" indent="-182880" eaLnBrk="1" fontAlgn="auto" hangingPunct="1">
              <a:defRPr/>
            </a:pPr>
            <a:r>
              <a:rPr lang="en-US" sz="2800" dirty="0">
                <a:solidFill>
                  <a:schemeClr val="tx1">
                    <a:lumMod val="75000"/>
                    <a:lumOff val="25000"/>
                  </a:schemeClr>
                </a:solidFill>
              </a:rPr>
              <a:t>letter-spacing</a:t>
            </a:r>
          </a:p>
          <a:p>
            <a:pPr marL="566928" lvl="2" indent="-182880" eaLnBrk="1" fontAlgn="auto" hangingPunct="1">
              <a:defRPr/>
            </a:pPr>
            <a:r>
              <a:rPr lang="en-US" sz="2400" dirty="0">
                <a:solidFill>
                  <a:schemeClr val="tx1">
                    <a:lumMod val="75000"/>
                    <a:lumOff val="25000"/>
                  </a:schemeClr>
                </a:solidFill>
              </a:rPr>
              <a:t>Configures space between text characters</a:t>
            </a:r>
          </a:p>
          <a:p>
            <a:pPr marL="384048" lvl="1" indent="-182880" eaLnBrk="1" fontAlgn="auto" hangingPunct="1">
              <a:defRPr/>
            </a:pPr>
            <a:r>
              <a:rPr lang="en-US" sz="2800" dirty="0">
                <a:solidFill>
                  <a:schemeClr val="tx1">
                    <a:lumMod val="75000"/>
                    <a:lumOff val="25000"/>
                  </a:schemeClr>
                </a:solidFill>
              </a:rPr>
              <a:t>word-spacing</a:t>
            </a:r>
          </a:p>
          <a:p>
            <a:pPr marL="566928" lvl="2" indent="-182880" eaLnBrk="1" fontAlgn="auto" hangingPunct="1">
              <a:defRPr/>
            </a:pPr>
            <a:r>
              <a:rPr lang="en-US" sz="2400" dirty="0">
                <a:solidFill>
                  <a:schemeClr val="tx1">
                    <a:lumMod val="75000"/>
                    <a:lumOff val="25000"/>
                  </a:schemeClr>
                </a:solidFill>
              </a:rPr>
              <a:t>Configures space between words</a:t>
            </a:r>
          </a:p>
          <a:p>
            <a:pPr marL="384048" lvl="1" indent="-182880" eaLnBrk="1" fontAlgn="auto" hangingPunct="1">
              <a:defRPr/>
            </a:pPr>
            <a:r>
              <a:rPr lang="en-US" sz="2800" dirty="0">
                <a:solidFill>
                  <a:schemeClr val="tx1">
                    <a:lumMod val="75000"/>
                    <a:lumOff val="25000"/>
                  </a:schemeClr>
                </a:solidFill>
              </a:rPr>
              <a:t>text-shadow</a:t>
            </a:r>
          </a:p>
          <a:p>
            <a:pPr marL="566928" lvl="2" indent="-182880" eaLnBrk="1" fontAlgn="auto" hangingPunct="1">
              <a:defRPr/>
            </a:pPr>
            <a:r>
              <a:rPr lang="en-US" sz="2400" dirty="0">
                <a:solidFill>
                  <a:schemeClr val="tx1">
                    <a:lumMod val="75000"/>
                    <a:lumOff val="25000"/>
                  </a:schemeClr>
                </a:solidFill>
              </a:rPr>
              <a:t>Configures a drop shadow on text                             h-shadow v-shadow blur-radius color</a:t>
            </a:r>
          </a:p>
          <a:p>
            <a:pPr marL="566610" lvl="3" indent="0" eaLnBrk="1" fontAlgn="auto" hangingPunct="1">
              <a:buNone/>
              <a:defRPr/>
            </a:pPr>
            <a:r>
              <a:rPr lang="en-US" sz="2400" dirty="0">
                <a:solidFill>
                  <a:schemeClr val="tx1">
                    <a:lumMod val="75000"/>
                    <a:lumOff val="25000"/>
                  </a:schemeClr>
                </a:solidFill>
              </a:rPr>
              <a:t>(h and v required)</a:t>
            </a:r>
          </a:p>
        </p:txBody>
      </p:sp>
      <p:cxnSp>
        <p:nvCxnSpPr>
          <p:cNvPr id="6" name="Straight Connector 5"/>
          <p:cNvCxnSpPr/>
          <p:nvPr/>
        </p:nvCxnSpPr>
        <p:spPr>
          <a:xfrm>
            <a:off x="0" y="992723"/>
            <a:ext cx="9144000" cy="0"/>
          </a:xfrm>
          <a:prstGeom prst="line">
            <a:avLst/>
          </a:prstGeom>
          <a:ln w="66675" cap="rnd">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0" y="6824663"/>
            <a:ext cx="9144000" cy="0"/>
          </a:xfrm>
          <a:prstGeom prst="line">
            <a:avLst/>
          </a:prstGeom>
          <a:ln w="193675" cap="flat">
            <a:solidFill>
              <a:srgbClr val="00B050"/>
            </a:solidFill>
            <a:beve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410200" y="5984588"/>
            <a:ext cx="3690938" cy="584775"/>
          </a:xfrm>
          <a:prstGeom prst="rect">
            <a:avLst/>
          </a:prstGeom>
          <a:noFill/>
        </p:spPr>
        <p:txBody>
          <a:bodyPr wrap="square" rtlCol="0">
            <a:spAutoFit/>
          </a:bodyPr>
          <a:lstStyle/>
          <a:p>
            <a:r>
              <a:rPr lang="en-US" sz="1600" b="1" i="1" dirty="0">
                <a:solidFill>
                  <a:srgbClr val="00B050"/>
                </a:solidFill>
              </a:rPr>
              <a:t>These are declaration properties. </a:t>
            </a:r>
          </a:p>
          <a:p>
            <a:r>
              <a:rPr lang="en-US" sz="1600" b="1" i="1" dirty="0">
                <a:solidFill>
                  <a:srgbClr val="00B050"/>
                </a:solidFill>
              </a:rPr>
              <a:t>How will you find declaration values?</a:t>
            </a:r>
          </a:p>
        </p:txBody>
      </p:sp>
    </p:spTree>
    <p:extLst>
      <p:ext uri="{BB962C8B-B14F-4D97-AF65-F5344CB8AC3E}">
        <p14:creationId xmlns:p14="http://schemas.microsoft.com/office/powerpoint/2010/main" val="68142132"/>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800100" y="283578"/>
            <a:ext cx="7543800" cy="650875"/>
          </a:xfrm>
        </p:spPr>
        <p:txBody>
          <a:bodyPr>
            <a:normAutofit fontScale="90000"/>
          </a:bodyPr>
          <a:lstStyle/>
          <a:p>
            <a:pPr eaLnBrk="1" fontAlgn="auto" hangingPunct="1">
              <a:spcAft>
                <a:spcPts val="0"/>
              </a:spcAft>
              <a:defRPr/>
            </a:pPr>
            <a:r>
              <a:rPr lang="en-US" dirty="0">
                <a:solidFill>
                  <a:schemeClr val="tx2">
                    <a:satMod val="130000"/>
                  </a:schemeClr>
                </a:solidFill>
              </a:rPr>
              <a:t>Your turn!</a:t>
            </a:r>
          </a:p>
        </p:txBody>
      </p:sp>
      <p:sp>
        <p:nvSpPr>
          <p:cNvPr id="46084" name="Slide Number Placeholder 1"/>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fld id="{188DE4E6-12A7-4718-8005-267559144503}" type="slidenum">
              <a:rPr lang="en-US" altLang="en-US" sz="1100" smtClean="0">
                <a:solidFill>
                  <a:srgbClr val="4D4D4D"/>
                </a:solidFill>
                <a:latin typeface="Times New Roman" panose="02020603050405020304" pitchFamily="18" charset="0"/>
              </a:rPr>
              <a:pPr>
                <a:lnSpc>
                  <a:spcPct val="100000"/>
                </a:lnSpc>
                <a:spcBef>
                  <a:spcPct val="0"/>
                </a:spcBef>
                <a:spcAft>
                  <a:spcPct val="0"/>
                </a:spcAft>
                <a:buClrTx/>
                <a:buSzTx/>
                <a:buFontTx/>
                <a:buNone/>
              </a:pPr>
              <a:t>7</a:t>
            </a:fld>
            <a:endParaRPr lang="en-US" altLang="en-US" sz="1100">
              <a:solidFill>
                <a:srgbClr val="4D4D4D"/>
              </a:solidFill>
              <a:latin typeface="Times New Roman" panose="02020603050405020304" pitchFamily="18" charset="0"/>
            </a:endParaRPr>
          </a:p>
        </p:txBody>
      </p:sp>
      <p:cxnSp>
        <p:nvCxnSpPr>
          <p:cNvPr id="5" name="Straight Connector 4"/>
          <p:cNvCxnSpPr/>
          <p:nvPr/>
        </p:nvCxnSpPr>
        <p:spPr>
          <a:xfrm>
            <a:off x="0" y="914400"/>
            <a:ext cx="9144000" cy="0"/>
          </a:xfrm>
          <a:prstGeom prst="line">
            <a:avLst/>
          </a:prstGeom>
          <a:ln w="66675" cap="rnd">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0" y="6824663"/>
            <a:ext cx="9144000" cy="0"/>
          </a:xfrm>
          <a:prstGeom prst="line">
            <a:avLst/>
          </a:prstGeom>
          <a:ln w="193675" cap="flat">
            <a:solidFill>
              <a:srgbClr val="00B050"/>
            </a:solidFill>
            <a:beve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533400" y="1190749"/>
            <a:ext cx="8382000" cy="5416868"/>
          </a:xfrm>
          <a:prstGeom prst="rect">
            <a:avLst/>
          </a:prstGeom>
          <a:noFill/>
        </p:spPr>
        <p:txBody>
          <a:bodyPr wrap="square" rtlCol="0">
            <a:spAutoFit/>
          </a:bodyPr>
          <a:lstStyle/>
          <a:p>
            <a:r>
              <a:rPr lang="en-US" sz="3000" dirty="0"/>
              <a:t>First open </a:t>
            </a:r>
            <a:r>
              <a:rPr lang="en-US" sz="3000" i="1" dirty="0"/>
              <a:t>index.html </a:t>
            </a:r>
            <a:r>
              <a:rPr lang="en-US" sz="3000" dirty="0"/>
              <a:t>in the </a:t>
            </a:r>
            <a:r>
              <a:rPr lang="en-US" sz="3000" i="1" dirty="0"/>
              <a:t>kitchen </a:t>
            </a:r>
            <a:r>
              <a:rPr lang="en-US" sz="3000" dirty="0"/>
              <a:t>project in a browser to see that there is no style.</a:t>
            </a:r>
          </a:p>
          <a:p>
            <a:endParaRPr lang="en-US" sz="3000" dirty="0"/>
          </a:p>
          <a:p>
            <a:r>
              <a:rPr lang="en-US" sz="3000" dirty="0"/>
              <a:t>Create a </a:t>
            </a:r>
            <a:r>
              <a:rPr lang="en-US" sz="3000" dirty="0" err="1"/>
              <a:t>css</a:t>
            </a:r>
            <a:r>
              <a:rPr lang="en-US" sz="3000" dirty="0"/>
              <a:t> file in Notepad++; save it in the styles folder; and in the HTML file, add a link element to the CSS file.</a:t>
            </a:r>
          </a:p>
          <a:p>
            <a:r>
              <a:rPr lang="en-US" sz="1600" dirty="0"/>
              <a:t> </a:t>
            </a:r>
          </a:p>
          <a:p>
            <a:r>
              <a:rPr lang="en-US" sz="3000" dirty="0"/>
              <a:t>Your last exercise (end of PowerPoint 1) demonstrated text color, background color, and font families.  Now let's experiment with more of the declaration properties and values introduced so far.  We will work together on this one.</a:t>
            </a:r>
          </a:p>
        </p:txBody>
      </p:sp>
    </p:spTree>
    <p:extLst>
      <p:ext uri="{BB962C8B-B14F-4D97-AF65-F5344CB8AC3E}">
        <p14:creationId xmlns:p14="http://schemas.microsoft.com/office/powerpoint/2010/main" val="1215644548"/>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Title 1"/>
          <p:cNvSpPr>
            <a:spLocks noGrp="1"/>
          </p:cNvSpPr>
          <p:nvPr>
            <p:ph type="title"/>
          </p:nvPr>
        </p:nvSpPr>
        <p:spPr>
          <a:xfrm>
            <a:off x="822325" y="287338"/>
            <a:ext cx="7543800" cy="649287"/>
          </a:xfrm>
        </p:spPr>
        <p:txBody>
          <a:bodyPr>
            <a:normAutofit fontScale="90000"/>
          </a:bodyPr>
          <a:lstStyle/>
          <a:p>
            <a:pPr algn="r" eaLnBrk="1" fontAlgn="auto" hangingPunct="1">
              <a:spcAft>
                <a:spcPts val="0"/>
              </a:spcAft>
              <a:defRPr/>
            </a:pPr>
            <a:r>
              <a:rPr lang="en-US" dirty="0">
                <a:solidFill>
                  <a:schemeClr val="tx2">
                    <a:satMod val="130000"/>
                  </a:schemeClr>
                </a:solidFill>
              </a:rPr>
              <a:t> CSS Selectors</a:t>
            </a:r>
          </a:p>
        </p:txBody>
      </p:sp>
      <p:sp>
        <p:nvSpPr>
          <p:cNvPr id="58371" name="Content Placeholder 2"/>
          <p:cNvSpPr>
            <a:spLocks noGrp="1"/>
          </p:cNvSpPr>
          <p:nvPr>
            <p:ph idx="1"/>
          </p:nvPr>
        </p:nvSpPr>
        <p:spPr>
          <a:xfrm>
            <a:off x="1295400" y="1676400"/>
            <a:ext cx="6477000" cy="4652962"/>
          </a:xfrm>
        </p:spPr>
        <p:txBody>
          <a:bodyPr/>
          <a:lstStyle/>
          <a:p>
            <a:pPr eaLnBrk="1" hangingPunct="1">
              <a:buFont typeface="Wingdings" panose="05000000000000000000" pitchFamily="2" charset="2"/>
              <a:buNone/>
            </a:pPr>
            <a:r>
              <a:rPr lang="en-US" altLang="en-US" sz="4000" dirty="0"/>
              <a:t>CSS style rules can be </a:t>
            </a:r>
            <a:br>
              <a:rPr lang="en-US" altLang="en-US" sz="4000" dirty="0"/>
            </a:br>
            <a:r>
              <a:rPr lang="en-US" altLang="en-US" sz="4000" dirty="0"/>
              <a:t>configured for an:</a:t>
            </a:r>
          </a:p>
          <a:p>
            <a:pPr lvl="1" eaLnBrk="1" hangingPunct="1"/>
            <a:r>
              <a:rPr lang="en-US" altLang="en-US" sz="3200" dirty="0"/>
              <a:t>HTML element selector</a:t>
            </a:r>
          </a:p>
          <a:p>
            <a:pPr lvl="1" eaLnBrk="1" hangingPunct="1"/>
            <a:r>
              <a:rPr lang="en-US" altLang="en-US" sz="3200" dirty="0"/>
              <a:t>class selector</a:t>
            </a:r>
          </a:p>
          <a:p>
            <a:pPr lvl="1" eaLnBrk="1" hangingPunct="1"/>
            <a:r>
              <a:rPr lang="en-US" altLang="en-US" sz="3200" dirty="0"/>
              <a:t>id selector</a:t>
            </a:r>
          </a:p>
          <a:p>
            <a:pPr lvl="1" eaLnBrk="1" hangingPunct="1"/>
            <a:r>
              <a:rPr lang="en-US" altLang="en-US" sz="3200" dirty="0"/>
              <a:t>descendant selector</a:t>
            </a:r>
          </a:p>
        </p:txBody>
      </p:sp>
      <p:sp>
        <p:nvSpPr>
          <p:cNvPr id="58372" name="Slide Number Placeholder 1"/>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fld id="{B5067C5C-EDD2-4AAE-B5BC-5135F2CC10E8}" type="slidenum">
              <a:rPr lang="en-US" altLang="en-US" sz="1100" smtClean="0">
                <a:solidFill>
                  <a:srgbClr val="4D4D4D"/>
                </a:solidFill>
                <a:latin typeface="Times New Roman" panose="02020603050405020304" pitchFamily="18" charset="0"/>
              </a:rPr>
              <a:pPr>
                <a:lnSpc>
                  <a:spcPct val="100000"/>
                </a:lnSpc>
                <a:spcBef>
                  <a:spcPct val="0"/>
                </a:spcBef>
                <a:spcAft>
                  <a:spcPct val="0"/>
                </a:spcAft>
                <a:buClrTx/>
                <a:buSzTx/>
                <a:buFontTx/>
                <a:buNone/>
              </a:pPr>
              <a:t>8</a:t>
            </a:fld>
            <a:endParaRPr lang="en-US" altLang="en-US" sz="1100">
              <a:solidFill>
                <a:srgbClr val="4D4D4D"/>
              </a:solidFill>
              <a:latin typeface="Times New Roman" panose="02020603050405020304" pitchFamily="18" charset="0"/>
            </a:endParaRPr>
          </a:p>
        </p:txBody>
      </p:sp>
      <p:cxnSp>
        <p:nvCxnSpPr>
          <p:cNvPr id="5" name="Straight Connector 4"/>
          <p:cNvCxnSpPr/>
          <p:nvPr/>
        </p:nvCxnSpPr>
        <p:spPr>
          <a:xfrm>
            <a:off x="0" y="1066800"/>
            <a:ext cx="9144000" cy="0"/>
          </a:xfrm>
          <a:prstGeom prst="line">
            <a:avLst/>
          </a:prstGeom>
          <a:ln w="66675" cap="rnd">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0" y="6824663"/>
            <a:ext cx="9144000" cy="0"/>
          </a:xfrm>
          <a:prstGeom prst="line">
            <a:avLst/>
          </a:prstGeom>
          <a:ln w="193675" cap="flat">
            <a:solidFill>
              <a:srgbClr val="00B050"/>
            </a:solidFill>
            <a:beve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609600" y="838200"/>
            <a:ext cx="8534400" cy="5257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891" name="Rectangle 2"/>
          <p:cNvSpPr>
            <a:spLocks noGrp="1" noChangeArrowheads="1"/>
          </p:cNvSpPr>
          <p:nvPr>
            <p:ph type="title"/>
          </p:nvPr>
        </p:nvSpPr>
        <p:spPr>
          <a:xfrm>
            <a:off x="2514600" y="233918"/>
            <a:ext cx="6705600" cy="881063"/>
          </a:xfrm>
        </p:spPr>
        <p:txBody>
          <a:bodyPr/>
          <a:lstStyle/>
          <a:p>
            <a:pPr algn="r" eaLnBrk="1" fontAlgn="auto" hangingPunct="1">
              <a:spcAft>
                <a:spcPts val="0"/>
              </a:spcAft>
              <a:defRPr/>
            </a:pPr>
            <a:r>
              <a:rPr lang="en-US" dirty="0">
                <a:solidFill>
                  <a:schemeClr val="tx2">
                    <a:satMod val="130000"/>
                  </a:schemeClr>
                </a:solidFill>
              </a:rPr>
              <a:t>Using CSS with “class”</a:t>
            </a:r>
          </a:p>
        </p:txBody>
      </p:sp>
      <p:sp>
        <p:nvSpPr>
          <p:cNvPr id="60420" name="Rectangle 3"/>
          <p:cNvSpPr>
            <a:spLocks noGrp="1" noChangeArrowheads="1"/>
          </p:cNvSpPr>
          <p:nvPr>
            <p:ph idx="1"/>
          </p:nvPr>
        </p:nvSpPr>
        <p:spPr>
          <a:xfrm>
            <a:off x="304800" y="1295400"/>
            <a:ext cx="8610600" cy="5105400"/>
          </a:xfrm>
        </p:spPr>
        <p:txBody>
          <a:bodyPr/>
          <a:lstStyle/>
          <a:p>
            <a:pPr eaLnBrk="1" hangingPunct="1"/>
            <a:r>
              <a:rPr lang="en-US" altLang="en-US" sz="3200" dirty="0"/>
              <a:t>class Selector</a:t>
            </a:r>
          </a:p>
          <a:p>
            <a:pPr lvl="1" eaLnBrk="1" hangingPunct="1"/>
            <a:r>
              <a:rPr lang="en-US" altLang="en-US" sz="2400" dirty="0">
                <a:cs typeface="Arial" panose="020B0604020202020204" pitchFamily="34" charset="0"/>
              </a:rPr>
              <a:t>Apply a CSS rule to a certain "class"</a:t>
            </a:r>
            <a:br>
              <a:rPr lang="en-US" altLang="en-US" sz="2400" dirty="0">
                <a:cs typeface="Arial" panose="020B0604020202020204" pitchFamily="34" charset="0"/>
              </a:rPr>
            </a:br>
            <a:r>
              <a:rPr lang="en-US" altLang="en-US" sz="2400" dirty="0">
                <a:cs typeface="Arial" panose="020B0604020202020204" pitchFamily="34" charset="0"/>
              </a:rPr>
              <a:t>of elements on a web page</a:t>
            </a:r>
          </a:p>
          <a:p>
            <a:pPr lvl="1" eaLnBrk="1" hangingPunct="1"/>
            <a:r>
              <a:rPr lang="en-US" altLang="en-US" sz="2400" dirty="0">
                <a:cs typeface="Arial" panose="020B0604020202020204" pitchFamily="34" charset="0"/>
              </a:rPr>
              <a:t>Does not associate the </a:t>
            </a:r>
            <a:br>
              <a:rPr lang="en-US" altLang="en-US" sz="2400" dirty="0">
                <a:cs typeface="Arial" panose="020B0604020202020204" pitchFamily="34" charset="0"/>
              </a:rPr>
            </a:br>
            <a:r>
              <a:rPr lang="en-US" altLang="en-US" sz="2400" dirty="0">
                <a:cs typeface="Arial" panose="020B0604020202020204" pitchFamily="34" charset="0"/>
              </a:rPr>
              <a:t>style to a specific HTML element		</a:t>
            </a:r>
          </a:p>
          <a:p>
            <a:pPr eaLnBrk="1" hangingPunct="1"/>
            <a:r>
              <a:rPr lang="en-US" altLang="en-US" sz="2800" i="1" dirty="0">
                <a:solidFill>
                  <a:srgbClr val="0070C0"/>
                </a:solidFill>
              </a:rPr>
              <a:t>Configure</a:t>
            </a:r>
            <a:r>
              <a:rPr lang="en-US" altLang="en-US" sz="2800" dirty="0"/>
              <a:t> with:   .</a:t>
            </a:r>
            <a:r>
              <a:rPr lang="en-US" altLang="en-US" sz="2800" dirty="0" err="1"/>
              <a:t>classname</a:t>
            </a:r>
            <a:endParaRPr lang="en-US" altLang="en-US" sz="2800" dirty="0"/>
          </a:p>
          <a:p>
            <a:pPr lvl="1" eaLnBrk="1" hangingPunct="1"/>
            <a:r>
              <a:rPr lang="en-US" altLang="en-US" sz="2400" dirty="0"/>
              <a:t>code CSS to create a class called “new” with red italic text.</a:t>
            </a:r>
          </a:p>
          <a:p>
            <a:pPr eaLnBrk="1" hangingPunct="1"/>
            <a:r>
              <a:rPr lang="en-US" altLang="en-US" sz="2800" i="1" dirty="0">
                <a:solidFill>
                  <a:srgbClr val="0070C0"/>
                </a:solidFill>
              </a:rPr>
              <a:t>Apply</a:t>
            </a:r>
            <a:r>
              <a:rPr lang="en-US" altLang="en-US" sz="2800" dirty="0"/>
              <a:t> with:  class="</a:t>
            </a:r>
            <a:r>
              <a:rPr lang="en-US" altLang="en-US" sz="2400" i="1" dirty="0" err="1"/>
              <a:t>classname</a:t>
            </a:r>
            <a:r>
              <a:rPr lang="en-US" altLang="en-US" sz="2800" dirty="0"/>
              <a:t>" </a:t>
            </a:r>
          </a:p>
          <a:p>
            <a:pPr eaLnBrk="1" hangingPunct="1">
              <a:buFontTx/>
              <a:buNone/>
            </a:pPr>
            <a:r>
              <a:rPr lang="en-US" altLang="en-US" sz="2800" b="1" dirty="0">
                <a:latin typeface="Times New Roman" panose="02020603050405020304" pitchFamily="18" charset="0"/>
                <a:cs typeface="Times New Roman" panose="02020603050405020304" pitchFamily="18" charset="0"/>
              </a:rPr>
              <a:t>&lt;p class=“new”&gt;This text is red and in italics&lt;/p&gt;</a:t>
            </a:r>
          </a:p>
        </p:txBody>
      </p:sp>
      <p:sp>
        <p:nvSpPr>
          <p:cNvPr id="60421"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fld id="{86574216-A7C2-4984-87BB-0294B19B4DDF}" type="slidenum">
              <a:rPr lang="en-US" altLang="en-US" sz="1100" smtClean="0">
                <a:solidFill>
                  <a:srgbClr val="4D4D4D"/>
                </a:solidFill>
                <a:latin typeface="Times New Roman" panose="02020603050405020304" pitchFamily="18" charset="0"/>
              </a:rPr>
              <a:pPr>
                <a:lnSpc>
                  <a:spcPct val="100000"/>
                </a:lnSpc>
                <a:spcBef>
                  <a:spcPct val="0"/>
                </a:spcBef>
                <a:spcAft>
                  <a:spcPct val="0"/>
                </a:spcAft>
                <a:buClrTx/>
                <a:buSzTx/>
                <a:buFontTx/>
                <a:buNone/>
              </a:pPr>
              <a:t>9</a:t>
            </a:fld>
            <a:endParaRPr lang="en-US" altLang="en-US" sz="1100">
              <a:solidFill>
                <a:srgbClr val="4D4D4D"/>
              </a:solidFill>
              <a:latin typeface="Times New Roman" panose="02020603050405020304" pitchFamily="18" charset="0"/>
            </a:endParaRPr>
          </a:p>
        </p:txBody>
      </p:sp>
      <p:sp>
        <p:nvSpPr>
          <p:cNvPr id="212996" name="Text Box 4"/>
          <p:cNvSpPr txBox="1">
            <a:spLocks noChangeArrowheads="1"/>
          </p:cNvSpPr>
          <p:nvPr/>
        </p:nvSpPr>
        <p:spPr bwMode="auto">
          <a:xfrm>
            <a:off x="5562600" y="1546410"/>
            <a:ext cx="3191899" cy="1200329"/>
          </a:xfrm>
          <a:prstGeom prst="rect">
            <a:avLst/>
          </a:prstGeom>
          <a:solidFill>
            <a:schemeClr val="accent1">
              <a:lumMod val="40000"/>
              <a:lumOff val="60000"/>
            </a:schemeClr>
          </a:solidFill>
          <a:ln w="9525">
            <a:solidFill>
              <a:schemeClr val="accent4"/>
            </a:solidFill>
            <a:miter lim="800000"/>
            <a:headEnd/>
            <a:tailEnd/>
          </a:ln>
          <a:effectLst/>
        </p:spPr>
        <p:txBody>
          <a:bodyPr wrap="none">
            <a:spAutoFit/>
          </a:bodyPr>
          <a:lstStyle/>
          <a:p>
            <a:pPr eaLnBrk="1" hangingPunct="1">
              <a:defRPr/>
            </a:pPr>
            <a:r>
              <a:rPr lang="en-US" b="1" dirty="0">
                <a:solidFill>
                  <a:schemeClr val="tx2">
                    <a:lumMod val="75000"/>
                  </a:schemeClr>
                </a:solidFill>
                <a:cs typeface="Times New Roman" pitchFamily="18" charset="0"/>
              </a:rPr>
              <a:t>.new { color: #ff0000;</a:t>
            </a:r>
            <a:endParaRPr lang="en-US" dirty="0">
              <a:solidFill>
                <a:schemeClr val="tx2">
                  <a:lumMod val="75000"/>
                </a:schemeClr>
              </a:solidFill>
              <a:cs typeface="Times New Roman" pitchFamily="18" charset="0"/>
            </a:endParaRPr>
          </a:p>
          <a:p>
            <a:pPr eaLnBrk="1" hangingPunct="1">
              <a:defRPr/>
            </a:pPr>
            <a:r>
              <a:rPr lang="en-US" b="1" dirty="0">
                <a:solidFill>
                  <a:schemeClr val="tx2">
                    <a:lumMod val="75000"/>
                  </a:schemeClr>
                </a:solidFill>
                <a:cs typeface="Times New Roman" pitchFamily="18" charset="0"/>
              </a:rPr>
              <a:t>           font-style: italic;</a:t>
            </a:r>
            <a:endParaRPr lang="en-US" dirty="0">
              <a:solidFill>
                <a:schemeClr val="tx2">
                  <a:lumMod val="75000"/>
                </a:schemeClr>
              </a:solidFill>
              <a:cs typeface="Times New Roman" pitchFamily="18" charset="0"/>
            </a:endParaRPr>
          </a:p>
          <a:p>
            <a:pPr eaLnBrk="1" hangingPunct="1">
              <a:defRPr/>
            </a:pPr>
            <a:r>
              <a:rPr lang="en-US" b="1" dirty="0">
                <a:solidFill>
                  <a:schemeClr val="tx2">
                    <a:lumMod val="75000"/>
                  </a:schemeClr>
                </a:solidFill>
                <a:cs typeface="Times New Roman" pitchFamily="18" charset="0"/>
              </a:rPr>
              <a:t>          }</a:t>
            </a:r>
          </a:p>
        </p:txBody>
      </p:sp>
      <p:cxnSp>
        <p:nvCxnSpPr>
          <p:cNvPr id="8" name="Straight Connector 7"/>
          <p:cNvCxnSpPr/>
          <p:nvPr/>
        </p:nvCxnSpPr>
        <p:spPr>
          <a:xfrm>
            <a:off x="0" y="1143000"/>
            <a:ext cx="9144000" cy="0"/>
          </a:xfrm>
          <a:prstGeom prst="line">
            <a:avLst/>
          </a:prstGeom>
          <a:ln w="66675" cap="rnd">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6824663"/>
            <a:ext cx="9144000" cy="0"/>
          </a:xfrm>
          <a:prstGeom prst="line">
            <a:avLst/>
          </a:prstGeom>
          <a:ln w="193675" cap="flat">
            <a:solidFill>
              <a:srgbClr val="00B050"/>
            </a:solidFill>
            <a:bevel/>
          </a:ln>
        </p:spPr>
        <p:style>
          <a:lnRef idx="1">
            <a:schemeClr val="accent1"/>
          </a:lnRef>
          <a:fillRef idx="0">
            <a:schemeClr val="accent1"/>
          </a:fillRef>
          <a:effectRef idx="0">
            <a:schemeClr val="accent1"/>
          </a:effectRef>
          <a:fontRef idx="minor">
            <a:schemeClr val="tx1"/>
          </a:fontRef>
        </p:style>
      </p:cxnSp>
      <p:pic>
        <p:nvPicPr>
          <p:cNvPr id="10" name="Picture 9"/>
          <p:cNvPicPr/>
          <p:nvPr/>
        </p:nvPicPr>
        <p:blipFill rotWithShape="1">
          <a:blip r:embed="rId3"/>
          <a:srcRect l="400" t="10262" r="85256" b="86887"/>
          <a:stretch/>
        </p:blipFill>
        <p:spPr bwMode="auto">
          <a:xfrm>
            <a:off x="2895600" y="5791199"/>
            <a:ext cx="3048000" cy="457200"/>
          </a:xfrm>
          <a:prstGeom prst="rect">
            <a:avLst/>
          </a:prstGeom>
          <a:ln>
            <a:noFill/>
          </a:ln>
          <a:effectLst>
            <a:outerShdw blurRad="431800" dist="50800" dir="5400000" algn="ctr" rotWithShape="0">
              <a:schemeClr val="bg1">
                <a:lumMod val="85000"/>
              </a:schemeClr>
            </a:outerShdw>
          </a:effectLst>
          <a:extLst>
            <a:ext uri="{53640926-AAD7-44D8-BBD7-CCE9431645EC}">
              <a14:shadowObscured xmlns:a14="http://schemas.microsoft.com/office/drawing/2010/main"/>
            </a:ext>
          </a:extLst>
        </p:spPr>
      </p:pic>
    </p:spTree>
  </p:cSld>
  <p:clrMapOvr>
    <a:masterClrMapping/>
  </p:clrMapOvr>
  <p:transition spd="slow"/>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3365</TotalTime>
  <Words>994</Words>
  <Application>Microsoft Office PowerPoint</Application>
  <PresentationFormat>On-screen Show (4:3)</PresentationFormat>
  <Paragraphs>188</Paragraphs>
  <Slides>15</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Calibri Light</vt:lpstr>
      <vt:lpstr>Gill Sans MT</vt:lpstr>
      <vt:lpstr>Times New Roman</vt:lpstr>
      <vt:lpstr>Verdana</vt:lpstr>
      <vt:lpstr>Wingdings</vt:lpstr>
      <vt:lpstr>Wingdings 3</vt:lpstr>
      <vt:lpstr>Retrospect</vt:lpstr>
      <vt:lpstr>Learning Outcomes</vt:lpstr>
      <vt:lpstr>The font-size Property</vt:lpstr>
      <vt:lpstr>The font-size Property, cont.</vt:lpstr>
      <vt:lpstr>Styles Example</vt:lpstr>
      <vt:lpstr>More CSS TEXT Properties (need values)</vt:lpstr>
      <vt:lpstr>More CSS TEXT Properties, cont.</vt:lpstr>
      <vt:lpstr>Your turn!</vt:lpstr>
      <vt:lpstr> CSS Selectors</vt:lpstr>
      <vt:lpstr>Using CSS with “class”</vt:lpstr>
      <vt:lpstr>Using CSS with “id”</vt:lpstr>
      <vt:lpstr>CSS Descendant Selector</vt:lpstr>
      <vt:lpstr>span element</vt:lpstr>
      <vt:lpstr>span Element Example 1 </vt:lpstr>
      <vt:lpstr>span Element Example 2 </vt:lpstr>
      <vt:lpstr>Your turn!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Development &amp; Design Foundations wtih HTML5, 8th Edition</dc:title>
  <dc:subject>Chapter 3</dc:subject>
  <dc:creator>Terry Felke-Morris</dc:creator>
  <cp:lastModifiedBy>Gillard, Sharlett K</cp:lastModifiedBy>
  <cp:revision>184</cp:revision>
  <cp:lastPrinted>1601-01-01T00:00:00Z</cp:lastPrinted>
  <dcterms:created xsi:type="dcterms:W3CDTF">2002-01-17T02:49:49Z</dcterms:created>
  <dcterms:modified xsi:type="dcterms:W3CDTF">2019-09-24T13:12:56Z</dcterms:modified>
</cp:coreProperties>
</file>