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6" r:id="rId1"/>
  </p:sldMasterIdLst>
  <p:notesMasterIdLst>
    <p:notesMasterId r:id="rId28"/>
  </p:notesMasterIdLst>
  <p:sldIdLst>
    <p:sldId id="257" r:id="rId2"/>
    <p:sldId id="291" r:id="rId3"/>
    <p:sldId id="295" r:id="rId4"/>
    <p:sldId id="299" r:id="rId5"/>
    <p:sldId id="300" r:id="rId6"/>
    <p:sldId id="317" r:id="rId7"/>
    <p:sldId id="319" r:id="rId8"/>
    <p:sldId id="320" r:id="rId9"/>
    <p:sldId id="321" r:id="rId10"/>
    <p:sldId id="318" r:id="rId11"/>
    <p:sldId id="314" r:id="rId12"/>
    <p:sldId id="301" r:id="rId13"/>
    <p:sldId id="311" r:id="rId14"/>
    <p:sldId id="312" r:id="rId15"/>
    <p:sldId id="303" r:id="rId16"/>
    <p:sldId id="313" r:id="rId17"/>
    <p:sldId id="304" r:id="rId18"/>
    <p:sldId id="302" r:id="rId19"/>
    <p:sldId id="305" r:id="rId20"/>
    <p:sldId id="306" r:id="rId21"/>
    <p:sldId id="315" r:id="rId22"/>
    <p:sldId id="316" r:id="rId23"/>
    <p:sldId id="307" r:id="rId24"/>
    <p:sldId id="309" r:id="rId25"/>
    <p:sldId id="292" r:id="rId26"/>
    <p:sldId id="310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FF"/>
    <a:srgbClr val="F3B7E8"/>
    <a:srgbClr val="0000CD"/>
    <a:srgbClr val="E713DD"/>
    <a:srgbClr val="646464"/>
    <a:srgbClr val="FAFAFA"/>
    <a:srgbClr val="000000"/>
    <a:srgbClr val="C0C0C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9" autoAdjust="0"/>
    <p:restoredTop sz="91092" autoAdjust="0"/>
  </p:normalViewPr>
  <p:slideViewPr>
    <p:cSldViewPr>
      <p:cViewPr varScale="1">
        <p:scale>
          <a:sx n="78" d="100"/>
          <a:sy n="78" d="100"/>
        </p:scale>
        <p:origin x="110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DBA9FAB-8AE1-42A7-9074-702CFB6A39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447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CE803A-3657-436C-8F00-D80539C60D01}" type="slidenum">
              <a:rPr lang="en-US" altLang="en-US" sz="1300" smtClean="0"/>
              <a:pPr/>
              <a:t>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58663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Note: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en-US" dirty="0" smtClean="0"/>
              <a:t>a:hover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MUST come after </a:t>
            </a:r>
            <a:r>
              <a:rPr lang="en-US" dirty="0" smtClean="0"/>
              <a:t>a:link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and </a:t>
            </a:r>
            <a:r>
              <a:rPr lang="en-US" dirty="0" smtClean="0"/>
              <a:t>a:visited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in the CSS definition in order to be effective! </a:t>
            </a:r>
            <a:r>
              <a:rPr lang="en-US" dirty="0" smtClean="0"/>
              <a:t>a:active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MUST come after </a:t>
            </a:r>
            <a:r>
              <a:rPr lang="en-US" dirty="0" smtClean="0"/>
              <a:t>a:hover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in the CSS definition in order to be effective! Pseudo-class names are not case-sensitive.</a:t>
            </a:r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D4440C-C290-491B-B81A-55638DBC7CF0}" type="slidenum">
              <a:rPr lang="en-US" altLang="en-US" sz="1300" smtClean="0"/>
              <a:pPr/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84982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5017FD-2EA3-4DFF-A1FE-2749D7CDB9E7}" type="slidenum">
              <a:rPr lang="en-US" altLang="en-US" sz="1300" smtClean="0"/>
              <a:pPr/>
              <a:t>12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22681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50CFBF-6EBD-4AC9-9265-97EF0F5CC6FE}" type="slidenum">
              <a:rPr lang="en-US" altLang="en-US" sz="1300" smtClean="0"/>
              <a:pPr/>
              <a:t>15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570440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4DA60D-DCEC-4801-ACD3-FB6228A5163D}" type="slidenum">
              <a:rPr lang="en-US" altLang="en-US" sz="1300" smtClean="0"/>
              <a:pPr/>
              <a:t>17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08348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05EF4A-0FE7-4A28-9823-656A6586D03D}" type="slidenum">
              <a:rPr lang="en-US" altLang="en-US" sz="1300" smtClean="0"/>
              <a:pPr/>
              <a:t>18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74636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EFEAD6-9059-4A07-815A-C7B134BA7BDE}" type="slidenum">
              <a:rPr lang="en-US" altLang="en-US" sz="1300" smtClean="0"/>
              <a:pPr/>
              <a:t>19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48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67A1F0-7E9E-4A8C-9792-66DF7FCE60E2}" type="slidenum">
              <a:rPr lang="en-US" altLang="en-US" sz="1300" smtClean="0"/>
              <a:pPr/>
              <a:t>20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23081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F3F645-9C01-4CFC-9730-2814285AD8D1}" type="slidenum">
              <a:rPr lang="en-US" altLang="en-US" sz="1300" smtClean="0"/>
              <a:pPr/>
              <a:t>23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083580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36113A-5229-4D6F-91D4-69D252C48FC9}" type="slidenum">
              <a:rPr lang="en-US" altLang="en-US" sz="1300" smtClean="0"/>
              <a:pPr/>
              <a:t>24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236333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A010B4-3B8C-4A38-8139-AB34E9CB508B}" type="slidenum">
              <a:rPr lang="en-US" altLang="en-US" sz="1300" smtClean="0"/>
              <a:pPr/>
              <a:t>25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70394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FDD7E3-F900-4821-BA93-52C53F7794A2}" type="slidenum">
              <a:rPr lang="en-US" altLang="en-US" sz="1300" smtClean="0"/>
              <a:pPr/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17242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925C6B-7D67-4436-99DF-BF99CBCF653B}" type="slidenum">
              <a:rPr lang="en-US" altLang="en-US" sz="1300" smtClean="0"/>
              <a:pPr/>
              <a:t>26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29971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D4440C-C290-491B-B81A-55638DBC7CF0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81797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D4440C-C290-491B-B81A-55638DBC7CF0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85482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D4440C-C290-491B-B81A-55638DBC7CF0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22424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Firefox</a:t>
            </a:r>
            <a:r>
              <a:rPr lang="en-US" altLang="en-US" baseline="0" dirty="0" smtClean="0"/>
              <a:t> does not support "Wingdings".  IE &amp; Chrome do.</a:t>
            </a:r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D4440C-C290-491B-B81A-55638DBC7CF0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9391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D4440C-C290-491B-B81A-55638DBC7CF0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79978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D4440C-C290-491B-B81A-55638DBC7CF0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2690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925C6B-7D67-4436-99DF-BF99CBCF653B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99648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8100" y="65246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71578-49C3-4601-9D3E-67FB7AF18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98A4-CC53-4BE8-9088-054995682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3EF7-83BE-4E37-9F33-FD6068F4F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0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350" y="6510338"/>
            <a:ext cx="5943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3625" y="5594350"/>
            <a:ext cx="3616325" cy="365125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D7B56-9EBB-4BB4-8CA6-701869C71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8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9DB30-394A-4B2A-BB7A-10E577EDE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09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02653-0913-4201-BC99-AFB4D08F4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7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76909-947A-4D5F-A190-CFD2F6BCE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2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6E621-29CA-403B-BEA7-F08B165FD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11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3576-0F1A-4D33-981E-AA0E5D79F2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75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4A5FFCE-2BAD-42F2-842D-F950C29CF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45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28F05-ADA5-4937-9177-E25601778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77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79D736-D239-40E6-9E28-96B501232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83" r:id="rId4"/>
    <p:sldLayoutId id="2147484384" r:id="rId5"/>
    <p:sldLayoutId id="2147484385" r:id="rId6"/>
    <p:sldLayoutId id="2147484390" r:id="rId7"/>
    <p:sldLayoutId id="2147484391" r:id="rId8"/>
    <p:sldLayoutId id="2147484392" r:id="rId9"/>
    <p:sldLayoutId id="2147484386" r:id="rId10"/>
    <p:sldLayoutId id="2147484393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tryit.asp?filename=trycss_border-styl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tryit.asp?filename=trycss_border-color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selector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92074"/>
            <a:ext cx="5394325" cy="822326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Learning Outcomes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98135"/>
            <a:ext cx="8839200" cy="590179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T</a:t>
            </a:r>
            <a:r>
              <a:rPr lang="en-US" altLang="en-US" sz="3600" b="1" dirty="0" smtClean="0"/>
              <a:t>his presentation will….</a:t>
            </a:r>
            <a:endParaRPr lang="en-US" altLang="en-US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878321"/>
            <a:ext cx="9144000" cy="374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spcAft>
                <a:spcPts val="1200"/>
              </a:spcAft>
            </a:pPr>
            <a:r>
              <a:rPr lang="en-US" altLang="en-US" sz="3500" dirty="0" smtClean="0"/>
              <a:t>Expand knowledge of selectors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500" dirty="0" smtClean="0"/>
              <a:t>Introduce pseudo classes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500" dirty="0" smtClean="0"/>
              <a:t>Introduce the Box Model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500" dirty="0" smtClean="0"/>
              <a:t>Present padding, border, and margin properties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3500" dirty="0" smtClean="0"/>
              <a:t>Show how to validate CSS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00800" y="5621644"/>
            <a:ext cx="27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color_descendant_child.html</a:t>
            </a:r>
          </a:p>
          <a:p>
            <a:r>
              <a:rPr lang="en-US" sz="1200" i="1" dirty="0" err="1">
                <a:solidFill>
                  <a:srgbClr val="0070C0"/>
                </a:solidFill>
              </a:rPr>
              <a:t>KitchenProject_wChild_wClass</a:t>
            </a:r>
            <a:endParaRPr lang="en-US" sz="1200" i="1" dirty="0">
              <a:solidFill>
                <a:srgbClr val="0070C0"/>
              </a:solidFill>
            </a:endParaRPr>
          </a:p>
          <a:p>
            <a:r>
              <a:rPr lang="en-US" sz="1200" i="1" dirty="0" smtClean="0">
                <a:solidFill>
                  <a:srgbClr val="0070C0"/>
                </a:solidFill>
              </a:rPr>
              <a:t>box.html</a:t>
            </a:r>
          </a:p>
          <a:p>
            <a:r>
              <a:rPr lang="en-US" sz="1200" i="1" dirty="0" smtClean="0">
                <a:solidFill>
                  <a:srgbClr val="0070C0"/>
                </a:solidFill>
              </a:rPr>
              <a:t>css_exercise3.docx</a:t>
            </a:r>
            <a:endParaRPr lang="en-US" sz="12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4420"/>
            <a:ext cx="8305800" cy="76993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Pseudo-Class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038878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</a:rPr>
              <a:t>Pseudo-class styles are applied when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something happens, rather than because the target element simply exists </a:t>
            </a:r>
            <a:endParaRPr lang="en-US" sz="2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91636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--Names </a:t>
            </a:r>
            <a:r>
              <a:rPr lang="en-US" altLang="en-US" dirty="0">
                <a:solidFill>
                  <a:srgbClr val="000000"/>
                </a:solidFill>
              </a:rPr>
              <a:t>begin with </a:t>
            </a:r>
            <a:r>
              <a:rPr lang="en-US" altLang="en-US" dirty="0" smtClean="0">
                <a:solidFill>
                  <a:srgbClr val="000000"/>
                </a:solidFill>
              </a:rPr>
              <a:t>colons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--Especially useful for changing appearance of </a:t>
            </a:r>
            <a:r>
              <a:rPr lang="en-US" altLang="en-US" dirty="0" smtClean="0">
                <a:solidFill>
                  <a:srgbClr val="000000"/>
                </a:solidFill>
              </a:rPr>
              <a:t>links  </a:t>
            </a:r>
            <a:r>
              <a:rPr lang="en-US" altLang="en-US" sz="1400" dirty="0" smtClean="0">
                <a:solidFill>
                  <a:srgbClr val="000000"/>
                </a:solidFill>
              </a:rPr>
              <a:t>(see notes)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400" y="3254455"/>
            <a:ext cx="1710047" cy="1947392"/>
          </a:xfrm>
          <a:prstGeom prst="rect">
            <a:avLst/>
          </a:prstGeom>
          <a:solidFill>
            <a:srgbClr val="F3B7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:link 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:visited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:hover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:active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2808918"/>
            <a:ext cx="62484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unvisited link */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visited link */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abc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mouse over link */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rgb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(250,0,255)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 smtClean="0"/>
              <a:t> 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selected link */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#000000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83048"/>
            <a:ext cx="9144000" cy="0"/>
          </a:xfrm>
          <a:prstGeom prst="line">
            <a:avLst/>
          </a:prstGeom>
          <a:ln w="666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6317571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www.w3schools.com/css/css_pseudo_classes.asp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8965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71800" y="3505200"/>
            <a:ext cx="2819400" cy="2057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4D7B56-9EBB-4BB4-8CA6-701869C71D5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1619"/>
            <a:ext cx="8305800" cy="76993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The Box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121333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elements are contained inside imaginary rectangular "boxes" that have margins, borders, padding, and floating (wrapping) properties.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1752600" cy="990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8400" y="2971800"/>
            <a:ext cx="3962400" cy="3124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9055" y="240079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Margin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36988" y="3495304"/>
            <a:ext cx="111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000" dirty="0" smtClean="0"/>
              <a:t>Padding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36988" y="2986848"/>
            <a:ext cx="895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Border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29050" y="4333845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Content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905000" y="2438400"/>
            <a:ext cx="4953000" cy="40211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1008110"/>
            <a:ext cx="9144000" cy="0"/>
          </a:xfrm>
          <a:prstGeom prst="line">
            <a:avLst/>
          </a:prstGeom>
          <a:ln w="666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0" y="141020"/>
            <a:ext cx="5257800" cy="87291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border Property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57400" y="2325231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800" dirty="0" smtClean="0"/>
              <a:t>"</a:t>
            </a:r>
            <a:r>
              <a:rPr lang="en-US" altLang="en-US" sz="2800" dirty="0"/>
              <a:t>border" is shorthand for </a:t>
            </a:r>
            <a:r>
              <a:rPr lang="en-US" altLang="en-US" sz="2800" dirty="0" smtClean="0"/>
              <a:t>setting…</a:t>
            </a:r>
          </a:p>
          <a:p>
            <a:pPr eaLnBrk="1" hangingPunct="1"/>
            <a:r>
              <a:rPr lang="en-US" altLang="en-US" sz="2800" dirty="0" smtClean="0"/>
              <a:t>	border-width</a:t>
            </a:r>
          </a:p>
          <a:p>
            <a:pPr eaLnBrk="1" hangingPunct="1"/>
            <a:r>
              <a:rPr lang="en-US" altLang="en-US" sz="2800" dirty="0" smtClean="0"/>
              <a:t>	border-style</a:t>
            </a:r>
          </a:p>
          <a:p>
            <a:pPr eaLnBrk="1" hangingPunct="1"/>
            <a:r>
              <a:rPr lang="en-US" altLang="en-US" sz="2800" dirty="0" smtClean="0"/>
              <a:t>	border-color</a:t>
            </a:r>
          </a:p>
          <a:p>
            <a:pPr eaLnBrk="1" hangingPunct="1"/>
            <a:r>
              <a:rPr lang="en-US" altLang="en-US" sz="2800" dirty="0" smtClean="0"/>
              <a:t>(</a:t>
            </a:r>
            <a:r>
              <a:rPr lang="en-US" altLang="en-US" sz="2800" dirty="0"/>
              <a:t>in that order) in one </a:t>
            </a:r>
            <a:r>
              <a:rPr lang="en-US" altLang="en-US" sz="2800" dirty="0" smtClean="0"/>
              <a:t>declaration</a:t>
            </a:r>
            <a:endParaRPr lang="en-US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4779476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/>
            <a:endParaRPr lang="en-US" altLang="en-US" sz="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cs typeface="Times New Roman" panose="02020603050405020304" pitchFamily="18" charset="0"/>
              </a:rPr>
              <a:t>h2 </a:t>
            </a:r>
            <a:r>
              <a:rPr lang="en-US" altLang="en-US" sz="2800" b="1" dirty="0">
                <a:cs typeface="Times New Roman" panose="02020603050405020304" pitchFamily="18" charset="0"/>
              </a:rPr>
              <a:t>{ border: 2px solid #ff0000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1192529"/>
            <a:ext cx="746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800" dirty="0"/>
              <a:t>Configures a border on the top, right, bottom, and left sides of an </a:t>
            </a:r>
            <a:r>
              <a:rPr lang="en-US" altLang="en-US" sz="2800" dirty="0" smtClean="0"/>
              <a:t>element</a:t>
            </a:r>
            <a:endParaRPr lang="en-US" alt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9502" t="29167" r="48829" b="65625"/>
          <a:stretch/>
        </p:blipFill>
        <p:spPr>
          <a:xfrm>
            <a:off x="1828800" y="5633283"/>
            <a:ext cx="4873226" cy="6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3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53576-0F1A-4D33-981E-AA0E5D79F23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1559133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p {border-width: thin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medium thick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5em;}</a:t>
            </a:r>
          </a:p>
          <a:p>
            <a:endParaRPr lang="en-US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top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border is thin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right border is medium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bottom border is thick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left border is 5em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0" y="279070"/>
            <a:ext cx="6858000" cy="8729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border-width Property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4362271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shorthand version for setting border-width values.  </a:t>
            </a:r>
          </a:p>
          <a:p>
            <a:r>
              <a:rPr lang="en-US" dirty="0" smtClean="0"/>
              <a:t>Values must be in order.</a:t>
            </a:r>
          </a:p>
          <a:p>
            <a:r>
              <a:rPr lang="en-US" dirty="0" smtClean="0"/>
              <a:t>Note that there is no punctuation between the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53576-0F1A-4D33-981E-AA0E5D79F23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1559133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p {border-style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: dotted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solid double dashed;}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top </a:t>
            </a:r>
            <a:r>
              <a:rPr lang="en-US" dirty="0"/>
              <a:t>border is dotted</a:t>
            </a:r>
          </a:p>
          <a:p>
            <a:r>
              <a:rPr lang="en-US" dirty="0" smtClean="0"/>
              <a:t>	right </a:t>
            </a:r>
            <a:r>
              <a:rPr lang="en-US" dirty="0"/>
              <a:t>border is solid</a:t>
            </a:r>
          </a:p>
          <a:p>
            <a:r>
              <a:rPr lang="en-US" dirty="0" smtClean="0"/>
              <a:t>	bottom </a:t>
            </a:r>
            <a:r>
              <a:rPr lang="en-US" dirty="0"/>
              <a:t>border is double</a:t>
            </a:r>
          </a:p>
          <a:p>
            <a:r>
              <a:rPr lang="en-US" dirty="0" smtClean="0"/>
              <a:t>	left </a:t>
            </a:r>
            <a:r>
              <a:rPr lang="en-US" dirty="0"/>
              <a:t>border is dashed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0" y="279070"/>
            <a:ext cx="6858000" cy="8729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border-style Property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4362271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shorthand version for setting border-style values.  </a:t>
            </a:r>
          </a:p>
          <a:p>
            <a:r>
              <a:rPr lang="en-US" dirty="0" smtClean="0"/>
              <a:t>Values must be in order.</a:t>
            </a:r>
          </a:p>
          <a:p>
            <a:r>
              <a:rPr lang="en-US" dirty="0" smtClean="0"/>
              <a:t>Note that there is no punctuation between the values.</a:t>
            </a:r>
          </a:p>
          <a:p>
            <a:r>
              <a:rPr lang="en-US" dirty="0" smtClean="0"/>
              <a:t>Click on the link below to see more.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1" y="6020214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www.w3schools.com/cssref/tryit.asp?filename=trycss_border-style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00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38400" y="354015"/>
            <a:ext cx="6705600" cy="6270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Browser Display Can Vary</a:t>
            </a:r>
          </a:p>
        </p:txBody>
      </p:sp>
      <p:pic>
        <p:nvPicPr>
          <p:cNvPr id="20483" name="Picture 2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" y="1618455"/>
            <a:ext cx="88344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88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53576-0F1A-4D33-981E-AA0E5D79F23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1559133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p {border-style: solid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endParaRPr lang="en-US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border-color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 #ff0000 #00ff00 transparent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rgb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(250,0,255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);}</a:t>
            </a:r>
            <a:endParaRPr lang="en-US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top </a:t>
            </a:r>
            <a:r>
              <a:rPr lang="en-US" dirty="0"/>
              <a:t>border is </a:t>
            </a:r>
            <a:r>
              <a:rPr lang="en-US" dirty="0" smtClean="0"/>
              <a:t>solid red</a:t>
            </a:r>
            <a:endParaRPr lang="en-US" dirty="0"/>
          </a:p>
          <a:p>
            <a:r>
              <a:rPr lang="en-US" dirty="0" smtClean="0"/>
              <a:t>	right </a:t>
            </a:r>
            <a:r>
              <a:rPr lang="en-US" dirty="0"/>
              <a:t>border is </a:t>
            </a:r>
            <a:r>
              <a:rPr lang="en-US" dirty="0" smtClean="0"/>
              <a:t>solid green</a:t>
            </a:r>
            <a:endParaRPr lang="en-US" dirty="0"/>
          </a:p>
          <a:p>
            <a:r>
              <a:rPr lang="en-US" dirty="0" smtClean="0"/>
              <a:t>	bottom </a:t>
            </a:r>
            <a:r>
              <a:rPr lang="en-US" dirty="0"/>
              <a:t>border is </a:t>
            </a:r>
            <a:r>
              <a:rPr lang="en-US" dirty="0" smtClean="0"/>
              <a:t>transparent</a:t>
            </a:r>
            <a:endParaRPr lang="en-US" dirty="0"/>
          </a:p>
          <a:p>
            <a:r>
              <a:rPr lang="en-US" dirty="0" smtClean="0"/>
              <a:t>	left </a:t>
            </a:r>
            <a:r>
              <a:rPr lang="en-US" dirty="0"/>
              <a:t>border is </a:t>
            </a:r>
            <a:r>
              <a:rPr lang="en-US" dirty="0" smtClean="0"/>
              <a:t>lilac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0" y="279070"/>
            <a:ext cx="6858000" cy="8729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border-color Property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50241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"border-color" property does not work if it is used alone. Use the "border-style" property to set the borders first.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5600" y="625107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www.w3schools.com/cssref/tryit.asp?filename=trycss_border-color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6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21141" y="331890"/>
            <a:ext cx="8224838" cy="7620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Configuring Specific Sides of a Border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828800" y="5486633"/>
            <a:ext cx="3657600" cy="381001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800" dirty="0" smtClean="0"/>
              <a:t/>
            </a:r>
            <a:br>
              <a:rPr lang="en-US" altLang="en-US" sz="800" dirty="0" smtClean="0"/>
            </a:br>
            <a:r>
              <a:rPr lang="en-US" altLang="en-US" sz="800" dirty="0" smtClean="0"/>
              <a:t/>
            </a:r>
            <a:br>
              <a:rPr lang="en-US" altLang="en-US" sz="800" dirty="0" smtClean="0"/>
            </a:br>
            <a:r>
              <a:rPr lang="en-US" altLang="en-US" sz="800" dirty="0" smtClean="0"/>
              <a:t/>
            </a:r>
            <a:br>
              <a:rPr lang="en-US" altLang="en-US" sz="800" dirty="0" smtClean="0"/>
            </a:br>
            <a:endParaRPr lang="en-US" altLang="en-US" sz="8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8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8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8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8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	</a:t>
            </a:r>
            <a:endParaRPr lang="en-US" alt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19399" y="1797946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border-top</a:t>
            </a:r>
            <a:endParaRPr lang="en-US" dirty="0"/>
          </a:p>
          <a:p>
            <a:r>
              <a:rPr lang="en-US" dirty="0"/>
              <a:t>border-right</a:t>
            </a:r>
          </a:p>
          <a:p>
            <a:r>
              <a:rPr lang="en-US" dirty="0" smtClean="0"/>
              <a:t>border-bottom</a:t>
            </a:r>
            <a:endParaRPr lang="en-US" dirty="0"/>
          </a:p>
          <a:p>
            <a:r>
              <a:rPr lang="en-US" dirty="0" smtClean="0"/>
              <a:t>border-left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5549" y="3528056"/>
            <a:ext cx="623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h2 { border-bottom: .3em solid #ff0000 }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921141" y="1325705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Configure </a:t>
            </a:r>
            <a:r>
              <a:rPr lang="en-US" dirty="0"/>
              <a:t>a line on one or more sides of an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3977943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Shorthand for </a:t>
            </a:r>
          </a:p>
          <a:p>
            <a:r>
              <a:rPr lang="en-US" dirty="0" smtClean="0"/>
              <a:t>border-bottom-width   </a:t>
            </a:r>
          </a:p>
          <a:p>
            <a:r>
              <a:rPr lang="en-US" dirty="0" smtClean="0"/>
              <a:t>border-bottom-style</a:t>
            </a:r>
          </a:p>
          <a:p>
            <a:r>
              <a:rPr lang="en-US" dirty="0" smtClean="0"/>
              <a:t>border-bottom-color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4252968"/>
            <a:ext cx="167204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Must be listed in order.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1802" t="62500" r="14274" b="29167"/>
          <a:stretch/>
        </p:blipFill>
        <p:spPr>
          <a:xfrm>
            <a:off x="1638300" y="5997490"/>
            <a:ext cx="5715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98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9075"/>
            <a:ext cx="8229600" cy="7620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Borders: Block &amp; Inline Elements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00201" y="1143001"/>
            <a:ext cx="5867400" cy="2362199"/>
          </a:xfrm>
        </p:spPr>
        <p:txBody>
          <a:bodyPr rtlCol="0">
            <a:normAutofit/>
          </a:bodyPr>
          <a:lstStyle/>
          <a:p>
            <a:pPr marL="365760" indent="-283464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display element</a:t>
            </a:r>
          </a:p>
          <a:p>
            <a:pPr marL="347472" indent="-237744" eaLnBrk="1" fontAlgn="auto" hangingPunct="1">
              <a:spcBef>
                <a:spcPts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width of element content extends to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parent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margin (or specified width)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760" indent="-283464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Inline  display element </a:t>
            </a:r>
          </a:p>
          <a:p>
            <a:pPr marL="347472" indent="-237744" eaLnBrk="1" fontAlgn="auto" hangingPunct="1">
              <a:spcBef>
                <a:spcPts val="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Border closely outlines the element content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8" y="3688278"/>
            <a:ext cx="68373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33600" y="57150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h2 { border: 2px solid #ff0000; }</a:t>
            </a:r>
          </a:p>
          <a:p>
            <a:r>
              <a:rPr lang="en-US" b="1" dirty="0" smtClean="0"/>
              <a:t>a </a:t>
            </a:r>
            <a:r>
              <a:rPr lang="en-US" b="1" dirty="0"/>
              <a:t>{ border: 2px solid #ff0000; }</a:t>
            </a:r>
          </a:p>
        </p:txBody>
      </p:sp>
    </p:spTree>
    <p:extLst>
      <p:ext uri="{BB962C8B-B14F-4D97-AF65-F5344CB8AC3E}">
        <p14:creationId xmlns:p14="http://schemas.microsoft.com/office/powerpoint/2010/main" val="21757659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081507" y="328177"/>
            <a:ext cx="6662738" cy="814823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padding Property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57225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Configures empty space between the content of the HTML element and the border</a:t>
            </a:r>
          </a:p>
          <a:p>
            <a:pPr eaLnBrk="1" hangingPunct="1"/>
            <a:endParaRPr lang="en-US" altLang="en-US" sz="100" dirty="0" smtClean="0"/>
          </a:p>
          <a:p>
            <a:pPr eaLnBrk="1" hangingPunct="1"/>
            <a:r>
              <a:rPr lang="en-US" altLang="en-US" sz="2800" dirty="0" smtClean="0"/>
              <a:t>Set to 0px by default</a:t>
            </a:r>
            <a:endParaRPr lang="en-US" altLang="en-US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 { border: 2px solid #ff0000; padding: .5em;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No padding property configured: </a:t>
            </a:r>
          </a:p>
          <a:p>
            <a:pPr eaLnBrk="1" hangingPunct="1"/>
            <a:endParaRPr lang="en-US" alt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5901" t="32291" r="19546" b="59376"/>
          <a:stretch/>
        </p:blipFill>
        <p:spPr>
          <a:xfrm>
            <a:off x="1219200" y="4000500"/>
            <a:ext cx="44958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5900" t="34375" r="18375" b="60417"/>
          <a:stretch/>
        </p:blipFill>
        <p:spPr>
          <a:xfrm>
            <a:off x="1219200" y="5562600"/>
            <a:ext cx="4495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754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06769" y="135731"/>
            <a:ext cx="7772400" cy="8382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Centering Page Content 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2832"/>
            <a:ext cx="4724400" cy="2718168"/>
          </a:xfrm>
          <a:solidFill>
            <a:schemeClr val="accent1">
              <a:lumMod val="40000"/>
              <a:lumOff val="60000"/>
            </a:schemeClr>
          </a:solidFill>
          <a:ln w="12700"/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#wrapper { margin-left: auto;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margin-right: auto;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width:80%; }</a:t>
            </a:r>
          </a:p>
          <a:p>
            <a:pPr eaLnBrk="1" hangingPunct="1">
              <a:defRPr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h1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{ background-color: #0000ff;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            color: #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ffffff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;}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0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7266D07-A202-4C4D-B744-AD3568B34609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0901" name="Picture 2" descr="Fig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71800"/>
            <a:ext cx="3751263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90600" y="44958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would the id be placed in the HTML to produce illustration?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7006431" y="1795830"/>
            <a:ext cx="1820863" cy="854074"/>
          </a:xfrm>
          <a:prstGeom prst="wedgeEllipseCallout">
            <a:avLst>
              <a:gd name="adj1" fmla="val -220959"/>
              <a:gd name="adj2" fmla="val 5188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80% of its parent element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5029200" y="1137792"/>
            <a:ext cx="2180473" cy="768647"/>
          </a:xfrm>
          <a:prstGeom prst="wedgeEllipseCallout">
            <a:avLst>
              <a:gd name="adj1" fmla="val -83934"/>
              <a:gd name="adj2" fmla="val 5219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or, </a:t>
            </a:r>
            <a:r>
              <a:rPr lang="en-US" sz="1800" dirty="0" err="1" smtClean="0">
                <a:solidFill>
                  <a:schemeClr val="tx1"/>
                </a:solidFill>
              </a:rPr>
              <a:t>margin:auto</a:t>
            </a:r>
            <a:r>
              <a:rPr lang="en-US" sz="1800" dirty="0" smtClean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4060106"/>
            <a:ext cx="5172075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0" y="239714"/>
            <a:ext cx="9144000" cy="708024"/>
          </a:xfrm>
        </p:spPr>
        <p:txBody>
          <a:bodyPr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Configure Padding on Specific Sides of an Element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533400" y="1251629"/>
            <a:ext cx="7620000" cy="5257800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None/>
            </a:pPr>
            <a:r>
              <a:rPr lang="en-US" altLang="en-US" sz="2800" dirty="0" smtClean="0"/>
              <a:t>Use CSS to configure padding on one or more sides of an element</a:t>
            </a:r>
          </a:p>
          <a:p>
            <a:pPr lvl="1" indent="-273050" eaLnBrk="1" hangingPunct="1">
              <a:spcAft>
                <a:spcPct val="0"/>
              </a:spcAft>
            </a:pPr>
            <a:r>
              <a:rPr lang="en-US" altLang="en-US" sz="2400" dirty="0" smtClean="0"/>
              <a:t>padding-top</a:t>
            </a:r>
          </a:p>
          <a:p>
            <a:pPr lvl="1" indent="-273050" eaLnBrk="1" hangingPunct="1">
              <a:spcAft>
                <a:spcPct val="0"/>
              </a:spcAft>
            </a:pPr>
            <a:r>
              <a:rPr lang="en-US" altLang="en-US" sz="2400" dirty="0"/>
              <a:t>padding-right</a:t>
            </a:r>
          </a:p>
          <a:p>
            <a:pPr lvl="1" indent="-273050" eaLnBrk="1" hangingPunct="1">
              <a:spcAft>
                <a:spcPct val="0"/>
              </a:spcAft>
            </a:pPr>
            <a:r>
              <a:rPr lang="en-US" altLang="en-US" sz="2400" dirty="0" smtClean="0"/>
              <a:t>padding-bottom</a:t>
            </a:r>
          </a:p>
          <a:p>
            <a:pPr lvl="1" indent="-273050" eaLnBrk="1" hangingPunct="1">
              <a:spcAft>
                <a:spcPct val="0"/>
              </a:spcAft>
            </a:pPr>
            <a:r>
              <a:rPr lang="en-US" altLang="en-US" sz="2400" dirty="0"/>
              <a:t>padding-left</a:t>
            </a:r>
          </a:p>
          <a:p>
            <a:pPr lvl="1" indent="-273050" eaLnBrk="1" hangingPunct="1">
              <a:spcAft>
                <a:spcPct val="0"/>
              </a:spcAft>
            </a:pPr>
            <a:endParaRPr lang="en-US" altLang="en-US" sz="2400" dirty="0" smtClean="0"/>
          </a:p>
          <a:p>
            <a:pPr lvl="1" indent="-273050" eaLnBrk="1" hangingPunct="1">
              <a:spcAft>
                <a:spcPct val="0"/>
              </a:spcAft>
            </a:pPr>
            <a:endParaRPr lang="en-US" altLang="en-US" sz="800" dirty="0" smtClean="0"/>
          </a:p>
          <a:p>
            <a:pPr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800" dirty="0" smtClean="0"/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{ border: 2px solid #ff0000; </a:t>
            </a:r>
          </a:p>
          <a:p>
            <a:pPr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background-color: #</a:t>
            </a:r>
            <a:r>
              <a:rPr lang="en-US" altLang="en-US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cccccc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padding-left: 5px;</a:t>
            </a:r>
          </a:p>
          <a:p>
            <a:pPr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padding-bottom: 10px;</a:t>
            </a:r>
          </a:p>
          <a:p>
            <a:pPr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padding-top: 10px; }</a:t>
            </a:r>
          </a:p>
          <a:p>
            <a:pPr indent="-273050" eaLnBrk="1" hangingPunct="1">
              <a:spcAft>
                <a:spcPct val="0"/>
              </a:spcAft>
            </a:pPr>
            <a:endParaRPr lang="en-US" altLang="en-US" dirty="0" smtClean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270315"/>
            <a:ext cx="40005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7" name="Straight Connector 6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633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53576-0F1A-4D33-981E-AA0E5D79F23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057756" y="4306017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2cm 4cm 3cm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cm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81507" y="328177"/>
            <a:ext cx="6662738" cy="81482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margin Property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2091986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 smtClean="0"/>
              <a:t>margin-bottom</a:t>
            </a:r>
            <a:endParaRPr lang="en-US" dirty="0"/>
          </a:p>
          <a:p>
            <a:r>
              <a:rPr lang="en-US" dirty="0" smtClean="0"/>
              <a:t>margin-left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0240" y="1462533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Configure the margin on </a:t>
            </a:r>
            <a:r>
              <a:rPr lang="en-US" dirty="0"/>
              <a:t>one or more sides of an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0240" y="5486400"/>
            <a:ext cx="788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 used only to illustrate a possible format.  There are others, like </a:t>
            </a:r>
            <a:r>
              <a:rPr lang="en-US" dirty="0" err="1" smtClean="0"/>
              <a:t>em</a:t>
            </a:r>
            <a:r>
              <a:rPr lang="en-US" dirty="0" smtClean="0"/>
              <a:t> and </a:t>
            </a:r>
            <a:r>
              <a:rPr lang="en-US" dirty="0" err="1" smtClean="0"/>
              <a:t>px</a:t>
            </a:r>
            <a:r>
              <a:rPr lang="en-US" dirty="0" smtClean="0"/>
              <a:t>.  Check w3schools for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53576-0F1A-4D33-981E-AA0E5D79F23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697" t="9375" r="26208" b="5619"/>
          <a:stretch/>
        </p:blipFill>
        <p:spPr>
          <a:xfrm>
            <a:off x="5334000" y="2806487"/>
            <a:ext cx="3586452" cy="38009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118878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p.ex1 </a:t>
            </a:r>
            <a:r>
              <a:rPr lang="en-US" b="1" dirty="0"/>
              <a:t>{</a:t>
            </a:r>
            <a:r>
              <a:rPr lang="en-US" b="1" dirty="0" err="1"/>
              <a:t>margin:none</a:t>
            </a:r>
            <a:r>
              <a:rPr lang="en-US" b="1" dirty="0"/>
              <a:t>; padding:50px;</a:t>
            </a:r>
          </a:p>
          <a:p>
            <a:r>
              <a:rPr lang="en-US" b="1" dirty="0"/>
              <a:t>	</a:t>
            </a:r>
            <a:r>
              <a:rPr lang="en-US" b="1" dirty="0" err="1"/>
              <a:t>border-style:solid</a:t>
            </a:r>
            <a:r>
              <a:rPr lang="en-US" b="1" dirty="0"/>
              <a:t>; border-color:#00ff00;}</a:t>
            </a:r>
          </a:p>
          <a:p>
            <a:r>
              <a:rPr lang="en-US" b="1" dirty="0" smtClean="0"/>
              <a:t>p.ex2 </a:t>
            </a:r>
            <a:r>
              <a:rPr lang="en-US" b="1" dirty="0"/>
              <a:t>{margin: 2cm 4cm 3cm 4cm; padding:10px;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border-style:solid</a:t>
            </a:r>
            <a:r>
              <a:rPr lang="en-US" b="1" dirty="0" smtClean="0"/>
              <a:t>; border-color</a:t>
            </a:r>
            <a:r>
              <a:rPr lang="en-US" b="1" dirty="0"/>
              <a:t>:#ff0000;}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183481"/>
            <a:ext cx="57004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 class="</a:t>
            </a:r>
            <a:r>
              <a:rPr lang="en-US" dirty="0" smtClean="0"/>
              <a:t>ex1"&gt;</a:t>
            </a:r>
            <a:r>
              <a:rPr lang="en-US" dirty="0"/>
              <a:t>A paragraph with no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specified </a:t>
            </a:r>
            <a:r>
              <a:rPr lang="en-US" dirty="0"/>
              <a:t>margins.&lt;/p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&lt;p class="</a:t>
            </a:r>
            <a:r>
              <a:rPr lang="en-US" dirty="0" smtClean="0"/>
              <a:t>ex2"&gt;</a:t>
            </a:r>
            <a:r>
              <a:rPr lang="en-US" dirty="0"/>
              <a:t>A paragraph with specified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margins</a:t>
            </a:r>
            <a:r>
              <a:rPr lang="en-US" dirty="0"/>
              <a:t>.&lt;/p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&lt;p class="</a:t>
            </a:r>
            <a:r>
              <a:rPr lang="en-US" dirty="0" smtClean="0"/>
              <a:t>ex1"&gt;</a:t>
            </a:r>
            <a:r>
              <a:rPr lang="en-US" dirty="0"/>
              <a:t>A paragraph with no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specified </a:t>
            </a:r>
            <a:r>
              <a:rPr lang="en-US" dirty="0"/>
              <a:t>margins.&lt;/p&gt;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7400" y="237566"/>
            <a:ext cx="6662738" cy="81482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margin Property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0838" y="459502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E713DD"/>
                </a:solidFill>
              </a:rPr>
              <a:t>Margin</a:t>
            </a:r>
            <a:endParaRPr lang="en-US" sz="2000" dirty="0">
              <a:solidFill>
                <a:srgbClr val="E713D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4924" y="5186574"/>
            <a:ext cx="111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000" dirty="0" smtClean="0">
                <a:solidFill>
                  <a:srgbClr val="E713DD"/>
                </a:solidFill>
              </a:rPr>
              <a:t>Padding</a:t>
            </a:r>
            <a:endParaRPr lang="en-US" sz="2000" dirty="0">
              <a:solidFill>
                <a:srgbClr val="E713D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950" y="4986519"/>
            <a:ext cx="895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E713DD"/>
                </a:solidFill>
              </a:rPr>
              <a:t>Border</a:t>
            </a:r>
            <a:endParaRPr lang="en-US" sz="2000" dirty="0">
              <a:solidFill>
                <a:srgbClr val="E713D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0936" y="5377526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E713DD"/>
                </a:solidFill>
              </a:rPr>
              <a:t>Content</a:t>
            </a:r>
            <a:endParaRPr lang="en-US" sz="2000" dirty="0">
              <a:solidFill>
                <a:srgbClr val="E713D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462" y="6303660"/>
            <a:ext cx="249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open</a:t>
            </a:r>
            <a:r>
              <a:rPr lang="en-US" i="1" dirty="0" smtClean="0">
                <a:solidFill>
                  <a:srgbClr val="0070C0"/>
                </a:solidFill>
              </a:rPr>
              <a:t> box.html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19100" y="4876800"/>
            <a:ext cx="3886200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1143000" y="245981"/>
            <a:ext cx="7772400" cy="83820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Property Shorthand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405245" y="4988718"/>
            <a:ext cx="3899065" cy="1376363"/>
          </a:xfrm>
        </p:spPr>
        <p:txBody>
          <a:bodyPr/>
          <a:lstStyle/>
          <a:p>
            <a:pPr lvl="2"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{ border: 2px solid #ff0000; </a:t>
            </a:r>
          </a:p>
          <a:p>
            <a:pPr lvl="2"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background-color: #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cccccc</a:t>
            </a:r>
            <a:r>
              <a:rPr lang="en-US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padding: 20px 10px;</a:t>
            </a:r>
          </a:p>
          <a:p>
            <a:pPr lvl="2"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indent="-273050"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599" y="4573312"/>
            <a:ext cx="4586061" cy="193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7" name="Straight Connector 6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1436074"/>
            <a:ext cx="5374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border-style:dotted</a:t>
            </a:r>
            <a:r>
              <a:rPr lang="en-US" dirty="0" smtClean="0"/>
              <a:t> ridge dashed double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border-width:thin</a:t>
            </a:r>
            <a:r>
              <a:rPr lang="en-US" dirty="0" smtClean="0"/>
              <a:t> thick 20px</a:t>
            </a:r>
          </a:p>
          <a:p>
            <a:endParaRPr lang="en-US" dirty="0"/>
          </a:p>
          <a:p>
            <a:r>
              <a:rPr lang="en-US" dirty="0" smtClean="0"/>
              <a:t>border-color:#ff0000 #00ff00</a:t>
            </a:r>
          </a:p>
          <a:p>
            <a:endParaRPr lang="en-US" dirty="0" smtClean="0"/>
          </a:p>
          <a:p>
            <a:r>
              <a:rPr lang="en-US" dirty="0" smtClean="0"/>
              <a:t>border-padding:20px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10200" y="1442879"/>
            <a:ext cx="373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Top, Right, Bottom, Left</a:t>
            </a:r>
          </a:p>
          <a:p>
            <a:endParaRPr lang="en-US" dirty="0"/>
          </a:p>
          <a:p>
            <a:r>
              <a:rPr lang="en-US" dirty="0" smtClean="0"/>
              <a:t>Top, Right &amp; Left, </a:t>
            </a:r>
            <a:r>
              <a:rPr lang="en-US" dirty="0"/>
              <a:t>bottom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 &amp; Bottom, Right &amp; Left</a:t>
            </a:r>
          </a:p>
          <a:p>
            <a:endParaRPr lang="en-US" dirty="0"/>
          </a:p>
          <a:p>
            <a:r>
              <a:rPr lang="en-US" dirty="0" smtClean="0"/>
              <a:t>Top &amp; Right &amp; Bottom &amp; Left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10200" y="1458048"/>
            <a:ext cx="0" cy="288535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649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CSS Property Shorthand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95204"/>
            <a:ext cx="7391400" cy="2286000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h2 { background-color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:#aeaed4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color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:#191970;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font: bold 1.1em Georgia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"Times New Roman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serif;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text-align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center;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border-bottom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2px dashed #191970; 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2" b="8848"/>
          <a:stretch/>
        </p:blipFill>
        <p:spPr bwMode="auto">
          <a:xfrm>
            <a:off x="3810000" y="3657600"/>
            <a:ext cx="510480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426720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 is:</a:t>
            </a:r>
          </a:p>
          <a:p>
            <a:r>
              <a:rPr lang="en-US" dirty="0" smtClean="0"/>
              <a:t>weight, size, family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border-bottom is: </a:t>
            </a:r>
          </a:p>
          <a:p>
            <a:r>
              <a:rPr lang="en-US" dirty="0" smtClean="0"/>
              <a:t>width, style,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907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865188" y="278607"/>
            <a:ext cx="7543800" cy="84613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W3C CSS Validation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609600" y="1324665"/>
            <a:ext cx="4191000" cy="35173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hlinkClick r:id="rId3"/>
              </a:rPr>
              <a:t>http://jigsaw.w3.org/css-validator/</a:t>
            </a:r>
            <a:endParaRPr lang="en-US" altLang="en-US" dirty="0" smtClean="0"/>
          </a:p>
        </p:txBody>
      </p:sp>
      <p:sp>
        <p:nvSpPr>
          <p:cNvPr id="83972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6125FDF-D2B3-43B0-9246-5F27DA22A354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9137"/>
            <a:ext cx="8760949" cy="42838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18511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0" y="321293"/>
            <a:ext cx="2895600" cy="7699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613829C-DC3F-4B92-B87F-9F76A252F518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800" y="265369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Open exercise 3 and follow the instructions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015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29094"/>
            <a:ext cx="6390904" cy="76993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Descendant Selectors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4000" y="145180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What do the following mean?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2406325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main p {font-size: .75em;}</a:t>
            </a:r>
          </a:p>
          <a:p>
            <a:r>
              <a:rPr lang="en-US" sz="1200" b="1" dirty="0" smtClean="0"/>
              <a:t> </a:t>
            </a:r>
            <a:endParaRPr lang="en-US" sz="1200" b="1" dirty="0"/>
          </a:p>
          <a:p>
            <a:r>
              <a:rPr lang="en-US" sz="3200" b="1" dirty="0" err="1" smtClean="0"/>
              <a:t>nav</a:t>
            </a:r>
            <a:r>
              <a:rPr lang="en-US" sz="3200" b="1" dirty="0" smtClean="0"/>
              <a:t> a {text-decoration: none;}</a:t>
            </a:r>
          </a:p>
          <a:p>
            <a:r>
              <a:rPr lang="en-US" sz="1200" b="1" dirty="0" smtClean="0"/>
              <a:t> </a:t>
            </a:r>
            <a:endParaRPr lang="en-US" sz="1200" b="1" dirty="0"/>
          </a:p>
          <a:p>
            <a:r>
              <a:rPr lang="en-US" sz="3200" b="1" dirty="0" smtClean="0"/>
              <a:t>div </a:t>
            </a:r>
            <a:r>
              <a:rPr lang="en-US" sz="3200" b="1" dirty="0" err="1"/>
              <a:t>ul</a:t>
            </a:r>
            <a:r>
              <a:rPr lang="en-US" sz="3200" b="1" dirty="0"/>
              <a:t> </a:t>
            </a:r>
            <a:r>
              <a:rPr lang="en-US" sz="3200" b="1" dirty="0" err="1"/>
              <a:t>ol</a:t>
            </a:r>
            <a:r>
              <a:rPr lang="en-US" sz="3200" b="1" dirty="0"/>
              <a:t> li {color:#ff0000</a:t>
            </a:r>
            <a:r>
              <a:rPr lang="en-US" sz="3200" b="1" dirty="0" smtClean="0"/>
              <a:t>;}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4965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But there is not necessarily a "parent / child" relationship.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65" y="500428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All of the above target "descendant" relationships.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1619"/>
            <a:ext cx="8305800" cy="76993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Descendant, Parent, and Child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507" y="231276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element is a </a:t>
            </a:r>
            <a:r>
              <a:rPr lang="en-US" sz="2800" i="1" dirty="0" smtClean="0"/>
              <a:t>child</a:t>
            </a:r>
            <a:r>
              <a:rPr lang="en-US" sz="2800" dirty="0" smtClean="0"/>
              <a:t> if it is a </a:t>
            </a:r>
            <a:r>
              <a:rPr lang="en-US" sz="2800" i="1" dirty="0" smtClean="0"/>
              <a:t>descendant</a:t>
            </a:r>
            <a:r>
              <a:rPr lang="en-US" sz="2800" dirty="0" smtClean="0"/>
              <a:t> and it is </a:t>
            </a:r>
            <a:r>
              <a:rPr lang="en-US" sz="2800" u="sng" dirty="0" smtClean="0"/>
              <a:t>nested directly</a:t>
            </a:r>
            <a:r>
              <a:rPr lang="en-US" sz="2800" dirty="0" smtClean="0"/>
              <a:t> in that element.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722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are descendant, parent, and child relationships?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642" y="3352472"/>
            <a:ext cx="8641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Element B is </a:t>
            </a:r>
            <a:r>
              <a:rPr lang="en-US" sz="2800" u="sng" dirty="0" smtClean="0"/>
              <a:t>nested directly</a:t>
            </a:r>
            <a:r>
              <a:rPr lang="en-US" sz="2800" dirty="0" smtClean="0"/>
              <a:t> in element A if there are no opening tags </a:t>
            </a:r>
            <a:r>
              <a:rPr lang="en-US" sz="2800" dirty="0"/>
              <a:t>without corresponding closing </a:t>
            </a:r>
            <a:r>
              <a:rPr lang="en-US" sz="2800" dirty="0" smtClean="0"/>
              <a:t>tags between the opening tag of A and that of B.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9530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B is the child of A, we call A the </a:t>
            </a:r>
            <a:r>
              <a:rPr lang="en-US" sz="2800" i="1" dirty="0" smtClean="0"/>
              <a:t>parent</a:t>
            </a:r>
            <a:r>
              <a:rPr lang="en-US" sz="2800" dirty="0" smtClean="0"/>
              <a:t> of B.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344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1619"/>
            <a:ext cx="8305800" cy="76993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Descendant, Parent, and Child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714" y="17526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li elements only when they are children of </a:t>
            </a:r>
            <a:r>
              <a:rPr lang="en-US" sz="2800" dirty="0" err="1" smtClean="0"/>
              <a:t>ol</a:t>
            </a:r>
            <a:r>
              <a:rPr lang="en-US" sz="2800" dirty="0" smtClean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Child selectors can be used to target specific elements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6914" y="3310563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</a:t>
            </a:r>
            <a:r>
              <a:rPr lang="en-US" sz="2800" dirty="0" err="1" smtClean="0"/>
              <a:t>img</a:t>
            </a:r>
            <a:r>
              <a:rPr lang="en-US" sz="2800" dirty="0" smtClean="0"/>
              <a:t> elements only when they are children of h2 elements that are children of p elements: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0" y="2473445"/>
            <a:ext cx="4267200" cy="500063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li {property: value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1200" y="4362033"/>
            <a:ext cx="5181600" cy="500063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 &gt; h2 &gt;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{property: value}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021557"/>
            <a:ext cx="9144000" cy="0"/>
          </a:xfrm>
          <a:prstGeom prst="line">
            <a:avLst/>
          </a:prstGeom>
          <a:ln w="666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67200" y="6257706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www.w3schools.com/cssref/css_selectors.asp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2535" y="6279767"/>
            <a:ext cx="29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overview of various selectors: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07044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CD"/>
                </a:solidFill>
              </a:rPr>
              <a:t>Examples:</a:t>
            </a:r>
          </a:p>
          <a:p>
            <a:pPr algn="ctr"/>
            <a:r>
              <a:rPr lang="en-US" dirty="0" smtClean="0">
                <a:solidFill>
                  <a:srgbClr val="0000CD"/>
                </a:solidFill>
              </a:rPr>
              <a:t> </a:t>
            </a:r>
            <a:r>
              <a:rPr lang="en-US" i="1" dirty="0" smtClean="0">
                <a:solidFill>
                  <a:srgbClr val="0000CD"/>
                </a:solidFill>
              </a:rPr>
              <a:t>color_descendant_child.html  </a:t>
            </a:r>
            <a:r>
              <a:rPr lang="en-US" dirty="0" smtClean="0">
                <a:solidFill>
                  <a:srgbClr val="0000CD"/>
                </a:solidFill>
              </a:rPr>
              <a:t>file</a:t>
            </a:r>
            <a:r>
              <a:rPr lang="en-US" i="1" dirty="0" smtClean="0">
                <a:solidFill>
                  <a:srgbClr val="0000CD"/>
                </a:solidFill>
              </a:rPr>
              <a:t> </a:t>
            </a:r>
          </a:p>
          <a:p>
            <a:pPr algn="ctr"/>
            <a:r>
              <a:rPr lang="en-US" i="1" dirty="0" err="1" smtClean="0">
                <a:solidFill>
                  <a:srgbClr val="0000CD"/>
                </a:solidFill>
              </a:rPr>
              <a:t>fruits_descendant_child</a:t>
            </a:r>
            <a:r>
              <a:rPr lang="en-US" i="1" dirty="0" smtClean="0">
                <a:solidFill>
                  <a:srgbClr val="0000CD"/>
                </a:solidFill>
              </a:rPr>
              <a:t>  </a:t>
            </a:r>
            <a:r>
              <a:rPr lang="en-US" dirty="0" smtClean="0">
                <a:solidFill>
                  <a:srgbClr val="0000CD"/>
                </a:solidFill>
              </a:rPr>
              <a:t>project</a:t>
            </a:r>
            <a:endParaRPr lang="en-US" dirty="0" smtClean="0">
              <a:solidFill>
                <a:srgbClr val="0000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166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1619"/>
            <a:ext cx="8305800" cy="76993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Descendant Classes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1430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--an element-specific class as opposed to the independent classes 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  we have been using.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099" y="2286000"/>
            <a:ext cx="8602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 smtClean="0">
                <a:solidFill>
                  <a:srgbClr val="000000"/>
                </a:solidFill>
              </a:rPr>
              <a:t>li.silly</a:t>
            </a:r>
            <a:r>
              <a:rPr lang="en-US" altLang="en-US" b="1" dirty="0" smtClean="0">
                <a:solidFill>
                  <a:srgbClr val="000000"/>
                </a:solidFill>
              </a:rPr>
              <a:t>{font-family: "Wingdings 2", fantasy;}</a:t>
            </a:r>
          </a:p>
          <a:p>
            <a:r>
              <a:rPr lang="en-US" altLang="en-US" b="1" dirty="0" err="1" smtClean="0">
                <a:solidFill>
                  <a:srgbClr val="000000"/>
                </a:solidFill>
              </a:rPr>
              <a:t>li.serious</a:t>
            </a:r>
            <a:r>
              <a:rPr lang="en-US" altLang="en-US" b="1" dirty="0" smtClean="0">
                <a:solidFill>
                  <a:srgbClr val="000000"/>
                </a:solidFill>
              </a:rPr>
              <a:t>{</a:t>
            </a:r>
            <a:r>
              <a:rPr lang="en-US" altLang="en-US" b="1" dirty="0" err="1" smtClean="0">
                <a:solidFill>
                  <a:srgbClr val="000000"/>
                </a:solidFill>
              </a:rPr>
              <a:t>font-family:Arial</a:t>
            </a:r>
            <a:r>
              <a:rPr lang="en-US" altLang="en-US" b="1" dirty="0" smtClean="0">
                <a:solidFill>
                  <a:srgbClr val="000000"/>
                </a:solidFill>
              </a:rPr>
              <a:t>, "Times New Roman", san-serif;}</a:t>
            </a:r>
          </a:p>
          <a:p>
            <a:endParaRPr lang="en-US" altLang="en-US" b="1" dirty="0" smtClean="0">
              <a:solidFill>
                <a:srgbClr val="000000"/>
              </a:solidFill>
            </a:endParaRPr>
          </a:p>
          <a:p>
            <a:r>
              <a:rPr lang="en-US" altLang="en-US" b="1" dirty="0" smtClean="0">
                <a:solidFill>
                  <a:srgbClr val="000000"/>
                </a:solidFill>
              </a:rPr>
              <a:t>h3.green{color:#00ff00;}</a:t>
            </a:r>
          </a:p>
          <a:p>
            <a:r>
              <a:rPr lang="en-US" altLang="en-US" b="1" dirty="0" smtClean="0">
                <a:solidFill>
                  <a:srgbClr val="000000"/>
                </a:solidFill>
              </a:rPr>
              <a:t>h3.blue{color:#0000ff;}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462209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4455804"/>
            <a:ext cx="7010400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/>
              <a:t>…</a:t>
            </a:r>
          </a:p>
          <a:p>
            <a:r>
              <a:rPr lang="en-US" dirty="0" smtClean="0"/>
              <a:t>&lt;li class="silly"&gt;What is Wingdings 2, you ask?&lt;/li&gt;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4663"/>
            <a:ext cx="9144000" cy="0"/>
          </a:xfrm>
          <a:prstGeom prst="line">
            <a:avLst/>
          </a:prstGeom>
          <a:ln w="666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5856834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Just a note… not all browsers will support "Wingdings" so if you try this one specifically, it may have mixed results!</a:t>
            </a:r>
          </a:p>
        </p:txBody>
      </p:sp>
    </p:spTree>
    <p:extLst>
      <p:ext uri="{BB962C8B-B14F-4D97-AF65-F5344CB8AC3E}">
        <p14:creationId xmlns:p14="http://schemas.microsoft.com/office/powerpoint/2010/main" val="4224154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1619"/>
            <a:ext cx="8305800" cy="76993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Duplication of Class Names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1260820"/>
            <a:ext cx="777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An independent class can have the same class name as a dependent class: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9245" y="2266718"/>
            <a:ext cx="3954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0000"/>
                </a:solidFill>
              </a:rPr>
              <a:t>.copy{font-size: </a:t>
            </a:r>
            <a:r>
              <a:rPr lang="en-US" altLang="en-US" b="1" dirty="0">
                <a:solidFill>
                  <a:srgbClr val="000000"/>
                </a:solidFill>
              </a:rPr>
              <a:t>1</a:t>
            </a:r>
            <a:r>
              <a:rPr lang="en-US" altLang="en-US" b="1" dirty="0" smtClean="0">
                <a:solidFill>
                  <a:srgbClr val="000000"/>
                </a:solidFill>
              </a:rPr>
              <a:t>.5em;}</a:t>
            </a:r>
          </a:p>
          <a:p>
            <a:r>
              <a:rPr lang="en-US" altLang="en-US" b="1" dirty="0" smtClean="0">
                <a:solidFill>
                  <a:srgbClr val="000000"/>
                </a:solidFill>
              </a:rPr>
              <a:t>h3.copy{color:#ff0000;}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4663"/>
            <a:ext cx="9144000" cy="0"/>
          </a:xfrm>
          <a:prstGeom prst="line">
            <a:avLst/>
          </a:prstGeom>
          <a:ln w="666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300" y="5111892"/>
            <a:ext cx="8530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All elements assigned the </a:t>
            </a:r>
            <a:r>
              <a:rPr lang="en-US" altLang="en-US" i="1" dirty="0" smtClean="0">
                <a:solidFill>
                  <a:srgbClr val="000000"/>
                </a:solidFill>
              </a:rPr>
              <a:t>copy</a:t>
            </a:r>
            <a:r>
              <a:rPr lang="en-US" altLang="en-US" dirty="0" smtClean="0">
                <a:solidFill>
                  <a:srgbClr val="000000"/>
                </a:solidFill>
              </a:rPr>
              <a:t> class will have a 1.5em font size.  All &lt;h3&gt; elements assigned the </a:t>
            </a:r>
            <a:r>
              <a:rPr lang="en-US" altLang="en-US" i="1" dirty="0" smtClean="0">
                <a:solidFill>
                  <a:srgbClr val="000000"/>
                </a:solidFill>
              </a:rPr>
              <a:t>copy</a:t>
            </a:r>
            <a:r>
              <a:rPr lang="en-US" altLang="en-US" dirty="0" smtClean="0">
                <a:solidFill>
                  <a:srgbClr val="000000"/>
                </a:solidFill>
              </a:rPr>
              <a:t> class will be 1.5em </a:t>
            </a:r>
            <a:r>
              <a:rPr lang="en-US" altLang="en-US" u="sng" dirty="0" smtClean="0">
                <a:solidFill>
                  <a:srgbClr val="000000"/>
                </a:solidFill>
              </a:rPr>
              <a:t>and</a:t>
            </a:r>
            <a:r>
              <a:rPr lang="en-US" altLang="en-US" dirty="0" smtClean="0">
                <a:solidFill>
                  <a:srgbClr val="000000"/>
                </a:solidFill>
              </a:rPr>
              <a:t> red. 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3365925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&lt;p class="copy"&gt;This is a paragraph with content.&lt;/p&gt;</a:t>
            </a:r>
          </a:p>
          <a:p>
            <a:r>
              <a:rPr lang="en-US" dirty="0" smtClean="0"/>
              <a:t>&lt;h3 </a:t>
            </a:r>
            <a:r>
              <a:rPr lang="en-US" dirty="0"/>
              <a:t>class="copy</a:t>
            </a:r>
            <a:r>
              <a:rPr lang="en-US" dirty="0" smtClean="0"/>
              <a:t>"&gt;Illustrative Text Here!&lt;/h3&gt;</a:t>
            </a:r>
            <a:endParaRPr lang="en-US" dirty="0"/>
          </a:p>
          <a:p>
            <a:r>
              <a:rPr lang="en-US" dirty="0" smtClean="0"/>
              <a:t>&lt;div class="copy"&gt; ….Lots of stuff!... 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45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1619"/>
            <a:ext cx="8305800" cy="76993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</a:rPr>
              <a:t>id Selectors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700" y="1158722"/>
            <a:ext cx="8077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id selectors can also be associated with a specific element; however, the name can still be used only </a:t>
            </a:r>
            <a:r>
              <a:rPr lang="en-US" sz="2600" u="sng" dirty="0" smtClean="0">
                <a:solidFill>
                  <a:schemeClr val="accent2">
                    <a:lumMod val="50000"/>
                  </a:schemeClr>
                </a:solidFill>
              </a:rPr>
              <a:t>once on a page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5875" y="2149471"/>
            <a:ext cx="654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#</a:t>
            </a:r>
            <a:r>
              <a:rPr lang="en-US" altLang="en-US" b="1" dirty="0" err="1">
                <a:solidFill>
                  <a:srgbClr val="000000"/>
                </a:solidFill>
              </a:rPr>
              <a:t>abc</a:t>
            </a:r>
            <a:r>
              <a:rPr lang="en-US" altLang="en-US" b="1" dirty="0">
                <a:solidFill>
                  <a:srgbClr val="000000"/>
                </a:solidFill>
              </a:rPr>
              <a:t>{</a:t>
            </a:r>
            <a:r>
              <a:rPr lang="en-US" altLang="en-US" b="1" dirty="0" err="1">
                <a:solidFill>
                  <a:srgbClr val="000000"/>
                </a:solidFill>
              </a:rPr>
              <a:t>color:pink</a:t>
            </a:r>
            <a:r>
              <a:rPr lang="en-US" altLang="en-US" b="1" dirty="0">
                <a:solidFill>
                  <a:srgbClr val="000000"/>
                </a:solidFill>
              </a:rPr>
              <a:t>;}</a:t>
            </a:r>
          </a:p>
          <a:p>
            <a:r>
              <a:rPr lang="en-US" altLang="en-US" b="1" dirty="0" err="1" smtClean="0">
                <a:solidFill>
                  <a:srgbClr val="000000"/>
                </a:solidFill>
              </a:rPr>
              <a:t>li#abc</a:t>
            </a:r>
            <a:r>
              <a:rPr lang="en-US" altLang="en-US" b="1" dirty="0" smtClean="0">
                <a:solidFill>
                  <a:srgbClr val="000000"/>
                </a:solidFill>
              </a:rPr>
              <a:t>{</a:t>
            </a:r>
            <a:r>
              <a:rPr lang="en-US" altLang="en-US" b="1" dirty="0" err="1" smtClean="0">
                <a:solidFill>
                  <a:srgbClr val="000000"/>
                </a:solidFill>
              </a:rPr>
              <a:t>border-style:solid;border-color</a:t>
            </a:r>
            <a:r>
              <a:rPr lang="en-US" altLang="en-US" b="1" dirty="0">
                <a:solidFill>
                  <a:srgbClr val="000000"/>
                </a:solidFill>
              </a:rPr>
              <a:t>:#ff0000</a:t>
            </a:r>
            <a:r>
              <a:rPr lang="en-US" altLang="en-US" b="1" dirty="0" smtClean="0">
                <a:solidFill>
                  <a:srgbClr val="000000"/>
                </a:solidFill>
              </a:rPr>
              <a:t>;}</a:t>
            </a:r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462209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4663"/>
            <a:ext cx="9144000" cy="0"/>
          </a:xfrm>
          <a:prstGeom prst="line">
            <a:avLst/>
          </a:prstGeom>
          <a:ln w="66675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296589"/>
            <a:ext cx="8740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If the id is assigned to the p element, it will have pink text.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If the id is assigned to the li element, it will have pink text with a solid, red border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 smtClean="0">
                <a:solidFill>
                  <a:srgbClr val="00B050"/>
                </a:solidFill>
              </a:rPr>
              <a:t>The usefulness of this arrangement is the ability to assign the id on different pages…  i.e., to a paragraph on one page and a li on another.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0125" y="3212847"/>
            <a:ext cx="6477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713DD"/>
                </a:solidFill>
              </a:rPr>
              <a:t>id="</a:t>
            </a:r>
            <a:r>
              <a:rPr lang="en-US" dirty="0" err="1" smtClean="0">
                <a:solidFill>
                  <a:srgbClr val="E713DD"/>
                </a:solidFill>
              </a:rPr>
              <a:t>abc</a:t>
            </a:r>
            <a:r>
              <a:rPr lang="en-US" dirty="0" smtClean="0">
                <a:solidFill>
                  <a:srgbClr val="E713DD"/>
                </a:solidFill>
              </a:rPr>
              <a:t>"</a:t>
            </a:r>
            <a:r>
              <a:rPr lang="en-US" dirty="0" smtClean="0"/>
              <a:t>&gt;This is a paragraph with content.&lt;/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li</a:t>
            </a:r>
            <a:r>
              <a:rPr lang="en-US" dirty="0" smtClean="0"/>
              <a:t> </a:t>
            </a:r>
            <a:r>
              <a:rPr lang="en-US" dirty="0">
                <a:solidFill>
                  <a:srgbClr val="E713DD"/>
                </a:solidFill>
              </a:rPr>
              <a:t>id="</a:t>
            </a:r>
            <a:r>
              <a:rPr lang="en-US" dirty="0" err="1">
                <a:solidFill>
                  <a:srgbClr val="E713DD"/>
                </a:solidFill>
              </a:rPr>
              <a:t>abc</a:t>
            </a:r>
            <a:r>
              <a:rPr lang="en-US" dirty="0" smtClean="0">
                <a:solidFill>
                  <a:srgbClr val="E713DD"/>
                </a:solidFill>
              </a:rPr>
              <a:t>"</a:t>
            </a:r>
            <a:r>
              <a:rPr lang="en-US" dirty="0" smtClean="0"/>
              <a:t>&gt;Illustrative Text Here!&lt;/</a:t>
            </a:r>
            <a:r>
              <a:rPr lang="en-US" dirty="0" smtClean="0">
                <a:solidFill>
                  <a:srgbClr val="00B050"/>
                </a:solidFill>
              </a:rPr>
              <a:t>li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18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321293"/>
            <a:ext cx="3200400" cy="7699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Homework!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613829C-DC3F-4B92-B87F-9F76A252F518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579" y="2000776"/>
            <a:ext cx="7590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CD"/>
                </a:solidFill>
              </a:rPr>
              <a:t>Open </a:t>
            </a:r>
            <a:r>
              <a:rPr lang="en-US" dirty="0">
                <a:solidFill>
                  <a:srgbClr val="0000CD"/>
                </a:solidFill>
              </a:rPr>
              <a:t>(in Notepad++) the</a:t>
            </a:r>
            <a:r>
              <a:rPr lang="en-US" i="1" dirty="0" smtClean="0">
                <a:solidFill>
                  <a:srgbClr val="0000CD"/>
                </a:solidFill>
              </a:rPr>
              <a:t> index</a:t>
            </a:r>
            <a:r>
              <a:rPr lang="en-US" dirty="0" smtClean="0">
                <a:solidFill>
                  <a:srgbClr val="0000CD"/>
                </a:solidFill>
              </a:rPr>
              <a:t> file in </a:t>
            </a:r>
            <a:r>
              <a:rPr lang="en-US" i="1" dirty="0" smtClean="0">
                <a:solidFill>
                  <a:srgbClr val="0000CD"/>
                </a:solidFill>
              </a:rPr>
              <a:t>kitchen-</a:t>
            </a:r>
            <a:r>
              <a:rPr lang="en-US" i="1" dirty="0" err="1" smtClean="0">
                <a:solidFill>
                  <a:srgbClr val="0000CD"/>
                </a:solidFill>
              </a:rPr>
              <a:t>wChild_wClass</a:t>
            </a:r>
            <a:r>
              <a:rPr lang="en-US" i="1" dirty="0" smtClean="0">
                <a:solidFill>
                  <a:srgbClr val="0000CD"/>
                </a:solidFill>
              </a:rPr>
              <a:t> </a:t>
            </a:r>
            <a:r>
              <a:rPr lang="en-US" dirty="0" smtClean="0">
                <a:solidFill>
                  <a:srgbClr val="0000CD"/>
                </a:solidFill>
              </a:rPr>
              <a:t>project and follow the instructions.</a:t>
            </a:r>
          </a:p>
          <a:p>
            <a:pPr algn="ctr"/>
            <a:endParaRPr lang="en-US" dirty="0">
              <a:solidFill>
                <a:srgbClr val="0000CD"/>
              </a:solidFill>
            </a:endParaRPr>
          </a:p>
          <a:p>
            <a:pPr algn="ctr"/>
            <a:r>
              <a:rPr lang="en-US" dirty="0" smtClean="0">
                <a:solidFill>
                  <a:srgbClr val="0000CD"/>
                </a:solidFill>
              </a:rPr>
              <a:t>  Complete the exercise before our next class, and we will review the "solutions" together.  </a:t>
            </a:r>
            <a:endParaRPr lang="en-US" dirty="0">
              <a:solidFill>
                <a:srgbClr val="0000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877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8071</TotalTime>
  <Words>1310</Words>
  <Application>Microsoft Office PowerPoint</Application>
  <PresentationFormat>On-screen Show (4:3)</PresentationFormat>
  <Paragraphs>274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Gill Sans MT</vt:lpstr>
      <vt:lpstr>Times New Roman</vt:lpstr>
      <vt:lpstr>Verdana</vt:lpstr>
      <vt:lpstr>Wingdings</vt:lpstr>
      <vt:lpstr>Wingdings 2</vt:lpstr>
      <vt:lpstr>Retrospect</vt:lpstr>
      <vt:lpstr>Learning Outcomes</vt:lpstr>
      <vt:lpstr>Centering Page Content  with CSS</vt:lpstr>
      <vt:lpstr>Descendant Selectors</vt:lpstr>
      <vt:lpstr>Descendant, Parent, and Child</vt:lpstr>
      <vt:lpstr>Descendant, Parent, and Child</vt:lpstr>
      <vt:lpstr>Descendant Classes</vt:lpstr>
      <vt:lpstr>Duplication of Class Names</vt:lpstr>
      <vt:lpstr>id Selectors</vt:lpstr>
      <vt:lpstr>Homework!</vt:lpstr>
      <vt:lpstr>Pseudo-Class Styles</vt:lpstr>
      <vt:lpstr>The Box Model</vt:lpstr>
      <vt:lpstr>CSS border Property</vt:lpstr>
      <vt:lpstr>PowerPoint Presentation</vt:lpstr>
      <vt:lpstr>PowerPoint Presentation</vt:lpstr>
      <vt:lpstr>Browser Display Can Vary</vt:lpstr>
      <vt:lpstr>PowerPoint Presentation</vt:lpstr>
      <vt:lpstr>Configuring Specific Sides of a Border</vt:lpstr>
      <vt:lpstr>CSS Borders: Block &amp; Inline Elements</vt:lpstr>
      <vt:lpstr>CSS padding Property</vt:lpstr>
      <vt:lpstr>Configure Padding on Specific Sides of an Element</vt:lpstr>
      <vt:lpstr>PowerPoint Presentation</vt:lpstr>
      <vt:lpstr>PowerPoint Presentation</vt:lpstr>
      <vt:lpstr>CSS Property Shorthand</vt:lpstr>
      <vt:lpstr>CSS Property Shorthand</vt:lpstr>
      <vt:lpstr>W3C CSS Validation</vt:lpstr>
      <vt:lpstr>Your Turn!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wtih HTML5, 8th Edition</dc:title>
  <dc:subject>Chapter 3</dc:subject>
  <dc:creator>Terry Felke-Morris</dc:creator>
  <cp:lastModifiedBy>Gillard, Sharlett</cp:lastModifiedBy>
  <cp:revision>273</cp:revision>
  <cp:lastPrinted>1601-01-01T00:00:00Z</cp:lastPrinted>
  <dcterms:created xsi:type="dcterms:W3CDTF">2002-01-17T02:49:49Z</dcterms:created>
  <dcterms:modified xsi:type="dcterms:W3CDTF">2019-09-26T14:01:02Z</dcterms:modified>
</cp:coreProperties>
</file>