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4" r:id="rId1"/>
  </p:sldMasterIdLst>
  <p:notesMasterIdLst>
    <p:notesMasterId r:id="rId34"/>
  </p:notesMasterIdLst>
  <p:sldIdLst>
    <p:sldId id="256" r:id="rId2"/>
    <p:sldId id="258" r:id="rId3"/>
    <p:sldId id="259" r:id="rId4"/>
    <p:sldId id="301" r:id="rId5"/>
    <p:sldId id="260" r:id="rId6"/>
    <p:sldId id="267" r:id="rId7"/>
    <p:sldId id="292" r:id="rId8"/>
    <p:sldId id="264" r:id="rId9"/>
    <p:sldId id="293" r:id="rId10"/>
    <p:sldId id="303" r:id="rId11"/>
    <p:sldId id="304" r:id="rId12"/>
    <p:sldId id="269" r:id="rId13"/>
    <p:sldId id="299" r:id="rId14"/>
    <p:sldId id="270" r:id="rId15"/>
    <p:sldId id="271" r:id="rId16"/>
    <p:sldId id="305" r:id="rId17"/>
    <p:sldId id="306" r:id="rId18"/>
    <p:sldId id="307" r:id="rId19"/>
    <p:sldId id="308" r:id="rId20"/>
    <p:sldId id="280" r:id="rId21"/>
    <p:sldId id="295" r:id="rId22"/>
    <p:sldId id="316" r:id="rId23"/>
    <p:sldId id="317" r:id="rId24"/>
    <p:sldId id="309" r:id="rId25"/>
    <p:sldId id="310" r:id="rId26"/>
    <p:sldId id="311" r:id="rId27"/>
    <p:sldId id="312" r:id="rId28"/>
    <p:sldId id="320" r:id="rId29"/>
    <p:sldId id="314" r:id="rId30"/>
    <p:sldId id="315" r:id="rId31"/>
    <p:sldId id="319" r:id="rId32"/>
    <p:sldId id="318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6600"/>
    <a:srgbClr val="C4FF89"/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9905" autoAdjust="0"/>
  </p:normalViewPr>
  <p:slideViewPr>
    <p:cSldViewPr>
      <p:cViewPr varScale="1">
        <p:scale>
          <a:sx n="76" d="100"/>
          <a:sy n="76" d="100"/>
        </p:scale>
        <p:origin x="12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1233EFD-B346-4F46-B5A5-34CFA277B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66D1AE-1D9F-4DF3-91A8-21CAF858E82A}" type="slidenum">
              <a:rPr lang="en-US" altLang="en-US" sz="1300" smtClean="0">
                <a:latin typeface="Verdana" panose="020B0604030504040204" pitchFamily="34" charset="0"/>
              </a:rPr>
              <a:pPr/>
              <a:t>1</a:t>
            </a:fld>
            <a:endParaRPr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289FB-979E-469A-AF07-EB8977791B5D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61583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Tags have semantic meaning to browsers.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26401-E3BE-4579-ACE9-BDC2D010BFA7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942739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5B6599-B090-414C-94A1-4B64C7BEA731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5972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6072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6566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4904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4522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err="1" smtClean="0"/>
              <a:t>em</a:t>
            </a:r>
            <a:r>
              <a:rPr lang="en-US" altLang="en-US" dirty="0" smtClean="0"/>
              <a:t> will take on a different meaning when we get to CSS.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B85F73-5BBC-43E9-B666-A8DCCCEC2AA0}" type="slidenum">
              <a:rPr lang="en-US" altLang="en-US" sz="1300" smtClean="0"/>
              <a:pPr/>
              <a:t>20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8595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B85F73-5BBC-43E9-B666-A8DCCCEC2AA0}" type="slidenum">
              <a:rPr lang="en-US" altLang="en-US" sz="1300" smtClean="0"/>
              <a:pPr/>
              <a:t>22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9699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B85F73-5BBC-43E9-B666-A8DCCCEC2AA0}" type="slidenum">
              <a:rPr lang="en-US" altLang="en-US" sz="1300" smtClean="0"/>
              <a:pPr/>
              <a:t>23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3282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DB6FEE-02A7-4A6D-940F-D86520D28626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643622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24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67943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25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80443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26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8924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29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734908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32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6279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9213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5336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A3DECD-7F03-46DD-8A63-2C6CE2A4620B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66648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B090CC-53E4-4A8C-B9A2-499329BD1F77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19391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AB4F29-8ED1-440E-AB0D-EE59E54CDEFA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9698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289FB-979E-469A-AF07-EB8977791B5D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057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289FB-979E-469A-AF07-EB8977791B5D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44564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175" y="6410325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" y="65246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E6FF-1499-4698-A6DF-D44DB1C27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5A798-0A6C-4E1F-9054-9EFF0B41F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A18B-3E74-42A9-9B04-FFDFB4F6E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0338"/>
            <a:ext cx="5943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2C91-B323-4515-BC16-87ED17345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20D8A-9AD1-4741-A560-14DC98113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2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F9EB7-D48E-4130-AE57-A83E058B4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0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4E11-902C-4A24-992F-D4BCDC6A9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791C-029F-4ED9-802B-7C88FAB5A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1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BAF2-D076-4729-B300-21283FD60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3E4192-A409-49E9-9733-8960DA78D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3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CFE-5128-4E42-B0F2-33CCDAD01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D02F6-D992-46BA-8A4F-CABF8E4B6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85" r:id="rId4"/>
    <p:sldLayoutId id="2147484486" r:id="rId5"/>
    <p:sldLayoutId id="2147484487" r:id="rId6"/>
    <p:sldLayoutId id="2147484492" r:id="rId7"/>
    <p:sldLayoutId id="2147484493" r:id="rId8"/>
    <p:sldLayoutId id="2147484494" r:id="rId9"/>
    <p:sldLayoutId id="2147484488" r:id="rId10"/>
    <p:sldLayoutId id="2147484495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doctyp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01000" cy="1431925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CIS 276:  Introduction to Enterprise Web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7477991" y="5257562"/>
            <a:ext cx="1676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transitionalDTD.txt</a:t>
            </a:r>
          </a:p>
          <a:p>
            <a:r>
              <a:rPr lang="en-US" altLang="en-US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widgets1.html</a:t>
            </a:r>
            <a:r>
              <a:rPr lang="en-US" altLang="en-US" sz="1400" dirty="0">
                <a:cs typeface="Times New Roman" panose="02020603050405020304" pitchFamily="18" charset="0"/>
              </a:rPr>
              <a:t> </a:t>
            </a:r>
            <a:endParaRPr lang="en-US" altLang="en-US" sz="1400" dirty="0" smtClean="0">
              <a:cs typeface="Times New Roman" panose="02020603050405020304" pitchFamily="18" charset="0"/>
            </a:endParaRPr>
          </a:p>
          <a:p>
            <a:r>
              <a:rPr lang="en-US" altLang="en-US" sz="1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parag.txt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universal.txt</a:t>
            </a:r>
          </a:p>
          <a:p>
            <a:r>
              <a:rPr lang="en-US" altLang="en-US" sz="1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order.txt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tours.txt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exercise1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2" y="491332"/>
            <a:ext cx="8779111" cy="566738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5300" dirty="0" smtClean="0">
                <a:solidFill>
                  <a:schemeClr val="tx2">
                    <a:satMod val="130000"/>
                  </a:schemeClr>
                </a:solidFill>
              </a:rPr>
              <a:t>HTML Transitional Web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5300" dirty="0" smtClean="0">
                <a:solidFill>
                  <a:schemeClr val="tx2">
                    <a:satMod val="130000"/>
                  </a:schemeClr>
                </a:solidFill>
              </a:rPr>
              <a:t>Page Shell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029199"/>
          </a:xfrm>
        </p:spPr>
        <p:txBody>
          <a:bodyPr rtlCol="0">
            <a:normAutofit/>
          </a:bodyPr>
          <a:lstStyle/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 PUBLIC "-//W3C//DTD HTML 4.01 Transitional//EN" 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"http://www.w3.org/TR/html4/loose.dtd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alt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&lt;title&gt;Placeholder… will need to change&lt;/title&gt;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&lt;meta charset="utf-8“ /&gt;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Another placeholder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3845" y="108281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14800" y="4419600"/>
            <a:ext cx="4724400" cy="1692771"/>
          </a:xfrm>
          <a:prstGeom prst="rect">
            <a:avLst/>
          </a:prstGeom>
          <a:solidFill>
            <a:srgbClr val="C4FF8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you have finished typing, </a:t>
            </a:r>
            <a:r>
              <a:rPr lang="en-US" u="sng" dirty="0" smtClean="0"/>
              <a:t>save as </a:t>
            </a:r>
            <a:r>
              <a:rPr lang="en-US" i="1" dirty="0" smtClean="0"/>
              <a:t>astructure.html</a:t>
            </a:r>
            <a:r>
              <a:rPr lang="en-US" dirty="0" smtClean="0"/>
              <a:t> and then tap </a:t>
            </a:r>
            <a:r>
              <a:rPr lang="en-US" sz="2800" dirty="0" smtClean="0"/>
              <a:t>Ctrl-Alt-Shift-R</a:t>
            </a:r>
            <a:r>
              <a:rPr lang="en-US" dirty="0" smtClean="0"/>
              <a:t> to launch in Chrome or use Run… from the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2" y="491332"/>
            <a:ext cx="8779111" cy="566738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Tags</a:t>
            </a:r>
            <a:endParaRPr lang="en-US" sz="22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172869"/>
          </a:xfrm>
        </p:spPr>
        <p:txBody>
          <a:bodyPr rtlCol="0">
            <a:normAutofit/>
          </a:bodyPr>
          <a:lstStyle/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two types of tags in HTML:  </a:t>
            </a:r>
            <a:r>
              <a:rPr lang="en-US" altLang="en-US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tags and </a:t>
            </a:r>
            <a:r>
              <a:rPr lang="en-US" altLang="en-US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tags.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has both an opening and a closing tag and is used to surround the text within a document for presentation by the tag.  The closing tag name is preceded by a forward slash.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ctr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title&gt;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my web page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uses only an opening tag and tells the browser to perform an instruction, such as breaking to the next line, inserting a horizontal line, or inserting an image.  An empty tag does not have a separate closing tag but should be closed with an internal slash.  A space follows the last character of the tag name and precedes the slash. (The space and slash conform to XHTML standards.)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2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/&gt;     &lt;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/&gt;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3845" y="108281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30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543800" cy="620316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Paragraph Element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80188"/>
            <a:ext cx="7543800" cy="2968012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Paragraph element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…paragraph goes here…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Groups sentences and sections of text together. </a:t>
            </a:r>
          </a:p>
          <a:p>
            <a:pPr lvl="1" eaLnBrk="1" hangingPunct="1"/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Block Display – Configures empty space above and below and occupies the full width of available space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4876800"/>
            <a:ext cx="871775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600" dirty="0" smtClean="0">
                <a:cs typeface="Times New Roman" panose="02020603050405020304" pitchFamily="18" charset="0"/>
              </a:rPr>
              <a:t>Browsers read tags; they do not acknowledge other types of formatting such as tabs, indents, bullets, and extra spaces (unless identified with a tag).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27112" y="250031"/>
            <a:ext cx="7381875" cy="56673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Heading Element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667000"/>
            <a:ext cx="3657600" cy="2743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28601" y="2743200"/>
            <a:ext cx="3581399" cy="2819400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&lt;h1&gt;Heading Level 1&lt;/h1&gt;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&lt;h2&gt;Heading Level 2&lt;/h2&gt;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&lt;h3&gt;Heading Level 3&lt;/h3&gt;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&lt;h4&gt;Heading Level 4&lt;/h4&gt;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&lt;h5&gt;Heading Level 5&lt;/h5&gt;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&lt;h6&gt;Heading Level 6&lt;/h6&gt;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39" y="2133600"/>
            <a:ext cx="398790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93063" y="2251467"/>
            <a:ext cx="1074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200%</a:t>
            </a:r>
          </a:p>
          <a:p>
            <a:endParaRPr lang="en-US" dirty="0"/>
          </a:p>
          <a:p>
            <a:r>
              <a:rPr lang="en-US" dirty="0" smtClean="0"/>
              <a:t>175%</a:t>
            </a:r>
          </a:p>
          <a:p>
            <a:endParaRPr lang="en-US" dirty="0"/>
          </a:p>
          <a:p>
            <a:r>
              <a:rPr lang="en-US" dirty="0" smtClean="0"/>
              <a:t>150%</a:t>
            </a:r>
          </a:p>
          <a:p>
            <a:endParaRPr lang="en-US" dirty="0"/>
          </a:p>
          <a:p>
            <a:r>
              <a:rPr lang="en-US" dirty="0" smtClean="0"/>
              <a:t>100%</a:t>
            </a:r>
          </a:p>
          <a:p>
            <a:endParaRPr lang="en-US" dirty="0"/>
          </a:p>
          <a:p>
            <a:r>
              <a:rPr lang="en-US" dirty="0" smtClean="0"/>
              <a:t>70%</a:t>
            </a:r>
          </a:p>
          <a:p>
            <a:endParaRPr lang="en-US" dirty="0" smtClean="0"/>
          </a:p>
          <a:p>
            <a:r>
              <a:rPr lang="en-US" dirty="0" smtClean="0"/>
              <a:t>50%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81676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1" y="1143000"/>
            <a:ext cx="871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Browsers usually use Times NR </a:t>
            </a:r>
            <a:r>
              <a:rPr lang="en-US" dirty="0" smtClean="0"/>
              <a:t>16px as default.  </a:t>
            </a:r>
            <a:r>
              <a:rPr lang="en-US" dirty="0" smtClean="0"/>
              <a:t>h levels are proportional to the </a:t>
            </a:r>
            <a:r>
              <a:rPr lang="en-US" dirty="0" smtClean="0"/>
              <a:t>current </a:t>
            </a:r>
            <a:r>
              <a:rPr lang="en-US" dirty="0" smtClean="0"/>
              <a:t>font.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24800" y="2050197"/>
            <a:ext cx="0" cy="435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Line Break Element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369175" cy="3505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Line Break element</a:t>
            </a: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Stand-alone, or empty tag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…text goes here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b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starts on a new line….</a:t>
            </a:r>
            <a:b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Causes the next element or text to display on a new line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46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Blockquote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Element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0263" y="1905000"/>
            <a:ext cx="7780337" cy="4191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cs typeface="Times New Roman" panose="02020603050405020304" pitchFamily="18" charset="0"/>
              </a:rPr>
              <a:t>Blockquote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element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Indents a block of text for special emphasis</a:t>
            </a:r>
            <a:br>
              <a:rPr lang="en-US" altLang="en-US" sz="2800" dirty="0" smtClean="0">
                <a:cs typeface="Times New Roman" panose="02020603050405020304" pitchFamily="18" charset="0"/>
              </a:rPr>
            </a:b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blockquote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…text goes here…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blockquote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Block Display – Configures empty space above and below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46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Try It Out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16368" y="1752600"/>
            <a:ext cx="8146632" cy="4191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Open </a:t>
            </a:r>
            <a:r>
              <a:rPr lang="en-US" altLang="en-US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widgets1.html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parag.txt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in Notepad++</a:t>
            </a: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Copy/paste the text from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parag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into the body section of widgets.</a:t>
            </a: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Save &amp; view, noting that there are no paragraph or line breaks.</a:t>
            </a: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----</a:t>
            </a: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Add paragraph tags, heading tags, and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blockquote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tags as shown</a:t>
            </a:r>
          </a:p>
          <a:p>
            <a:pPr marL="0" indent="0" algn="ctr" eaLnBrk="1" hangingPunct="1">
              <a:buNone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SLIDE-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 algn="ctr" eaLnBrk="1" hangingPunct="1">
              <a:buNone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finished adding the tags, save and view in Chrome.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46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0009"/>
            <a:ext cx="7543800" cy="55959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b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ody section of page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9599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674" t="16668" r="37700" b="20832"/>
          <a:stretch/>
        </p:blipFill>
        <p:spPr>
          <a:xfrm>
            <a:off x="152400" y="580767"/>
            <a:ext cx="43434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Line Break and No Break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0263" y="1447800"/>
            <a:ext cx="7780337" cy="50292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cs typeface="Times New Roman" panose="02020603050405020304" pitchFamily="18" charset="0"/>
              </a:rPr>
              <a:t>Break 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(empty tag)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Breaks a line at a certain point without adding any extra space above or below.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Use:  Addresses, poetry or lyrics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eaLnBrk="1" hangingPunct="1"/>
            <a:r>
              <a:rPr lang="en-US" altLang="en-US" sz="3600" dirty="0" smtClean="0">
                <a:cs typeface="Times New Roman" panose="02020603050405020304" pitchFamily="18" charset="0"/>
              </a:rPr>
              <a:t>No </a:t>
            </a:r>
            <a:r>
              <a:rPr lang="en-US" altLang="en-US" sz="3600" dirty="0">
                <a:cs typeface="Times New Roman" panose="02020603050405020304" pitchFamily="18" charset="0"/>
              </a:rPr>
              <a:t>Break  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(container tag)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Ensure that a word or phrase will not break from one line to the next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Use:  hyphenated names, dates</a:t>
            </a:r>
          </a:p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nobr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12-25-2018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nobr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000" dirty="0"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10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Horizontal Rule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94637" y="1828800"/>
            <a:ext cx="7780337" cy="426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To separate sections of a Web page, horizontal rules can be inserted (but don’t overdo it!)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-- No color (black)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-- Thickness = 1px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-- Entire width of element (for now, the page)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-- Centered</a:t>
            </a:r>
          </a:p>
          <a:p>
            <a:pPr marL="0" indent="0" eaLnBrk="1" hangingPunct="1">
              <a:buNone/>
            </a:pP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92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233589"/>
            <a:ext cx="7543800" cy="75701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Learning Outcomes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295400"/>
            <a:ext cx="8412955" cy="5333999"/>
          </a:xfrm>
        </p:spPr>
        <p:txBody>
          <a:bodyPr rtlCol="0">
            <a:normAutofit lnSpcReduction="10000"/>
          </a:bodyPr>
          <a:lstStyle/>
          <a:p>
            <a:pPr marL="6858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5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presentation will...</a:t>
            </a:r>
          </a:p>
          <a:p>
            <a:pPr marL="6858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HTML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HTML,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head,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meta, and body elements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code a template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body of a web page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header, navigation, main and footer elements as well as paragraph,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blockquote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headings, line break, horizontal rule, and address tags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with phrase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599" y="9906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95495" cy="4877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In-Line Style Tags: Phrase Elements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13122" y="1143000"/>
            <a:ext cx="8717755" cy="734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In-line style tags should NOT be used for web site development in this class!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But you should be aware of them since you may see them in existing sites.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14170"/>
              </p:ext>
            </p:extLst>
          </p:nvPr>
        </p:nvGraphicFramePr>
        <p:xfrm>
          <a:off x="144694" y="1828797"/>
          <a:ext cx="8923106" cy="4724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4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Element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&lt;b&gt;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bold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that has no extra importance but is styled in bold font by usage and convention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>
                          <a:effectLst/>
                        </a:rPr>
                        <a:t>em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emphasized</a:t>
                      </a:r>
                      <a:r>
                        <a:rPr lang="en-US" sz="1400" dirty="0">
                          <a:effectLst/>
                        </a:rPr>
                        <a:t>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Causes text to be emphasized in relation to other text; </a:t>
                      </a:r>
                      <a:r>
                        <a:rPr lang="en-US" sz="2000" u="sng" dirty="0">
                          <a:effectLst/>
                        </a:rPr>
                        <a:t>usually</a:t>
                      </a:r>
                      <a:r>
                        <a:rPr lang="en-US" sz="2000" dirty="0">
                          <a:effectLst/>
                        </a:rPr>
                        <a:t> displayed in italics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&lt;i&gt;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italicized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that has no extra importance but is styled in italics by usage and convention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&lt;mark&gt;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US" sz="1400">
                          <a:effectLst/>
                        </a:rPr>
                        <a:t>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that is highlighted in order to be easily referenced (</a:t>
                      </a:r>
                      <a:r>
                        <a:rPr lang="en-US" sz="2000" dirty="0" smtClean="0">
                          <a:effectLst/>
                        </a:rPr>
                        <a:t>HTML5)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&lt;small&gt;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small </a:t>
                      </a:r>
                      <a:r>
                        <a:rPr lang="en-US" sz="1400" dirty="0">
                          <a:effectLst/>
                        </a:rPr>
                        <a:t>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Legal disclaimers and notices (“fine print”) displayed in small font-size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&lt;strong&gt;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strong</a:t>
                      </a:r>
                      <a:r>
                        <a:rPr lang="en-US" sz="1400" dirty="0">
                          <a:effectLst/>
                        </a:rPr>
                        <a:t>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Strong importance; causes text to stand out from surrounding text; </a:t>
                      </a:r>
                      <a:r>
                        <a:rPr lang="en-US" sz="2000" u="sng" dirty="0">
                          <a:effectLst/>
                        </a:rPr>
                        <a:t>usually</a:t>
                      </a:r>
                      <a:r>
                        <a:rPr lang="en-US" sz="2000" dirty="0">
                          <a:effectLst/>
                        </a:rPr>
                        <a:t> displayed in bold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&lt;sub&gt;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-25000">
                          <a:effectLst/>
                        </a:rPr>
                        <a:t>sub</a:t>
                      </a:r>
                      <a:r>
                        <a:rPr lang="en-US" sz="1400">
                          <a:effectLst/>
                        </a:rPr>
                        <a:t> text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Displays a subscript as small text below the baseline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&lt;sup&gt;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effectLst/>
                        </a:rPr>
                        <a:t>sup</a:t>
                      </a:r>
                      <a:r>
                        <a:rPr lang="en-US" sz="1400" dirty="0">
                          <a:effectLst/>
                        </a:rPr>
                        <a:t> 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Displays a superscript as small text above the baseline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122" y="1066799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640155"/>
            <a:ext cx="91440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0" algn="ctr" eaLnBrk="1" hangingPunct="1">
              <a:buFont typeface="Calibri" panose="020F050202020403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Legacy:</a:t>
            </a:r>
            <a:r>
              <a:rPr lang="en-US" altLang="en-US" dirty="0" smtClean="0"/>
              <a:t>  These formats are now accomplished using CSS!!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3122" y="1877225"/>
            <a:ext cx="8854678" cy="4675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4695" y="1877225"/>
            <a:ext cx="8786182" cy="4675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86600" cy="6096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Proper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Nesting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519166"/>
            <a:ext cx="8077200" cy="2367034"/>
          </a:xfrm>
        </p:spPr>
        <p:txBody>
          <a:bodyPr/>
          <a:lstStyle/>
          <a:p>
            <a:pPr marL="63500" indent="0"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CODE:</a:t>
            </a:r>
          </a:p>
          <a:p>
            <a:pPr marL="63500" indent="0"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&lt;p&gt;&lt;h6&gt;Call for a free quote for your web development needs: &lt;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blockquote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&gt;888.555.5555 &lt;/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blockquote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&gt;&lt;/h6&gt;&lt;/p&gt;</a:t>
            </a:r>
          </a:p>
          <a:p>
            <a:pPr marL="63500" indent="0" eaLnBrk="1" hangingPunct="1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marL="63500" indent="0"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BROWSER DISPLAY (with space before and after since it is a paragraph):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8807" y="907303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 rotWithShape="1">
          <a:blip r:embed="rId2"/>
          <a:srcRect l="8590" t="16615" r="72051" b="74154"/>
          <a:stretch/>
        </p:blipFill>
        <p:spPr bwMode="auto">
          <a:xfrm>
            <a:off x="1288774" y="3657600"/>
            <a:ext cx="6019800" cy="198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" y="150560"/>
            <a:ext cx="8382000" cy="56673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Character Sets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25377" y="760367"/>
            <a:ext cx="8524201" cy="5436240"/>
          </a:xfrm>
        </p:spPr>
        <p:txBody>
          <a:bodyPr/>
          <a:lstStyle/>
          <a:p>
            <a:pPr marL="82550" indent="0" eaLnBrk="1" hangingPunct="1">
              <a:buFont typeface="Calibri" panose="020F0502020204030204" pitchFamily="34" charset="0"/>
              <a:buNone/>
            </a:pPr>
            <a:r>
              <a:rPr lang="en-US" altLang="en-US" dirty="0" smtClean="0"/>
              <a:t>HTML files are standard ASCII text and should contain no special characters other than the standard 8-bit ASCII character set.  </a:t>
            </a:r>
          </a:p>
          <a:p>
            <a:pPr marL="82550" indent="0" eaLnBrk="1" hangingPunct="1">
              <a:buFont typeface="Calibri" panose="020F0502020204030204" pitchFamily="34" charset="0"/>
              <a:buNone/>
            </a:pPr>
            <a:r>
              <a:rPr lang="en-US" altLang="en-US" dirty="0" smtClean="0"/>
              <a:t>Basically, this means you should not use any characters that require any key (other than the shift key) to be held down.  This would include bullets or accent marks.  </a:t>
            </a:r>
          </a:p>
          <a:p>
            <a:pPr marL="82550" indent="0" eaLnBrk="1" hangingPunct="1">
              <a:buFont typeface="Calibri" panose="020F0502020204030204" pitchFamily="34" charset="0"/>
              <a:buNone/>
            </a:pPr>
            <a:r>
              <a:rPr lang="en-US" altLang="en-US" dirty="0" smtClean="0"/>
              <a:t>TIP: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If your application uses Smart Quote, turn it off!</a:t>
            </a:r>
          </a:p>
          <a:p>
            <a:pPr marL="82550" indent="0" eaLnBrk="1" hangingPunct="1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default character set for HTML5 is </a:t>
            </a:r>
            <a:r>
              <a:rPr lang="en-US" altLang="en-US" dirty="0" smtClean="0"/>
              <a:t>UTF-8, and all </a:t>
            </a:r>
            <a:r>
              <a:rPr lang="en-US" altLang="en-US" dirty="0"/>
              <a:t>HTML5 and XML processors support both UTF-8 and </a:t>
            </a:r>
            <a:r>
              <a:rPr lang="en-US" altLang="en-US" dirty="0" smtClean="0"/>
              <a:t>UTF-16.  (</a:t>
            </a:r>
            <a:r>
              <a:rPr lang="en-US" b="1" dirty="0" smtClean="0"/>
              <a:t>UTF</a:t>
            </a:r>
            <a:r>
              <a:rPr lang="en-US" dirty="0"/>
              <a:t> stands for Unicode Transformation Format. The '</a:t>
            </a:r>
            <a:r>
              <a:rPr lang="en-US" b="1" dirty="0"/>
              <a:t>8</a:t>
            </a:r>
            <a:r>
              <a:rPr lang="en-US" dirty="0"/>
              <a:t>' </a:t>
            </a:r>
            <a:r>
              <a:rPr lang="en-US" dirty="0" smtClean="0"/>
              <a:t>means it </a:t>
            </a:r>
            <a:r>
              <a:rPr lang="en-US" dirty="0"/>
              <a:t>uses 8-bit blocks to represent a character</a:t>
            </a:r>
            <a:r>
              <a:rPr lang="en-US" dirty="0" smtClean="0"/>
              <a:t>.) </a:t>
            </a:r>
            <a:r>
              <a:rPr lang="en-US" altLang="en-US" dirty="0" smtClean="0"/>
              <a:t>Most HTML browsers use the code from the ISO-Latin-1 (International Standards Organization) character set, but bear in mind that these special characters are not 100% reliable across all platforms/browsers. </a:t>
            </a:r>
          </a:p>
          <a:p>
            <a:pPr marL="82550" indent="0" eaLnBrk="1" hangingPunct="1">
              <a:buNone/>
            </a:pPr>
            <a:r>
              <a:rPr lang="en-US" altLang="en-US" dirty="0" smtClean="0"/>
              <a:t>The primary difference in the character sets is the number of characters supported.</a:t>
            </a:r>
          </a:p>
          <a:p>
            <a:pPr marL="82550" indent="0" eaLnBrk="1" hangingPunct="1">
              <a:buFont typeface="Calibri" panose="020F0502020204030204" pitchFamily="34" charset="0"/>
              <a:buNone/>
            </a:pPr>
            <a:r>
              <a:rPr lang="en-US" altLang="en-US" dirty="0" smtClean="0"/>
              <a:t>Go to W3Schools.com for more information and additional characters.</a:t>
            </a:r>
          </a:p>
          <a:p>
            <a:pPr marL="82550" indent="0" eaLnBrk="1" hangingPunct="1">
              <a:buFont typeface="Calibri" panose="020F0502020204030204" pitchFamily="34" charset="0"/>
              <a:buNone/>
            </a:pPr>
            <a:endParaRPr lang="en-US" altLang="en-US" dirty="0" smtClean="0"/>
          </a:p>
          <a:p>
            <a:pPr marL="68263" lvl="0" indent="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  <a:defRPr/>
            </a:pPr>
            <a:r>
              <a:rPr lang="en-US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----NEXT SLIDE----</a:t>
            </a:r>
          </a:p>
          <a:p>
            <a:pPr marL="82550" indent="0" eaLnBrk="1" hangingPunct="1">
              <a:buFont typeface="Calibri" panose="020F0502020204030204" pitchFamily="34" charset="0"/>
              <a:buNone/>
            </a:pPr>
            <a:endParaRPr lang="en-US" alt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1" y="760367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61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1463"/>
            <a:ext cx="8382000" cy="56673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Character Codes</a:t>
            </a:r>
            <a:endParaRPr lang="en-US" sz="27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12029"/>
              </p:ext>
            </p:extLst>
          </p:nvPr>
        </p:nvGraphicFramePr>
        <p:xfrm>
          <a:off x="990600" y="1001707"/>
          <a:ext cx="7162800" cy="545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Optima"/>
                          <a:ea typeface="Times New Roman"/>
                          <a:cs typeface="Optima"/>
                        </a:rPr>
                        <a:t>Character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Numbered Entity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Named Entity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Descripton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&amp;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 &amp;#38;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amp;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Ampersand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&lt;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 &amp;#60;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lt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Less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 &amp;#62;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gt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Greater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quot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Double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 &amp;#35;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Number,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hash, pound sign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&amp;frac14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quarter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frac12;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half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deg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Degree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(space)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 &amp;#160;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 &amp;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nbsp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Non-breaking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&amp;#169;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&amp;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copy;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Copyright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&amp;#8364;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&amp;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euro;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Euro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$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&amp;#36;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Dollar sign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&amp;#8482;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&amp;trade;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Trademark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®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&amp;#174;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&amp;</a:t>
                      </a:r>
                      <a:r>
                        <a:rPr lang="en-US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reg</a:t>
                      </a: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Registered sign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8601" y="838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24600" y="6612523"/>
            <a:ext cx="2489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24140977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Address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94637" y="1828800"/>
            <a:ext cx="7780337" cy="426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The address tag for a page is usually the last item in a file and gives the page author and email address: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  -- NOT a link to an email address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  -- Browsers typically display in italics</a:t>
            </a:r>
          </a:p>
          <a:p>
            <a:pPr marL="0" indent="0" eaLnBrk="1" hangingPunct="1">
              <a:buNone/>
            </a:pP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lvl="1" algn="ctr" eaLnBrk="1" hangingPunct="1"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…  &lt;/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7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72353" y="1866899"/>
            <a:ext cx="7799293" cy="426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Comments placed in code will show in the source code, but will not display on the Web page itself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Used for </a:t>
            </a:r>
            <a:r>
              <a:rPr lang="en-US" altLang="en-US" sz="2800" dirty="0">
                <a:cs typeface="Times New Roman" panose="02020603050405020304" pitchFamily="18" charset="0"/>
              </a:rPr>
              <a:t>documentation, to indicate web author, as general notes indicating what the code is doing, etc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lvl="1" algn="ctr" eaLnBrk="1" hangingPunct="1"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!--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18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325"/>
            <a:ext cx="9143999" cy="644525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200" dirty="0" smtClean="0">
                <a:solidFill>
                  <a:schemeClr val="tx2">
                    <a:satMod val="130000"/>
                  </a:schemeClr>
                </a:solidFill>
              </a:rPr>
              <a:t>Exercise 1a (or see Instruction file in folder)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0499" y="844550"/>
            <a:ext cx="8762999" cy="5861050"/>
          </a:xfrm>
        </p:spPr>
        <p:txBody>
          <a:bodyPr/>
          <a:lstStyle/>
          <a:p>
            <a:r>
              <a:rPr lang="en-US" sz="2200" dirty="0"/>
              <a:t>Create a file structure for your first project:  A folder with the project name (universal) and three folders in the project folder (images, pages, styles).</a:t>
            </a:r>
          </a:p>
          <a:p>
            <a:r>
              <a:rPr lang="en-US" altLang="en-US" sz="2200" dirty="0" smtClean="0">
                <a:cs typeface="Times New Roman" panose="02020603050405020304" pitchFamily="18" charset="0"/>
              </a:rPr>
              <a:t>Open </a:t>
            </a:r>
            <a:r>
              <a:rPr lang="en-US" altLang="en-US" sz="22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astructure.html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in Notepad++ and save it as </a:t>
            </a:r>
            <a:r>
              <a:rPr lang="en-US" altLang="en-US" sz="22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universal.html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(in your </a:t>
            </a:r>
            <a:r>
              <a:rPr lang="en-US" altLang="en-US" sz="22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project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folder) and open </a:t>
            </a:r>
            <a:r>
              <a:rPr lang="en-US" altLang="en-US" sz="22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universal.txt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to copy/paste text.</a:t>
            </a:r>
            <a:endParaRPr lang="en-US" altLang="en-US" sz="22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 smtClean="0">
                <a:cs typeface="Times New Roman" panose="02020603050405020304" pitchFamily="18" charset="0"/>
              </a:rPr>
              <a:t>In the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head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area add the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title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  Universal Box.</a:t>
            </a:r>
          </a:p>
          <a:p>
            <a:pPr eaLnBrk="1" hangingPunct="1"/>
            <a:r>
              <a:rPr lang="en-US" altLang="en-US" sz="2200" dirty="0" smtClean="0">
                <a:cs typeface="Times New Roman" panose="02020603050405020304" pitchFamily="18" charset="0"/>
              </a:rPr>
              <a:t>For the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body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text…</a:t>
            </a:r>
          </a:p>
          <a:p>
            <a:pPr eaLnBrk="1" hangingPunct="1"/>
            <a:r>
              <a:rPr lang="en-US" altLang="en-US" sz="2200" dirty="0" smtClean="0">
                <a:cs typeface="Times New Roman" panose="02020603050405020304" pitchFamily="18" charset="0"/>
              </a:rPr>
              <a:t>Make "Universal Box Company" a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heading 1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sz="2200" dirty="0"/>
              <a:t>"</a:t>
            </a:r>
            <a:r>
              <a:rPr lang="en-US" sz="2200" dirty="0" smtClean="0"/>
              <a:t>Message </a:t>
            </a:r>
            <a:r>
              <a:rPr lang="en-US" sz="2200" dirty="0"/>
              <a:t>from Our President, Jane </a:t>
            </a:r>
            <a:r>
              <a:rPr lang="en-US" sz="2200" dirty="0" smtClean="0"/>
              <a:t>Xavier" should be a </a:t>
            </a:r>
            <a:r>
              <a:rPr lang="en-US" sz="2200" i="1" dirty="0" smtClean="0"/>
              <a:t>heading 2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The </a:t>
            </a:r>
            <a:r>
              <a:rPr lang="en-US" sz="2200" i="1" dirty="0" smtClean="0"/>
              <a:t>quote</a:t>
            </a:r>
            <a:r>
              <a:rPr lang="en-US" sz="2200" dirty="0" smtClean="0"/>
              <a:t> by </a:t>
            </a:r>
            <a:r>
              <a:rPr lang="en-US" sz="2200" dirty="0"/>
              <a:t>Sam </a:t>
            </a:r>
            <a:r>
              <a:rPr lang="en-US" sz="2200" dirty="0" smtClean="0"/>
              <a:t>Xavier should be indented from both sides of the page.</a:t>
            </a:r>
          </a:p>
          <a:p>
            <a:pPr eaLnBrk="1" hangingPunct="1"/>
            <a:r>
              <a:rPr lang="en-US" sz="2200" dirty="0" smtClean="0"/>
              <a:t>Make the informational statement and email addresses an </a:t>
            </a:r>
            <a:r>
              <a:rPr lang="en-US" sz="2200" i="1" dirty="0" smtClean="0"/>
              <a:t>address, </a:t>
            </a:r>
            <a:r>
              <a:rPr lang="en-US" sz="2200" dirty="0" smtClean="0"/>
              <a:t>displayed on 4 lines.</a:t>
            </a:r>
          </a:p>
          <a:p>
            <a:pPr eaLnBrk="1" hangingPunct="1"/>
            <a:r>
              <a:rPr lang="en-US" sz="2200" dirty="0"/>
              <a:t>Add a comment in the header area that identifies who created the Web page and the date created.</a:t>
            </a:r>
          </a:p>
          <a:p>
            <a:pPr algn="ctr" eaLnBrk="1" hangingPunct="1"/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SLIDE----</a:t>
            </a:r>
          </a:p>
          <a:p>
            <a:pPr eaLnBrk="1" hangingPunct="1"/>
            <a:endParaRPr lang="en-US" altLang="en-US" sz="2400" dirty="0" smtClean="0"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499" y="69215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16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40" t="13542" r="29723" b="26041"/>
          <a:stretch/>
        </p:blipFill>
        <p:spPr>
          <a:xfrm>
            <a:off x="685800" y="381000"/>
            <a:ext cx="7937939" cy="56839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42200" y="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ex 1a finished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4936" t="8348" r="49759" b="8723"/>
          <a:stretch/>
        </p:blipFill>
        <p:spPr bwMode="auto">
          <a:xfrm>
            <a:off x="381000" y="0"/>
            <a:ext cx="69342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72400" y="0"/>
            <a:ext cx="134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ex 1a code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6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067800" cy="779462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Exercise 1b (or see Instruction file in folder)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89035"/>
            <a:ext cx="8336754" cy="5540365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Open </a:t>
            </a:r>
            <a:r>
              <a:rPr lang="en-US" altLang="en-US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universal.html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(ex 1a completed) and </a:t>
            </a:r>
            <a:r>
              <a:rPr lang="en-US" altLang="en-US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order.txt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in Notepad++</a:t>
            </a:r>
          </a:p>
          <a:p>
            <a:pPr eaLnBrk="1" hangingPunct="1"/>
            <a:r>
              <a:rPr lang="en-US" sz="2400" dirty="0" smtClean="0">
                <a:cs typeface="Times New Roman" panose="02020603050405020304" pitchFamily="18" charset="0"/>
              </a:rPr>
              <a:t>Copy/paste order.txt text immediately before the address in universal.html.</a:t>
            </a:r>
          </a:p>
          <a:p>
            <a:pPr eaLnBrk="1" hangingPunct="1"/>
            <a:r>
              <a:rPr lang="en-US" sz="2400" dirty="0" smtClean="0">
                <a:cs typeface="Times New Roman" panose="02020603050405020304" pitchFamily="18" charset="0"/>
              </a:rPr>
              <a:t>Insert a solid line above and below the material you just pasted.</a:t>
            </a:r>
          </a:p>
          <a:p>
            <a:pPr eaLnBrk="1" hangingPunct="1"/>
            <a:r>
              <a:rPr lang="en-US" sz="2400" dirty="0" smtClean="0">
                <a:cs typeface="Times New Roman" panose="02020603050405020304" pitchFamily="18" charset="0"/>
              </a:rPr>
              <a:t>"How to Order" should look like "Message from our President…"</a:t>
            </a:r>
          </a:p>
          <a:p>
            <a:pPr eaLnBrk="1" hangingPunct="1"/>
            <a:r>
              <a:rPr lang="en-US" sz="2400" dirty="0" smtClean="0">
                <a:cs typeface="Times New Roman" panose="02020603050405020304" pitchFamily="18" charset="0"/>
              </a:rPr>
              <a:t>Add tags to the remaining new text to make it look like the finished illustration provided.</a:t>
            </a:r>
          </a:p>
          <a:p>
            <a:pPr eaLnBrk="1" hangingPunct="1"/>
            <a:r>
              <a:rPr lang="en-US" sz="2400" dirty="0">
                <a:cs typeface="Times New Roman" panose="02020603050405020304" pitchFamily="18" charset="0"/>
              </a:rPr>
              <a:t>Find the motto ("Maker of the Seven-Sided Box") and apply an h level to render as shown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sz="2400" dirty="0" smtClean="0">
                <a:cs typeface="Times New Roman" panose="02020603050405020304" pitchFamily="18" charset="0"/>
              </a:rPr>
              <a:t>Place the sentence "Welcome to the Universal Box Company" on a line of its own (make it a paragraph).</a:t>
            </a:r>
          </a:p>
          <a:p>
            <a:pPr eaLnBrk="1" hangingPunct="1"/>
            <a:r>
              <a:rPr lang="en-US" sz="2400" dirty="0" smtClean="0">
                <a:cs typeface="Times New Roman" panose="02020603050405020304" pitchFamily="18" charset="0"/>
              </a:rPr>
              <a:t>Add a registered trademark symbol after the company name.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838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15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43692"/>
            <a:ext cx="7543800" cy="6461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HTML?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0251"/>
            <a:ext cx="8305799" cy="3562349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US" altLang="en-US" sz="3200" dirty="0" smtClean="0">
                <a:cs typeface="Arial" panose="020B0604020202020204" pitchFamily="34" charset="0"/>
              </a:rPr>
              <a:t>The</a:t>
            </a:r>
            <a:r>
              <a:rPr lang="en-US" altLang="en-US" sz="3200" b="1" dirty="0" smtClean="0"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cs typeface="Arial" panose="020B0604020202020204" pitchFamily="34" charset="0"/>
              </a:rPr>
              <a:t>set of markup symbols or codes placed in a file intended for display on a Web browser page.</a:t>
            </a:r>
          </a:p>
          <a:p>
            <a:pPr marL="0" indent="0" eaLnBrk="1" hangingPunct="1">
              <a:spcAft>
                <a:spcPct val="0"/>
              </a:spcAft>
              <a:buNone/>
            </a:pPr>
            <a:endParaRPr lang="en-US" altLang="en-US" sz="8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ct val="0"/>
              </a:spcAft>
              <a:buNone/>
            </a:pPr>
            <a:r>
              <a:rPr lang="en-US" altLang="en-US" sz="3200" dirty="0" smtClean="0">
                <a:cs typeface="Arial" panose="020B0604020202020204" pitchFamily="34" charset="0"/>
              </a:rPr>
              <a:t>Note that it is a “markup” language, not a programming language.  It is used to “mark” text rather than to program routines that use elements such as sequence, selection, iteration.</a:t>
            </a:r>
          </a:p>
          <a:p>
            <a:pPr indent="-273050" eaLnBrk="1" hangingPunct="1">
              <a:spcAft>
                <a:spcPct val="0"/>
              </a:spcAft>
            </a:pPr>
            <a:endParaRPr lang="en-US" altLang="en-US" dirty="0" smtClean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0668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" y="1066801"/>
            <a:ext cx="5181600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 eaLnBrk="1" fontAlgn="auto" hangingPunct="1">
              <a:defRPr/>
            </a:pPr>
            <a:r>
              <a:rPr lang="en-US" altLang="en-US" sz="3500" b="1" dirty="0" smtClean="0">
                <a:solidFill>
                  <a:srgbClr val="0070C0"/>
                </a:solidFill>
              </a:rPr>
              <a:t>Hyper Text Markup Language</a:t>
            </a:r>
          </a:p>
          <a:p>
            <a:pPr marL="91440" indent="-91440" eaLnBrk="1" fontAlgn="auto" hangingPunct="1">
              <a:defRPr/>
            </a:pPr>
            <a:endParaRPr lang="en-US" altLang="en-US" sz="11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 rotWithShape="1">
          <a:blip r:embed="rId2"/>
          <a:srcRect l="15042" t="18596" r="46880" b="11779"/>
          <a:stretch/>
        </p:blipFill>
        <p:spPr bwMode="auto">
          <a:xfrm>
            <a:off x="609600" y="228600"/>
            <a:ext cx="7391400" cy="632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91400" y="0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ex 1b finished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2400" y="0"/>
            <a:ext cx="134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ex 1b code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041" t="8728" r="48907" b="2482"/>
          <a:stretch/>
        </p:blipFill>
        <p:spPr bwMode="auto">
          <a:xfrm>
            <a:off x="914400" y="76200"/>
            <a:ext cx="6629400" cy="6781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07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36754" cy="1882765"/>
          </a:xfrm>
        </p:spPr>
        <p:txBody>
          <a:bodyPr/>
          <a:lstStyle/>
          <a:p>
            <a:r>
              <a:rPr lang="en-US" sz="2400" dirty="0"/>
              <a:t>Create a </a:t>
            </a:r>
            <a:r>
              <a:rPr lang="en-US" sz="2400" u="sng" dirty="0"/>
              <a:t>new page </a:t>
            </a:r>
            <a:r>
              <a:rPr lang="en-US" sz="2400" dirty="0"/>
              <a:t>entitled </a:t>
            </a:r>
            <a:r>
              <a:rPr lang="en-US" sz="2400" b="1" dirty="0"/>
              <a:t>Plant Tours</a:t>
            </a:r>
            <a:r>
              <a:rPr lang="en-US" sz="2400" dirty="0"/>
              <a:t>.  For the text, use the text file </a:t>
            </a:r>
            <a:r>
              <a:rPr lang="en-US" sz="2400" i="1" dirty="0">
                <a:solidFill>
                  <a:srgbClr val="0070C0"/>
                </a:solidFill>
              </a:rPr>
              <a:t>tours.txt</a:t>
            </a:r>
            <a:r>
              <a:rPr lang="en-US" sz="2400" dirty="0"/>
              <a:t>.  After editing the page, save as </a:t>
            </a:r>
            <a:r>
              <a:rPr lang="en-US" sz="2400" i="1" dirty="0"/>
              <a:t>tours.html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Make </a:t>
            </a:r>
            <a:r>
              <a:rPr lang="en-US" sz="2400" dirty="0"/>
              <a:t>the text </a:t>
            </a:r>
            <a:r>
              <a:rPr lang="en-US" sz="2400" b="1" dirty="0"/>
              <a:t>Plant Tours</a:t>
            </a:r>
            <a:r>
              <a:rPr lang="en-US" sz="2400" dirty="0"/>
              <a:t> a Heading 1.  Make </a:t>
            </a:r>
            <a:r>
              <a:rPr lang="en-US" sz="2400" b="1" dirty="0"/>
              <a:t>Directions</a:t>
            </a:r>
            <a:r>
              <a:rPr lang="en-US" sz="2400" dirty="0"/>
              <a:t> a Heading 2.  Use line breaks for the direction information.  Insert horizontal lines as shown.</a:t>
            </a:r>
            <a:endParaRPr lang="en-US" altLang="en-US" sz="2400" dirty="0" smtClean="0"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838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 rotWithShape="1">
          <a:blip r:embed="rId3"/>
          <a:srcRect l="7077" t="12588" r="41687" b="49144"/>
          <a:stretch/>
        </p:blipFill>
        <p:spPr bwMode="auto">
          <a:xfrm>
            <a:off x="533400" y="3048000"/>
            <a:ext cx="8382000" cy="35814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" y="76200"/>
            <a:ext cx="9067800" cy="779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Exercise 1c (or see Instruction file in folder)</a:t>
            </a:r>
          </a:p>
        </p:txBody>
      </p:sp>
    </p:spTree>
    <p:extLst>
      <p:ext uri="{BB962C8B-B14F-4D97-AF65-F5344CB8AC3E}">
        <p14:creationId xmlns:p14="http://schemas.microsoft.com/office/powerpoint/2010/main" val="2350394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5343" y="406401"/>
            <a:ext cx="7543800" cy="6096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Standards for HTML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45343" y="1600201"/>
            <a:ext cx="7727157" cy="3809999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cs typeface="Times New Roman" panose="02020603050405020304" pitchFamily="18" charset="0"/>
              </a:rPr>
              <a:t>World Wide Web Consortium (http://w3c.org) sets the standards for HTML and its related languages.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spcAft>
                <a:spcPct val="0"/>
              </a:spcAft>
              <a:buNone/>
            </a:pPr>
            <a:endParaRPr lang="en-US" altLang="en-US" sz="7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ct val="0"/>
              </a:spcAft>
              <a:buNone/>
            </a:pPr>
            <a:r>
              <a:rPr lang="en-US" altLang="en-US" sz="2800" dirty="0" smtClean="0">
                <a:cs typeface="Arial" panose="020B0604020202020204" pitchFamily="34" charset="0"/>
              </a:rPr>
              <a:t>The current standard or recommendation by w3c is HTML5; however</a:t>
            </a:r>
            <a:r>
              <a:rPr lang="en-US" altLang="en-US" sz="2800" dirty="0">
                <a:cs typeface="Arial" panose="020B0604020202020204" pitchFamily="34" charset="0"/>
              </a:rPr>
              <a:t>, 90% </a:t>
            </a:r>
            <a:r>
              <a:rPr lang="en-US" altLang="en-US" sz="2800" dirty="0" smtClean="0">
                <a:cs typeface="Arial" panose="020B0604020202020204" pitchFamily="34" charset="0"/>
              </a:rPr>
              <a:t>of all </a:t>
            </a:r>
            <a:r>
              <a:rPr lang="en-US" altLang="en-US" sz="2800" dirty="0">
                <a:cs typeface="Arial" panose="020B0604020202020204" pitchFamily="34" charset="0"/>
              </a:rPr>
              <a:t>web sites are currently using </a:t>
            </a:r>
            <a:r>
              <a:rPr lang="en-US" altLang="en-US" sz="2800" dirty="0" smtClean="0">
                <a:cs typeface="Arial" panose="020B0604020202020204" pitchFamily="34" charset="0"/>
              </a:rPr>
              <a:t>prior versions (1, 2, 3, 4, and 4.01)!</a:t>
            </a:r>
            <a:endParaRPr lang="en-US" altLang="en-US" sz="2800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1016001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23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28639"/>
            <a:ext cx="7381875" cy="56673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5300" dirty="0">
                <a:solidFill>
                  <a:schemeClr val="tx2">
                    <a:satMod val="130000"/>
                  </a:schemeClr>
                </a:solidFill>
              </a:rPr>
              <a:t>HTML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5300" dirty="0">
                <a:solidFill>
                  <a:schemeClr val="tx2">
                    <a:satMod val="130000"/>
                  </a:schemeClr>
                </a:solidFill>
              </a:rPr>
              <a:t>Elements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05800" cy="4541838"/>
          </a:xfrm>
        </p:spPr>
        <p:txBody>
          <a:bodyPr rtlCol="0">
            <a:normAutofit/>
          </a:bodyPr>
          <a:lstStyle/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markup code represents an HTML 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Each element has a purpose.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Most elements are coded as a pair of tags:</a:t>
            </a:r>
            <a:b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an opening tag and a closing tag.</a:t>
            </a:r>
            <a:b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endParaRPr lang="en-US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Tags are enclosed in angle brackets:  "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&lt;</a:t>
            </a: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" and "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&gt;</a:t>
            </a: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“</a:t>
            </a: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Most tags have semantic meaning (can be interpreted by a browser)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1430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1752600"/>
            <a:ext cx="4114800" cy="1143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Title  Element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Meta Element</a:t>
            </a:r>
          </a:p>
        </p:txBody>
      </p:sp>
      <p:pic>
        <p:nvPicPr>
          <p:cNvPr id="27652" name="Picture 1" descr="Fig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517207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Notched Right Arrow 2"/>
          <p:cNvSpPr/>
          <p:nvPr/>
        </p:nvSpPr>
        <p:spPr>
          <a:xfrm rot="10800000">
            <a:off x="4846638" y="1920875"/>
            <a:ext cx="105727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846638" y="2368550"/>
            <a:ext cx="105727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8275" y="2750403"/>
            <a:ext cx="3895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(“utf-8” is a form of </a:t>
            </a:r>
            <a:r>
              <a:rPr lang="en-US" b="1" dirty="0" err="1" smtClean="0">
                <a:solidFill>
                  <a:srgbClr val="0070C0"/>
                </a:solidFill>
              </a:rPr>
              <a:t>unicode</a:t>
            </a:r>
            <a:r>
              <a:rPr lang="en-US" b="1" dirty="0" smtClean="0">
                <a:solidFill>
                  <a:srgbClr val="0070C0"/>
                </a:solidFill>
              </a:rPr>
              <a:t> character encoding)</a:t>
            </a:r>
          </a:p>
          <a:p>
            <a:r>
              <a:rPr lang="en-US" sz="1600" b="1" dirty="0"/>
              <a:t>UTF stands for Unicode Transformation Format. The '8' means it uses 8-bit blocks to represent a character.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4"/>
          <a:srcRect l="52692" t="11897" r="4487" b="65539"/>
          <a:stretch/>
        </p:blipFill>
        <p:spPr bwMode="auto">
          <a:xfrm>
            <a:off x="228600" y="990600"/>
            <a:ext cx="4618038" cy="29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5"/>
          <a:srcRect l="46044" t="14209" r="21578" b="63730"/>
          <a:stretch/>
        </p:blipFill>
        <p:spPr bwMode="auto">
          <a:xfrm>
            <a:off x="990600" y="4500007"/>
            <a:ext cx="6324600" cy="2185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18679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Document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Type Definition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2087563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Document Type Definition</a:t>
            </a:r>
            <a:r>
              <a:rPr lang="en-US" altLang="en-US" sz="3600" smtClean="0"/>
              <a:t> (</a:t>
            </a:r>
            <a:r>
              <a:rPr lang="en-US" altLang="en-US" sz="3600" b="1" smtClean="0"/>
              <a:t>DTD</a:t>
            </a:r>
            <a:r>
              <a:rPr lang="en-US" altLang="en-US" sz="3600" smtClean="0"/>
              <a:t>)</a:t>
            </a:r>
          </a:p>
          <a:p>
            <a:pPr lvl="1" eaLnBrk="1" hangingPunct="1"/>
            <a:r>
              <a:rPr lang="en-US" altLang="en-US" sz="2800" smtClean="0"/>
              <a:t>doctype statement</a:t>
            </a:r>
          </a:p>
          <a:p>
            <a:pPr lvl="1" eaLnBrk="1" hangingPunct="1"/>
            <a:r>
              <a:rPr lang="en-US" altLang="en-US" sz="2800" smtClean="0"/>
              <a:t>identifies the version of HTML contained in your document.</a:t>
            </a:r>
          </a:p>
          <a:p>
            <a:pPr lvl="1" eaLnBrk="1" hangingPunct="1"/>
            <a:r>
              <a:rPr lang="en-US" altLang="en-US" sz="2800" smtClean="0"/>
              <a:t>placed at the top of a web page document</a:t>
            </a:r>
          </a:p>
          <a:p>
            <a:pPr eaLnBrk="1" hangingPunct="1"/>
            <a:endParaRPr lang="en-US" altLang="en-US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5347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949" y="561650"/>
            <a:ext cx="7381875" cy="56673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5300" dirty="0">
                <a:solidFill>
                  <a:schemeClr val="tx2">
                    <a:satMod val="130000"/>
                  </a:schemeClr>
                </a:solidFill>
              </a:rPr>
              <a:t>DTD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Statement </a:t>
            </a:r>
            <a:r>
              <a:rPr lang="en-US" sz="5300" dirty="0" smtClean="0">
                <a:solidFill>
                  <a:schemeClr val="tx2">
                    <a:satMod val="130000"/>
                  </a:schemeClr>
                </a:solidFill>
              </a:rPr>
              <a:t>Examples</a:t>
            </a:r>
            <a:endParaRPr 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idx="1"/>
          </p:nvPr>
        </p:nvSpPr>
        <p:spPr>
          <a:xfrm>
            <a:off x="326355" y="4016724"/>
            <a:ext cx="8393781" cy="1171574"/>
          </a:xfrm>
        </p:spPr>
        <p:txBody>
          <a:bodyPr rtlCol="0">
            <a:noAutofit/>
          </a:bodyPr>
          <a:lstStyle/>
          <a:p>
            <a:pPr marL="9144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4000" b="1" spc="-5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HTML5</a:t>
            </a:r>
            <a:endParaRPr lang="en-US" sz="4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&lt;!DOCTYPE html&gt;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424113" y="2119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3122" y="1232694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264320" y="1903739"/>
            <a:ext cx="8455816" cy="152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0" indent="-274320" eaLnBrk="1" fontAlgn="auto" hangingPunct="1">
              <a:spcAft>
                <a:spcPts val="0"/>
              </a:spcAft>
              <a:buClr>
                <a:srgbClr val="1CADE4"/>
              </a:buClr>
              <a:buNone/>
              <a:defRPr/>
            </a:pPr>
            <a:r>
              <a:rPr lang="en-US" sz="4000" b="1" spc="-50" dirty="0" smtClean="0">
                <a:solidFill>
                  <a:srgbClr val="00B0F0"/>
                </a:solidFill>
                <a:latin typeface="Calibri Light" panose="020F0302020204030204"/>
              </a:rPr>
              <a:t>HTML Transitional</a:t>
            </a:r>
            <a:endParaRPr lang="en-US" sz="4000" b="1" dirty="0">
              <a:solidFill>
                <a:srgbClr val="00B0F0"/>
              </a:solidFill>
              <a:cs typeface="Times New Roman" pitchFamily="18" charset="0"/>
            </a:endParaRPr>
          </a:p>
          <a:p>
            <a:pPr marL="91440" lvl="0" indent="-274320" eaLnBrk="1" fontAlgn="auto" hangingPunct="1">
              <a:spcAft>
                <a:spcPts val="0"/>
              </a:spcAft>
              <a:buClr>
                <a:srgbClr val="1CADE4"/>
              </a:buClr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&lt;!DOCTYPE HTML PUBLIC "-//W3C//DTD HTML 4.01 Transitional//EN"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"http://www.w3.org/TR/html4/loose.dtd"&gt; 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64369" y="5237725"/>
            <a:ext cx="8717755" cy="85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1232694"/>
            <a:ext cx="473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3"/>
              </a:rPr>
              <a:t>http://www.w3schools.com/tags/tag_doctype.asp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89" y="278741"/>
            <a:ext cx="8779111" cy="566738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Beginning Hands-On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 rtlCol="0">
            <a:normAutofit fontScale="92500" lnSpcReduction="10000"/>
          </a:bodyPr>
          <a:lstStyle/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pages are created as text files</a:t>
            </a: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zipped file on BB, locate </a:t>
            </a: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file, </a:t>
            </a:r>
            <a:r>
              <a:rPr lang="en-US" altLang="en-US"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transitionalDTD.txt</a:t>
            </a: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Right-click the file name and choose Open with  Notepad++ .  (You might wish to download and try Crimson Editor, too.)  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DTD is provided (since I would not expect you to remember the syntax!)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5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 PUBLIC "-//W3C//DTD HTML 4.01 Transitional//EN" 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"http://www.w3.org/TR/html4/loose.dtd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5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you finish the “shell” for the web page as shown on the next slide…</a:t>
            </a: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ctr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----NEXT SLIDE----</a:t>
            </a:r>
          </a:p>
          <a:p>
            <a:pPr marL="68263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3845" y="876103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3284</TotalTime>
  <Words>1970</Words>
  <Application>Microsoft Office PowerPoint</Application>
  <PresentationFormat>On-screen Show (4:3)</PresentationFormat>
  <Paragraphs>317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Courier</vt:lpstr>
      <vt:lpstr>Courier New</vt:lpstr>
      <vt:lpstr>Gill Sans MT</vt:lpstr>
      <vt:lpstr>Optima</vt:lpstr>
      <vt:lpstr>Symbol</vt:lpstr>
      <vt:lpstr>Times New Roman</vt:lpstr>
      <vt:lpstr>Verdana</vt:lpstr>
      <vt:lpstr>Wingdings</vt:lpstr>
      <vt:lpstr>Wingdings 2</vt:lpstr>
      <vt:lpstr>Wingdings 3</vt:lpstr>
      <vt:lpstr>Retrospect</vt:lpstr>
      <vt:lpstr>CIS 276:  Introduction to Enterprise Web Development</vt:lpstr>
      <vt:lpstr>Learning Outcomes</vt:lpstr>
      <vt:lpstr>What is HTML?</vt:lpstr>
      <vt:lpstr>Standards for HTML</vt:lpstr>
      <vt:lpstr>HTML Elements</vt:lpstr>
      <vt:lpstr>Title  Element Meta Element</vt:lpstr>
      <vt:lpstr>Document Type Definition</vt:lpstr>
      <vt:lpstr>DTD Statement Examples</vt:lpstr>
      <vt:lpstr> Beginning Hands-On</vt:lpstr>
      <vt:lpstr> HTML Transitional Web Page Shell  </vt:lpstr>
      <vt:lpstr> HTML Tags</vt:lpstr>
      <vt:lpstr>Paragraph Element</vt:lpstr>
      <vt:lpstr>PowerPoint Presentation</vt:lpstr>
      <vt:lpstr>Line Break Element</vt:lpstr>
      <vt:lpstr>Blockquote Element</vt:lpstr>
      <vt:lpstr>Try It Out</vt:lpstr>
      <vt:lpstr>body section of page</vt:lpstr>
      <vt:lpstr>Line Break and No Break</vt:lpstr>
      <vt:lpstr>Horizontal Rule</vt:lpstr>
      <vt:lpstr>In-Line Style Tags: Phrase Elements</vt:lpstr>
      <vt:lpstr>Proper Nesting</vt:lpstr>
      <vt:lpstr>Character Sets</vt:lpstr>
      <vt:lpstr>Character Codes</vt:lpstr>
      <vt:lpstr>Address</vt:lpstr>
      <vt:lpstr>Comments</vt:lpstr>
      <vt:lpstr>Exercise 1a (or see Instruction file in folder)</vt:lpstr>
      <vt:lpstr>PowerPoint Presentation</vt:lpstr>
      <vt:lpstr>PowerPoint Presentation</vt:lpstr>
      <vt:lpstr>Exercise 1b (or see Instruction file in folder)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2</dc:subject>
  <dc:creator>Terry Felke-Morris</dc:creator>
  <cp:lastModifiedBy>SKG</cp:lastModifiedBy>
  <cp:revision>214</cp:revision>
  <cp:lastPrinted>2017-08-24T13:54:21Z</cp:lastPrinted>
  <dcterms:created xsi:type="dcterms:W3CDTF">2002-01-17T02:49:49Z</dcterms:created>
  <dcterms:modified xsi:type="dcterms:W3CDTF">2019-01-09T03:04:46Z</dcterms:modified>
</cp:coreProperties>
</file>