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4" r:id="rId1"/>
  </p:sldMasterIdLst>
  <p:notesMasterIdLst>
    <p:notesMasterId r:id="rId31"/>
  </p:notesMasterIdLst>
  <p:sldIdLst>
    <p:sldId id="256" r:id="rId2"/>
    <p:sldId id="258" r:id="rId3"/>
    <p:sldId id="324" r:id="rId4"/>
    <p:sldId id="272" r:id="rId5"/>
    <p:sldId id="275" r:id="rId6"/>
    <p:sldId id="310" r:id="rId7"/>
    <p:sldId id="276" r:id="rId8"/>
    <p:sldId id="277" r:id="rId9"/>
    <p:sldId id="278" r:id="rId10"/>
    <p:sldId id="273" r:id="rId11"/>
    <p:sldId id="274" r:id="rId12"/>
    <p:sldId id="311" r:id="rId13"/>
    <p:sldId id="313" r:id="rId14"/>
    <p:sldId id="312" r:id="rId15"/>
    <p:sldId id="322" r:id="rId16"/>
    <p:sldId id="314" r:id="rId17"/>
    <p:sldId id="298" r:id="rId18"/>
    <p:sldId id="294" r:id="rId19"/>
    <p:sldId id="296" r:id="rId20"/>
    <p:sldId id="284" r:id="rId21"/>
    <p:sldId id="285" r:id="rId22"/>
    <p:sldId id="317" r:id="rId23"/>
    <p:sldId id="259" r:id="rId24"/>
    <p:sldId id="318" r:id="rId25"/>
    <p:sldId id="320" r:id="rId26"/>
    <p:sldId id="325" r:id="rId27"/>
    <p:sldId id="287" r:id="rId28"/>
    <p:sldId id="321" r:id="rId29"/>
    <p:sldId id="301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F89"/>
    <a:srgbClr val="00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2744" autoAdjust="0"/>
  </p:normalViewPr>
  <p:slideViewPr>
    <p:cSldViewPr>
      <p:cViewPr varScale="1">
        <p:scale>
          <a:sx n="79" d="100"/>
          <a:sy n="79" d="100"/>
        </p:scale>
        <p:origin x="4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1233EFD-B346-4F46-B5A5-34CFA277BD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801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66D1AE-1D9F-4DF3-91A8-21CAF858E82A}" type="slidenum">
              <a:rPr lang="en-US" altLang="en-US" sz="1300" smtClean="0">
                <a:latin typeface="Verdana" panose="020B0604030504040204" pitchFamily="34" charset="0"/>
              </a:rPr>
              <a:pPr/>
              <a:t>1</a:t>
            </a:fld>
            <a:endParaRPr lang="en-US" altLang="en-US" sz="130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3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B8FFAE-61C9-4AE1-B01C-893FB8230DBC}" type="slidenum">
              <a:rPr lang="en-US" altLang="en-US" sz="1300" smtClean="0"/>
              <a:pPr/>
              <a:t>10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09639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912B7E-4ABA-4AEF-A377-D03EF2F53383}" type="slidenum">
              <a:rPr lang="en-US" altLang="en-US" sz="1300" smtClean="0"/>
              <a:pPr/>
              <a:t>11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252054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912B7E-4ABA-4AEF-A377-D03EF2F53383}" type="slidenum">
              <a:rPr lang="en-US" altLang="en-US" sz="1300" smtClean="0"/>
              <a:pPr/>
              <a:t>12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08955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912B7E-4ABA-4AEF-A377-D03EF2F53383}" type="slidenum">
              <a:rPr lang="en-US" altLang="en-US" sz="1300" smtClean="0"/>
              <a:pPr/>
              <a:t>14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233785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 element is to contain the headings of either a web page document or an area within the document such as a section or article (discussed later)..</a:t>
            </a:r>
            <a:r>
              <a:rPr lang="en-US" baseline="0" dirty="0" smtClean="0"/>
              <a:t>  Element is block display and usually contains one or more heading level elements (h1 - h6).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Nav</a:t>
            </a:r>
            <a:r>
              <a:rPr lang="en-US" baseline="0" dirty="0" smtClean="0"/>
              <a:t> element contains the navigation links.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Main element is to contain the main content of a page.  There should be only one main element per web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Footer is to contain the footer content of a page or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33EFD-B346-4F46-B5A5-34CFA277BDE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35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Div</a:t>
            </a:r>
            <a:r>
              <a:rPr lang="en-US" dirty="0" smtClean="0"/>
              <a:t> is a block element (extends from left to right side of container</a:t>
            </a:r>
            <a:r>
              <a:rPr lang="en-US" baseline="0" dirty="0" smtClean="0"/>
              <a:t> element) with space above and below.  Using CSS, we can change </a:t>
            </a:r>
            <a:r>
              <a:rPr lang="en-US" baseline="0" dirty="0" smtClean="0"/>
              <a:t>to inline style.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33EFD-B346-4F46-B5A5-34CFA277BDE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350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D58E55-3E81-4B3B-B4DC-F162E3B4BB66}" type="slidenum">
              <a:rPr lang="en-US" altLang="en-US" sz="1300" smtClean="0"/>
              <a:pPr/>
              <a:t>20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354502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80EF18-8CFC-42D7-B50F-0C4825DD9212}" type="slidenum">
              <a:rPr lang="en-US" altLang="en-US" sz="1300" smtClean="0"/>
              <a:pPr/>
              <a:t>21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893349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80EF18-8CFC-42D7-B50F-0C4825DD9212}" type="slidenum">
              <a:rPr lang="en-US" altLang="en-US" sz="1300" smtClean="0"/>
              <a:pPr/>
              <a:t>22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827411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F0EFC5-0A93-4606-AB05-E5E1A1BD8A0D}" type="slidenum">
              <a:rPr lang="en-US" altLang="en-US" sz="1300" smtClean="0"/>
              <a:pPr/>
              <a:t>23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9213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DB6FEE-02A7-4A6D-940F-D86520D28626}" type="slidenum">
              <a:rPr lang="en-US" altLang="en-US" sz="1300" smtClean="0"/>
              <a:pPr/>
              <a:t>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643622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F0EFC5-0A93-4606-AB05-E5E1A1BD8A0D}" type="slidenum">
              <a:rPr lang="en-US" altLang="en-US" sz="1300" smtClean="0"/>
              <a:pPr/>
              <a:t>24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39819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F0EFC5-0A93-4606-AB05-E5E1A1BD8A0D}" type="slidenum">
              <a:rPr lang="en-US" altLang="en-US" sz="1300" smtClean="0"/>
              <a:pPr/>
              <a:t>25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569318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F0EFC5-0A93-4606-AB05-E5E1A1BD8A0D}" type="slidenum">
              <a:rPr lang="en-US" altLang="en-US" sz="1300" smtClean="0"/>
              <a:pPr/>
              <a:t>26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601710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E231AF-D8F8-4D63-BA2A-04054F985253}" type="slidenum">
              <a:rPr lang="en-US" altLang="en-US" sz="1300" smtClean="0"/>
              <a:pPr/>
              <a:t>27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165647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F0EFC5-0A93-4606-AB05-E5E1A1BD8A0D}" type="slidenum">
              <a:rPr lang="en-US" altLang="en-US" sz="1300" smtClean="0"/>
              <a:pPr/>
              <a:t>28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42420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F0EFC5-0A93-4606-AB05-E5E1A1BD8A0D}" type="slidenum">
              <a:rPr lang="en-US" altLang="en-US" sz="1300" smtClean="0"/>
              <a:pPr/>
              <a:t>29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75336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DD2000-33B9-4434-A265-900792943355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57893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DD2000-33B9-4434-A265-900792943355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03614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9B8F7A-80D1-4833-8B92-C93354635E7B}" type="slidenum">
              <a:rPr lang="en-US" altLang="en-US" sz="1300" smtClean="0"/>
              <a:pPr/>
              <a:t>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73649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9B8F7A-80D1-4833-8B92-C93354635E7B}" type="slidenum">
              <a:rPr lang="en-US" altLang="en-US" sz="1300" smtClean="0"/>
              <a:pPr/>
              <a:t>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98882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4EE4F9-90D0-4A3D-9125-A160C74C6B4E}" type="slidenum">
              <a:rPr lang="en-US" altLang="en-US" sz="1300" smtClean="0"/>
              <a:pPr/>
              <a:t>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630713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A3B828-FB73-49B9-8264-68ED4373E642}" type="slidenum">
              <a:rPr lang="en-US" altLang="en-US" sz="1300" smtClean="0"/>
              <a:pPr/>
              <a:t>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23657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A5B5F2-118B-4607-8B09-E3E88585BF76}" type="slidenum">
              <a:rPr lang="en-US" altLang="en-US" sz="1300" smtClean="0"/>
              <a:pPr/>
              <a:t>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23853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175" y="6410325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8100" y="6524625"/>
            <a:ext cx="594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AE6FF-1499-4698-A6DF-D44DB1C27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9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5A798-0A6C-4E1F-9054-9EFF0B41F8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16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4A18B-3E74-42A9-9B04-FFDFB4F6E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26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510338"/>
            <a:ext cx="5943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2C91-B323-4515-BC16-87ED17345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60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20D8A-9AD1-4741-A560-14DC981134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25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F9EB7-D48E-4130-AE57-A83E058B4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06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94E11-902C-4A24-992F-D4BCDC6A95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9791C-029F-4ED9-802B-7C88FAB5A1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16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6BAF2-D076-4729-B300-21283FD604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67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3E4192-A409-49E9-9733-8960DA78D6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36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03CFE-5128-4E42-B0F2-33CCDAD01D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6D02F6-D992-46BA-8A4F-CABF8E4B6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85" r:id="rId4"/>
    <p:sldLayoutId id="2147484486" r:id="rId5"/>
    <p:sldLayoutId id="2147484487" r:id="rId6"/>
    <p:sldLayoutId id="2147484492" r:id="rId7"/>
    <p:sldLayoutId id="2147484493" r:id="rId8"/>
    <p:sldLayoutId id="2147484494" r:id="rId9"/>
    <p:sldLayoutId id="2147484488" r:id="rId10"/>
    <p:sldLayoutId id="2147484495" r:id="rId11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57400"/>
            <a:ext cx="8001000" cy="1431925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  <a:t>CIS 276:  Introduction to Enterprise Web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16636" y="5996226"/>
            <a:ext cx="76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Exercise 2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Exercise 3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Custom.txt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ex3 folder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fruit.txt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199"/>
            <a:ext cx="7772400" cy="676275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Description List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953000"/>
          </a:xfrm>
        </p:spPr>
        <p:txBody>
          <a:bodyPr rtlCol="0">
            <a:normAutofit fontScale="92500" lnSpcReduction="10000"/>
          </a:bodyPr>
          <a:lstStyle/>
          <a:p>
            <a:pPr marL="82296" indent="0"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Useful to display a list of terms and descriptions or a list of FAQ and answers  (no attributes).</a:t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&lt;dl&gt; 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description list</a:t>
            </a:r>
            <a:b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a term/phrase/sentence</a:t>
            </a:r>
            <a:b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Configures empty space above and below the text</a:t>
            </a:r>
            <a:b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a description of the term/phrase/sentence</a:t>
            </a:r>
          </a:p>
          <a:p>
            <a:pPr marL="1040130" lvl="2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Indents the text</a:t>
            </a:r>
          </a:p>
          <a:p>
            <a:pPr marL="1040130" lvl="2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Configures empty space above and below the text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154257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2192"/>
            <a:ext cx="7543800" cy="62706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Description List: Example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715168" y="1285754"/>
            <a:ext cx="7620000" cy="345749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</a:rPr>
              <a:t>&lt;dl&gt;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</a:rPr>
              <a:t>   &lt;</a:t>
            </a:r>
            <a:r>
              <a:rPr lang="en-US" altLang="en-US" sz="2800" b="1" dirty="0" err="1" smtClean="0">
                <a:latin typeface="Times New Roman" panose="02020603050405020304" pitchFamily="18" charset="0"/>
              </a:rPr>
              <a:t>dt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&gt;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IP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&lt;/</a:t>
            </a:r>
            <a:r>
              <a:rPr lang="en-US" altLang="en-US" sz="2800" b="1" dirty="0" err="1" smtClean="0">
                <a:latin typeface="Times New Roman" panose="02020603050405020304" pitchFamily="18" charset="0"/>
              </a:rPr>
              <a:t>dt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</a:rPr>
              <a:t>        &lt;</a:t>
            </a:r>
            <a:r>
              <a:rPr lang="en-US" altLang="en-US" sz="2800" b="1" dirty="0" err="1" smtClean="0">
                <a:latin typeface="Times New Roman" panose="02020603050405020304" pitchFamily="18" charset="0"/>
              </a:rPr>
              <a:t>dd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&gt;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Internet Protocol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&lt;/</a:t>
            </a:r>
            <a:r>
              <a:rPr lang="en-US" altLang="en-US" sz="2800" b="1" dirty="0" err="1" smtClean="0">
                <a:latin typeface="Times New Roman" panose="02020603050405020304" pitchFamily="18" charset="0"/>
              </a:rPr>
              <a:t>dd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</a:rPr>
              <a:t>    &lt;</a:t>
            </a:r>
            <a:r>
              <a:rPr lang="en-US" altLang="en-US" sz="2800" b="1" dirty="0" err="1" smtClean="0">
                <a:latin typeface="Times New Roman" panose="02020603050405020304" pitchFamily="18" charset="0"/>
              </a:rPr>
              <a:t>dt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&gt;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TCP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&lt;/</a:t>
            </a:r>
            <a:r>
              <a:rPr lang="en-US" altLang="en-US" sz="2800" b="1" dirty="0" err="1" smtClean="0">
                <a:latin typeface="Times New Roman" panose="02020603050405020304" pitchFamily="18" charset="0"/>
              </a:rPr>
              <a:t>dt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</a:rPr>
              <a:t>         &lt;</a:t>
            </a:r>
            <a:r>
              <a:rPr lang="en-US" altLang="en-US" sz="2800" b="1" dirty="0" err="1" smtClean="0">
                <a:latin typeface="Times New Roman" panose="02020603050405020304" pitchFamily="18" charset="0"/>
              </a:rPr>
              <a:t>dd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&gt;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Transmission Control Protocol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&lt;/</a:t>
            </a:r>
            <a:r>
              <a:rPr lang="en-US" altLang="en-US" sz="2800" b="1" dirty="0" err="1" smtClean="0">
                <a:latin typeface="Times New Roman" panose="02020603050405020304" pitchFamily="18" charset="0"/>
              </a:rPr>
              <a:t>dd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</a:rPr>
              <a:t>&lt;/dl&gt;</a:t>
            </a:r>
          </a:p>
        </p:txBody>
      </p:sp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168" y="4743244"/>
            <a:ext cx="4421188" cy="1895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28601" y="994749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331"/>
            <a:ext cx="7543800" cy="62706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Nested Lists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46100" y="1828800"/>
            <a:ext cx="8229600" cy="4712876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Each level of nesting is indented by the browser and given a different marker.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Too many levels could push the text to the right edge of the browser document window or beyond, forcing your viewer to scroll horizontally.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In your </a:t>
            </a:r>
            <a:r>
              <a:rPr lang="en-US" altLang="en-US" sz="2400" dirty="0">
                <a:latin typeface="Times New Roman" panose="02020603050405020304" pitchFamily="18" charset="0"/>
              </a:rPr>
              <a:t>source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code, indent sections of the list to make it easier to read.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Remember that white space in the source code is ignored by the browser; the tags cause the list to be indented on the Web page.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13122" y="790916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199" y="779393"/>
            <a:ext cx="8854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</a:rPr>
              <a:t>Since </a:t>
            </a:r>
            <a:r>
              <a:rPr lang="en-US" altLang="en-US" dirty="0" smtClean="0">
                <a:solidFill>
                  <a:schemeClr val="accent2"/>
                </a:solidFill>
              </a:rPr>
              <a:t>only </a:t>
            </a:r>
            <a:r>
              <a:rPr lang="en-US" altLang="en-US" dirty="0">
                <a:solidFill>
                  <a:schemeClr val="accent2"/>
                </a:solidFill>
              </a:rPr>
              <a:t>list type and list items (one level) </a:t>
            </a:r>
            <a:r>
              <a:rPr lang="en-US" altLang="en-US" dirty="0" smtClean="0">
                <a:solidFill>
                  <a:schemeClr val="accent2"/>
                </a:solidFill>
              </a:rPr>
              <a:t>are part of the element, </a:t>
            </a:r>
            <a:r>
              <a:rPr lang="en-US" altLang="en-US" dirty="0">
                <a:solidFill>
                  <a:schemeClr val="accent2"/>
                </a:solidFill>
              </a:rPr>
              <a:t>must nest </a:t>
            </a:r>
            <a:r>
              <a:rPr lang="en-US" altLang="en-US" dirty="0" smtClean="0">
                <a:solidFill>
                  <a:schemeClr val="accent2"/>
                </a:solidFill>
              </a:rPr>
              <a:t>lists to display </a:t>
            </a:r>
            <a:r>
              <a:rPr lang="en-US" altLang="en-US" dirty="0">
                <a:solidFill>
                  <a:schemeClr val="accent2"/>
                </a:solidFill>
              </a:rPr>
              <a:t>multiple levels (indented items)</a:t>
            </a:r>
          </a:p>
        </p:txBody>
      </p:sp>
    </p:spTree>
    <p:extLst>
      <p:ext uri="{BB962C8B-B14F-4D97-AF65-F5344CB8AC3E}">
        <p14:creationId xmlns:p14="http://schemas.microsoft.com/office/powerpoint/2010/main" val="33349172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944" t="12500" r="23645" b="56250"/>
          <a:stretch/>
        </p:blipFill>
        <p:spPr>
          <a:xfrm>
            <a:off x="30480" y="2590800"/>
            <a:ext cx="9113520" cy="3962400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cxnSp>
        <p:nvCxnSpPr>
          <p:cNvPr id="3" name="Straight Connector 2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6621" y="854095"/>
            <a:ext cx="8915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Create the following using an h1 level for the heading and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nested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unordered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lists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(with list items) for the remainder.</a:t>
            </a:r>
            <a:endParaRPr lang="en-US" b="1" dirty="0" smtClean="0"/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b="1" dirty="0" smtClean="0"/>
              <a:t>Start with </a:t>
            </a:r>
            <a:r>
              <a:rPr lang="en-US" sz="2000" b="1" i="1" dirty="0" smtClean="0"/>
              <a:t>astructure.html</a:t>
            </a:r>
            <a:r>
              <a:rPr lang="en-US" sz="2000" b="1" dirty="0" smtClean="0"/>
              <a:t> and save as </a:t>
            </a:r>
            <a:r>
              <a:rPr lang="en-US" sz="2000" b="1" i="1" dirty="0" smtClean="0"/>
              <a:t>fruit.html</a:t>
            </a:r>
            <a:r>
              <a:rPr lang="en-US" sz="2000" b="1" dirty="0" smtClean="0"/>
              <a:t>. 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Open </a:t>
            </a:r>
            <a:r>
              <a:rPr lang="en-US" sz="2000" b="1" i="1" dirty="0" smtClean="0"/>
              <a:t>fruit.txt</a:t>
            </a:r>
            <a:r>
              <a:rPr lang="en-US" sz="2000" b="1" dirty="0" smtClean="0"/>
              <a:t> and copy/paste it into the body of </a:t>
            </a:r>
            <a:r>
              <a:rPr lang="en-US" sz="2000" b="1" i="1" dirty="0" smtClean="0"/>
              <a:t>fruit.html</a:t>
            </a:r>
            <a:r>
              <a:rPr lang="en-US" sz="2000" b="1" dirty="0" smtClean="0"/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152331"/>
            <a:ext cx="7543800" cy="62706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B0F0"/>
                </a:solidFill>
              </a:rPr>
              <a:t>Your Turn!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6858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/>
          <p:nvPr/>
        </p:nvPicPr>
        <p:blipFill rotWithShape="1">
          <a:blip r:embed="rId3"/>
          <a:srcRect l="5129" t="27578" r="56891" b="14766"/>
          <a:stretch/>
        </p:blipFill>
        <p:spPr bwMode="auto">
          <a:xfrm>
            <a:off x="304800" y="152400"/>
            <a:ext cx="6781799" cy="6324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34200" y="152400"/>
            <a:ext cx="2133600" cy="5170646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When we get to CSS, the placement of the &lt;/li&gt; for "Great …" WILL make a difference (when we </a:t>
            </a:r>
            <a:r>
              <a:rPr lang="en-US" sz="2200" b="1" dirty="0">
                <a:solidFill>
                  <a:srgbClr val="00B050"/>
                </a:solidFill>
              </a:rPr>
              <a:t>discuss descendant </a:t>
            </a:r>
            <a:r>
              <a:rPr lang="en-US" sz="2200" b="1" dirty="0" smtClean="0">
                <a:solidFill>
                  <a:srgbClr val="00B050"/>
                </a:solidFill>
              </a:rPr>
              <a:t>and child selectors). 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The alternative solution is shown on the next slide.</a:t>
            </a:r>
            <a:endParaRPr lang="en-US"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621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5404" t="19669" r="56731" b="11346"/>
          <a:stretch/>
        </p:blipFill>
        <p:spPr bwMode="auto">
          <a:xfrm>
            <a:off x="914400" y="0"/>
            <a:ext cx="66294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6858000" y="533400"/>
            <a:ext cx="2133600" cy="1981200"/>
          </a:xfrm>
          <a:prstGeom prst="wedgeRectCallout">
            <a:avLst>
              <a:gd name="adj1" fmla="val -187750"/>
              <a:gd name="adj2" fmla="val -61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 where &lt;li&gt;s close in this vs the previous example.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858000" y="533400"/>
            <a:ext cx="2133600" cy="1981200"/>
          </a:xfrm>
          <a:prstGeom prst="wedgeRectCallout">
            <a:avLst>
              <a:gd name="adj1" fmla="val -180983"/>
              <a:gd name="adj2" fmla="val 740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 where &lt;li&gt;s close in this vs the previous example.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858000" y="533400"/>
            <a:ext cx="2133600" cy="1981200"/>
          </a:xfrm>
          <a:prstGeom prst="wedgeRectCallout">
            <a:avLst>
              <a:gd name="adj1" fmla="val -86810"/>
              <a:gd name="adj2" fmla="val 1736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 where &lt;li&gt;s close in this vs the previous example.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5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35176" y="120757"/>
            <a:ext cx="5011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Your turn!  Exercise 2</a:t>
            </a:r>
            <a:endParaRPr lang="en-US" sz="4000" b="1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1" y="816768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295400"/>
            <a:ext cx="7543800" cy="3886200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Locate Exercise2.docx (instructions) in your files. I suggest that you open it and size it to fit half of the monitor, vertically, and use the other half for your HTML work.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You begin </a:t>
            </a:r>
            <a:r>
              <a:rPr lang="en-US" altLang="en-US" sz="2400" dirty="0">
                <a:latin typeface="Times New Roman" panose="02020603050405020304" pitchFamily="18" charset="0"/>
              </a:rPr>
              <a:t>with the text file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Custom.txt,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which you save as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custom.html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Follow the remainder of the instructions in the Word doc for Exercise 2a, 2b, and 2c.</a:t>
            </a:r>
          </a:p>
        </p:txBody>
      </p:sp>
    </p:spTree>
    <p:extLst>
      <p:ext uri="{BB962C8B-B14F-4D97-AF65-F5344CB8AC3E}">
        <p14:creationId xmlns:p14="http://schemas.microsoft.com/office/powerpoint/2010/main" val="8052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" y="152400"/>
            <a:ext cx="8305800" cy="76200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HTML5 Structural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Elements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06779" y="2159000"/>
            <a:ext cx="1293144" cy="4394200"/>
          </a:xfrm>
        </p:spPr>
        <p:txBody>
          <a:bodyPr/>
          <a:lstStyle/>
          <a:p>
            <a:pPr marL="419100" indent="-382588" algn="r" eaLnBrk="1" hangingPunct="1">
              <a:buFont typeface="Wingdings 2" panose="05020102010507070707" pitchFamily="18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  <a:p>
            <a:pPr marL="0" indent="-382588" algn="r" eaLnBrk="1" hangingPunct="1">
              <a:spcBef>
                <a:spcPts val="1400"/>
              </a:spcBef>
              <a:buFont typeface="Wingdings 2" panose="05020102010507070707" pitchFamily="18" charset="2"/>
              <a:buNone/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indent="-382588" algn="r" eaLnBrk="1" hangingPunct="1">
              <a:spcBef>
                <a:spcPts val="1800"/>
              </a:spcBef>
              <a:buFont typeface="Wingdings 2" panose="05020102010507070707" pitchFamily="18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marL="419100" indent="-382588" algn="r" eaLnBrk="1" hangingPunct="1">
              <a:buFont typeface="Wingdings 2" panose="05020102010507070707" pitchFamily="18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  <a:p>
            <a:pPr marL="419100" indent="-382588" algn="r" eaLnBrk="1" hangingPunct="1">
              <a:buFont typeface="Wingdings 2" panose="05020102010507070707" pitchFamily="18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  <a:p>
            <a:pPr marL="419100" indent="-382588" algn="r" eaLnBrk="1" hangingPunct="1">
              <a:buFont typeface="Wingdings 2" panose="05020102010507070707" pitchFamily="18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  <a:p>
            <a:pPr marL="419100" indent="-382588" algn="r" eaLnBrk="1" hangingPunct="1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</a:p>
          <a:p>
            <a:pPr marL="419100" indent="-382588" algn="r" eaLnBrk="1" hangingPunct="1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</a:p>
        </p:txBody>
      </p:sp>
      <p:pic>
        <p:nvPicPr>
          <p:cNvPr id="95234" name="Picture 2" descr="C:\Users\DrMorris\Documents\0WDF7E\Figures\Chapter2\Figure2.21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599" y="1282700"/>
            <a:ext cx="7149983" cy="4851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28601" y="816768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rot="5400000">
            <a:off x="-1391640" y="3677640"/>
            <a:ext cx="4381502" cy="531422"/>
          </a:xfrm>
          <a:prstGeom prst="bentConnector3">
            <a:avLst>
              <a:gd name="adj1" fmla="val 1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6134100"/>
            <a:ext cx="531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64959" y="3568452"/>
            <a:ext cx="80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body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288" y="457200"/>
            <a:ext cx="4708525" cy="646113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Div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Element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22325" y="1219200"/>
            <a:ext cx="7543800" cy="51054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Configures a </a:t>
            </a:r>
            <a:r>
              <a:rPr lang="en-US" sz="2800" i="1" dirty="0" smtClean="0">
                <a:solidFill>
                  <a:srgbClr val="0070C0"/>
                </a:solidFill>
              </a:rPr>
              <a:t>structural block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area or “division” on a web page with empty space above and below.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contain other block display elements, including other div elements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&lt;div&gt;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&lt;h3&gt;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Home Services&lt;/h3&gt;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&lt;li&gt;general repairs&lt;/li&gt;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&lt;li&gt;yard work&lt;/li&gt;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0668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HTML5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Structural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Elements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419600" y="914400"/>
            <a:ext cx="4526756" cy="5769769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&lt;body&gt;</a:t>
            </a:r>
          </a:p>
          <a:p>
            <a:pPr marL="0" indent="0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lvl="1" indent="0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&lt;header&gt;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headings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&lt;/header&gt;</a:t>
            </a:r>
          </a:p>
          <a:p>
            <a:pPr marL="0" lvl="1" indent="0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navigation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</a:p>
          <a:p>
            <a:pPr marL="0" lvl="1" indent="0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lvl="1" indent="0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content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</a:p>
          <a:p>
            <a:pPr marL="0" lvl="1" indent="0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&lt;div&gt;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lvl="1" indent="0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1" indent="0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lvl="1" indent="0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lvl="1" indent="0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0" lvl="1" indent="0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&lt;footer&gt;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footer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&lt;/footer&gt;</a:t>
            </a:r>
          </a:p>
          <a:p>
            <a:pPr marL="0" lvl="1" indent="0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marL="0" lvl="1" indent="0" eaLnBrk="1" fontAlgn="auto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&lt;/body&gt;</a:t>
            </a:r>
          </a:p>
        </p:txBody>
      </p:sp>
      <p:pic>
        <p:nvPicPr>
          <p:cNvPr id="60421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" t="28721" r="3047" b="13836"/>
          <a:stretch/>
        </p:blipFill>
        <p:spPr bwMode="auto">
          <a:xfrm>
            <a:off x="2141460" y="5868476"/>
            <a:ext cx="117565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28601" y="816768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63551" t="30994" r="18218" b="28637"/>
          <a:stretch/>
        </p:blipFill>
        <p:spPr>
          <a:xfrm>
            <a:off x="319083" y="1089984"/>
            <a:ext cx="3759788" cy="46808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4435" y="6065197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CSS could render: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233589"/>
            <a:ext cx="7543800" cy="75701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Learning Outcomes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399" y="1295400"/>
            <a:ext cx="8412955" cy="5029200"/>
          </a:xfrm>
        </p:spPr>
        <p:txBody>
          <a:bodyPr rtlCol="0">
            <a:normAutofit fontScale="92500"/>
          </a:bodyPr>
          <a:lstStyle/>
          <a:p>
            <a:pPr marL="6858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5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presentation will...</a:t>
            </a: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file structure</a:t>
            </a: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Explore HTML lists</a:t>
            </a: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web page using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 header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nav,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main, and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elements</a:t>
            </a: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Introduce the div element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anchor element to link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absolute, relative, and e-mail hyperlinks</a:t>
            </a: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save, and display a web page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599" y="9906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7794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Anchor Element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399" cy="4572000"/>
          </a:xfrm>
        </p:spPr>
        <p:txBody>
          <a:bodyPr rtlCol="0">
            <a:normAutofit/>
          </a:bodyPr>
          <a:lstStyle/>
          <a:p>
            <a:pPr marL="459486" indent="-45720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Specifies a hyperlink reference (href) to a file</a:t>
            </a:r>
          </a:p>
          <a:p>
            <a:pPr marL="459486" indent="-45720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Text between the &lt;a&gt; and &lt;/a&gt; is displayed on the web page</a:t>
            </a:r>
          </a:p>
          <a:p>
            <a:pPr marL="459486" indent="-45720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href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Attribute</a:t>
            </a:r>
          </a:p>
          <a:p>
            <a:pPr marL="532130" lvl="1" indent="-23774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Indicates the </a:t>
            </a:r>
            <a:r>
              <a:rPr lang="en-US" sz="2400" dirty="0" smtClean="0">
                <a:solidFill>
                  <a:srgbClr val="0070C0"/>
                </a:solidFill>
                <a:cs typeface="Times New Roman" pitchFamily="18" charset="0"/>
              </a:rPr>
              <a:t>file name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or </a:t>
            </a:r>
            <a:r>
              <a:rPr lang="en-US" sz="2400" dirty="0" smtClean="0">
                <a:solidFill>
                  <a:srgbClr val="0070C0"/>
                </a:solidFill>
                <a:cs typeface="Times New Roman" pitchFamily="18" charset="0"/>
              </a:rPr>
              <a:t>URL</a:t>
            </a:r>
          </a:p>
          <a:p>
            <a:pPr marL="240030" indent="-23774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2286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3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.html"&gt;Contact Us&lt;/a&gt;</a:t>
            </a:r>
          </a:p>
          <a:p>
            <a:pPr marL="2286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"&gt;Read More&lt;/a&gt;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40030" indent="-23774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1" y="10668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70326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Absolute Hyperlinks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825294" y="1447800"/>
            <a:ext cx="7838745" cy="47244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Absolute link</a:t>
            </a:r>
          </a:p>
          <a:p>
            <a:pPr lvl="1"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Link to a different website</a:t>
            </a:r>
          </a:p>
          <a:p>
            <a:pPr lvl="1"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href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value to the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site's home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page includes the http:// protocol and the domain name.</a:t>
            </a:r>
            <a:r>
              <a:rPr lang="en-US" altLang="en-US" dirty="0" smtClean="0"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cs typeface="Times New Roman" panose="02020603050405020304" pitchFamily="18" charset="0"/>
              </a:rPr>
            </a:br>
            <a:endParaRPr lang="en-US" altLang="en-US" sz="800" dirty="0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&lt;a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="http://yahoo.com"&gt;Yahoo&lt;/a&gt;</a:t>
            </a:r>
          </a:p>
          <a:p>
            <a:pPr lvl="1" eaLnBrk="1" hangingPunct="1"/>
            <a:endParaRPr lang="en-US" altLang="en-US" sz="2200" dirty="0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200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2200" dirty="0" err="1" smtClean="0">
                <a:cs typeface="Times New Roman" panose="02020603050405020304" pitchFamily="18" charset="0"/>
              </a:rPr>
              <a:t>href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 value to a page other than the home page must include a specific folder name and could include a file name.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&lt;a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="http://www.usi.edu/business/computer-science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/"&gt;CS at USI&lt;/a&gt;</a:t>
            </a:r>
            <a:endParaRPr lang="en-US" altLang="en-US" sz="2800" dirty="0" smtClean="0"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990601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87339"/>
            <a:ext cx="7543800" cy="70326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Relative Hyperlinks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848055" y="1600200"/>
            <a:ext cx="7391400" cy="41910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Relative link</a:t>
            </a:r>
          </a:p>
          <a:p>
            <a:pPr lvl="1" eaLnBrk="1" hangingPunct="1"/>
            <a:r>
              <a:rPr lang="en-US" altLang="en-US" sz="2400" dirty="0" smtClean="0">
                <a:cs typeface="Times New Roman" panose="02020603050405020304" pitchFamily="18" charset="0"/>
              </a:rPr>
              <a:t>Link to pages on your own site (relative to the location of the current file)</a:t>
            </a:r>
            <a:r>
              <a:rPr lang="en-US" altLang="en-US" dirty="0" smtClean="0"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cs typeface="Times New Roman" panose="02020603050405020304" pitchFamily="18" charset="0"/>
              </a:rPr>
            </a:br>
            <a:endParaRPr lang="en-US" altLang="en-US" dirty="0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&lt;a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=“alum.html"&gt;Alumni&lt;/a&gt;</a:t>
            </a:r>
            <a:endParaRPr lang="en-US" altLang="en-US" sz="2800" dirty="0" smtClean="0"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990601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969" t="4062" r="49048" b="82985"/>
          <a:stretch/>
        </p:blipFill>
        <p:spPr>
          <a:xfrm>
            <a:off x="1143000" y="3962400"/>
            <a:ext cx="5437909" cy="129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28409" y="38239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 line 72 of USI’s code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14272" y="5911412"/>
            <a:ext cx="671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Note use of some elements you should </a:t>
            </a:r>
            <a:r>
              <a:rPr lang="en-US" sz="1800" dirty="0" smtClean="0"/>
              <a:t>recognize </a:t>
            </a:r>
            <a:r>
              <a:rPr lang="en-US" sz="1800" dirty="0" smtClean="0"/>
              <a:t>(</a:t>
            </a:r>
            <a:r>
              <a:rPr lang="en-US" sz="1800" dirty="0" err="1" smtClean="0"/>
              <a:t>ul</a:t>
            </a:r>
            <a:r>
              <a:rPr lang="en-US" sz="1800" dirty="0" smtClean="0"/>
              <a:t>, li, a, </a:t>
            </a:r>
            <a:r>
              <a:rPr lang="en-US" sz="1800" dirty="0" err="1" smtClean="0"/>
              <a:t>href</a:t>
            </a:r>
            <a:r>
              <a:rPr lang="en-US" sz="1800" dirty="0" smtClean="0"/>
              <a:t>, etc.).  </a:t>
            </a:r>
          </a:p>
          <a:p>
            <a:r>
              <a:rPr lang="en-US" sz="1800" dirty="0" smtClean="0"/>
              <a:t>Also note adherence to standard indenting protocols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91701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4" y="420687"/>
            <a:ext cx="7924799" cy="646113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File Structure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41325" y="1219200"/>
            <a:ext cx="8305799" cy="5120083"/>
          </a:xfrm>
        </p:spPr>
        <p:txBody>
          <a:bodyPr/>
          <a:lstStyle/>
          <a:p>
            <a:pPr indent="-273050" eaLnBrk="1" hangingPunct="1">
              <a:spcAft>
                <a:spcPct val="0"/>
              </a:spcAft>
            </a:pPr>
            <a:r>
              <a:rPr lang="en-US" altLang="en-US" sz="3200" dirty="0" smtClean="0">
                <a:cs typeface="Arial" panose="020B0604020202020204" pitchFamily="34" charset="0"/>
              </a:rPr>
              <a:t>Structure: </a:t>
            </a:r>
          </a:p>
          <a:p>
            <a:pPr marL="109538" lvl="1" indent="0" eaLnBrk="1" hangingPunct="1">
              <a:spcAft>
                <a:spcPct val="0"/>
              </a:spcAft>
              <a:buNone/>
            </a:pPr>
            <a:r>
              <a:rPr lang="en-US" altLang="en-US" sz="2400" dirty="0" smtClean="0">
                <a:cs typeface="Arial" panose="020B0604020202020204" pitchFamily="34" charset="0"/>
              </a:rPr>
              <a:t>   </a:t>
            </a:r>
            <a:r>
              <a:rPr lang="en-US" altLang="en-US" sz="2400" b="1" i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Project</a:t>
            </a:r>
            <a:r>
              <a:rPr lang="en-US" altLang="en-US" sz="2400" b="1" dirty="0" smtClean="0">
                <a:cs typeface="Arial" panose="020B0604020202020204" pitchFamily="34" charset="0"/>
              </a:rPr>
              <a:t> Folder </a:t>
            </a:r>
            <a:r>
              <a:rPr lang="en-US" altLang="en-US" sz="2400" dirty="0" smtClean="0">
                <a:cs typeface="Arial" panose="020B0604020202020204" pitchFamily="34" charset="0"/>
              </a:rPr>
              <a:t>(Name will vary depending upon project)</a:t>
            </a:r>
          </a:p>
          <a:p>
            <a:pPr marL="109538" lvl="1" indent="0" eaLnBrk="1" hangingPunct="1">
              <a:spcAft>
                <a:spcPct val="0"/>
              </a:spcAft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cs typeface="Arial" panose="020B0604020202020204" pitchFamily="34" charset="0"/>
              </a:rPr>
              <a:t>      </a:t>
            </a:r>
            <a:r>
              <a:rPr lang="en-US" altLang="en-US" sz="2400" i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Images</a:t>
            </a:r>
            <a:r>
              <a:rPr lang="en-US" altLang="en-US" sz="2400" dirty="0" smtClean="0">
                <a:cs typeface="Arial" panose="020B0604020202020204" pitchFamily="34" charset="0"/>
              </a:rPr>
              <a:t> folder</a:t>
            </a:r>
          </a:p>
          <a:p>
            <a:pPr marL="109538" lvl="1" indent="0" eaLnBrk="1" hangingPunct="1">
              <a:spcAft>
                <a:spcPct val="0"/>
              </a:spcAft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</a:t>
            </a:r>
            <a:r>
              <a:rPr lang="en-US" altLang="en-US" sz="2400" dirty="0" smtClean="0">
                <a:cs typeface="Arial" panose="020B0604020202020204" pitchFamily="34" charset="0"/>
              </a:rPr>
              <a:t>Contains all of the images used in the web site</a:t>
            </a:r>
          </a:p>
          <a:p>
            <a:pPr marL="109538" lvl="1" indent="0" eaLnBrk="1" hangingPunct="1">
              <a:spcAft>
                <a:spcPct val="0"/>
              </a:spcAft>
              <a:buNone/>
            </a:pPr>
            <a:endParaRPr lang="en-US" altLang="en-US" sz="2400" dirty="0" smtClean="0">
              <a:cs typeface="Arial" panose="020B0604020202020204" pitchFamily="34" charset="0"/>
            </a:endParaRPr>
          </a:p>
          <a:p>
            <a:pPr marL="109538" lvl="1" indent="0" eaLnBrk="1" hangingPunct="1">
              <a:spcAft>
                <a:spcPct val="0"/>
              </a:spcAft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cs typeface="Arial" panose="020B0604020202020204" pitchFamily="34" charset="0"/>
              </a:rPr>
              <a:t>      </a:t>
            </a:r>
            <a:r>
              <a:rPr lang="en-US" altLang="en-US" sz="2400" i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Pages</a:t>
            </a:r>
            <a:r>
              <a:rPr lang="en-US" altLang="en-US" sz="2400" dirty="0" smtClean="0">
                <a:cs typeface="Arial" panose="020B0604020202020204" pitchFamily="34" charset="0"/>
              </a:rPr>
              <a:t> folder</a:t>
            </a:r>
          </a:p>
          <a:p>
            <a:pPr marL="109538" lvl="1" indent="0" eaLnBrk="1" hangingPunct="1">
              <a:spcAft>
                <a:spcPct val="0"/>
              </a:spcAft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Contains all of the </a:t>
            </a:r>
            <a:r>
              <a:rPr lang="en-US" altLang="en-US" sz="2400" dirty="0" smtClean="0">
                <a:cs typeface="Arial" panose="020B0604020202020204" pitchFamily="34" charset="0"/>
              </a:rPr>
              <a:t>pages </a:t>
            </a:r>
            <a:r>
              <a:rPr lang="en-US" altLang="en-US" sz="2400" dirty="0">
                <a:cs typeface="Arial" panose="020B0604020202020204" pitchFamily="34" charset="0"/>
              </a:rPr>
              <a:t>used in the web site</a:t>
            </a:r>
          </a:p>
          <a:p>
            <a:pPr marL="109538" lvl="1" indent="0" eaLnBrk="1" hangingPunct="1">
              <a:spcAft>
                <a:spcPct val="0"/>
              </a:spcAft>
              <a:buNone/>
            </a:pPr>
            <a:r>
              <a:rPr lang="en-US" altLang="en-US" sz="2400" dirty="0" smtClean="0">
                <a:cs typeface="Arial" panose="020B0604020202020204" pitchFamily="34" charset="0"/>
              </a:rPr>
              <a:t>	</a:t>
            </a:r>
          </a:p>
          <a:p>
            <a:pPr marL="109538" lvl="1" indent="0" eaLnBrk="1" hangingPunct="1">
              <a:spcAft>
                <a:spcPct val="0"/>
              </a:spcAft>
              <a:buNone/>
            </a:pPr>
            <a:r>
              <a:rPr lang="en-US" altLang="en-US" sz="2400" dirty="0" smtClean="0">
                <a:cs typeface="Arial" panose="020B0604020202020204" pitchFamily="34" charset="0"/>
              </a:rPr>
              <a:t>       </a:t>
            </a:r>
            <a:r>
              <a:rPr lang="en-US" altLang="en-US" sz="2400" i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Styles</a:t>
            </a:r>
            <a:r>
              <a:rPr lang="en-US" altLang="en-US" sz="2400" dirty="0" smtClean="0">
                <a:cs typeface="Arial" panose="020B0604020202020204" pitchFamily="34" charset="0"/>
              </a:rPr>
              <a:t> folder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marL="109538" lvl="1" indent="0" eaLnBrk="1" hangingPunct="1">
              <a:spcAft>
                <a:spcPct val="0"/>
              </a:spcAft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Contains all of the </a:t>
            </a:r>
            <a:r>
              <a:rPr lang="en-US" altLang="en-US" sz="2400" dirty="0" smtClean="0">
                <a:cs typeface="Arial" panose="020B0604020202020204" pitchFamily="34" charset="0"/>
              </a:rPr>
              <a:t>CSS files </a:t>
            </a:r>
            <a:r>
              <a:rPr lang="en-US" altLang="en-US" sz="2400" dirty="0">
                <a:cs typeface="Arial" panose="020B0604020202020204" pitchFamily="34" charset="0"/>
              </a:rPr>
              <a:t>used in the web </a:t>
            </a:r>
            <a:r>
              <a:rPr lang="en-US" altLang="en-US" sz="2400" dirty="0" smtClean="0">
                <a:cs typeface="Arial" panose="020B0604020202020204" pitchFamily="34" charset="0"/>
              </a:rPr>
              <a:t>site</a:t>
            </a:r>
          </a:p>
          <a:p>
            <a:pPr marL="109538" lvl="1" indent="0" eaLnBrk="1" hangingPunct="1">
              <a:spcAft>
                <a:spcPct val="0"/>
              </a:spcAft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 marL="109538" lvl="1" indent="0" eaLnBrk="1" hangingPunct="1">
              <a:spcAft>
                <a:spcPct val="0"/>
              </a:spcAft>
              <a:buNone/>
            </a:pPr>
            <a:r>
              <a:rPr lang="en-US" altLang="en-US" sz="2400" dirty="0" smtClean="0">
                <a:cs typeface="Arial" panose="020B0604020202020204" pitchFamily="34" charset="0"/>
              </a:rPr>
              <a:t>       </a:t>
            </a:r>
            <a:r>
              <a:rPr lang="en-US" altLang="en-US" sz="2400" i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Index.html</a:t>
            </a:r>
            <a:r>
              <a:rPr lang="en-US" altLang="en-US" sz="2400" dirty="0" smtClean="0">
                <a:cs typeface="Arial" panose="020B0604020202020204" pitchFamily="34" charset="0"/>
              </a:rPr>
              <a:t> file</a:t>
            </a:r>
          </a:p>
          <a:p>
            <a:pPr marL="109538" lvl="1" indent="0" eaLnBrk="1" hangingPunct="1">
              <a:spcAft>
                <a:spcPct val="0"/>
              </a:spcAft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</a:t>
            </a:r>
            <a:r>
              <a:rPr lang="en-US" altLang="en-US" sz="2400" dirty="0" smtClean="0">
                <a:cs typeface="Arial" panose="020B0604020202020204" pitchFamily="34" charset="0"/>
              </a:rPr>
              <a:t>The file a browser will use to initialize the web site</a:t>
            </a:r>
          </a:p>
          <a:p>
            <a:pPr marL="109538" lvl="1" indent="0" eaLnBrk="1" hangingPunct="1">
              <a:spcAft>
                <a:spcPct val="0"/>
              </a:spcAft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</a:t>
            </a:r>
            <a:r>
              <a:rPr lang="en-US" altLang="en-US" sz="2400" dirty="0" smtClean="0">
                <a:cs typeface="Arial" panose="020B0604020202020204" pitchFamily="34" charset="0"/>
              </a:rPr>
              <a:t>The first page displayed on the browser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0668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3834"/>
            <a:ext cx="7924799" cy="754366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Relative Locations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640780" y="1981200"/>
            <a:ext cx="1197923" cy="4208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38600" y="3083735"/>
            <a:ext cx="1199903" cy="416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114465"/>
            <a:ext cx="236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Directory View: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39000" y="3110673"/>
            <a:ext cx="1199903" cy="416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styles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38800" y="3097204"/>
            <a:ext cx="1199903" cy="416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38799" y="4084803"/>
            <a:ext cx="1199903" cy="416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638551" y="2788308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</p:cNvCxnSpPr>
          <p:nvPr/>
        </p:nvCxnSpPr>
        <p:spPr>
          <a:xfrm flipH="1">
            <a:off x="6238751" y="2402059"/>
            <a:ext cx="991" cy="386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7838951" y="2788308"/>
            <a:ext cx="1" cy="32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5" name="Straight Connector 16384"/>
          <p:cNvCxnSpPr>
            <a:endCxn id="22" idx="0"/>
          </p:cNvCxnSpPr>
          <p:nvPr/>
        </p:nvCxnSpPr>
        <p:spPr>
          <a:xfrm>
            <a:off x="6238751" y="2788308"/>
            <a:ext cx="1" cy="308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8" name="Straight Connector 16387"/>
          <p:cNvCxnSpPr>
            <a:endCxn id="13" idx="0"/>
          </p:cNvCxnSpPr>
          <p:nvPr/>
        </p:nvCxnSpPr>
        <p:spPr>
          <a:xfrm>
            <a:off x="4638550" y="2788308"/>
            <a:ext cx="2" cy="29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0" name="Straight Connector 16389"/>
          <p:cNvCxnSpPr>
            <a:stCxn id="22" idx="2"/>
          </p:cNvCxnSpPr>
          <p:nvPr/>
        </p:nvCxnSpPr>
        <p:spPr>
          <a:xfrm flipH="1">
            <a:off x="6238751" y="3513412"/>
            <a:ext cx="1" cy="55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25638" y="1114465"/>
            <a:ext cx="236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Site Map View:</a:t>
            </a:r>
            <a:endParaRPr lang="en-US" u="sng" dirty="0">
              <a:solidFill>
                <a:srgbClr val="0070C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13122" y="838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14943" y="1738094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LR project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00743" y="3179109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rooms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9743" y="2216108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images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19743" y="2695260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pages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9743" y="4143060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styles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53094" y="331652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blueroom.html</a:t>
            </a:r>
            <a:endParaRPr lang="en-US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1253945" y="3553473"/>
            <a:ext cx="159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redroom.html</a:t>
            </a:r>
            <a:endParaRPr lang="en-US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1253094" y="377934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greenroom.html</a:t>
            </a:r>
            <a:endParaRPr lang="en-US" sz="1800" dirty="0"/>
          </a:p>
        </p:txBody>
      </p:sp>
      <p:sp>
        <p:nvSpPr>
          <p:cNvPr id="60" name="TextBox 59"/>
          <p:cNvSpPr txBox="1"/>
          <p:nvPr/>
        </p:nvSpPr>
        <p:spPr>
          <a:xfrm>
            <a:off x="965968" y="285932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reserve.html</a:t>
            </a:r>
            <a:endParaRPr lang="en-US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543543" y="189098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index.html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965968" y="234614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grn-room.jpg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53094" y="43768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lr_styles.css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9687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3834"/>
            <a:ext cx="7924799" cy="754366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Relative Locations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3122" y="7620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" y="748711"/>
            <a:ext cx="9067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3050" eaLnBrk="1" hangingPunct="1"/>
            <a:r>
              <a:rPr lang="en-US" altLang="en-US" sz="3200" dirty="0" smtClean="0">
                <a:cs typeface="Arial" panose="020B0604020202020204" pitchFamily="34" charset="0"/>
              </a:rPr>
              <a:t>Path </a:t>
            </a:r>
            <a:r>
              <a:rPr lang="en-US" altLang="en-US" dirty="0" smtClean="0">
                <a:cs typeface="Arial" panose="020B0604020202020204" pitchFamily="34" charset="0"/>
              </a:rPr>
              <a:t>starts </a:t>
            </a:r>
            <a:r>
              <a:rPr lang="en-US" altLang="en-US" dirty="0">
                <a:cs typeface="Arial" panose="020B0604020202020204" pitchFamily="34" charset="0"/>
              </a:rPr>
              <a:t>at the location of the file containing the anchor tag</a:t>
            </a:r>
          </a:p>
          <a:p>
            <a:pPr marL="0" lvl="1" eaLnBrk="1" hangingPunct="1"/>
            <a:r>
              <a:rPr lang="en-US" altLang="en-US" sz="2000" dirty="0" smtClean="0">
                <a:cs typeface="Arial" panose="020B0604020202020204" pitchFamily="34" charset="0"/>
              </a:rPr>
              <a:t> 		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marL="0" lvl="1" eaLnBrk="1" hangingPunct="1"/>
            <a:r>
              <a:rPr lang="en-US" altLang="en-US" sz="2000" dirty="0">
                <a:cs typeface="Arial" panose="020B0604020202020204" pitchFamily="34" charset="0"/>
              </a:rPr>
              <a:t>     </a:t>
            </a:r>
            <a:r>
              <a:rPr lang="en-US" altLang="en-US" sz="2000" u="sng" dirty="0" smtClean="0">
                <a:cs typeface="Arial" panose="020B0604020202020204" pitchFamily="34" charset="0"/>
              </a:rPr>
              <a:t>Path </a:t>
            </a:r>
            <a:r>
              <a:rPr lang="en-US" altLang="en-US" sz="2000" u="sng" dirty="0">
                <a:cs typeface="Arial" panose="020B0604020202020204" pitchFamily="34" charset="0"/>
              </a:rPr>
              <a:t>Name</a:t>
            </a:r>
            <a:r>
              <a:rPr lang="en-US" altLang="en-US" sz="2000" dirty="0">
                <a:cs typeface="Arial" panose="020B0604020202020204" pitchFamily="34" charset="0"/>
              </a:rPr>
              <a:t>	</a:t>
            </a:r>
            <a:r>
              <a:rPr lang="en-US" altLang="en-US" sz="2000" dirty="0" smtClean="0">
                <a:cs typeface="Arial" panose="020B0604020202020204" pitchFamily="34" charset="0"/>
              </a:rPr>
              <a:t>	           </a:t>
            </a:r>
            <a:r>
              <a:rPr lang="en-US" altLang="en-US" sz="2000" u="sng" dirty="0" smtClean="0">
                <a:cs typeface="Arial" panose="020B0604020202020204" pitchFamily="34" charset="0"/>
              </a:rPr>
              <a:t>Start</a:t>
            </a:r>
            <a:r>
              <a:rPr lang="en-US" altLang="en-US" sz="2000" dirty="0" smtClean="0">
                <a:cs typeface="Arial" panose="020B0604020202020204" pitchFamily="34" charset="0"/>
              </a:rPr>
              <a:t>	      </a:t>
            </a:r>
            <a:r>
              <a:rPr lang="en-US" altLang="en-US" sz="2000" u="sng" dirty="0" smtClean="0">
                <a:cs typeface="Arial" panose="020B0604020202020204" pitchFamily="34" charset="0"/>
              </a:rPr>
              <a:t>Significance</a:t>
            </a:r>
          </a:p>
          <a:p>
            <a:pPr marL="0" lvl="1" eaLnBrk="1" hangingPunct="1"/>
            <a:r>
              <a:rPr lang="en-US" altLang="en-US" sz="2000" u="sng" dirty="0" smtClean="0">
                <a:cs typeface="Arial" panose="020B0604020202020204" pitchFamily="34" charset="0"/>
              </a:rPr>
              <a:t> </a:t>
            </a:r>
            <a:endParaRPr lang="en-US" altLang="en-US" sz="2000" u="sng" dirty="0">
              <a:cs typeface="Arial" panose="020B0604020202020204" pitchFamily="34" charset="0"/>
            </a:endParaRPr>
          </a:p>
          <a:p>
            <a:pPr marL="0" lvl="1" eaLnBrk="1" hangingPunct="1"/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cs typeface="Arial" panose="020B0604020202020204" pitchFamily="34" charset="0"/>
              </a:rPr>
              <a:t>href</a:t>
            </a:r>
            <a:r>
              <a:rPr lang="en-US" altLang="en-US" sz="2000" dirty="0" smtClean="0">
                <a:cs typeface="Arial" panose="020B0604020202020204" pitchFamily="34" charset="0"/>
              </a:rPr>
              <a:t>="redroom.html</a:t>
            </a:r>
            <a:r>
              <a:rPr lang="en-US" altLang="en-US" sz="2000" dirty="0">
                <a:cs typeface="Arial" panose="020B0604020202020204" pitchFamily="34" charset="0"/>
              </a:rPr>
              <a:t>"	 </a:t>
            </a:r>
            <a:r>
              <a:rPr lang="en-US" altLang="en-US" sz="2000" dirty="0" smtClean="0">
                <a:cs typeface="Arial" panose="020B0604020202020204" pitchFamily="34" charset="0"/>
              </a:rPr>
              <a:t>          </a:t>
            </a:r>
            <a:r>
              <a:rPr lang="en-US" altLang="en-US" sz="2000" i="1" dirty="0" err="1" smtClean="0">
                <a:cs typeface="Arial" panose="020B0604020202020204" pitchFamily="34" charset="0"/>
              </a:rPr>
              <a:t>blueroom</a:t>
            </a:r>
            <a:r>
              <a:rPr lang="en-US" altLang="en-US" sz="2000" i="1" dirty="0" smtClean="0">
                <a:cs typeface="Arial" panose="020B0604020202020204" pitchFamily="34" charset="0"/>
              </a:rPr>
              <a:t>        </a:t>
            </a:r>
            <a:r>
              <a:rPr lang="en-US" altLang="en-US" sz="2000" dirty="0" smtClean="0">
                <a:cs typeface="Arial" panose="020B0604020202020204" pitchFamily="34" charset="0"/>
              </a:rPr>
              <a:t>The </a:t>
            </a:r>
            <a:r>
              <a:rPr lang="en-US" altLang="en-US" sz="2000" dirty="0">
                <a:cs typeface="Arial" panose="020B0604020202020204" pitchFamily="34" charset="0"/>
              </a:rPr>
              <a:t>file </a:t>
            </a:r>
            <a:r>
              <a:rPr lang="en-US" altLang="en-US" sz="2000" i="1" dirty="0" smtClean="0">
                <a:cs typeface="Arial" panose="020B0604020202020204" pitchFamily="34" charset="0"/>
              </a:rPr>
              <a:t>redroom.html</a:t>
            </a:r>
            <a:r>
              <a:rPr lang="en-US" altLang="en-US" sz="2000" dirty="0" smtClean="0"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is in the </a:t>
            </a:r>
            <a:endParaRPr lang="en-US" altLang="en-US" sz="2000" dirty="0" smtClean="0">
              <a:cs typeface="Arial" panose="020B0604020202020204" pitchFamily="34" charset="0"/>
            </a:endParaRPr>
          </a:p>
          <a:p>
            <a:pPr marL="0" lvl="1" eaLnBrk="1" hangingPunct="1"/>
            <a:r>
              <a:rPr lang="en-US" altLang="en-US" sz="2000" dirty="0">
                <a:cs typeface="Arial" panose="020B0604020202020204" pitchFamily="34" charset="0"/>
              </a:rPr>
              <a:t>	</a:t>
            </a:r>
            <a:r>
              <a:rPr lang="en-US" altLang="en-US" sz="2000" dirty="0" smtClean="0">
                <a:cs typeface="Arial" panose="020B0604020202020204" pitchFamily="34" charset="0"/>
              </a:rPr>
              <a:t>				      current folder (rooms).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marL="0" lvl="1" eaLnBrk="1" hangingPunct="1"/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cs typeface="Arial" panose="020B0604020202020204" pitchFamily="34" charset="0"/>
              </a:rPr>
              <a:t> 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marL="0" lvl="1" eaLnBrk="1" hangingPunct="1"/>
            <a:r>
              <a:rPr lang="en-US" altLang="en-US" sz="2000" dirty="0" smtClean="0">
                <a:cs typeface="Arial" panose="020B0604020202020204" pitchFamily="34" charset="0"/>
              </a:rPr>
              <a:t> </a:t>
            </a:r>
            <a:r>
              <a:rPr lang="en-US" altLang="en-US" sz="2000" b="1" dirty="0" err="1">
                <a:cs typeface="Arial" panose="020B0604020202020204" pitchFamily="34" charset="0"/>
              </a:rPr>
              <a:t>href</a:t>
            </a:r>
            <a:r>
              <a:rPr lang="en-US" altLang="en-US" sz="2000" dirty="0">
                <a:cs typeface="Arial" panose="020B0604020202020204" pitchFamily="34" charset="0"/>
              </a:rPr>
              <a:t>="</a:t>
            </a:r>
            <a:r>
              <a:rPr lang="en-US" altLang="en-US" sz="2000" dirty="0" smtClean="0">
                <a:cs typeface="Arial" panose="020B0604020202020204" pitchFamily="34" charset="0"/>
              </a:rPr>
              <a:t>rooms/redroom.html"       </a:t>
            </a:r>
            <a:r>
              <a:rPr lang="en-US" altLang="en-US" sz="2000" i="1" dirty="0" smtClean="0">
                <a:cs typeface="Arial" panose="020B0604020202020204" pitchFamily="34" charset="0"/>
              </a:rPr>
              <a:t>reserve             </a:t>
            </a:r>
            <a:r>
              <a:rPr lang="en-US" altLang="en-US" sz="2000" dirty="0" smtClean="0">
                <a:cs typeface="Arial" panose="020B0604020202020204" pitchFamily="34" charset="0"/>
              </a:rPr>
              <a:t>The file </a:t>
            </a:r>
            <a:r>
              <a:rPr lang="en-US" altLang="en-US" sz="2000" i="1" dirty="0" smtClean="0">
                <a:cs typeface="Arial" panose="020B0604020202020204" pitchFamily="34" charset="0"/>
              </a:rPr>
              <a:t>redroom.html</a:t>
            </a:r>
            <a:r>
              <a:rPr lang="en-US" altLang="en-US" sz="2000" dirty="0" smtClean="0">
                <a:cs typeface="Arial" panose="020B0604020202020204" pitchFamily="34" charset="0"/>
              </a:rPr>
              <a:t> is in a </a:t>
            </a:r>
          </a:p>
          <a:p>
            <a:pPr marL="0" lvl="1" eaLnBrk="1" hangingPunct="1"/>
            <a:r>
              <a:rPr lang="en-US" altLang="en-US" sz="2000" dirty="0">
                <a:cs typeface="Arial" panose="020B0604020202020204" pitchFamily="34" charset="0"/>
              </a:rPr>
              <a:t>	</a:t>
            </a:r>
            <a:r>
              <a:rPr lang="en-US" altLang="en-US" sz="2000" dirty="0" smtClean="0">
                <a:cs typeface="Arial" panose="020B0604020202020204" pitchFamily="34" charset="0"/>
              </a:rPr>
              <a:t>				      folder named </a:t>
            </a:r>
            <a:r>
              <a:rPr lang="en-US" altLang="en-US" sz="2000" i="1" dirty="0" smtClean="0">
                <a:cs typeface="Arial" panose="020B0604020202020204" pitchFamily="34" charset="0"/>
              </a:rPr>
              <a:t>rooms</a:t>
            </a:r>
            <a:r>
              <a:rPr lang="en-US" altLang="en-US" sz="2000" dirty="0" smtClean="0">
                <a:cs typeface="Arial" panose="020B0604020202020204" pitchFamily="34" charset="0"/>
              </a:rPr>
              <a:t>, which is in </a:t>
            </a:r>
          </a:p>
          <a:p>
            <a:pPr marL="0" lvl="1" eaLnBrk="1" hangingPunct="1"/>
            <a:r>
              <a:rPr lang="en-US" altLang="en-US" sz="2000" dirty="0">
                <a:cs typeface="Arial" panose="020B0604020202020204" pitchFamily="34" charset="0"/>
              </a:rPr>
              <a:t>	</a:t>
            </a:r>
            <a:r>
              <a:rPr lang="en-US" altLang="en-US" sz="2000" dirty="0" smtClean="0">
                <a:cs typeface="Arial" panose="020B0604020202020204" pitchFamily="34" charset="0"/>
              </a:rPr>
              <a:t>				      the current folder (pages).</a:t>
            </a:r>
          </a:p>
          <a:p>
            <a:pPr marL="0" lvl="1" eaLnBrk="1" hangingPunct="1"/>
            <a:r>
              <a:rPr lang="en-US" altLang="en-US" sz="2000" dirty="0" smtClean="0"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endParaRPr lang="en-US" altLang="en-US" sz="2000" dirty="0" smtClean="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9896" y="3691034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LR project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696" y="5132049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rooms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4696" y="4169048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images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4696" y="4648200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pages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696" y="6096000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styles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8047" y="5269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blueroom.html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8898" y="5506413"/>
            <a:ext cx="159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redroom.html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8047" y="573228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greenroom.html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980921" y="4812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reserve.html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58496" y="384392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index.html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980921" y="42990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grn-room.jpg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8264" y="62743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lr_styles.css</a:t>
            </a: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77803" y="3656016"/>
            <a:ext cx="303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I.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77624" y="413609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ii.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1508" y="3887955"/>
            <a:ext cx="526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21324" y="4410829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8049" y="4368465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A..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3457" y="4612276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iii.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228" y="6089649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iv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0776" y="5081557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4824" y="4874018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A..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6392" y="6286079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A..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89054" y="5318502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7215" y="5569247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  <a:endParaRPr lang="en-US" sz="16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100328" y="5820106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3020647" y="4467481"/>
            <a:ext cx="2057400" cy="818637"/>
          </a:xfrm>
          <a:prstGeom prst="wedgeEllipseCallout">
            <a:avLst>
              <a:gd name="adj1" fmla="val -44537"/>
              <a:gd name="adj2" fmla="val 1782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</a:rPr>
              <a:t>Outline markers added for emphasis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532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3834"/>
            <a:ext cx="7924799" cy="754366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Relative Locations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3122" y="7620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9896" y="3691034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LR project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696" y="5132049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rooms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4696" y="4169048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images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4696" y="4648200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pages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696" y="6096000"/>
            <a:ext cx="1219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styles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8047" y="5269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blueroom.html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8898" y="5506413"/>
            <a:ext cx="159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redroom.html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1268047" y="573228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greenroom.html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980921" y="4812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reserve.html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58496" y="384392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index.html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980921" y="429908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grn-room.jpg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8264" y="62743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lr_styles.css</a:t>
            </a: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77803" y="3656016"/>
            <a:ext cx="303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I.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77624" y="413609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ii.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1508" y="3887955"/>
            <a:ext cx="526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21324" y="4410829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8049" y="4368465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A..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3457" y="4612276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iii.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228" y="6089649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iv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0776" y="5081557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B.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4824" y="4874018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A..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6392" y="6286079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A..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89054" y="5318502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7215" y="5569247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  <a:endParaRPr lang="en-US" sz="16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100328" y="5820106"/>
            <a:ext cx="62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200" y="748711"/>
            <a:ext cx="9067800" cy="354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3050" eaLnBrk="1" hangingPunct="1"/>
            <a:r>
              <a:rPr lang="en-US" altLang="en-US" sz="3200" dirty="0" smtClean="0">
                <a:cs typeface="Arial" panose="020B0604020202020204" pitchFamily="34" charset="0"/>
              </a:rPr>
              <a:t>Path </a:t>
            </a:r>
            <a:r>
              <a:rPr lang="en-US" altLang="en-US" dirty="0" smtClean="0">
                <a:cs typeface="Arial" panose="020B0604020202020204" pitchFamily="34" charset="0"/>
              </a:rPr>
              <a:t>starts </a:t>
            </a:r>
            <a:r>
              <a:rPr lang="en-US" altLang="en-US" dirty="0">
                <a:cs typeface="Arial" panose="020B0604020202020204" pitchFamily="34" charset="0"/>
              </a:rPr>
              <a:t>at the location of the file containing the anchor tag</a:t>
            </a:r>
          </a:p>
          <a:p>
            <a:pPr marL="0" lvl="1" eaLnBrk="1" hangingPunct="1"/>
            <a:r>
              <a:rPr lang="en-US" altLang="en-US" sz="2000" dirty="0" smtClean="0">
                <a:cs typeface="Arial" panose="020B0604020202020204" pitchFamily="34" charset="0"/>
              </a:rPr>
              <a:t> 		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marL="0" lvl="1" eaLnBrk="1" hangingPunct="1"/>
            <a:r>
              <a:rPr lang="en-US" altLang="en-US" sz="2000" dirty="0">
                <a:cs typeface="Arial" panose="020B0604020202020204" pitchFamily="34" charset="0"/>
              </a:rPr>
              <a:t>     </a:t>
            </a:r>
            <a:r>
              <a:rPr lang="en-US" altLang="en-US" sz="2000" u="sng" dirty="0" smtClean="0">
                <a:cs typeface="Arial" panose="020B0604020202020204" pitchFamily="34" charset="0"/>
              </a:rPr>
              <a:t>Path </a:t>
            </a:r>
            <a:r>
              <a:rPr lang="en-US" altLang="en-US" sz="2000" u="sng" dirty="0">
                <a:cs typeface="Arial" panose="020B0604020202020204" pitchFamily="34" charset="0"/>
              </a:rPr>
              <a:t>Name</a:t>
            </a:r>
            <a:r>
              <a:rPr lang="en-US" altLang="en-US" sz="2000" dirty="0">
                <a:cs typeface="Arial" panose="020B0604020202020204" pitchFamily="34" charset="0"/>
              </a:rPr>
              <a:t>	</a:t>
            </a:r>
            <a:r>
              <a:rPr lang="en-US" altLang="en-US" sz="2000" dirty="0" smtClean="0">
                <a:cs typeface="Arial" panose="020B0604020202020204" pitchFamily="34" charset="0"/>
              </a:rPr>
              <a:t>	      </a:t>
            </a:r>
            <a:r>
              <a:rPr lang="en-US" altLang="en-US" sz="2000" u="sng" dirty="0" smtClean="0">
                <a:cs typeface="Arial" panose="020B0604020202020204" pitchFamily="34" charset="0"/>
              </a:rPr>
              <a:t>Start</a:t>
            </a:r>
            <a:r>
              <a:rPr lang="en-US" altLang="en-US" sz="2000" dirty="0" smtClean="0">
                <a:cs typeface="Arial" panose="020B0604020202020204" pitchFamily="34" charset="0"/>
              </a:rPr>
              <a:t>	                   </a:t>
            </a:r>
            <a:r>
              <a:rPr lang="en-US" altLang="en-US" sz="2000" u="sng" dirty="0" smtClean="0">
                <a:cs typeface="Arial" panose="020B0604020202020204" pitchFamily="34" charset="0"/>
              </a:rPr>
              <a:t>Significance</a:t>
            </a:r>
          </a:p>
          <a:p>
            <a:pPr marL="0" lvl="1" eaLnBrk="1" hangingPunct="1"/>
            <a:r>
              <a:rPr lang="en-US" altLang="en-US" sz="2000" u="sng" dirty="0" smtClean="0">
                <a:cs typeface="Arial" panose="020B0604020202020204" pitchFamily="34" charset="0"/>
              </a:rPr>
              <a:t> </a:t>
            </a:r>
            <a:endParaRPr lang="en-US" altLang="en-US" sz="2000" u="sng" dirty="0">
              <a:cs typeface="Arial" panose="020B0604020202020204" pitchFamily="34" charset="0"/>
            </a:endParaRPr>
          </a:p>
          <a:p>
            <a:pPr marL="109538" lvl="1" eaLnBrk="1" hangingPunct="1">
              <a:lnSpc>
                <a:spcPts val="2000"/>
              </a:lnSpc>
            </a:pPr>
            <a:r>
              <a:rPr lang="en-US" altLang="en-US" sz="2000" b="1" dirty="0">
                <a:cs typeface="Arial" panose="020B0604020202020204" pitchFamily="34" charset="0"/>
              </a:rPr>
              <a:t> </a:t>
            </a:r>
            <a:r>
              <a:rPr lang="en-US" altLang="en-US" sz="2000" b="1" dirty="0" err="1">
                <a:cs typeface="Arial" panose="020B0604020202020204" pitchFamily="34" charset="0"/>
              </a:rPr>
              <a:t>href</a:t>
            </a:r>
            <a:r>
              <a:rPr lang="en-US" altLang="en-US" sz="2000" dirty="0">
                <a:cs typeface="Arial" panose="020B0604020202020204" pitchFamily="34" charset="0"/>
              </a:rPr>
              <a:t>="../</a:t>
            </a:r>
            <a:r>
              <a:rPr lang="en-US" altLang="en-US" sz="2000" dirty="0" smtClean="0">
                <a:cs typeface="Arial" panose="020B0604020202020204" pitchFamily="34" charset="0"/>
              </a:rPr>
              <a:t>reserve.html</a:t>
            </a:r>
            <a:r>
              <a:rPr lang="en-US" altLang="en-US" sz="2000" dirty="0">
                <a:cs typeface="Arial" panose="020B0604020202020204" pitchFamily="34" charset="0"/>
              </a:rPr>
              <a:t>"	</a:t>
            </a:r>
            <a:r>
              <a:rPr lang="en-US" altLang="en-US" sz="2000" dirty="0" smtClean="0">
                <a:cs typeface="Arial" panose="020B0604020202020204" pitchFamily="34" charset="0"/>
              </a:rPr>
              <a:t>     </a:t>
            </a:r>
            <a:r>
              <a:rPr lang="en-US" altLang="en-US" sz="2000" i="1" dirty="0" err="1" smtClean="0">
                <a:cs typeface="Arial" panose="020B0604020202020204" pitchFamily="34" charset="0"/>
              </a:rPr>
              <a:t>redroom</a:t>
            </a:r>
            <a:r>
              <a:rPr lang="en-US" altLang="en-US" sz="2000" i="1" dirty="0" smtClean="0">
                <a:cs typeface="Arial" panose="020B0604020202020204" pitchFamily="34" charset="0"/>
              </a:rPr>
              <a:t>             </a:t>
            </a:r>
            <a:r>
              <a:rPr lang="en-US" altLang="en-US" sz="2000" dirty="0" smtClean="0">
                <a:cs typeface="Arial" panose="020B0604020202020204" pitchFamily="34" charset="0"/>
              </a:rPr>
              <a:t>The </a:t>
            </a:r>
            <a:r>
              <a:rPr lang="en-US" altLang="en-US" sz="2000" dirty="0">
                <a:cs typeface="Arial" panose="020B0604020202020204" pitchFamily="34" charset="0"/>
              </a:rPr>
              <a:t>file </a:t>
            </a:r>
            <a:r>
              <a:rPr lang="en-US" altLang="en-US" sz="2000" i="1" dirty="0" smtClean="0">
                <a:cs typeface="Arial" panose="020B0604020202020204" pitchFamily="34" charset="0"/>
              </a:rPr>
              <a:t>reserve.html</a:t>
            </a:r>
            <a:r>
              <a:rPr lang="en-US" altLang="en-US" sz="2000" dirty="0" smtClean="0"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is in a folder </a:t>
            </a:r>
            <a:r>
              <a:rPr lang="en-US" altLang="en-US" sz="2000" dirty="0" smtClean="0">
                <a:cs typeface="Arial" panose="020B0604020202020204" pitchFamily="34" charset="0"/>
              </a:rPr>
              <a:t>					   (pages) that </a:t>
            </a:r>
            <a:r>
              <a:rPr lang="en-US" altLang="en-US" sz="2000" dirty="0">
                <a:cs typeface="Arial" panose="020B0604020202020204" pitchFamily="34" charset="0"/>
              </a:rPr>
              <a:t>is one level above </a:t>
            </a:r>
            <a:r>
              <a:rPr lang="en-US" altLang="en-US" sz="2000" dirty="0" smtClean="0">
                <a:cs typeface="Arial" panose="020B0604020202020204" pitchFamily="34" charset="0"/>
              </a:rPr>
              <a:t>the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marL="109538" lvl="1" eaLnBrk="1" hangingPunct="1">
              <a:lnSpc>
                <a:spcPts val="2000"/>
              </a:lnSpc>
            </a:pPr>
            <a:r>
              <a:rPr lang="en-US" altLang="en-US" sz="2000" dirty="0">
                <a:cs typeface="Arial" panose="020B0604020202020204" pitchFamily="34" charset="0"/>
              </a:rPr>
              <a:t>					    </a:t>
            </a:r>
            <a:r>
              <a:rPr lang="en-US" altLang="en-US" sz="2000" dirty="0" smtClean="0">
                <a:cs typeface="Arial" panose="020B0604020202020204" pitchFamily="34" charset="0"/>
              </a:rPr>
              <a:t>current folder (rooms).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marL="109538" lvl="1" eaLnBrk="1" hangingPunct="1">
              <a:lnSpc>
                <a:spcPts val="1500"/>
              </a:lnSpc>
            </a:pPr>
            <a:r>
              <a:rPr lang="en-US" altLang="en-US" sz="1200" dirty="0">
                <a:cs typeface="Arial" panose="020B0604020202020204" pitchFamily="34" charset="0"/>
              </a:rPr>
              <a:t>  </a:t>
            </a:r>
          </a:p>
          <a:p>
            <a:pPr marL="109538" lvl="1" eaLnBrk="1" hangingPunct="1">
              <a:lnSpc>
                <a:spcPts val="2000"/>
              </a:lnSpc>
            </a:pPr>
            <a:r>
              <a:rPr lang="en-US" altLang="en-US" sz="2000" b="1" dirty="0" err="1">
                <a:cs typeface="Arial" panose="020B0604020202020204" pitchFamily="34" charset="0"/>
              </a:rPr>
              <a:t>href</a:t>
            </a:r>
            <a:r>
              <a:rPr lang="en-US" altLang="en-US" sz="2000" dirty="0" smtClean="0">
                <a:cs typeface="Arial" panose="020B0604020202020204" pitchFamily="34" charset="0"/>
              </a:rPr>
              <a:t>="../../index.html</a:t>
            </a:r>
            <a:r>
              <a:rPr lang="en-US" altLang="en-US" sz="2000" dirty="0">
                <a:cs typeface="Arial" panose="020B0604020202020204" pitchFamily="34" charset="0"/>
              </a:rPr>
              <a:t>"	</a:t>
            </a:r>
            <a:r>
              <a:rPr lang="en-US" altLang="en-US" sz="2000" dirty="0" smtClean="0">
                <a:cs typeface="Arial" panose="020B0604020202020204" pitchFamily="34" charset="0"/>
              </a:rPr>
              <a:t>     </a:t>
            </a:r>
            <a:r>
              <a:rPr lang="en-US" altLang="en-US" sz="2000" i="1" dirty="0" err="1" smtClean="0">
                <a:cs typeface="Arial" panose="020B0604020202020204" pitchFamily="34" charset="0"/>
              </a:rPr>
              <a:t>blueroom</a:t>
            </a:r>
            <a:r>
              <a:rPr lang="en-US" altLang="en-US" sz="2000" dirty="0" smtClean="0">
                <a:cs typeface="Arial" panose="020B0604020202020204" pitchFamily="34" charset="0"/>
              </a:rPr>
              <a:t>             The </a:t>
            </a:r>
            <a:r>
              <a:rPr lang="en-US" altLang="en-US" sz="2000" dirty="0">
                <a:cs typeface="Arial" panose="020B0604020202020204" pitchFamily="34" charset="0"/>
              </a:rPr>
              <a:t>file </a:t>
            </a:r>
            <a:r>
              <a:rPr lang="en-US" altLang="en-US" sz="2000" i="1" dirty="0" smtClean="0">
                <a:cs typeface="Arial" panose="020B0604020202020204" pitchFamily="34" charset="0"/>
              </a:rPr>
              <a:t>index.html </a:t>
            </a:r>
            <a:r>
              <a:rPr lang="en-US" altLang="en-US" sz="2000" dirty="0">
                <a:cs typeface="Arial" panose="020B0604020202020204" pitchFamily="34" charset="0"/>
              </a:rPr>
              <a:t>is in a </a:t>
            </a:r>
          </a:p>
          <a:p>
            <a:pPr marL="109538" lvl="1" eaLnBrk="1" hangingPunct="1">
              <a:lnSpc>
                <a:spcPts val="2000"/>
              </a:lnSpc>
            </a:pPr>
            <a:r>
              <a:rPr lang="en-US" altLang="en-US" sz="2000" dirty="0">
                <a:cs typeface="Arial" panose="020B0604020202020204" pitchFamily="34" charset="0"/>
              </a:rPr>
              <a:t>					     </a:t>
            </a:r>
            <a:r>
              <a:rPr lang="en-US" altLang="en-US" sz="2000" dirty="0" smtClean="0">
                <a:cs typeface="Arial" panose="020B0604020202020204" pitchFamily="34" charset="0"/>
              </a:rPr>
              <a:t>folder (</a:t>
            </a:r>
            <a:r>
              <a:rPr lang="en-US" altLang="en-US" sz="2000" dirty="0" err="1" smtClean="0">
                <a:cs typeface="Arial" panose="020B0604020202020204" pitchFamily="34" charset="0"/>
              </a:rPr>
              <a:t>LRproject</a:t>
            </a:r>
            <a:r>
              <a:rPr lang="en-US" altLang="en-US" sz="2000" dirty="0" smtClean="0">
                <a:cs typeface="Arial" panose="020B0604020202020204" pitchFamily="34" charset="0"/>
              </a:rPr>
              <a:t>) </a:t>
            </a:r>
            <a:r>
              <a:rPr lang="en-US" altLang="en-US" sz="2000" dirty="0">
                <a:cs typeface="Arial" panose="020B0604020202020204" pitchFamily="34" charset="0"/>
              </a:rPr>
              <a:t>that is two levels 					     above </a:t>
            </a:r>
            <a:r>
              <a:rPr lang="en-US" altLang="en-US" sz="2000" dirty="0" smtClean="0">
                <a:cs typeface="Arial" panose="020B0604020202020204" pitchFamily="34" charset="0"/>
              </a:rPr>
              <a:t>the current folder (rooms).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marL="0" lvl="1" eaLnBrk="1" hangingPunct="1"/>
            <a:r>
              <a:rPr lang="en-US" altLang="en-US" sz="2000" dirty="0" smtClean="0">
                <a:cs typeface="Arial" panose="020B0604020202020204" pitchFamily="34" charset="0"/>
              </a:rPr>
              <a:t>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17963" y="4166566"/>
            <a:ext cx="5612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is the </a:t>
            </a:r>
            <a:r>
              <a:rPr lang="en-US" sz="2000" u="sng" dirty="0" smtClean="0"/>
              <a:t>path</a:t>
            </a:r>
            <a:r>
              <a:rPr lang="en-US" sz="2000" dirty="0" smtClean="0"/>
              <a:t> from </a:t>
            </a:r>
            <a:r>
              <a:rPr lang="en-US" sz="2000" i="1" dirty="0" smtClean="0"/>
              <a:t>greenroom</a:t>
            </a:r>
            <a:r>
              <a:rPr lang="en-US" sz="2000" dirty="0" smtClean="0"/>
              <a:t> to the jpg?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219420" y="47244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cs typeface="Arial" panose="020B0604020202020204" pitchFamily="34" charset="0"/>
              </a:rPr>
              <a:t>"../../images/grn-room.jpg"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706446" y="5939135"/>
            <a:ext cx="5056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="../../images/grn-room.jpg" 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429000" y="5512182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</a:t>
            </a:r>
            <a:r>
              <a:rPr lang="en-US" sz="2000" u="sng" dirty="0" smtClean="0"/>
              <a:t>display</a:t>
            </a:r>
            <a:r>
              <a:rPr lang="en-US" sz="2000" dirty="0" smtClean="0"/>
              <a:t> the </a:t>
            </a:r>
            <a:r>
              <a:rPr lang="en-US" sz="2000" dirty="0" smtClean="0"/>
              <a:t>image in greenroom…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6783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512" y="338932"/>
            <a:ext cx="7113588" cy="763587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E-Mail Hyperlink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71871" y="1752600"/>
            <a:ext cx="8431213" cy="4122003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Automatically launches the visitor's default mail </a:t>
            </a:r>
            <a:br>
              <a:rPr lang="en-US" altLang="en-US" sz="3200" dirty="0" smtClean="0">
                <a:cs typeface="Times New Roman" panose="02020603050405020304" pitchFamily="18" charset="0"/>
              </a:rPr>
            </a:br>
            <a:r>
              <a:rPr lang="en-US" altLang="en-US" sz="3200" dirty="0" smtClean="0">
                <a:cs typeface="Times New Roman" panose="02020603050405020304" pitchFamily="18" charset="0"/>
              </a:rPr>
              <a:t>program configured for their browser with you as the recipient</a:t>
            </a:r>
          </a:p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If no browser default is configured, a message is displayed</a:t>
            </a:r>
          </a:p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Uses </a:t>
            </a:r>
            <a:r>
              <a:rPr lang="en-US" altLang="en-US" sz="3200" i="1" dirty="0" smtClean="0">
                <a:cs typeface="Times New Roman" panose="02020603050405020304" pitchFamily="18" charset="0"/>
              </a:rPr>
              <a:t>mailto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instead of </a:t>
            </a:r>
            <a:r>
              <a:rPr lang="en-US" altLang="en-US" sz="3200" i="1" dirty="0" smtClean="0">
                <a:cs typeface="Times New Roman" panose="02020603050405020304" pitchFamily="18" charset="0"/>
              </a:rPr>
              <a:t>http://</a:t>
            </a:r>
            <a:endParaRPr lang="en-US" altLang="en-US" sz="1100" dirty="0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&lt;a 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="mailto:me@gmail.com"&gt;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me@gmail.com&lt;/a&gt;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1" y="11430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838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8700" y="130314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Additional Notes</a:t>
            </a: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09600" y="2252075"/>
            <a:ext cx="8336755" cy="1856691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2. 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Recall that the anchor tag and </a:t>
            </a:r>
            <a:r>
              <a:rPr lang="en-US" altLang="en-US" sz="2200" dirty="0" err="1" smtClean="0">
                <a:latin typeface="Times New Roman" panose="02020603050405020304" pitchFamily="18" charset="0"/>
              </a:rPr>
              <a:t>href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 attribute &lt;a </a:t>
            </a:r>
            <a:r>
              <a:rPr lang="en-US" altLang="en-US" sz="2200" dirty="0" err="1" smtClean="0">
                <a:latin typeface="Times New Roman" panose="02020603050405020304" pitchFamily="18" charset="0"/>
              </a:rPr>
              <a:t>href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…&gt; designate a link from where the tag resides to another location.  Since your files are </a:t>
            </a:r>
            <a:r>
              <a:rPr lang="en-US" altLang="en-US" sz="2200" b="1" dirty="0" smtClean="0">
                <a:latin typeface="Times New Roman" panose="02020603050405020304" pitchFamily="18" charset="0"/>
              </a:rPr>
              <a:t>all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 in a project folder, when the project folder is copied to another location (like BB), the relative path between files remains within the folder.  Therefore, DO NOT include a drive letter in the path. 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949403"/>
            <a:ext cx="8458200" cy="1336597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1. EVERY project should have a project folder.  Within the project folder there should be 3 folders--images, pages, styles--as well as an </a:t>
            </a:r>
            <a:r>
              <a:rPr lang="en-US" altLang="en-US" sz="2200" i="1" dirty="0" smtClean="0">
                <a:latin typeface="Times New Roman" panose="02020603050405020304" pitchFamily="18" charset="0"/>
              </a:rPr>
              <a:t>index.html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 file for the home page.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5147694"/>
            <a:ext cx="8458200" cy="1481706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4. Your first assignment is HTML only and should not include ANY formatting--not inline and not CSS.  Remember that the inline formatting shown to you is legacy and informational, but not to be used in new web pages.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09600" y="4238719"/>
            <a:ext cx="8458200" cy="590363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3. Folder names, file names, image names, etc. should have NO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SPACES and preferably should be in lower case letters.  </a:t>
            </a:r>
            <a:endParaRPr lang="en-US" altLang="en-US" sz="22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32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838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6574" t="34375" r="27159" b="29965"/>
          <a:stretch/>
        </p:blipFill>
        <p:spPr>
          <a:xfrm>
            <a:off x="698682" y="2389910"/>
            <a:ext cx="8075343" cy="34993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35176" y="120757"/>
            <a:ext cx="5011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Your turn!  Exercise 3</a:t>
            </a: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85801" y="1018310"/>
            <a:ext cx="7939347" cy="1219200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Locate Exercise3.wpd (instructions) in your files. It begins as shown below.  Follow the remainder of the instructions in the Word doc for Exercise3a and 3b.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8629" y="6041676"/>
            <a:ext cx="7939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files to be placed in the various folders have been provided in your zipped files on BB and should be copy/pasted into your hierarchy.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91238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9002" y="550863"/>
            <a:ext cx="7381875" cy="566737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File Structure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90800"/>
            <a:ext cx="6400800" cy="568157"/>
          </a:xfrm>
        </p:spPr>
        <p:txBody>
          <a:bodyPr/>
          <a:lstStyle/>
          <a:p>
            <a:r>
              <a:rPr lang="en-US" sz="3600" dirty="0" smtClean="0"/>
              <a:t>A </a:t>
            </a:r>
            <a:r>
              <a:rPr lang="en-US" sz="3600" dirty="0"/>
              <a:t>folder with the </a:t>
            </a:r>
            <a:r>
              <a:rPr lang="en-US" sz="3600" dirty="0">
                <a:solidFill>
                  <a:schemeClr val="accent2"/>
                </a:solidFill>
              </a:rPr>
              <a:t>project </a:t>
            </a:r>
            <a:r>
              <a:rPr lang="en-US" sz="3600" dirty="0" smtClean="0">
                <a:solidFill>
                  <a:schemeClr val="accent2"/>
                </a:solidFill>
              </a:rPr>
              <a:t>name</a:t>
            </a:r>
            <a:endParaRPr lang="en-US" altLang="en-US" sz="3600" dirty="0" smtClean="0">
              <a:solidFill>
                <a:schemeClr val="accent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3122" y="12954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19199" y="5003132"/>
            <a:ext cx="7467602" cy="55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An</a:t>
            </a:r>
            <a:r>
              <a:rPr lang="en-US" altLang="en-US" sz="36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index.html </a:t>
            </a:r>
            <a:r>
              <a:rPr lang="en-US" alt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file in your </a:t>
            </a:r>
            <a:r>
              <a:rPr lang="en-US" altLang="en-US" sz="3600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project</a:t>
            </a:r>
            <a:r>
              <a:rPr lang="en-US" alt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folder</a:t>
            </a:r>
            <a:endParaRPr lang="en-US" altLang="en-US" sz="36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19199" y="3181018"/>
            <a:ext cx="706874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An </a:t>
            </a:r>
            <a:r>
              <a:rPr lang="en-US" sz="3600" dirty="0" smtClean="0">
                <a:solidFill>
                  <a:schemeClr val="accent2"/>
                </a:solidFill>
              </a:rPr>
              <a:t>images</a:t>
            </a:r>
            <a:r>
              <a:rPr lang="en-US" sz="3600" dirty="0" smtClean="0"/>
              <a:t> folder in the project folder</a:t>
            </a:r>
            <a:endParaRPr lang="en-US" altLang="en-US" sz="36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23209" y="3749175"/>
            <a:ext cx="706472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 </a:t>
            </a:r>
            <a:r>
              <a:rPr lang="en-US" sz="3600" dirty="0" smtClean="0">
                <a:solidFill>
                  <a:schemeClr val="accent2"/>
                </a:solidFill>
              </a:rPr>
              <a:t>pages</a:t>
            </a:r>
            <a:r>
              <a:rPr lang="en-US" sz="3600" dirty="0" smtClean="0"/>
              <a:t> folder in the project folder</a:t>
            </a:r>
            <a:endParaRPr lang="en-US" altLang="en-US" sz="36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23209" y="4358775"/>
            <a:ext cx="7555267" cy="57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A </a:t>
            </a:r>
            <a:r>
              <a:rPr lang="en-US" sz="3600" dirty="0" smtClean="0">
                <a:solidFill>
                  <a:schemeClr val="accent2"/>
                </a:solidFill>
              </a:rPr>
              <a:t>styles</a:t>
            </a:r>
            <a:r>
              <a:rPr lang="en-US" sz="3600" dirty="0" smtClean="0"/>
              <a:t> folder in the project folder</a:t>
            </a:r>
            <a:endParaRPr lang="en-US" altLang="en-US" sz="360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75209" y="1330495"/>
            <a:ext cx="8755668" cy="66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Every project should have the following file structure: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353701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9002" y="550863"/>
            <a:ext cx="7381875" cy="566737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HTML Lists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560877" y="1905000"/>
            <a:ext cx="6400800" cy="44196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Ordered List</a:t>
            </a:r>
          </a:p>
          <a:p>
            <a:pPr eaLnBrk="1" hangingPunct="1"/>
            <a:r>
              <a:rPr lang="en-US" altLang="en-US" sz="3600" dirty="0" smtClean="0"/>
              <a:t>Unordered List</a:t>
            </a:r>
          </a:p>
          <a:p>
            <a:pPr eaLnBrk="1" hangingPunct="1"/>
            <a:r>
              <a:rPr lang="en-US" altLang="en-US" sz="3600" dirty="0" smtClean="0"/>
              <a:t>Description List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2400" i="1" dirty="0" smtClean="0"/>
              <a:t>formerly called a definition list</a:t>
            </a:r>
          </a:p>
          <a:p>
            <a:pPr eaLnBrk="1" hangingPunct="1"/>
            <a:endParaRPr lang="en-US" altLang="en-US" sz="36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3122" y="12954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363538"/>
            <a:ext cx="7543800" cy="62706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Ordered List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995269" cy="51054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Displays a numbering or lettering system to itemize the information contained in the list.  Can also include </a:t>
            </a:r>
            <a:r>
              <a:rPr lang="en-US" altLang="en-US" sz="2800" i="1" dirty="0" smtClean="0"/>
              <a:t>attributes</a:t>
            </a:r>
            <a:r>
              <a:rPr lang="en-US" altLang="en-US" sz="2800" dirty="0" smtClean="0"/>
              <a:t> for additional features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Contains the ordered list</a:t>
            </a:r>
          </a:p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Contains an item in the list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en-US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&lt;/</a:t>
            </a:r>
            <a:r>
              <a:rPr lang="en-US" altLang="en-US" sz="2800" dirty="0">
                <a:latin typeface="Times New Roman" panose="02020603050405020304" pitchFamily="18" charset="0"/>
              </a:rPr>
              <a:t>li&gt;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&lt;/</a:t>
            </a:r>
            <a:r>
              <a:rPr lang="en-US" altLang="en-US" sz="2800" dirty="0" err="1">
                <a:latin typeface="Times New Roman" panose="02020603050405020304" pitchFamily="18" charset="0"/>
              </a:rPr>
              <a:t>ol</a:t>
            </a:r>
            <a:r>
              <a:rPr lang="en-US" altLang="en-US" sz="28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/>
            <a:endParaRPr lang="en-US" altLang="en-US" sz="2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988621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4648200"/>
            <a:ext cx="2549509" cy="13789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36621"/>
            <a:ext cx="7543800" cy="62706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Ordered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List: Attributes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93558" y="1066800"/>
            <a:ext cx="8336755" cy="5598694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Attributes are included in the opening tag.  There are four possible:  type, start, reversed, and compact.</a:t>
            </a:r>
          </a:p>
          <a:p>
            <a:pPr eaLnBrk="1" hangingPunct="1"/>
            <a:r>
              <a:rPr lang="en-US" altLang="en-US" sz="2800" b="1" dirty="0" smtClean="0"/>
              <a:t>type</a:t>
            </a:r>
            <a:r>
              <a:rPr lang="en-US" altLang="en-US" sz="2800" dirty="0" smtClean="0"/>
              <a:t> is </a:t>
            </a:r>
            <a:r>
              <a:rPr lang="en-US" altLang="en-US" sz="2800" dirty="0" smtClean="0">
                <a:solidFill>
                  <a:srgbClr val="FF0000"/>
                </a:solidFill>
              </a:rPr>
              <a:t>deprecated</a:t>
            </a:r>
            <a:r>
              <a:rPr lang="en-US" altLang="en-US" sz="2800" dirty="0" smtClean="0"/>
              <a:t>, but supported by HTML 5</a:t>
            </a:r>
          </a:p>
          <a:p>
            <a:pPr lvl="1" eaLnBrk="1" hangingPunct="1"/>
            <a:r>
              <a:rPr lang="en-US" altLang="en-US" sz="2600" dirty="0" smtClean="0"/>
              <a:t>1  Numbered list (default)              </a:t>
            </a:r>
            <a:r>
              <a:rPr lang="en-US" alt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◦</a:t>
            </a:r>
            <a:r>
              <a:rPr lang="en-US" alt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en-US" sz="2600" dirty="0" smtClean="0"/>
              <a:t>A  Uppercase letters</a:t>
            </a:r>
          </a:p>
          <a:p>
            <a:pPr lvl="1" eaLnBrk="1" hangingPunct="1"/>
            <a:r>
              <a:rPr lang="en-US" altLang="en-US" sz="2600" dirty="0" smtClean="0"/>
              <a:t>I   Uppercase Roman numerals 	    </a:t>
            </a:r>
            <a:r>
              <a:rPr lang="en-US" alt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◦</a:t>
            </a:r>
            <a:r>
              <a:rPr lang="en-US" alt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en-US" sz="2600" dirty="0" smtClean="0"/>
              <a:t>a  Lowercase letters</a:t>
            </a:r>
          </a:p>
          <a:p>
            <a:pPr lvl="1" eaLnBrk="1" hangingPunct="1"/>
            <a:r>
              <a:rPr lang="en-US" altLang="en-US" sz="2600" dirty="0"/>
              <a:t>i</a:t>
            </a:r>
            <a:r>
              <a:rPr lang="en-US" altLang="en-US" sz="2600" dirty="0" smtClean="0"/>
              <a:t>   Lowercase Roman numerals</a:t>
            </a:r>
          </a:p>
          <a:p>
            <a:pPr eaLnBrk="1" hangingPunct="1"/>
            <a:r>
              <a:rPr lang="en-US" altLang="en-US" sz="2800" b="1" dirty="0" smtClean="0"/>
              <a:t>start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is </a:t>
            </a:r>
            <a:r>
              <a:rPr lang="en-US" altLang="en-US" sz="2800" dirty="0">
                <a:solidFill>
                  <a:srgbClr val="FF0000"/>
                </a:solidFill>
              </a:rPr>
              <a:t>deprecated</a:t>
            </a:r>
            <a:r>
              <a:rPr lang="en-US" altLang="en-US" sz="2800" dirty="0"/>
              <a:t>, but supported by HTML </a:t>
            </a:r>
            <a:r>
              <a:rPr lang="en-US" altLang="en-US" sz="2800" dirty="0" smtClean="0"/>
              <a:t>5 </a:t>
            </a:r>
          </a:p>
          <a:p>
            <a:pPr lvl="1" eaLnBrk="1" hangingPunct="1"/>
            <a:r>
              <a:rPr lang="en-US" altLang="en-US" sz="2600" dirty="0" smtClean="0"/>
              <a:t>Specifies start value</a:t>
            </a:r>
          </a:p>
          <a:p>
            <a:pPr eaLnBrk="1" hangingPunct="1"/>
            <a:r>
              <a:rPr lang="en-US" altLang="en-US" sz="2800" b="1" dirty="0" smtClean="0"/>
              <a:t>reversed</a:t>
            </a:r>
            <a:r>
              <a:rPr lang="en-US" altLang="en-US" sz="2800" dirty="0" smtClean="0"/>
              <a:t> is NEW to HTML 5</a:t>
            </a:r>
          </a:p>
          <a:p>
            <a:pPr lvl="1" eaLnBrk="1" hangingPunct="1"/>
            <a:r>
              <a:rPr lang="en-US" altLang="en-US" sz="2600" dirty="0" smtClean="0"/>
              <a:t>Specifies that the  list order should be </a:t>
            </a:r>
            <a:r>
              <a:rPr lang="en-US" altLang="en-US" sz="2600" dirty="0"/>
              <a:t>descending</a:t>
            </a:r>
          </a:p>
          <a:p>
            <a:pPr eaLnBrk="1" hangingPunct="1"/>
            <a:r>
              <a:rPr lang="en-US" altLang="en-US" sz="2800" b="1" dirty="0" smtClean="0"/>
              <a:t>compact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is </a:t>
            </a:r>
            <a:r>
              <a:rPr lang="en-US" altLang="en-US" sz="2800" dirty="0" smtClean="0">
                <a:solidFill>
                  <a:srgbClr val="FF0000"/>
                </a:solidFill>
              </a:rPr>
              <a:t>not supported </a:t>
            </a:r>
            <a:r>
              <a:rPr lang="en-US" altLang="en-US" sz="2800" dirty="0" smtClean="0"/>
              <a:t>in HTML 5</a:t>
            </a:r>
            <a:endParaRPr lang="en-US" altLang="en-US" sz="2800" dirty="0"/>
          </a:p>
          <a:p>
            <a:pPr lvl="1" eaLnBrk="1" hangingPunct="1"/>
            <a:r>
              <a:rPr lang="en-US" altLang="en-US" sz="2600" dirty="0"/>
              <a:t>Specifies that </a:t>
            </a:r>
            <a:r>
              <a:rPr lang="en-US" altLang="en-US" sz="2600" dirty="0" smtClean="0"/>
              <a:t>list should </a:t>
            </a:r>
            <a:r>
              <a:rPr lang="en-US" altLang="en-US" sz="2600" dirty="0"/>
              <a:t>be </a:t>
            </a:r>
            <a:r>
              <a:rPr lang="en-US" altLang="en-US" sz="2600" dirty="0" smtClean="0"/>
              <a:t>rendered smaller than normal</a:t>
            </a:r>
            <a:endParaRPr lang="en-US" altLang="en-US" sz="2600" dirty="0"/>
          </a:p>
          <a:p>
            <a:pPr eaLnBrk="1" hangingPunct="1"/>
            <a:endParaRPr lang="en-US" altLang="en-US" sz="2600" dirty="0"/>
          </a:p>
          <a:p>
            <a:pPr eaLnBrk="1" hangingPunct="1"/>
            <a:endParaRPr lang="en-US" altLang="en-US" sz="2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3122" y="903788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181600" y="28194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88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313" y="407081"/>
            <a:ext cx="7543800" cy="62706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Ordered List: 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77477" y="2240341"/>
            <a:ext cx="7772400" cy="3733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</a:rPr>
              <a:t>&lt;</a:t>
            </a:r>
            <a:r>
              <a:rPr lang="en-US" altLang="en-US" sz="2800" b="1" dirty="0" err="1" smtClean="0">
                <a:latin typeface="Times New Roman" panose="02020603050405020304" pitchFamily="18" charset="0"/>
              </a:rPr>
              <a:t>ol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 type="a";  reversed&gt;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</a:rPr>
              <a:t>   &lt;li&gt;Apply to school&lt;/li&gt;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</a:rPr>
              <a:t>   &lt;li&gt;Register for course&lt;/li&gt;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</a:rPr>
              <a:t>   &lt;li&gt;Pay tuition&lt;/li&gt;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</a:rPr>
              <a:t>   &lt;li&gt;Attend course&lt;/li&gt;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</a:rPr>
              <a:t> &lt;/</a:t>
            </a:r>
            <a:r>
              <a:rPr lang="en-US" altLang="en-US" sz="2800" b="1" dirty="0" err="1" smtClean="0">
                <a:latin typeface="Times New Roman" panose="02020603050405020304" pitchFamily="18" charset="0"/>
              </a:rPr>
              <a:t>ol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&gt;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0668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66964" y="4038600"/>
            <a:ext cx="2982913" cy="1569660"/>
          </a:xfrm>
          <a:prstGeom prst="rect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d.  Apply to school</a:t>
            </a:r>
          </a:p>
          <a:p>
            <a:r>
              <a:rPr lang="en-US" dirty="0" smtClean="0"/>
              <a:t>c.  Register for course</a:t>
            </a:r>
          </a:p>
          <a:p>
            <a:r>
              <a:rPr lang="en-US" dirty="0" smtClean="0"/>
              <a:t>b.  Pay tuition</a:t>
            </a:r>
          </a:p>
          <a:p>
            <a:r>
              <a:rPr lang="en-US" dirty="0" smtClean="0"/>
              <a:t>a.  Attend course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that the </a:t>
            </a:r>
            <a:r>
              <a:rPr lang="en-US" i="1" dirty="0" smtClean="0"/>
              <a:t>attribute</a:t>
            </a:r>
            <a:r>
              <a:rPr lang="en-US" dirty="0" smtClean="0"/>
              <a:t> is included in the opening tag.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6781800" y="2240341"/>
            <a:ext cx="2240755" cy="1493459"/>
          </a:xfrm>
          <a:prstGeom prst="wedgeEllipseCallout">
            <a:avLst>
              <a:gd name="adj1" fmla="val -90669"/>
              <a:gd name="adj2" fmla="val 78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Remember that a numbered list is default; changed by attribute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0237" y="437358"/>
            <a:ext cx="5241925" cy="52943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Unordered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List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97645" y="1197641"/>
            <a:ext cx="8946355" cy="535330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Displays a bullet, or list marker, before each list entry. </a:t>
            </a:r>
          </a:p>
          <a:p>
            <a:pPr eaLnBrk="1" hangingPunct="1"/>
            <a:r>
              <a:rPr lang="en-US" altLang="en-US" sz="3200" dirty="0" smtClean="0"/>
              <a:t>Attributes </a:t>
            </a:r>
            <a:r>
              <a:rPr lang="en-US" altLang="en-US" sz="3200" u="sng" dirty="0" smtClean="0"/>
              <a:t>compact and type </a:t>
            </a:r>
            <a:r>
              <a:rPr lang="en-US" altLang="en-US" sz="3200" dirty="0" smtClean="0"/>
              <a:t>are </a:t>
            </a:r>
            <a:r>
              <a:rPr lang="en-US" altLang="en-US" sz="3200" dirty="0" smtClean="0">
                <a:solidFill>
                  <a:srgbClr val="FF0000"/>
                </a:solidFill>
              </a:rPr>
              <a:t>NOT supported </a:t>
            </a:r>
            <a:r>
              <a:rPr lang="en-US" altLang="en-US" sz="3200" dirty="0" smtClean="0"/>
              <a:t>in HTML 5</a:t>
            </a:r>
          </a:p>
          <a:p>
            <a:pPr eaLnBrk="1" hangingPunct="1"/>
            <a:r>
              <a:rPr lang="en-US" altLang="en-US" sz="3200" dirty="0" smtClean="0"/>
              <a:t>"type" specified the kind of marker to use in the </a:t>
            </a:r>
            <a:r>
              <a:rPr lang="en-US" altLang="en-US" sz="3200" dirty="0"/>
              <a:t>list (square, </a:t>
            </a:r>
            <a:r>
              <a:rPr lang="en-US" altLang="en-US" sz="3200" dirty="0" smtClean="0"/>
              <a:t>circle </a:t>
            </a:r>
            <a:r>
              <a:rPr lang="en-US" altLang="en-US" sz="3200" dirty="0"/>
              <a:t>[</a:t>
            </a:r>
            <a:r>
              <a:rPr lang="en-US" altLang="en-US" sz="3200" dirty="0" smtClean="0"/>
              <a:t>open], </a:t>
            </a:r>
            <a:r>
              <a:rPr lang="en-US" altLang="en-US" sz="3200" dirty="0"/>
              <a:t>disc </a:t>
            </a:r>
            <a:r>
              <a:rPr lang="en-US" altLang="en-US" sz="3200" dirty="0" smtClean="0"/>
              <a:t>[solid circle]) 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Now in CSS</a:t>
            </a:r>
            <a:r>
              <a:rPr lang="en-US" altLang="en-US" sz="3200" dirty="0" smtClean="0"/>
              <a:t>.</a:t>
            </a:r>
          </a:p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800" dirty="0" smtClean="0"/>
              <a:t>Contains the unordered list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800" dirty="0" smtClean="0"/>
              <a:t>Contains an item in the list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541172"/>
            <a:ext cx="232410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228600" y="966788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6618" y="373187"/>
            <a:ext cx="7543800" cy="646113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Unordered List: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Times New Roman" panose="02020603050405020304" pitchFamily="18" charset="0"/>
              </a:rPr>
              <a:t>&lt;ul&gt;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Times New Roman" panose="02020603050405020304" pitchFamily="18" charset="0"/>
              </a:rPr>
              <a:t>   &lt;li&gt;TCP&lt;/li&gt;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Times New Roman" panose="02020603050405020304" pitchFamily="18" charset="0"/>
              </a:rPr>
              <a:t>   &lt;li&gt;IP&lt;/li&gt;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Times New Roman" panose="02020603050405020304" pitchFamily="18" charset="0"/>
              </a:rPr>
              <a:t>   &lt;li&gt;HTTP&lt;/li&gt;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Times New Roman" panose="02020603050405020304" pitchFamily="18" charset="0"/>
              </a:rPr>
              <a:t>   &lt;li&gt;FTP&lt;/li&gt;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smtClean="0">
                <a:latin typeface="Times New Roman" panose="02020603050405020304" pitchFamily="18" charset="0"/>
              </a:rPr>
              <a:t> &lt;/ul&gt;</a:t>
            </a: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968500"/>
            <a:ext cx="232410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222663" y="11430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4221</TotalTime>
  <Words>1545</Words>
  <Application>Microsoft Office PowerPoint</Application>
  <PresentationFormat>On-screen Show (4:3)</PresentationFormat>
  <Paragraphs>332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Gill Sans MT</vt:lpstr>
      <vt:lpstr>Times New Roman</vt:lpstr>
      <vt:lpstr>Verdana</vt:lpstr>
      <vt:lpstr>Wingdings</vt:lpstr>
      <vt:lpstr>Wingdings 2</vt:lpstr>
      <vt:lpstr>Wingdings 3</vt:lpstr>
      <vt:lpstr>Retrospect</vt:lpstr>
      <vt:lpstr>CIS 276:  Introduction to Enterprise Web Development</vt:lpstr>
      <vt:lpstr>Learning Outcomes</vt:lpstr>
      <vt:lpstr>File Structure</vt:lpstr>
      <vt:lpstr>HTML Lists</vt:lpstr>
      <vt:lpstr>Ordered List</vt:lpstr>
      <vt:lpstr>Ordered List: Attributes</vt:lpstr>
      <vt:lpstr>Ordered List:  Example</vt:lpstr>
      <vt:lpstr>Unordered List</vt:lpstr>
      <vt:lpstr>Unordered List: Example</vt:lpstr>
      <vt:lpstr>Description List</vt:lpstr>
      <vt:lpstr>Description List: Example</vt:lpstr>
      <vt:lpstr>Nested Lists</vt:lpstr>
      <vt:lpstr>PowerPoint Presentation</vt:lpstr>
      <vt:lpstr>PowerPoint Presentation</vt:lpstr>
      <vt:lpstr>PowerPoint Presentation</vt:lpstr>
      <vt:lpstr>PowerPoint Presentation</vt:lpstr>
      <vt:lpstr>HTML5 Structural Elements</vt:lpstr>
      <vt:lpstr>Div Element</vt:lpstr>
      <vt:lpstr>HTML5 Structural Elements</vt:lpstr>
      <vt:lpstr>Anchor Element</vt:lpstr>
      <vt:lpstr>Absolute Hyperlinks</vt:lpstr>
      <vt:lpstr>Relative Hyperlinks</vt:lpstr>
      <vt:lpstr>File Structure</vt:lpstr>
      <vt:lpstr>Relative Locations</vt:lpstr>
      <vt:lpstr>Relative Locations</vt:lpstr>
      <vt:lpstr>Relative Locations</vt:lpstr>
      <vt:lpstr>E-Mail Hyperlink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wtih HTML5, 8th Edition</dc:title>
  <dc:subject>Chapter 2</dc:subject>
  <dc:creator>Terry Felke-Morris</dc:creator>
  <cp:lastModifiedBy>SKG</cp:lastModifiedBy>
  <cp:revision>257</cp:revision>
  <cp:lastPrinted>1601-01-01T00:00:00Z</cp:lastPrinted>
  <dcterms:created xsi:type="dcterms:W3CDTF">2002-01-17T02:49:49Z</dcterms:created>
  <dcterms:modified xsi:type="dcterms:W3CDTF">2019-01-14T02:37:16Z</dcterms:modified>
</cp:coreProperties>
</file>