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4" r:id="rId1"/>
  </p:sldMasterIdLst>
  <p:notesMasterIdLst>
    <p:notesMasterId r:id="rId16"/>
  </p:notesMasterIdLst>
  <p:sldIdLst>
    <p:sldId id="256" r:id="rId2"/>
    <p:sldId id="258" r:id="rId3"/>
    <p:sldId id="315" r:id="rId4"/>
    <p:sldId id="299" r:id="rId5"/>
    <p:sldId id="270" r:id="rId6"/>
    <p:sldId id="316" r:id="rId7"/>
    <p:sldId id="271" r:id="rId8"/>
    <p:sldId id="305" r:id="rId9"/>
    <p:sldId id="306" r:id="rId10"/>
    <p:sldId id="308" r:id="rId11"/>
    <p:sldId id="317" r:id="rId12"/>
    <p:sldId id="307" r:id="rId13"/>
    <p:sldId id="318" r:id="rId14"/>
    <p:sldId id="319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F89"/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557" autoAdjust="0"/>
  </p:normalViewPr>
  <p:slideViewPr>
    <p:cSldViewPr>
      <p:cViewPr varScale="1">
        <p:scale>
          <a:sx n="81" d="100"/>
          <a:sy n="81" d="100"/>
        </p:scale>
        <p:origin x="102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1233EFD-B346-4F46-B5A5-34CFA277BD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801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66D1AE-1D9F-4DF3-91A8-21CAF858E82A}" type="slidenum">
              <a:rPr lang="en-US" altLang="en-US" sz="1300" smtClean="0">
                <a:latin typeface="Verdana" panose="020B0604030504040204" pitchFamily="34" charset="0"/>
              </a:rPr>
              <a:pPr/>
              <a:t>1</a:t>
            </a:fld>
            <a:endParaRPr lang="en-US" altLang="en-US" sz="130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DB6FEE-02A7-4A6D-940F-D86520D28626}" type="slidenum">
              <a:rPr lang="en-US" altLang="en-US" sz="1300" smtClean="0"/>
              <a:pPr/>
              <a:t>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64362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5B6599-B090-414C-94A1-4B64C7BEA731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75972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16072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16566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Caption</a:t>
            </a:r>
            <a:r>
              <a:rPr lang="en-US" altLang="en-US" baseline="0" dirty="0" smtClean="0"/>
              <a:t> is also a h3 level</a:t>
            </a:r>
            <a:endParaRPr lang="en-US" alt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10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545229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12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54904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13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003549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BDF8C-1E40-4450-B85D-E123D4565711}" type="slidenum">
              <a:rPr lang="en-US" altLang="en-US" sz="1300" smtClean="0"/>
              <a:pPr/>
              <a:t>14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81573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175" y="6410325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8100" y="65246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AE6FF-1499-4698-A6DF-D44DB1C27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9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5A798-0A6C-4E1F-9054-9EFF0B41F8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16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4A18B-3E74-42A9-9B04-FFDFB4F6E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26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510338"/>
            <a:ext cx="5943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72C91-B323-4515-BC16-87ED17345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6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20D8A-9AD1-4741-A560-14DC98113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25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F9EB7-D48E-4130-AE57-A83E058B4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06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94E11-902C-4A24-992F-D4BCDC6A95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9791C-029F-4ED9-802B-7C88FAB5A1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1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6BAF2-D076-4729-B300-21283FD604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67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3E4192-A409-49E9-9733-8960DA78D6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36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3CFE-5128-4E42-B0F2-33CCDAD01D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6D02F6-D992-46BA-8A4F-CABF8E4B6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85" r:id="rId4"/>
    <p:sldLayoutId id="2147484486" r:id="rId5"/>
    <p:sldLayoutId id="2147484487" r:id="rId6"/>
    <p:sldLayoutId id="2147484492" r:id="rId7"/>
    <p:sldLayoutId id="2147484493" r:id="rId8"/>
    <p:sldLayoutId id="2147484494" r:id="rId9"/>
    <p:sldLayoutId id="2147484488" r:id="rId10"/>
    <p:sldLayoutId id="2147484495" r:id="rId11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8001000" cy="1431925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</a:rPr>
              <a:t>CIS 276:  Introduction to Enterprise Web Development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64308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 Again!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927936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 rotWithShape="1">
          <a:blip r:embed="rId3"/>
          <a:srcRect l="31795" t="21333" r="40769" b="51385"/>
          <a:stretch/>
        </p:blipFill>
        <p:spPr bwMode="auto">
          <a:xfrm>
            <a:off x="788391" y="1066800"/>
            <a:ext cx="7803355" cy="5380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62926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0" y="77223"/>
            <a:ext cx="3771900" cy="685801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chemeClr val="tx2">
                    <a:satMod val="130000"/>
                  </a:schemeClr>
                </a:solidFill>
              </a:rPr>
              <a:t>rowspan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 Attribute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72100" y="763024"/>
            <a:ext cx="3619500" cy="481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19" t="8333" r="54099" b="70833"/>
          <a:stretch/>
        </p:blipFill>
        <p:spPr>
          <a:xfrm>
            <a:off x="152400" y="4343400"/>
            <a:ext cx="8856959" cy="227101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52400" y="645284"/>
            <a:ext cx="5581650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       &lt;</a:t>
            </a:r>
            <a:r>
              <a:rPr lang="en-US" sz="2600" dirty="0" err="1"/>
              <a:t>th</a:t>
            </a:r>
            <a:r>
              <a:rPr lang="en-US" sz="2600" dirty="0"/>
              <a:t> </a:t>
            </a:r>
            <a:r>
              <a:rPr lang="en-US" sz="2600" dirty="0" err="1"/>
              <a:t>rowspan</a:t>
            </a:r>
            <a:r>
              <a:rPr lang="en-US" sz="2600" dirty="0"/>
              <a:t> = </a:t>
            </a:r>
            <a:r>
              <a:rPr lang="en-US" sz="2600" dirty="0" smtClean="0"/>
              <a:t>"3"&gt;</a:t>
            </a:r>
            <a:r>
              <a:rPr lang="en-US" sz="2600" dirty="0"/>
              <a:t>Veggies&lt;/</a:t>
            </a:r>
            <a:r>
              <a:rPr lang="en-US" sz="2600" dirty="0" err="1"/>
              <a:t>th</a:t>
            </a:r>
            <a:r>
              <a:rPr lang="en-US" sz="2600" dirty="0" smtClean="0"/>
              <a:t>&gt;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       &lt;</a:t>
            </a:r>
            <a:r>
              <a:rPr lang="en-US" sz="2600" dirty="0" err="1" smtClean="0"/>
              <a:t>th</a:t>
            </a:r>
            <a:r>
              <a:rPr lang="en-US" sz="2600" dirty="0" smtClean="0"/>
              <a:t>&gt;Peas&lt;/</a:t>
            </a:r>
            <a:r>
              <a:rPr lang="en-US" sz="2600" dirty="0" err="1" smtClean="0"/>
              <a:t>th</a:t>
            </a:r>
            <a:r>
              <a:rPr lang="en-US" sz="2600" dirty="0" smtClean="0"/>
              <a:t>&gt;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	</a:t>
            </a:r>
            <a:r>
              <a:rPr lang="en-US" sz="2600" dirty="0" smtClean="0"/>
              <a:t>…</a:t>
            </a:r>
            <a:endParaRPr lang="en-US" sz="2600" dirty="0"/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&lt;/</a:t>
            </a:r>
            <a:r>
              <a:rPr lang="en-US" sz="2600" dirty="0" err="1"/>
              <a:t>tr</a:t>
            </a:r>
            <a:r>
              <a:rPr lang="en-US" sz="2600" dirty="0" smtClean="0"/>
              <a:t>&gt;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……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 smtClean="0"/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       &lt;</a:t>
            </a:r>
            <a:r>
              <a:rPr lang="en-US" sz="2600" dirty="0" err="1"/>
              <a:t>th</a:t>
            </a:r>
            <a:r>
              <a:rPr lang="en-US" sz="2600" dirty="0"/>
              <a:t> </a:t>
            </a:r>
            <a:r>
              <a:rPr lang="en-US" sz="2600" dirty="0" err="1"/>
              <a:t>rowspan</a:t>
            </a:r>
            <a:r>
              <a:rPr lang="en-US" sz="2600" dirty="0"/>
              <a:t> = </a:t>
            </a:r>
            <a:r>
              <a:rPr lang="en-US" sz="2600" dirty="0" smtClean="0"/>
              <a:t>"2"&gt;</a:t>
            </a:r>
            <a:r>
              <a:rPr lang="en-US" sz="2600" dirty="0"/>
              <a:t>Flowers&lt;/</a:t>
            </a:r>
            <a:r>
              <a:rPr lang="en-US" sz="2600" dirty="0" err="1"/>
              <a:t>th</a:t>
            </a:r>
            <a:r>
              <a:rPr lang="en-US" sz="2600" dirty="0" smtClean="0"/>
              <a:t>&gt;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       </a:t>
            </a:r>
            <a:r>
              <a:rPr lang="en-US" sz="2600" dirty="0"/>
              <a:t>&lt;</a:t>
            </a:r>
            <a:r>
              <a:rPr lang="en-US" sz="2600" dirty="0" err="1" smtClean="0"/>
              <a:t>th</a:t>
            </a:r>
            <a:r>
              <a:rPr lang="en-US" sz="2600" dirty="0" smtClean="0"/>
              <a:t>&gt;Daylilies&lt;/</a:t>
            </a:r>
            <a:r>
              <a:rPr lang="en-US" sz="2600" dirty="0" err="1" smtClean="0"/>
              <a:t>th</a:t>
            </a:r>
            <a:r>
              <a:rPr lang="en-US" sz="2600" dirty="0" smtClean="0"/>
              <a:t>&gt;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	</a:t>
            </a:r>
            <a:r>
              <a:rPr lang="en-US" sz="2600" dirty="0" smtClean="0"/>
              <a:t>…</a:t>
            </a:r>
            <a:endParaRPr lang="en-US" sz="2600" dirty="0"/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&lt;/</a:t>
            </a:r>
            <a:r>
              <a:rPr lang="en-US" sz="2600" dirty="0" err="1"/>
              <a:t>tr</a:t>
            </a:r>
            <a:r>
              <a:rPr lang="en-US" sz="2600" dirty="0" smtClean="0"/>
              <a:t>&gt;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4996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39738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Additional Table Tags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28900" y="2820412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	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tfoot</a:t>
            </a:r>
            <a:r>
              <a:rPr lang="en-US" dirty="0" smtClean="0"/>
              <a:t>&gt;	&lt;/</a:t>
            </a:r>
            <a:r>
              <a:rPr lang="en-US" dirty="0" err="1" smtClean="0"/>
              <a:t>tfoot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	&lt;/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colgroup</a:t>
            </a:r>
            <a:r>
              <a:rPr lang="en-US" dirty="0" smtClean="0"/>
              <a:t>&gt;	&lt;/</a:t>
            </a:r>
            <a:r>
              <a:rPr lang="en-US" dirty="0" err="1" smtClean="0"/>
              <a:t>colgroup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7772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These attributes are used primarily </a:t>
            </a:r>
            <a:r>
              <a:rPr lang="en-US" sz="2600" dirty="0" smtClean="0"/>
              <a:t>to provide "sections" for </a:t>
            </a:r>
            <a:r>
              <a:rPr lang="en-US" sz="2600" dirty="0"/>
              <a:t>adding style and formatting to specific components of a </a:t>
            </a:r>
            <a:r>
              <a:rPr lang="en-US" sz="2600" dirty="0" smtClean="0"/>
              <a:t>table.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6611075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469" y="0"/>
            <a:ext cx="2743200" cy="1114868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Sections Illustration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63392" y="1219200"/>
            <a:ext cx="298727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 rotWithShape="1">
          <a:blip r:embed="rId3"/>
          <a:srcRect l="26560" t="13359" r="27748" b="31585"/>
          <a:stretch/>
        </p:blipFill>
        <p:spPr bwMode="auto">
          <a:xfrm>
            <a:off x="42909" y="134587"/>
            <a:ext cx="4681491" cy="3446813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4"/>
          <a:srcRect l="26650" t="18408" r="43864" b="15622"/>
          <a:stretch/>
        </p:blipFill>
        <p:spPr bwMode="auto">
          <a:xfrm>
            <a:off x="4724400" y="2209800"/>
            <a:ext cx="4419600" cy="40386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5"/>
          <a:srcRect l="366" t="9613" r="58517" b="65467"/>
          <a:stretch/>
        </p:blipFill>
        <p:spPr bwMode="auto">
          <a:xfrm>
            <a:off x="42909" y="3991448"/>
            <a:ext cx="4833891" cy="2028351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236453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64308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 Again!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927936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400" y="94377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sections:  &lt;head&gt;  &lt;foot&gt;   &lt;body&gt;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24487" t="16205" r="42821" b="50564"/>
          <a:stretch/>
        </p:blipFill>
        <p:spPr bwMode="auto">
          <a:xfrm>
            <a:off x="1371600" y="1421268"/>
            <a:ext cx="7117555" cy="50089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Left Brace 2"/>
          <p:cNvSpPr/>
          <p:nvPr/>
        </p:nvSpPr>
        <p:spPr>
          <a:xfrm>
            <a:off x="1066800" y="1589166"/>
            <a:ext cx="228600" cy="115403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1066800" y="2898103"/>
            <a:ext cx="228600" cy="243589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1143000" y="5867401"/>
            <a:ext cx="152400" cy="38099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3016" y="193883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head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8282" y="58732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</a:t>
            </a:r>
            <a:r>
              <a:rPr lang="en-US" sz="1800" dirty="0" smtClean="0"/>
              <a:t>oot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" y="39257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body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491959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233589"/>
            <a:ext cx="7543800" cy="75701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Learning Outcomes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399" y="1295400"/>
            <a:ext cx="8412955" cy="5029200"/>
          </a:xfrm>
        </p:spPr>
        <p:txBody>
          <a:bodyPr rtlCol="0">
            <a:normAutofit/>
          </a:bodyPr>
          <a:lstStyle/>
          <a:p>
            <a:pPr marL="6858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sz="5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presentation will...</a:t>
            </a:r>
          </a:p>
          <a:p>
            <a:pPr marL="6858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tables</a:t>
            </a: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599" y="9906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0" y="361558"/>
            <a:ext cx="7543800" cy="705241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6837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93750" y="1600200"/>
            <a:ext cx="762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 fontScale="32500" lnSpcReduction="20000"/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-91440" eaLnBrk="1" fontAlgn="auto" hangingPunct="1">
              <a:defRPr/>
            </a:pPr>
            <a:r>
              <a:rPr lang="en-US" altLang="en-US" sz="11100" b="1" dirty="0" smtClean="0">
                <a:solidFill>
                  <a:schemeClr val="tx2"/>
                </a:solidFill>
              </a:rPr>
              <a:t>*</a:t>
            </a:r>
            <a:r>
              <a:rPr lang="en-US" altLang="en-US" sz="11100" b="1" dirty="0">
                <a:solidFill>
                  <a:schemeClr val="tx2"/>
                </a:solidFill>
              </a:rPr>
              <a:t>T</a:t>
            </a:r>
            <a:r>
              <a:rPr lang="en-US" altLang="en-US" sz="11100" b="1" dirty="0" smtClean="0">
                <a:solidFill>
                  <a:schemeClr val="tx2"/>
                </a:solidFill>
              </a:rPr>
              <a:t>o present traditional tabular material</a:t>
            </a:r>
          </a:p>
          <a:p>
            <a:pPr marL="91440" indent="-91440" eaLnBrk="1" fontAlgn="auto" hangingPunct="1">
              <a:defRPr/>
            </a:pPr>
            <a:r>
              <a:rPr lang="en-US" altLang="en-US" sz="11100" b="1" dirty="0" smtClean="0">
                <a:solidFill>
                  <a:schemeClr val="tx2"/>
                </a:solidFill>
              </a:rPr>
              <a:t>*For buttons, calendars, etc.</a:t>
            </a:r>
          </a:p>
          <a:p>
            <a:pPr marL="91440" indent="-91440" eaLnBrk="1" fontAlgn="auto" hangingPunct="1">
              <a:defRPr/>
            </a:pPr>
            <a:r>
              <a:rPr lang="en-US" altLang="en-US" sz="11100" b="1" dirty="0" smtClean="0">
                <a:solidFill>
                  <a:schemeClr val="tx2"/>
                </a:solidFill>
              </a:rPr>
              <a:t>  </a:t>
            </a:r>
          </a:p>
          <a:p>
            <a:pPr marL="91440" indent="-91440" eaLnBrk="1" fontAlgn="auto" hangingPunct="1">
              <a:defRPr/>
            </a:pPr>
            <a:r>
              <a:rPr lang="en-US" altLang="en-US" sz="11100" b="1" dirty="0" smtClean="0">
                <a:solidFill>
                  <a:schemeClr val="tx2"/>
                </a:solidFill>
              </a:rPr>
              <a:t>*Do not overdo tables; can cause pages </a:t>
            </a:r>
          </a:p>
          <a:p>
            <a:pPr marL="91440" indent="-91440" eaLnBrk="1" fontAlgn="auto" hangingPunct="1">
              <a:defRPr/>
            </a:pPr>
            <a:r>
              <a:rPr lang="en-US" altLang="en-US" sz="11100" b="1" dirty="0">
                <a:solidFill>
                  <a:schemeClr val="tx2"/>
                </a:solidFill>
              </a:rPr>
              <a:t> </a:t>
            </a:r>
            <a:r>
              <a:rPr lang="en-US" altLang="en-US" sz="11100" b="1" dirty="0" smtClean="0">
                <a:solidFill>
                  <a:schemeClr val="tx2"/>
                </a:solidFill>
              </a:rPr>
              <a:t> to load more slowly</a:t>
            </a:r>
          </a:p>
          <a:p>
            <a:pPr marL="91440" indent="-91440" eaLnBrk="1" fontAlgn="auto" hangingPunct="1">
              <a:defRPr/>
            </a:pPr>
            <a:endParaRPr lang="en-US" altLang="en-US" sz="11100" b="1" dirty="0" smtClean="0">
              <a:solidFill>
                <a:schemeClr val="tx2"/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altLang="en-US" sz="11100" b="1" dirty="0" smtClean="0">
                <a:solidFill>
                  <a:schemeClr val="tx2"/>
                </a:solidFill>
              </a:rPr>
              <a:t>*Tables can be nested within tables</a:t>
            </a:r>
          </a:p>
          <a:p>
            <a:pPr marL="91440" indent="-91440" eaLnBrk="1" fontAlgn="auto" hangingPunct="1">
              <a:defRPr/>
            </a:pPr>
            <a:endParaRPr lang="en-US" altLang="en-US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4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27112" y="250031"/>
            <a:ext cx="7381875" cy="566737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Basic Table Tags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1" y="816768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383505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dirty="0" smtClean="0"/>
              <a:t>&lt;table&gt;… &lt;/</a:t>
            </a:r>
            <a:r>
              <a:rPr lang="en-US" sz="3200" dirty="0"/>
              <a:t>table</a:t>
            </a:r>
            <a:r>
              <a:rPr lang="en-US" sz="3200" dirty="0" smtClean="0"/>
              <a:t>&gt;				defining tag   </a:t>
            </a:r>
            <a:endParaRPr lang="en-US" sz="3200" dirty="0"/>
          </a:p>
          <a:p>
            <a:pPr defTabSz="457200"/>
            <a:endParaRPr lang="en-US" sz="3200" dirty="0" smtClean="0"/>
          </a:p>
          <a:p>
            <a:pPr defTabSz="457200"/>
            <a:r>
              <a:rPr lang="en-US" sz="3200" dirty="0"/>
              <a:t>&lt;caption&gt; … &lt;/caption&gt;		table </a:t>
            </a:r>
            <a:r>
              <a:rPr lang="en-US" sz="3200" dirty="0" smtClean="0"/>
              <a:t>title (by </a:t>
            </a:r>
            <a:r>
              <a:rPr lang="en-US" sz="3200" dirty="0"/>
              <a:t>default, </a:t>
            </a:r>
            <a:endParaRPr lang="en-US" sz="3200" dirty="0" smtClean="0"/>
          </a:p>
          <a:p>
            <a:pPr defTabSz="457200"/>
            <a:r>
              <a:rPr lang="en-US" sz="3200" dirty="0"/>
              <a:t>	</a:t>
            </a:r>
            <a:r>
              <a:rPr lang="en-US" sz="3200" dirty="0" smtClean="0"/>
              <a:t>									displayed above data)</a:t>
            </a:r>
          </a:p>
          <a:p>
            <a:pPr defTabSz="457200"/>
            <a:r>
              <a:rPr lang="en-US" dirty="0" smtClean="0"/>
              <a:t>							     Note:  Tag placement within code does </a:t>
            </a:r>
          </a:p>
          <a:p>
            <a:pPr defTabSz="457200"/>
            <a:r>
              <a:rPr lang="en-US" dirty="0"/>
              <a:t>	</a:t>
            </a:r>
            <a:r>
              <a:rPr lang="en-US" dirty="0" smtClean="0"/>
              <a:t>								     not  alter its displayed position</a:t>
            </a:r>
          </a:p>
          <a:p>
            <a:pPr defTabSz="457200"/>
            <a:endParaRPr lang="en-US" sz="3200" dirty="0"/>
          </a:p>
          <a:p>
            <a:pPr defTabSz="457200"/>
            <a:r>
              <a:rPr lang="en-US" sz="3200" dirty="0" smtClean="0"/>
              <a:t>&lt;</a:t>
            </a:r>
            <a:r>
              <a:rPr lang="en-US" sz="3200" dirty="0" err="1"/>
              <a:t>tr</a:t>
            </a:r>
            <a:r>
              <a:rPr lang="en-US" sz="3200" dirty="0" smtClean="0"/>
              <a:t>&gt; … &lt;/</a:t>
            </a:r>
            <a:r>
              <a:rPr lang="en-US" sz="3200" dirty="0" err="1" smtClean="0"/>
              <a:t>tr</a:t>
            </a:r>
            <a:r>
              <a:rPr lang="en-US" sz="3200" dirty="0" smtClean="0"/>
              <a:t>&gt;				table row</a:t>
            </a:r>
            <a:endParaRPr lang="en-US" sz="3200" dirty="0"/>
          </a:p>
          <a:p>
            <a:pPr defTabSz="457200"/>
            <a:r>
              <a:rPr lang="en-US" sz="3200" dirty="0" smtClean="0"/>
              <a:t>&lt;</a:t>
            </a:r>
            <a:r>
              <a:rPr lang="en-US" sz="3200" dirty="0" err="1"/>
              <a:t>th</a:t>
            </a:r>
            <a:r>
              <a:rPr lang="en-US" sz="3200" dirty="0" smtClean="0"/>
              <a:t>&gt; … &lt;/</a:t>
            </a:r>
            <a:r>
              <a:rPr lang="en-US" sz="3200" dirty="0" err="1"/>
              <a:t>th</a:t>
            </a:r>
            <a:r>
              <a:rPr lang="en-US" sz="3200" dirty="0"/>
              <a:t>&gt;</a:t>
            </a:r>
            <a:r>
              <a:rPr lang="en-US" sz="3200" dirty="0" smtClean="0"/>
              <a:t> 			table header</a:t>
            </a:r>
          </a:p>
          <a:p>
            <a:pPr defTabSz="457200"/>
            <a:r>
              <a:rPr lang="en-US" sz="3200" dirty="0" smtClean="0"/>
              <a:t>&lt;</a:t>
            </a:r>
            <a:r>
              <a:rPr lang="en-US" sz="3200" dirty="0"/>
              <a:t>td</a:t>
            </a:r>
            <a:r>
              <a:rPr lang="en-US" sz="3200" dirty="0" smtClean="0"/>
              <a:t>&gt; … &lt;/td&gt;				table data (a cell)</a:t>
            </a:r>
          </a:p>
          <a:p>
            <a:pPr defTabSz="457200"/>
            <a:endParaRPr lang="en-US" sz="3200" dirty="0" smtClean="0"/>
          </a:p>
          <a:p>
            <a:pPr defTabSz="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0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1" y="34856"/>
            <a:ext cx="7772400" cy="762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Basic Table Illustration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7620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914400"/>
            <a:ext cx="746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&lt;table&gt;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&lt;caption&gt;</a:t>
            </a:r>
            <a:r>
              <a:rPr lang="en-US" dirty="0" smtClean="0"/>
              <a:t>Employee ID Numbers </a:t>
            </a:r>
            <a:r>
              <a:rPr lang="en-US" dirty="0" smtClean="0">
                <a:solidFill>
                  <a:srgbClr val="0070C0"/>
                </a:solidFill>
              </a:rPr>
              <a:t>&lt;/caption&gt;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tr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 smtClean="0">
                <a:solidFill>
                  <a:srgbClr val="7030A0"/>
                </a:solidFill>
              </a:rPr>
              <a:t>th</a:t>
            </a:r>
            <a:r>
              <a:rPr lang="en-US" dirty="0" smtClean="0">
                <a:solidFill>
                  <a:srgbClr val="7030A0"/>
                </a:solidFill>
              </a:rPr>
              <a:t>&gt;</a:t>
            </a:r>
            <a:r>
              <a:rPr lang="en-US" dirty="0" smtClean="0"/>
              <a:t>Name</a:t>
            </a:r>
            <a:r>
              <a:rPr lang="en-US" dirty="0" smtClean="0">
                <a:solidFill>
                  <a:srgbClr val="7030A0"/>
                </a:solidFill>
              </a:rPr>
              <a:t>&lt;/</a:t>
            </a:r>
            <a:r>
              <a:rPr lang="en-US" dirty="0" err="1">
                <a:solidFill>
                  <a:srgbClr val="7030A0"/>
                </a:solidFill>
              </a:rPr>
              <a:t>th</a:t>
            </a:r>
            <a:r>
              <a:rPr lang="en-US" dirty="0" smtClean="0">
                <a:solidFill>
                  <a:srgbClr val="7030A0"/>
                </a:solidFill>
              </a:rPr>
              <a:t>&gt;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7030A0"/>
                </a:solidFill>
              </a:rPr>
              <a:t>&lt;</a:t>
            </a:r>
            <a:r>
              <a:rPr lang="en-US" dirty="0" err="1" smtClean="0">
                <a:solidFill>
                  <a:srgbClr val="7030A0"/>
                </a:solidFill>
              </a:rPr>
              <a:t>th</a:t>
            </a:r>
            <a:r>
              <a:rPr lang="en-US" dirty="0" smtClean="0">
                <a:solidFill>
                  <a:srgbClr val="7030A0"/>
                </a:solidFill>
              </a:rPr>
              <a:t>&gt;</a:t>
            </a:r>
            <a:r>
              <a:rPr lang="en-US" dirty="0" smtClean="0"/>
              <a:t>ID</a:t>
            </a:r>
            <a:r>
              <a:rPr lang="en-US" dirty="0" smtClean="0">
                <a:solidFill>
                  <a:srgbClr val="7030A0"/>
                </a:solidFill>
              </a:rPr>
              <a:t>&lt;/</a:t>
            </a:r>
            <a:r>
              <a:rPr lang="en-US" dirty="0" err="1" smtClean="0">
                <a:solidFill>
                  <a:srgbClr val="7030A0"/>
                </a:solidFill>
              </a:rPr>
              <a:t>th</a:t>
            </a:r>
            <a:r>
              <a:rPr lang="en-US" dirty="0" smtClean="0">
                <a:solidFill>
                  <a:srgbClr val="7030A0"/>
                </a:solidFill>
              </a:rPr>
              <a:t>&gt;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tr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tr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&lt;td&gt;</a:t>
            </a:r>
            <a:r>
              <a:rPr lang="en-US" dirty="0" smtClean="0"/>
              <a:t>Jerry Case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&lt;/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td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&lt;td&gt;</a:t>
            </a:r>
            <a:r>
              <a:rPr lang="en-US" dirty="0" smtClean="0"/>
              <a:t>1005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&lt;/td&gt;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tr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tr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&lt;td&gt;</a:t>
            </a:r>
            <a:r>
              <a:rPr lang="en-US" dirty="0" smtClean="0"/>
              <a:t>Fred Taylor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&lt;/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td&gt;</a:t>
            </a:r>
          </a:p>
          <a:p>
            <a:r>
              <a:rPr lang="en-US" dirty="0"/>
              <a:t>  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&lt;td&gt;</a:t>
            </a:r>
            <a:r>
              <a:rPr lang="en-US" dirty="0" smtClean="0"/>
              <a:t>8064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&lt;/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td&gt;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&lt;/</a:t>
            </a:r>
            <a:r>
              <a:rPr lang="en-US" dirty="0" err="1">
                <a:solidFill>
                  <a:srgbClr val="00B050"/>
                </a:solidFill>
              </a:rPr>
              <a:t>tr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r>
              <a:rPr lang="en-US" dirty="0">
                <a:solidFill>
                  <a:srgbClr val="002060"/>
                </a:solidFill>
              </a:rPr>
              <a:t>&lt;/table</a:t>
            </a:r>
            <a:r>
              <a:rPr lang="en-US" dirty="0" smtClean="0">
                <a:solidFill>
                  <a:srgbClr val="002060"/>
                </a:solidFill>
              </a:rPr>
              <a:t>&gt;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2255" t="39584" r="17203" b="44791"/>
          <a:stretch/>
        </p:blipFill>
        <p:spPr>
          <a:xfrm>
            <a:off x="5334000" y="3914032"/>
            <a:ext cx="2804160" cy="2336798"/>
          </a:xfrm>
          <a:prstGeom prst="rect">
            <a:avLst/>
          </a:prstGeom>
        </p:spPr>
      </p:pic>
      <p:sp>
        <p:nvSpPr>
          <p:cNvPr id="2" name="Oval Callout 1"/>
          <p:cNvSpPr/>
          <p:nvPr/>
        </p:nvSpPr>
        <p:spPr>
          <a:xfrm>
            <a:off x="6771431" y="2209800"/>
            <a:ext cx="2209800" cy="1219200"/>
          </a:xfrm>
          <a:prstGeom prst="wedgeEllipseCallout">
            <a:avLst>
              <a:gd name="adj1" fmla="val -33631"/>
              <a:gd name="adj2" fmla="val 1019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On 2 lines because the caption is wider than the data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27113" y="250031"/>
            <a:ext cx="7747196" cy="566737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Table With Border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3122" y="707261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822" y="748993"/>
            <a:ext cx="8689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Border attribute</a:t>
            </a:r>
            <a:r>
              <a:rPr lang="en-US" dirty="0"/>
              <a:t>: either 1 (border around all cells) or 0 (no borders) 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 smtClean="0">
                <a:solidFill>
                  <a:srgbClr val="FF0000"/>
                </a:solidFill>
              </a:rPr>
              <a:t>not supported by HTML5</a:t>
            </a:r>
            <a:r>
              <a:rPr lang="en-US" dirty="0" smtClean="0"/>
              <a:t>;     --</a:t>
            </a:r>
            <a:r>
              <a:rPr lang="en-US" dirty="0" smtClean="0">
                <a:solidFill>
                  <a:srgbClr val="FF0000"/>
                </a:solidFill>
              </a:rPr>
              <a:t>will move to CSS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1821" y="1579990"/>
            <a:ext cx="8717755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/>
          <p:nvPr/>
        </p:nvPicPr>
        <p:blipFill rotWithShape="1">
          <a:blip r:embed="rId2"/>
          <a:srcRect l="268" t="9044" r="84348" b="65257"/>
          <a:stretch/>
        </p:blipFill>
        <p:spPr bwMode="auto">
          <a:xfrm>
            <a:off x="6324600" y="3657599"/>
            <a:ext cx="2819400" cy="2359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3"/>
          <a:srcRect l="14435" t="41888" r="38730" b="10763"/>
          <a:stretch/>
        </p:blipFill>
        <p:spPr bwMode="auto">
          <a:xfrm>
            <a:off x="152400" y="1828800"/>
            <a:ext cx="6096000" cy="46482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984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46" y="439738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47800" y="1252834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a table that produces the following: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9" t="8335" r="64313" b="73957"/>
          <a:stretch/>
        </p:blipFill>
        <p:spPr>
          <a:xfrm>
            <a:off x="182088" y="2209800"/>
            <a:ext cx="8717755" cy="244708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46" y="439738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2192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9" t="8333" r="72255" b="71875"/>
          <a:stretch/>
        </p:blipFill>
        <p:spPr>
          <a:xfrm>
            <a:off x="0" y="2362200"/>
            <a:ext cx="9111343" cy="36833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1324646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transpose it!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304628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7543800" cy="762000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 err="1" smtClean="0">
                <a:solidFill>
                  <a:schemeClr val="tx2">
                    <a:satMod val="130000"/>
                  </a:schemeClr>
                </a:solidFill>
              </a:rPr>
              <a:t>colspan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0070C0"/>
                </a:solidFill>
              </a:rPr>
              <a:t>Attribute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0005" y="914400"/>
            <a:ext cx="871775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0" t="8333" r="58199" b="71875"/>
          <a:stretch/>
        </p:blipFill>
        <p:spPr>
          <a:xfrm>
            <a:off x="190005" y="4160390"/>
            <a:ext cx="8915400" cy="23858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2455" y="1131881"/>
            <a:ext cx="7810500" cy="28110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2500"/>
              </a:lnSpc>
            </a:pPr>
            <a:r>
              <a:rPr lang="en-US" dirty="0"/>
              <a:t>&lt;table border="1</a:t>
            </a:r>
            <a:r>
              <a:rPr lang="en-US" dirty="0" smtClean="0"/>
              <a:t>"&gt;</a:t>
            </a:r>
            <a:endParaRPr lang="en-US" dirty="0"/>
          </a:p>
          <a:p>
            <a:pPr>
              <a:lnSpc>
                <a:spcPts val="2500"/>
              </a:lnSpc>
            </a:pPr>
            <a:r>
              <a:rPr lang="en-US" dirty="0"/>
              <a:t>   &lt;caption&gt;Flower and Garden Seeds Available&lt;/caption&gt;</a:t>
            </a:r>
          </a:p>
          <a:p>
            <a:pPr>
              <a:lnSpc>
                <a:spcPts val="2500"/>
              </a:lnSpc>
            </a:pPr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lnSpc>
                <a:spcPts val="2500"/>
              </a:lnSpc>
            </a:pPr>
            <a:r>
              <a:rPr lang="en-US" dirty="0"/>
              <a:t>		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 = "3"&gt;Veggies&lt;/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>
              <a:lnSpc>
                <a:spcPts val="2500"/>
              </a:lnSpc>
            </a:pPr>
            <a:r>
              <a:rPr lang="en-US" dirty="0"/>
              <a:t>		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 = "2"&gt;Flowers&lt;/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>
              <a:lnSpc>
                <a:spcPts val="2000"/>
              </a:lnSpc>
              <a:spcAft>
                <a:spcPts val="1200"/>
              </a:spcAft>
            </a:pPr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>
              <a:lnSpc>
                <a:spcPts val="2000"/>
              </a:lnSpc>
              <a:spcAft>
                <a:spcPts val="1200"/>
              </a:spcAft>
            </a:pPr>
            <a:r>
              <a:rPr lang="en-US" dirty="0" smtClean="0"/>
              <a:t>   …</a:t>
            </a:r>
          </a:p>
          <a:p>
            <a:pPr>
              <a:lnSpc>
                <a:spcPts val="2500"/>
              </a:lnSpc>
            </a:pPr>
            <a:r>
              <a:rPr lang="en-US" dirty="0" smtClean="0"/>
              <a:t>&lt;/table&gt;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76200" y="12569"/>
            <a:ext cx="2514600" cy="827081"/>
          </a:xfrm>
          <a:prstGeom prst="wedgeEllipseCallout">
            <a:avLst>
              <a:gd name="adj1" fmla="val 36899"/>
              <a:gd name="adj2" fmla="val 944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Remember, the border attribute will go the CSS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54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6079</TotalTime>
  <Words>320</Words>
  <Application>Microsoft Office PowerPoint</Application>
  <PresentationFormat>On-screen Show (4:3)</PresentationFormat>
  <Paragraphs>98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Times New Roman</vt:lpstr>
      <vt:lpstr>Verdana</vt:lpstr>
      <vt:lpstr>Wingdings</vt:lpstr>
      <vt:lpstr>Wingdings 3</vt:lpstr>
      <vt:lpstr>Retrospect</vt:lpstr>
      <vt:lpstr>CIS 276:  Introduction to Enterprise Web Development</vt:lpstr>
      <vt:lpstr>Learning Outcomes</vt:lpstr>
      <vt:lpstr>Tables</vt:lpstr>
      <vt:lpstr>PowerPoint Presentation</vt:lpstr>
      <vt:lpstr>Basic Table Illustration</vt:lpstr>
      <vt:lpstr>PowerPoint Presentation</vt:lpstr>
      <vt:lpstr>Your Turn!</vt:lpstr>
      <vt:lpstr>Your Turn!</vt:lpstr>
      <vt:lpstr>colspan Attribute</vt:lpstr>
      <vt:lpstr>Your Turn Again!</vt:lpstr>
      <vt:lpstr>rowspan Attribute</vt:lpstr>
      <vt:lpstr>Additional Table Tags</vt:lpstr>
      <vt:lpstr>Sections Illustration</vt:lpstr>
      <vt:lpstr>Your Turn Again!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wtih HTML5, 8th Edition</dc:title>
  <dc:subject>Chapter 2</dc:subject>
  <dc:creator>Terry Felke-Morris</dc:creator>
  <cp:lastModifiedBy>Gillard, Sharlett</cp:lastModifiedBy>
  <cp:revision>316</cp:revision>
  <cp:lastPrinted>1601-01-01T00:00:00Z</cp:lastPrinted>
  <dcterms:created xsi:type="dcterms:W3CDTF">2002-01-17T02:49:49Z</dcterms:created>
  <dcterms:modified xsi:type="dcterms:W3CDTF">2019-01-23T14:18:49Z</dcterms:modified>
</cp:coreProperties>
</file>