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8" r:id="rId1"/>
  </p:sldMasterIdLst>
  <p:notesMasterIdLst>
    <p:notesMasterId r:id="rId40"/>
  </p:notesMasterIdLst>
  <p:sldIdLst>
    <p:sldId id="257" r:id="rId2"/>
    <p:sldId id="258" r:id="rId3"/>
    <p:sldId id="259" r:id="rId4"/>
    <p:sldId id="260" r:id="rId5"/>
    <p:sldId id="297" r:id="rId6"/>
    <p:sldId id="263" r:id="rId7"/>
    <p:sldId id="264" r:id="rId8"/>
    <p:sldId id="279" r:id="rId9"/>
    <p:sldId id="268" r:id="rId10"/>
    <p:sldId id="265" r:id="rId11"/>
    <p:sldId id="266" r:id="rId12"/>
    <p:sldId id="267" r:id="rId13"/>
    <p:sldId id="324" r:id="rId14"/>
    <p:sldId id="325" r:id="rId15"/>
    <p:sldId id="326" r:id="rId16"/>
    <p:sldId id="275" r:id="rId17"/>
    <p:sldId id="321" r:id="rId18"/>
    <p:sldId id="274" r:id="rId19"/>
    <p:sldId id="269" r:id="rId20"/>
    <p:sldId id="270" r:id="rId21"/>
    <p:sldId id="327" r:id="rId22"/>
    <p:sldId id="276" r:id="rId23"/>
    <p:sldId id="277" r:id="rId24"/>
    <p:sldId id="283" r:id="rId25"/>
    <p:sldId id="313" r:id="rId26"/>
    <p:sldId id="284" r:id="rId27"/>
    <p:sldId id="298" r:id="rId28"/>
    <p:sldId id="280" r:id="rId29"/>
    <p:sldId id="314" r:id="rId30"/>
    <p:sldId id="323" r:id="rId31"/>
    <p:sldId id="315" r:id="rId32"/>
    <p:sldId id="287" r:id="rId33"/>
    <p:sldId id="317" r:id="rId34"/>
    <p:sldId id="318" r:id="rId35"/>
    <p:sldId id="316" r:id="rId36"/>
    <p:sldId id="319" r:id="rId37"/>
    <p:sldId id="320" r:id="rId38"/>
    <p:sldId id="322" r:id="rId39"/>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E14C1"/>
    <a:srgbClr val="5F5F5F"/>
    <a:srgbClr val="99FF33"/>
    <a:srgbClr val="C0C0C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3225" autoAdjust="0"/>
  </p:normalViewPr>
  <p:slideViewPr>
    <p:cSldViewPr>
      <p:cViewPr varScale="1">
        <p:scale>
          <a:sx n="80" d="100"/>
          <a:sy n="80" d="100"/>
        </p:scale>
        <p:origin x="10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698" y="-5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Verdana" pitchFamily="34" charset="0"/>
              </a:defRPr>
            </a:lvl1pPr>
          </a:lstStyle>
          <a:p>
            <a:pPr>
              <a:defRPr/>
            </a:pPr>
            <a:endParaRPr lang="en-US"/>
          </a:p>
        </p:txBody>
      </p:sp>
      <p:sp>
        <p:nvSpPr>
          <p:cNvPr id="9216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Verdana" pitchFamily="34"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16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Verdana" pitchFamily="34" charset="0"/>
              </a:defRPr>
            </a:lvl1pPr>
          </a:lstStyle>
          <a:p>
            <a:pPr>
              <a:defRPr/>
            </a:pPr>
            <a:endParaRPr lang="en-US"/>
          </a:p>
        </p:txBody>
      </p:sp>
      <p:sp>
        <p:nvSpPr>
          <p:cNvPr id="9216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Verdana" panose="020B0604030504040204" pitchFamily="34" charset="0"/>
              </a:defRPr>
            </a:lvl1pPr>
          </a:lstStyle>
          <a:p>
            <a:pPr>
              <a:defRPr/>
            </a:pPr>
            <a:fld id="{752474BE-0859-4493-B12C-593B22D035AF}" type="slidenum">
              <a:rPr lang="en-US" altLang="en-US"/>
              <a:pPr>
                <a:defRPr/>
              </a:pPr>
              <a:t>‹#›</a:t>
            </a:fld>
            <a:endParaRPr lang="en-US" altLang="en-US"/>
          </a:p>
        </p:txBody>
      </p:sp>
    </p:spTree>
    <p:extLst>
      <p:ext uri="{BB962C8B-B14F-4D97-AF65-F5344CB8AC3E}">
        <p14:creationId xmlns:p14="http://schemas.microsoft.com/office/powerpoint/2010/main" val="4266903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8101DDC-8AFC-4C91-8920-BD9616F373A9}" type="slidenum">
              <a:rPr lang="en-US" altLang="en-US" sz="1300" smtClean="0"/>
              <a:pPr/>
              <a:t>1</a:t>
            </a:fld>
            <a:endParaRPr lang="en-US" altLang="en-US" sz="1300" smtClean="0"/>
          </a:p>
        </p:txBody>
      </p:sp>
    </p:spTree>
    <p:extLst>
      <p:ext uri="{BB962C8B-B14F-4D97-AF65-F5344CB8AC3E}">
        <p14:creationId xmlns:p14="http://schemas.microsoft.com/office/powerpoint/2010/main" val="2434184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smtClean="0"/>
              <a:t>Maxlength</a:t>
            </a:r>
            <a:r>
              <a:rPr lang="en-US" altLang="en-US" dirty="0" smtClean="0"/>
              <a:t> is the number of characters that can be entered; size is the width of the textbox</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1727DC9-FA92-4F6E-9FB0-9D692D992938}" type="slidenum">
              <a:rPr lang="en-US" altLang="en-US" sz="1300" smtClean="0"/>
              <a:pPr/>
              <a:t>10</a:t>
            </a:fld>
            <a:endParaRPr lang="en-US" altLang="en-US" sz="1300" smtClean="0"/>
          </a:p>
        </p:txBody>
      </p:sp>
    </p:spTree>
    <p:extLst>
      <p:ext uri="{BB962C8B-B14F-4D97-AF65-F5344CB8AC3E}">
        <p14:creationId xmlns:p14="http://schemas.microsoft.com/office/powerpoint/2010/main" val="221010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5D526F9-9633-41EC-AC8F-EE975D27745F}" type="slidenum">
              <a:rPr lang="en-US" altLang="en-US" sz="1300" smtClean="0"/>
              <a:pPr/>
              <a:t>11</a:t>
            </a:fld>
            <a:endParaRPr lang="en-US" altLang="en-US" sz="1300" smtClean="0"/>
          </a:p>
        </p:txBody>
      </p:sp>
    </p:spTree>
    <p:extLst>
      <p:ext uri="{BB962C8B-B14F-4D97-AF65-F5344CB8AC3E}">
        <p14:creationId xmlns:p14="http://schemas.microsoft.com/office/powerpoint/2010/main" val="2063556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F2857FA-F713-4BB0-9E28-74EB8A9F63CA}" type="slidenum">
              <a:rPr lang="en-US" altLang="en-US" sz="1300" smtClean="0"/>
              <a:pPr/>
              <a:t>12</a:t>
            </a:fld>
            <a:endParaRPr lang="en-US" altLang="en-US" sz="1300" smtClean="0"/>
          </a:p>
        </p:txBody>
      </p:sp>
    </p:spTree>
    <p:extLst>
      <p:ext uri="{BB962C8B-B14F-4D97-AF65-F5344CB8AC3E}">
        <p14:creationId xmlns:p14="http://schemas.microsoft.com/office/powerpoint/2010/main" val="3207534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8DDE986-C527-4220-92B3-845F73477589}" type="slidenum">
              <a:rPr lang="en-US" altLang="en-US" sz="1300" smtClean="0"/>
              <a:pPr/>
              <a:t>13</a:t>
            </a:fld>
            <a:endParaRPr lang="en-US" altLang="en-US" sz="1300" smtClean="0"/>
          </a:p>
        </p:txBody>
      </p:sp>
    </p:spTree>
    <p:extLst>
      <p:ext uri="{BB962C8B-B14F-4D97-AF65-F5344CB8AC3E}">
        <p14:creationId xmlns:p14="http://schemas.microsoft.com/office/powerpoint/2010/main" val="2010335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E2BC251-05C4-4C52-BF71-24DEB4A915EA}" type="slidenum">
              <a:rPr lang="en-US" altLang="en-US" sz="1300" smtClean="0"/>
              <a:pPr/>
              <a:t>14</a:t>
            </a:fld>
            <a:endParaRPr lang="en-US" altLang="en-US" sz="1300" smtClean="0"/>
          </a:p>
        </p:txBody>
      </p:sp>
    </p:spTree>
    <p:extLst>
      <p:ext uri="{BB962C8B-B14F-4D97-AF65-F5344CB8AC3E}">
        <p14:creationId xmlns:p14="http://schemas.microsoft.com/office/powerpoint/2010/main" val="234164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kern="1200" dirty="0" smtClean="0">
                <a:solidFill>
                  <a:schemeClr val="tx1"/>
                </a:solidFill>
                <a:effectLst/>
                <a:latin typeface="Arial" pitchFamily="34" charset="0"/>
                <a:ea typeface="+mn-ea"/>
                <a:cs typeface="+mn-cs"/>
              </a:rPr>
              <a:t>Browsers that don't support type </a:t>
            </a:r>
            <a:r>
              <a:rPr lang="en-US" dirty="0" smtClean="0"/>
              <a:t>"email"</a:t>
            </a:r>
            <a:r>
              <a:rPr kumimoji="1" lang="en-US" sz="1200" b="0" i="0" kern="1200" dirty="0" smtClean="0">
                <a:solidFill>
                  <a:schemeClr val="tx1"/>
                </a:solidFill>
                <a:effectLst/>
                <a:latin typeface="Arial" pitchFamily="34" charset="0"/>
                <a:ea typeface="+mn-ea"/>
                <a:cs typeface="+mn-cs"/>
              </a:rPr>
              <a:t> fall back to being a standard </a:t>
            </a:r>
            <a:r>
              <a:rPr kumimoji="1" lang="en-US" sz="1200" u="none" strike="noStrike" kern="1200" dirty="0" smtClean="0">
                <a:solidFill>
                  <a:schemeClr val="tx1"/>
                </a:solidFill>
                <a:effectLst/>
                <a:latin typeface="Arial" pitchFamily="34" charset="0"/>
                <a:ea typeface="+mn-ea"/>
                <a:cs typeface="+mn-cs"/>
              </a:rPr>
              <a:t>"text" </a:t>
            </a:r>
            <a:r>
              <a:rPr kumimoji="1" lang="en-US" sz="1200" b="0" i="0" kern="1200" dirty="0" smtClean="0">
                <a:solidFill>
                  <a:schemeClr val="tx1"/>
                </a:solidFill>
                <a:effectLst/>
                <a:latin typeface="Arial" pitchFamily="34" charset="0"/>
                <a:ea typeface="+mn-ea"/>
                <a:cs typeface="+mn-cs"/>
              </a:rPr>
              <a:t>input.</a:t>
            </a:r>
            <a:endParaRPr lang="en-US" altLang="en-US" dirty="0"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0054DD2-654E-4CB9-BF4D-645C41ADE72A}" type="slidenum">
              <a:rPr lang="en-US" altLang="en-US" sz="1300" smtClean="0"/>
              <a:pPr/>
              <a:t>15</a:t>
            </a:fld>
            <a:endParaRPr lang="en-US" altLang="en-US" sz="1300" smtClean="0"/>
          </a:p>
        </p:txBody>
      </p:sp>
    </p:spTree>
    <p:extLst>
      <p:ext uri="{BB962C8B-B14F-4D97-AF65-F5344CB8AC3E}">
        <p14:creationId xmlns:p14="http://schemas.microsoft.com/office/powerpoint/2010/main" val="2141654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4CB5A52-0E83-482A-AAC5-73E42DB15E5C}" type="slidenum">
              <a:rPr lang="en-US" altLang="en-US" sz="1300" smtClean="0"/>
              <a:pPr/>
              <a:t>16</a:t>
            </a:fld>
            <a:endParaRPr lang="en-US" altLang="en-US" sz="1300" smtClean="0"/>
          </a:p>
        </p:txBody>
      </p:sp>
    </p:spTree>
    <p:extLst>
      <p:ext uri="{BB962C8B-B14F-4D97-AF65-F5344CB8AC3E}">
        <p14:creationId xmlns:p14="http://schemas.microsoft.com/office/powerpoint/2010/main" val="2038050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2590270-A1FF-46C6-9CA5-4319E4E67FFA}" type="slidenum">
              <a:rPr lang="en-US" altLang="en-US" sz="1300" smtClean="0"/>
              <a:pPr/>
              <a:t>17</a:t>
            </a:fld>
            <a:endParaRPr lang="en-US" altLang="en-US" sz="1300" smtClean="0"/>
          </a:p>
        </p:txBody>
      </p:sp>
    </p:spTree>
    <p:extLst>
      <p:ext uri="{BB962C8B-B14F-4D97-AF65-F5344CB8AC3E}">
        <p14:creationId xmlns:p14="http://schemas.microsoft.com/office/powerpoint/2010/main" val="2294483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739D1C9-F61A-4844-8812-051BFBB37569}" type="slidenum">
              <a:rPr lang="en-US" altLang="en-US" sz="1300" smtClean="0"/>
              <a:pPr/>
              <a:t>18</a:t>
            </a:fld>
            <a:endParaRPr lang="en-US" altLang="en-US" sz="1300" smtClean="0"/>
          </a:p>
        </p:txBody>
      </p:sp>
    </p:spTree>
    <p:extLst>
      <p:ext uri="{BB962C8B-B14F-4D97-AF65-F5344CB8AC3E}">
        <p14:creationId xmlns:p14="http://schemas.microsoft.com/office/powerpoint/2010/main" val="3119038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B7B10DF-BE10-4815-9098-C49FB55DE05B}" type="slidenum">
              <a:rPr lang="en-US" altLang="en-US" sz="1300" smtClean="0"/>
              <a:pPr/>
              <a:t>19</a:t>
            </a:fld>
            <a:endParaRPr lang="en-US" altLang="en-US" sz="1300" smtClean="0"/>
          </a:p>
        </p:txBody>
      </p:sp>
    </p:spTree>
    <p:extLst>
      <p:ext uri="{BB962C8B-B14F-4D97-AF65-F5344CB8AC3E}">
        <p14:creationId xmlns:p14="http://schemas.microsoft.com/office/powerpoint/2010/main" val="183071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CFFBC3E-BBD9-432F-9A6E-AA5A6CF1E894}" type="slidenum">
              <a:rPr lang="en-US" altLang="en-US" sz="1300" smtClean="0"/>
              <a:pPr/>
              <a:t>2</a:t>
            </a:fld>
            <a:endParaRPr lang="en-US" altLang="en-US" sz="1300" smtClean="0"/>
          </a:p>
        </p:txBody>
      </p:sp>
    </p:spTree>
    <p:extLst>
      <p:ext uri="{BB962C8B-B14F-4D97-AF65-F5344CB8AC3E}">
        <p14:creationId xmlns:p14="http://schemas.microsoft.com/office/powerpoint/2010/main" val="212746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2609B05-F9D3-46BB-8CBA-D48E8391262D}" type="slidenum">
              <a:rPr lang="en-US" altLang="en-US" sz="1300" smtClean="0"/>
              <a:pPr/>
              <a:t>20</a:t>
            </a:fld>
            <a:endParaRPr lang="en-US" altLang="en-US" sz="1300" smtClean="0"/>
          </a:p>
        </p:txBody>
      </p:sp>
    </p:spTree>
    <p:extLst>
      <p:ext uri="{BB962C8B-B14F-4D97-AF65-F5344CB8AC3E}">
        <p14:creationId xmlns:p14="http://schemas.microsoft.com/office/powerpoint/2010/main" val="856341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2609B05-F9D3-46BB-8CBA-D48E8391262D}" type="slidenum">
              <a:rPr lang="en-US" altLang="en-US" sz="1300" smtClean="0"/>
              <a:pPr/>
              <a:t>21</a:t>
            </a:fld>
            <a:endParaRPr lang="en-US" altLang="en-US" sz="1300" smtClean="0"/>
          </a:p>
        </p:txBody>
      </p:sp>
    </p:spTree>
    <p:extLst>
      <p:ext uri="{BB962C8B-B14F-4D97-AF65-F5344CB8AC3E}">
        <p14:creationId xmlns:p14="http://schemas.microsoft.com/office/powerpoint/2010/main" val="4164914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CEE0D1F-AA01-48AE-A4CC-C677BD5DB7CC}" type="slidenum">
              <a:rPr lang="en-US" altLang="en-US" sz="1300" smtClean="0"/>
              <a:pPr/>
              <a:t>22</a:t>
            </a:fld>
            <a:endParaRPr lang="en-US" altLang="en-US" sz="1300" smtClean="0"/>
          </a:p>
        </p:txBody>
      </p:sp>
    </p:spTree>
    <p:extLst>
      <p:ext uri="{BB962C8B-B14F-4D97-AF65-F5344CB8AC3E}">
        <p14:creationId xmlns:p14="http://schemas.microsoft.com/office/powerpoint/2010/main" val="857111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421D61B-993D-44AC-A8F3-D838C30CCC44}" type="slidenum">
              <a:rPr lang="en-US" altLang="en-US" sz="1300" smtClean="0"/>
              <a:pPr/>
              <a:t>23</a:t>
            </a:fld>
            <a:endParaRPr lang="en-US" altLang="en-US" sz="1300" smtClean="0"/>
          </a:p>
        </p:txBody>
      </p:sp>
    </p:spTree>
    <p:extLst>
      <p:ext uri="{BB962C8B-B14F-4D97-AF65-F5344CB8AC3E}">
        <p14:creationId xmlns:p14="http://schemas.microsoft.com/office/powerpoint/2010/main" val="310277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Find the button graphics on line.</a:t>
            </a: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4718971-4765-4092-A08B-42F3F70D17A8}" type="slidenum">
              <a:rPr lang="en-US" altLang="en-US" sz="1300" smtClean="0"/>
              <a:pPr/>
              <a:t>24</a:t>
            </a:fld>
            <a:endParaRPr lang="en-US" altLang="en-US" sz="1300" smtClean="0"/>
          </a:p>
        </p:txBody>
      </p:sp>
    </p:spTree>
    <p:extLst>
      <p:ext uri="{BB962C8B-B14F-4D97-AF65-F5344CB8AC3E}">
        <p14:creationId xmlns:p14="http://schemas.microsoft.com/office/powerpoint/2010/main" val="3235775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For example, a button could be for "Next"</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DBC2801-AE52-4C9C-9DEC-E52F58A675F8}" type="slidenum">
              <a:rPr lang="en-US" altLang="en-US" sz="1300" smtClean="0"/>
              <a:pPr/>
              <a:t>26</a:t>
            </a:fld>
            <a:endParaRPr lang="en-US" altLang="en-US" sz="1300" smtClean="0"/>
          </a:p>
        </p:txBody>
      </p:sp>
    </p:spTree>
    <p:extLst>
      <p:ext uri="{BB962C8B-B14F-4D97-AF65-F5344CB8AC3E}">
        <p14:creationId xmlns:p14="http://schemas.microsoft.com/office/powerpoint/2010/main" val="988625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EE21E83-0CC5-4E24-A593-5478CF04DF32}" type="slidenum">
              <a:rPr lang="en-US" altLang="en-US" sz="1300" smtClean="0"/>
              <a:pPr/>
              <a:t>28</a:t>
            </a:fld>
            <a:endParaRPr lang="en-US" altLang="en-US" sz="1300" smtClean="0"/>
          </a:p>
        </p:txBody>
      </p:sp>
    </p:spTree>
    <p:extLst>
      <p:ext uri="{BB962C8B-B14F-4D97-AF65-F5344CB8AC3E}">
        <p14:creationId xmlns:p14="http://schemas.microsoft.com/office/powerpoint/2010/main" val="432545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2DC556A-9D81-4DC5-820E-A8174EA0302A}" type="slidenum">
              <a:rPr lang="en-US" altLang="en-US" sz="1300" smtClean="0"/>
              <a:pPr/>
              <a:t>29</a:t>
            </a:fld>
            <a:endParaRPr lang="en-US" altLang="en-US" sz="1300" smtClean="0"/>
          </a:p>
        </p:txBody>
      </p:sp>
    </p:spTree>
    <p:extLst>
      <p:ext uri="{BB962C8B-B14F-4D97-AF65-F5344CB8AC3E}">
        <p14:creationId xmlns:p14="http://schemas.microsoft.com/office/powerpoint/2010/main" val="697446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4CB5A52-0E83-482A-AAC5-73E42DB15E5C}" type="slidenum">
              <a:rPr lang="en-US" altLang="en-US" sz="1300" smtClean="0"/>
              <a:pPr/>
              <a:t>30</a:t>
            </a:fld>
            <a:endParaRPr lang="en-US" altLang="en-US" sz="1300" smtClean="0"/>
          </a:p>
        </p:txBody>
      </p:sp>
    </p:spTree>
    <p:extLst>
      <p:ext uri="{BB962C8B-B14F-4D97-AF65-F5344CB8AC3E}">
        <p14:creationId xmlns:p14="http://schemas.microsoft.com/office/powerpoint/2010/main" val="2828085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D2821CB-1088-45AF-B7BC-A82BD03838F1}" type="slidenum">
              <a:rPr lang="en-US" altLang="en-US" sz="1300" smtClean="0"/>
              <a:pPr/>
              <a:t>31</a:t>
            </a:fld>
            <a:endParaRPr lang="en-US" altLang="en-US" sz="1300" smtClean="0"/>
          </a:p>
        </p:txBody>
      </p:sp>
    </p:spTree>
    <p:extLst>
      <p:ext uri="{BB962C8B-B14F-4D97-AF65-F5344CB8AC3E}">
        <p14:creationId xmlns:p14="http://schemas.microsoft.com/office/powerpoint/2010/main" val="935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9ACC039-49DC-471A-A3FD-212A5BE0FE05}" type="slidenum">
              <a:rPr lang="en-US" altLang="en-US" sz="1300" smtClean="0"/>
              <a:pPr/>
              <a:t>3</a:t>
            </a:fld>
            <a:endParaRPr lang="en-US" altLang="en-US" sz="1300" smtClean="0"/>
          </a:p>
        </p:txBody>
      </p:sp>
    </p:spTree>
    <p:extLst>
      <p:ext uri="{BB962C8B-B14F-4D97-AF65-F5344CB8AC3E}">
        <p14:creationId xmlns:p14="http://schemas.microsoft.com/office/powerpoint/2010/main" val="36522532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B31F83B-3B5B-452E-9ED4-1878E6EEA674}" type="slidenum">
              <a:rPr lang="en-US" altLang="en-US" sz="1300" smtClean="0"/>
              <a:pPr/>
              <a:t>32</a:t>
            </a:fld>
            <a:endParaRPr lang="en-US" altLang="en-US" sz="1300" smtClean="0"/>
          </a:p>
        </p:txBody>
      </p:sp>
    </p:spTree>
    <p:extLst>
      <p:ext uri="{BB962C8B-B14F-4D97-AF65-F5344CB8AC3E}">
        <p14:creationId xmlns:p14="http://schemas.microsoft.com/office/powerpoint/2010/main" val="34683920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4BFE616-7A80-44B6-A7D1-9E7ED222BB81}" type="slidenum">
              <a:rPr lang="en-US" altLang="en-US" sz="1300" smtClean="0"/>
              <a:pPr/>
              <a:t>33</a:t>
            </a:fld>
            <a:endParaRPr lang="en-US" altLang="en-US" sz="1300" smtClean="0"/>
          </a:p>
        </p:txBody>
      </p:sp>
    </p:spTree>
    <p:extLst>
      <p:ext uri="{BB962C8B-B14F-4D97-AF65-F5344CB8AC3E}">
        <p14:creationId xmlns:p14="http://schemas.microsoft.com/office/powerpoint/2010/main" val="2623380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0608428-0A29-430D-A5E3-348E091329B9}" type="slidenum">
              <a:rPr lang="en-US" altLang="en-US" sz="1300" smtClean="0"/>
              <a:pPr/>
              <a:t>34</a:t>
            </a:fld>
            <a:endParaRPr lang="en-US" altLang="en-US" sz="1300" smtClean="0"/>
          </a:p>
        </p:txBody>
      </p:sp>
    </p:spTree>
    <p:extLst>
      <p:ext uri="{BB962C8B-B14F-4D97-AF65-F5344CB8AC3E}">
        <p14:creationId xmlns:p14="http://schemas.microsoft.com/office/powerpoint/2010/main" val="407865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BBC80DA-536A-4CB5-84C1-FB671E80B12F}" type="slidenum">
              <a:rPr lang="en-US" altLang="en-US" sz="1300" smtClean="0"/>
              <a:pPr/>
              <a:t>35</a:t>
            </a:fld>
            <a:endParaRPr lang="en-US" altLang="en-US" sz="1300" smtClean="0"/>
          </a:p>
        </p:txBody>
      </p:sp>
    </p:spTree>
    <p:extLst>
      <p:ext uri="{BB962C8B-B14F-4D97-AF65-F5344CB8AC3E}">
        <p14:creationId xmlns:p14="http://schemas.microsoft.com/office/powerpoint/2010/main" val="39771061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089D432-4754-41F7-8A26-5CBE73BDDE78}" type="slidenum">
              <a:rPr lang="en-US" altLang="en-US" sz="1300" smtClean="0"/>
              <a:pPr/>
              <a:t>36</a:t>
            </a:fld>
            <a:endParaRPr lang="en-US" altLang="en-US" sz="1300" smtClean="0"/>
          </a:p>
        </p:txBody>
      </p:sp>
    </p:spTree>
    <p:extLst>
      <p:ext uri="{BB962C8B-B14F-4D97-AF65-F5344CB8AC3E}">
        <p14:creationId xmlns:p14="http://schemas.microsoft.com/office/powerpoint/2010/main" val="2542849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33D1B79-F1F8-4D36-A9F4-B8D315427F7C}" type="slidenum">
              <a:rPr lang="en-US" altLang="en-US" sz="1300" smtClean="0"/>
              <a:pPr/>
              <a:t>37</a:t>
            </a:fld>
            <a:endParaRPr lang="en-US" altLang="en-US" sz="1300" smtClean="0"/>
          </a:p>
        </p:txBody>
      </p:sp>
    </p:spTree>
    <p:extLst>
      <p:ext uri="{BB962C8B-B14F-4D97-AF65-F5344CB8AC3E}">
        <p14:creationId xmlns:p14="http://schemas.microsoft.com/office/powerpoint/2010/main" val="14552968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1" i="0" kern="1200" dirty="0" smtClean="0">
                <a:solidFill>
                  <a:schemeClr val="tx1"/>
                </a:solidFill>
                <a:effectLst/>
                <a:latin typeface="Arial" pitchFamily="34" charset="0"/>
                <a:ea typeface="+mn-ea"/>
                <a:cs typeface="+mn-cs"/>
              </a:rPr>
              <a:t>Responsive Web design</a:t>
            </a:r>
            <a:r>
              <a:rPr kumimoji="1" lang="en-US" sz="1200" b="0" i="0" kern="1200" dirty="0" smtClean="0">
                <a:solidFill>
                  <a:schemeClr val="tx1"/>
                </a:solidFill>
                <a:effectLst/>
                <a:latin typeface="Arial" pitchFamily="34" charset="0"/>
                <a:ea typeface="+mn-ea"/>
                <a:cs typeface="+mn-cs"/>
              </a:rPr>
              <a:t> is the approach that suggests that design and development should respond to the user’s behavior and environment based on screen size, platform and orientation. The practice consists of a mix of flexible grids and layouts, images and an intelligent use of CSS media queries. As the user switches from their laptop to iPad, the website should automatically switch to accommodate for resolution, image size and scripting abilities. In other words, the website should have the technology to automatically </a:t>
            </a:r>
            <a:r>
              <a:rPr kumimoji="1" lang="en-US" sz="1200" b="0" i="1" kern="1200" dirty="0" smtClean="0">
                <a:solidFill>
                  <a:schemeClr val="tx1"/>
                </a:solidFill>
                <a:effectLst/>
                <a:latin typeface="Arial" pitchFamily="34" charset="0"/>
                <a:ea typeface="+mn-ea"/>
                <a:cs typeface="+mn-cs"/>
              </a:rPr>
              <a:t>respond</a:t>
            </a:r>
            <a:r>
              <a:rPr kumimoji="1" lang="en-US" sz="1200" b="0" i="0" kern="1200" dirty="0" smtClean="0">
                <a:solidFill>
                  <a:schemeClr val="tx1"/>
                </a:solidFill>
                <a:effectLst/>
                <a:latin typeface="Arial" pitchFamily="34" charset="0"/>
                <a:ea typeface="+mn-ea"/>
                <a:cs typeface="+mn-cs"/>
              </a:rPr>
              <a:t> to the user’s preferences. This would eliminate the need for a different design and development phase for each new gadget on the market.</a:t>
            </a:r>
          </a:p>
          <a:p>
            <a:r>
              <a:rPr lang="en-US" altLang="en-US" dirty="0" smtClean="0"/>
              <a:t>See:  https://www.w3schools.com/css/css_rwd_intro.asp </a:t>
            </a:r>
          </a:p>
          <a:p>
            <a:endParaRPr lang="en-US" altLang="en-US" dirty="0"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B7B10DF-BE10-4815-9098-C49FB55DE05B}" type="slidenum">
              <a:rPr lang="en-US" altLang="en-US" sz="1300" smtClean="0"/>
              <a:pPr/>
              <a:t>38</a:t>
            </a:fld>
            <a:endParaRPr lang="en-US" altLang="en-US" sz="1300" smtClean="0"/>
          </a:p>
        </p:txBody>
      </p:sp>
    </p:spTree>
    <p:extLst>
      <p:ext uri="{BB962C8B-B14F-4D97-AF65-F5344CB8AC3E}">
        <p14:creationId xmlns:p14="http://schemas.microsoft.com/office/powerpoint/2010/main" val="1320360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19F333A-91DB-4370-8FB4-E60A609C4EB4}" type="slidenum">
              <a:rPr lang="en-US" altLang="en-US" sz="1300" smtClean="0"/>
              <a:pPr/>
              <a:t>4</a:t>
            </a:fld>
            <a:endParaRPr lang="en-US" altLang="en-US" sz="1300" smtClean="0"/>
          </a:p>
        </p:txBody>
      </p:sp>
    </p:spTree>
    <p:extLst>
      <p:ext uri="{BB962C8B-B14F-4D97-AF65-F5344CB8AC3E}">
        <p14:creationId xmlns:p14="http://schemas.microsoft.com/office/powerpoint/2010/main" val="632030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9680B69-3DC4-4106-8362-B7044FDC6607}" type="slidenum">
              <a:rPr lang="en-US" altLang="en-US" sz="1300" smtClean="0">
                <a:latin typeface="Verdana" panose="020B0604030504040204" pitchFamily="34" charset="0"/>
              </a:rPr>
              <a:pPr/>
              <a:t>5</a:t>
            </a:fld>
            <a:endParaRPr lang="en-US" altLang="en-US" sz="1300" smtClean="0">
              <a:latin typeface="Verdana" panose="020B0604030504040204" pitchFamily="34" charset="0"/>
            </a:endParaRPr>
          </a:p>
        </p:txBody>
      </p:sp>
    </p:spTree>
    <p:extLst>
      <p:ext uri="{BB962C8B-B14F-4D97-AF65-F5344CB8AC3E}">
        <p14:creationId xmlns:p14="http://schemas.microsoft.com/office/powerpoint/2010/main" val="1901773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9C33CA7-1C80-4037-9922-29254705306F}" type="slidenum">
              <a:rPr lang="en-US" altLang="en-US" sz="1300" smtClean="0"/>
              <a:pPr/>
              <a:t>6</a:t>
            </a:fld>
            <a:endParaRPr lang="en-US" altLang="en-US" sz="1300" smtClean="0"/>
          </a:p>
        </p:txBody>
      </p:sp>
    </p:spTree>
    <p:extLst>
      <p:ext uri="{BB962C8B-B14F-4D97-AF65-F5344CB8AC3E}">
        <p14:creationId xmlns:p14="http://schemas.microsoft.com/office/powerpoint/2010/main" val="2280599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2590270-A1FF-46C6-9CA5-4319E4E67FFA}" type="slidenum">
              <a:rPr lang="en-US" altLang="en-US" sz="1300" smtClean="0"/>
              <a:pPr/>
              <a:t>7</a:t>
            </a:fld>
            <a:endParaRPr lang="en-US" altLang="en-US" sz="1300" smtClean="0"/>
          </a:p>
        </p:txBody>
      </p:sp>
    </p:spTree>
    <p:extLst>
      <p:ext uri="{BB962C8B-B14F-4D97-AF65-F5344CB8AC3E}">
        <p14:creationId xmlns:p14="http://schemas.microsoft.com/office/powerpoint/2010/main" val="1011206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78F687D-BA24-4AC7-9D7E-F04AD68C6F17}" type="slidenum">
              <a:rPr lang="en-US" altLang="en-US" sz="1300" smtClean="0"/>
              <a:pPr/>
              <a:t>8</a:t>
            </a:fld>
            <a:endParaRPr lang="en-US" altLang="en-US" sz="1300" smtClean="0"/>
          </a:p>
        </p:txBody>
      </p:sp>
    </p:spTree>
    <p:extLst>
      <p:ext uri="{BB962C8B-B14F-4D97-AF65-F5344CB8AC3E}">
        <p14:creationId xmlns:p14="http://schemas.microsoft.com/office/powerpoint/2010/main" val="404738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"Enter your comments here" statement acts</a:t>
            </a:r>
            <a:r>
              <a:rPr lang="en-US" altLang="en-US" baseline="0" dirty="0" smtClean="0"/>
              <a:t> like a &lt;pre&gt; element.  Type the statement at the far left side of Notepad++ if no spaces are desired.</a:t>
            </a:r>
          </a:p>
          <a:p>
            <a:r>
              <a:rPr lang="en-US" altLang="en-US" baseline="0" dirty="0" smtClean="0"/>
              <a:t>JS can be used to eliminate the text.</a:t>
            </a:r>
            <a:endParaRPr lang="en-US" altLang="en-US" dirty="0"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F36C684-1D4B-456C-BE27-2AE7411FDDE5}" type="slidenum">
              <a:rPr lang="en-US" altLang="en-US" sz="1300" smtClean="0"/>
              <a:pPr/>
              <a:t>9</a:t>
            </a:fld>
            <a:endParaRPr lang="en-US" altLang="en-US" sz="1300" smtClean="0"/>
          </a:p>
        </p:txBody>
      </p:sp>
    </p:spTree>
    <p:extLst>
      <p:ext uri="{BB962C8B-B14F-4D97-AF65-F5344CB8AC3E}">
        <p14:creationId xmlns:p14="http://schemas.microsoft.com/office/powerpoint/2010/main" val="277697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a:spLocks noChangeArrowheads="1"/>
          </p:cNvSpPr>
          <p:nvPr userDrawn="1"/>
        </p:nvSpPr>
        <p:spPr bwMode="auto">
          <a:xfrm>
            <a:off x="0" y="6497638"/>
            <a:ext cx="5943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sz="1100" dirty="0" smtClean="0">
                <a:solidFill>
                  <a:schemeClr val="bg1"/>
                </a:solidFill>
                <a:latin typeface="Gill Sans MT" pitchFamily="34" charset="0"/>
              </a:rPr>
              <a:t>Copyright © Terry </a:t>
            </a:r>
            <a:r>
              <a:rPr lang="en-US" altLang="en-US" sz="1100" dirty="0" err="1" smtClean="0">
                <a:solidFill>
                  <a:schemeClr val="bg1"/>
                </a:solidFill>
                <a:latin typeface="Gill Sans MT" pitchFamily="34" charset="0"/>
              </a:rPr>
              <a:t>Felke</a:t>
            </a:r>
            <a:r>
              <a:rPr lang="en-US" altLang="en-US" sz="1100" dirty="0" smtClean="0">
                <a:solidFill>
                  <a:schemeClr val="bg1"/>
                </a:solidFill>
                <a:latin typeface="Gill Sans MT" pitchFamily="34" charset="0"/>
              </a:rPr>
              <a:t>-Morris http://terrymorris.net</a:t>
            </a:r>
          </a:p>
        </p:txBody>
      </p: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8" name="Date Placeholder 3"/>
          <p:cNvSpPr>
            <a:spLocks noGrp="1"/>
          </p:cNvSpPr>
          <p:nvPr>
            <p:ph type="dt" sz="half" idx="10"/>
          </p:nvPr>
        </p:nvSpPr>
        <p:spPr>
          <a:xfrm>
            <a:off x="906463" y="5951538"/>
            <a:ext cx="1854200" cy="365125"/>
          </a:xfrm>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1F2C4EBA-FDE6-48DD-B7F7-7DFDE76B98E4}" type="slidenum">
              <a:rPr lang="en-US" altLang="en-US"/>
              <a:pPr>
                <a:defRPr/>
              </a:pPr>
              <a:t>‹#›</a:t>
            </a:fld>
            <a:endParaRPr lang="en-US" altLang="en-US"/>
          </a:p>
        </p:txBody>
      </p:sp>
    </p:spTree>
    <p:extLst>
      <p:ext uri="{BB962C8B-B14F-4D97-AF65-F5344CB8AC3E}">
        <p14:creationId xmlns:p14="http://schemas.microsoft.com/office/powerpoint/2010/main" val="157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8AD153-63EB-4F5E-BA7B-68C6AFBBADD8}" type="slidenum">
              <a:rPr lang="en-US" altLang="en-US"/>
              <a:pPr>
                <a:defRPr/>
              </a:pPr>
              <a:t>‹#›</a:t>
            </a:fld>
            <a:endParaRPr lang="en-US" altLang="en-US"/>
          </a:p>
        </p:txBody>
      </p:sp>
    </p:spTree>
    <p:extLst>
      <p:ext uri="{BB962C8B-B14F-4D97-AF65-F5344CB8AC3E}">
        <p14:creationId xmlns:p14="http://schemas.microsoft.com/office/powerpoint/2010/main" val="93573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3E3C12C-AE4B-4E58-936A-3D1EE74EAA1E}" type="slidenum">
              <a:rPr lang="en-US" altLang="en-US"/>
              <a:pPr>
                <a:defRPr/>
              </a:pPr>
              <a:t>‹#›</a:t>
            </a:fld>
            <a:endParaRPr lang="en-US" altLang="en-US"/>
          </a:p>
        </p:txBody>
      </p:sp>
    </p:spTree>
    <p:extLst>
      <p:ext uri="{BB962C8B-B14F-4D97-AF65-F5344CB8AC3E}">
        <p14:creationId xmlns:p14="http://schemas.microsoft.com/office/powerpoint/2010/main" val="271861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6511925"/>
            <a:ext cx="594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sz="1100" dirty="0" smtClean="0">
                <a:solidFill>
                  <a:schemeClr val="bg1"/>
                </a:solidFill>
                <a:latin typeface="Gill Sans MT" pitchFamily="34" charset="0"/>
              </a:rPr>
              <a:t>Copyright © Terry </a:t>
            </a:r>
            <a:r>
              <a:rPr lang="en-US" altLang="en-US" sz="1100" dirty="0" err="1" smtClean="0">
                <a:solidFill>
                  <a:schemeClr val="bg1"/>
                </a:solidFill>
                <a:latin typeface="Gill Sans MT" pitchFamily="34" charset="0"/>
              </a:rPr>
              <a:t>Felke</a:t>
            </a:r>
            <a:r>
              <a:rPr lang="en-US" altLang="en-US" sz="1100" dirty="0" smtClean="0">
                <a:solidFill>
                  <a:schemeClr val="bg1"/>
                </a:solidFill>
                <a:latin typeface="Gill Sans MT" pitchFamily="34" charset="0"/>
              </a:rPr>
              <a:t>-Morris http://terrymorris.net</a:t>
            </a:r>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4A35EE73-26BF-44CE-BD71-311A809C03CA}" type="slidenum">
              <a:rPr lang="en-US" altLang="en-US"/>
              <a:pPr>
                <a:defRPr/>
              </a:pPr>
              <a:t>‹#›</a:t>
            </a:fld>
            <a:endParaRPr lang="en-US" altLang="en-US"/>
          </a:p>
        </p:txBody>
      </p:sp>
    </p:spTree>
    <p:extLst>
      <p:ext uri="{BB962C8B-B14F-4D97-AF65-F5344CB8AC3E}">
        <p14:creationId xmlns:p14="http://schemas.microsoft.com/office/powerpoint/2010/main" val="335698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42128D-2D75-4F09-9959-956262E14AC7}" type="slidenum">
              <a:rPr lang="en-US" altLang="en-US"/>
              <a:pPr>
                <a:defRPr/>
              </a:pPr>
              <a:t>‹#›</a:t>
            </a:fld>
            <a:endParaRPr lang="en-US" altLang="en-US"/>
          </a:p>
        </p:txBody>
      </p:sp>
    </p:spTree>
    <p:extLst>
      <p:ext uri="{BB962C8B-B14F-4D97-AF65-F5344CB8AC3E}">
        <p14:creationId xmlns:p14="http://schemas.microsoft.com/office/powerpoint/2010/main" val="174660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2C96E8-C013-431D-B5E9-6DB83D38C4C8}" type="slidenum">
              <a:rPr lang="en-US" altLang="en-US"/>
              <a:pPr>
                <a:defRPr/>
              </a:pPr>
              <a:t>‹#›</a:t>
            </a:fld>
            <a:endParaRPr lang="en-US" altLang="en-US"/>
          </a:p>
        </p:txBody>
      </p:sp>
    </p:spTree>
    <p:extLst>
      <p:ext uri="{BB962C8B-B14F-4D97-AF65-F5344CB8AC3E}">
        <p14:creationId xmlns:p14="http://schemas.microsoft.com/office/powerpoint/2010/main" val="23760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7C44512-7D24-45EA-9558-EDCC1FC4ED6E}" type="slidenum">
              <a:rPr lang="en-US" altLang="en-US"/>
              <a:pPr>
                <a:defRPr/>
              </a:pPr>
              <a:t>‹#›</a:t>
            </a:fld>
            <a:endParaRPr lang="en-US" altLang="en-US"/>
          </a:p>
        </p:txBody>
      </p:sp>
    </p:spTree>
    <p:extLst>
      <p:ext uri="{BB962C8B-B14F-4D97-AF65-F5344CB8AC3E}">
        <p14:creationId xmlns:p14="http://schemas.microsoft.com/office/powerpoint/2010/main" val="299683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7677D98-2F3B-444F-A784-C9B411B04CE2}" type="slidenum">
              <a:rPr lang="en-US" altLang="en-US"/>
              <a:pPr>
                <a:defRPr/>
              </a:pPr>
              <a:t>‹#›</a:t>
            </a:fld>
            <a:endParaRPr lang="en-US" altLang="en-US"/>
          </a:p>
        </p:txBody>
      </p:sp>
    </p:spTree>
    <p:extLst>
      <p:ext uri="{BB962C8B-B14F-4D97-AF65-F5344CB8AC3E}">
        <p14:creationId xmlns:p14="http://schemas.microsoft.com/office/powerpoint/2010/main" val="335475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a:lvl1pPr>
          </a:lstStyle>
          <a:p>
            <a:pPr>
              <a:defRPr/>
            </a:pPr>
            <a:fld id="{7E3ED755-CF78-44A0-9721-6E399948F32D}" type="slidenum">
              <a:rPr lang="en-US" altLang="en-US"/>
              <a:pPr>
                <a:defRPr/>
              </a:pPr>
              <a:t>‹#›</a:t>
            </a:fld>
            <a:endParaRPr lang="en-US" altLang="en-US"/>
          </a:p>
        </p:txBody>
      </p:sp>
    </p:spTree>
    <p:extLst>
      <p:ext uri="{BB962C8B-B14F-4D97-AF65-F5344CB8AC3E}">
        <p14:creationId xmlns:p14="http://schemas.microsoft.com/office/powerpoint/2010/main" val="59933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76922C3C-55EC-43C5-AA8C-32550A94E9B9}" type="slidenum">
              <a:rPr lang="en-US" altLang="en-US"/>
              <a:pPr>
                <a:defRPr/>
              </a:pPr>
              <a:t>‹#›</a:t>
            </a:fld>
            <a:endParaRPr lang="en-US" altLang="en-US"/>
          </a:p>
        </p:txBody>
      </p:sp>
    </p:spTree>
    <p:extLst>
      <p:ext uri="{BB962C8B-B14F-4D97-AF65-F5344CB8AC3E}">
        <p14:creationId xmlns:p14="http://schemas.microsoft.com/office/powerpoint/2010/main" val="399784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D90FEA3-7340-48A8-AE51-92001715976A}" type="slidenum">
              <a:rPr lang="en-US" altLang="en-US"/>
              <a:pPr>
                <a:defRPr/>
              </a:pPr>
              <a:t>‹#›</a:t>
            </a:fld>
            <a:endParaRPr lang="en-US" altLang="en-US"/>
          </a:p>
        </p:txBody>
      </p:sp>
    </p:spTree>
    <p:extLst>
      <p:ext uri="{BB962C8B-B14F-4D97-AF65-F5344CB8AC3E}">
        <p14:creationId xmlns:p14="http://schemas.microsoft.com/office/powerpoint/2010/main" val="398842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BCC9DAFB-FBBB-4DA7-9E44-A978A53E29AE}" type="slidenum">
              <a:rPr lang="en-US" altLang="en-US"/>
              <a:pPr>
                <a:defRPr/>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Lst>
  <p:hf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3schools.com/tags/att_global_accesskey.asp"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w3schools.com/css/css_rwd_viewport.asp"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069975" y="14288"/>
            <a:ext cx="7772400" cy="838200"/>
          </a:xfrm>
        </p:spPr>
        <p:txBody>
          <a:bodyPr/>
          <a:lstStyle/>
          <a:p>
            <a:pPr algn="r" eaLnBrk="1" fontAlgn="auto" hangingPunct="1">
              <a:spcAft>
                <a:spcPts val="0"/>
              </a:spcAft>
              <a:defRPr/>
            </a:pPr>
            <a:r>
              <a:rPr lang="en-US" dirty="0" smtClean="0">
                <a:solidFill>
                  <a:schemeClr val="tx2">
                    <a:satMod val="130000"/>
                  </a:schemeClr>
                </a:solidFill>
              </a:rPr>
              <a:t>Learning  Outcomes</a:t>
            </a:r>
          </a:p>
        </p:txBody>
      </p:sp>
      <p:sp>
        <p:nvSpPr>
          <p:cNvPr id="2" name="Rectangle 3"/>
          <p:cNvSpPr>
            <a:spLocks noGrp="1" noChangeArrowheads="1"/>
          </p:cNvSpPr>
          <p:nvPr>
            <p:ph idx="1"/>
          </p:nvPr>
        </p:nvSpPr>
        <p:spPr>
          <a:xfrm>
            <a:off x="682625" y="1379538"/>
            <a:ext cx="7931150" cy="4891087"/>
          </a:xfrm>
        </p:spPr>
        <p:txBody>
          <a:bodyPr/>
          <a:lstStyle/>
          <a:p>
            <a:pPr lvl="1" eaLnBrk="1" hangingPunct="1">
              <a:spcAft>
                <a:spcPts val="1200"/>
              </a:spcAft>
            </a:pPr>
            <a:r>
              <a:rPr lang="en-US" altLang="en-US" sz="3200" smtClean="0"/>
              <a:t>Describe common uses of forms on web pages</a:t>
            </a:r>
          </a:p>
          <a:p>
            <a:pPr lvl="1" eaLnBrk="1" hangingPunct="1">
              <a:spcAft>
                <a:spcPts val="1200"/>
              </a:spcAft>
            </a:pPr>
            <a:r>
              <a:rPr lang="en-US" altLang="en-US" sz="3200" smtClean="0"/>
              <a:t>Create forms on web pages using the form, input, textarea, and select elements</a:t>
            </a:r>
          </a:p>
          <a:p>
            <a:pPr lvl="1" eaLnBrk="1" hangingPunct="1">
              <a:spcAft>
                <a:spcPts val="1200"/>
              </a:spcAft>
            </a:pPr>
            <a:r>
              <a:rPr lang="en-US" altLang="en-US" sz="3200" smtClean="0"/>
              <a:t>Associate form controls and groups using the label, fieldset, and legend elements</a:t>
            </a:r>
          </a:p>
          <a:p>
            <a:pPr lvl="1" eaLnBrk="1" hangingPunct="1">
              <a:spcAft>
                <a:spcPts val="1200"/>
              </a:spcAft>
            </a:pPr>
            <a:r>
              <a:rPr lang="en-US" altLang="en-US" sz="3200" smtClean="0"/>
              <a:t>Create custom image buttons and use the button element</a:t>
            </a:r>
          </a:p>
          <a:p>
            <a:pPr lvl="1" eaLnBrk="1" hangingPunct="1">
              <a:spcAft>
                <a:spcPts val="1200"/>
              </a:spcAft>
            </a:pPr>
            <a:r>
              <a:rPr lang="en-US" altLang="en-US" sz="3200" smtClean="0"/>
              <a:t>Use CSS to style a form</a:t>
            </a:r>
          </a:p>
        </p:txBody>
      </p:sp>
      <p:cxnSp>
        <p:nvCxnSpPr>
          <p:cNvPr id="5" name="Straight Connector 4"/>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924800" y="6423852"/>
            <a:ext cx="1103187" cy="261610"/>
          </a:xfrm>
          <a:prstGeom prst="rect">
            <a:avLst/>
          </a:prstGeom>
        </p:spPr>
        <p:txBody>
          <a:bodyPr wrap="none">
            <a:spAutoFit/>
          </a:bodyPr>
          <a:lstStyle/>
          <a:p>
            <a:r>
              <a:rPr lang="en-US" sz="1100" i="1" dirty="0">
                <a:solidFill>
                  <a:srgbClr val="0070C0"/>
                </a:solidFill>
              </a:rPr>
              <a:t>beginforms.html</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344613" y="271463"/>
            <a:ext cx="7497762" cy="750887"/>
          </a:xfrm>
        </p:spPr>
        <p:txBody>
          <a:bodyPr/>
          <a:lstStyle/>
          <a:p>
            <a:pPr algn="r" eaLnBrk="1" fontAlgn="auto" hangingPunct="1">
              <a:spcAft>
                <a:spcPts val="0"/>
              </a:spcAft>
              <a:defRPr/>
            </a:pPr>
            <a:r>
              <a:rPr lang="en-US" i="1" dirty="0">
                <a:solidFill>
                  <a:srgbClr val="0070C0"/>
                </a:solidFill>
              </a:rPr>
              <a:t>input</a:t>
            </a:r>
            <a:r>
              <a:rPr lang="en-US" dirty="0" smtClean="0">
                <a:solidFill>
                  <a:schemeClr val="tx2">
                    <a:satMod val="130000"/>
                  </a:schemeClr>
                </a:solidFill>
              </a:rPr>
              <a:t> </a:t>
            </a:r>
            <a:r>
              <a:rPr lang="en-US" u="sng" dirty="0" smtClean="0">
                <a:solidFill>
                  <a:schemeClr val="tx2">
                    <a:satMod val="130000"/>
                  </a:schemeClr>
                </a:solidFill>
              </a:rPr>
              <a:t>Password</a:t>
            </a:r>
            <a:r>
              <a:rPr lang="en-US" dirty="0" smtClean="0">
                <a:solidFill>
                  <a:schemeClr val="tx2">
                    <a:satMod val="130000"/>
                  </a:schemeClr>
                </a:solidFill>
              </a:rPr>
              <a:t> box </a:t>
            </a:r>
          </a:p>
        </p:txBody>
      </p:sp>
      <p:sp>
        <p:nvSpPr>
          <p:cNvPr id="26627" name="Rectangle 3"/>
          <p:cNvSpPr>
            <a:spLocks noGrp="1" noChangeArrowheads="1"/>
          </p:cNvSpPr>
          <p:nvPr>
            <p:ph idx="1"/>
          </p:nvPr>
        </p:nvSpPr>
        <p:spPr>
          <a:xfrm>
            <a:off x="301625" y="4240213"/>
            <a:ext cx="3314700" cy="2303462"/>
          </a:xfrm>
        </p:spPr>
        <p:txBody>
          <a:bodyPr rtlCol="0">
            <a:normAutofit/>
          </a:bodyPr>
          <a:lstStyle/>
          <a:p>
            <a:pPr marL="365125" indent="-282575" eaLnBrk="1" fontAlgn="auto" hangingPunct="1">
              <a:lnSpc>
                <a:spcPts val="2000"/>
              </a:lnSpc>
              <a:buFont typeface="Wingdings 2" panose="05020102010507070707" pitchFamily="18" charset="2"/>
              <a:buChar char=""/>
              <a:defRPr/>
            </a:pPr>
            <a:r>
              <a:rPr lang="en-US" altLang="en-US" sz="2800" dirty="0" smtClean="0">
                <a:solidFill>
                  <a:schemeClr val="tx1">
                    <a:lumMod val="75000"/>
                    <a:lumOff val="25000"/>
                  </a:schemeClr>
                </a:solidFill>
              </a:rPr>
              <a:t>Attributes:</a:t>
            </a:r>
          </a:p>
          <a:p>
            <a:pPr marL="639763" lvl="1" indent="-236538" eaLnBrk="1" fontAlgn="auto" hangingPunct="1">
              <a:lnSpc>
                <a:spcPts val="2000"/>
              </a:lnSpc>
              <a:buFont typeface="Verdana" panose="020B0604030504040204" pitchFamily="34" charset="0"/>
              <a:buChar char="◦"/>
              <a:defRPr/>
            </a:pPr>
            <a:r>
              <a:rPr lang="en-US" altLang="en-US" sz="2600" dirty="0" smtClean="0">
                <a:solidFill>
                  <a:schemeClr val="tx1">
                    <a:lumMod val="75000"/>
                    <a:lumOff val="25000"/>
                  </a:schemeClr>
                </a:solidFill>
              </a:rPr>
              <a:t>type=“password”</a:t>
            </a:r>
          </a:p>
          <a:p>
            <a:pPr marL="639763" lvl="1" indent="-236538" eaLnBrk="1" fontAlgn="auto" hangingPunct="1">
              <a:lnSpc>
                <a:spcPts val="2000"/>
              </a:lnSpc>
              <a:buFont typeface="Verdana" panose="020B0604030504040204" pitchFamily="34" charset="0"/>
              <a:buChar char="◦"/>
              <a:defRPr/>
            </a:pPr>
            <a:r>
              <a:rPr lang="en-US" altLang="en-US" sz="2600" dirty="0" smtClean="0">
                <a:solidFill>
                  <a:schemeClr val="tx1">
                    <a:lumMod val="75000"/>
                    <a:lumOff val="25000"/>
                  </a:schemeClr>
                </a:solidFill>
              </a:rPr>
              <a:t>name</a:t>
            </a:r>
          </a:p>
          <a:p>
            <a:pPr marL="639763" lvl="1" indent="-236538" eaLnBrk="1" fontAlgn="auto" hangingPunct="1">
              <a:lnSpc>
                <a:spcPts val="2000"/>
              </a:lnSpc>
              <a:buFont typeface="Verdana" panose="020B0604030504040204" pitchFamily="34" charset="0"/>
              <a:buChar char="◦"/>
              <a:defRPr/>
            </a:pPr>
            <a:r>
              <a:rPr lang="en-US" altLang="en-US" sz="2600" dirty="0" smtClean="0">
                <a:solidFill>
                  <a:schemeClr val="tx1">
                    <a:lumMod val="75000"/>
                    <a:lumOff val="25000"/>
                  </a:schemeClr>
                </a:solidFill>
              </a:rPr>
              <a:t>id</a:t>
            </a:r>
          </a:p>
          <a:p>
            <a:pPr marL="639763" lvl="1" indent="-236538" eaLnBrk="1" fontAlgn="auto" hangingPunct="1">
              <a:lnSpc>
                <a:spcPts val="2000"/>
              </a:lnSpc>
              <a:buFont typeface="Verdana" panose="020B0604030504040204" pitchFamily="34" charset="0"/>
              <a:buChar char="◦"/>
              <a:defRPr/>
            </a:pPr>
            <a:r>
              <a:rPr lang="en-US" altLang="en-US" sz="2600" dirty="0" smtClean="0">
                <a:solidFill>
                  <a:schemeClr val="tx1">
                    <a:lumMod val="75000"/>
                    <a:lumOff val="25000"/>
                  </a:schemeClr>
                </a:solidFill>
              </a:rPr>
              <a:t>size</a:t>
            </a:r>
          </a:p>
          <a:p>
            <a:pPr marL="639763" lvl="1" indent="-236538" eaLnBrk="1" fontAlgn="auto" hangingPunct="1">
              <a:lnSpc>
                <a:spcPts val="2000"/>
              </a:lnSpc>
              <a:buFont typeface="Verdana" panose="020B0604030504040204" pitchFamily="34" charset="0"/>
              <a:buChar char="◦"/>
              <a:defRPr/>
            </a:pPr>
            <a:r>
              <a:rPr lang="en-US" altLang="en-US" sz="2600" dirty="0" err="1" smtClean="0">
                <a:solidFill>
                  <a:schemeClr val="tx1">
                    <a:lumMod val="75000"/>
                    <a:lumOff val="25000"/>
                  </a:schemeClr>
                </a:solidFill>
              </a:rPr>
              <a:t>maxlength</a:t>
            </a:r>
            <a:endParaRPr lang="en-US" altLang="en-US" sz="2600" dirty="0" smtClean="0">
              <a:solidFill>
                <a:schemeClr val="tx1">
                  <a:lumMod val="75000"/>
                  <a:lumOff val="25000"/>
                </a:schemeClr>
              </a:solidFill>
            </a:endParaRPr>
          </a:p>
          <a:p>
            <a:pPr marL="639763" lvl="1" indent="-236538" eaLnBrk="1" fontAlgn="auto" hangingPunct="1">
              <a:lnSpc>
                <a:spcPts val="2000"/>
              </a:lnSpc>
              <a:buFont typeface="Verdana" panose="020B0604030504040204" pitchFamily="34" charset="0"/>
              <a:buChar char="◦"/>
              <a:defRPr/>
            </a:pPr>
            <a:r>
              <a:rPr lang="en-US" altLang="en-US" sz="2600" dirty="0" smtClean="0">
                <a:solidFill>
                  <a:schemeClr val="tx1">
                    <a:lumMod val="75000"/>
                    <a:lumOff val="25000"/>
                  </a:schemeClr>
                </a:solidFill>
              </a:rPr>
              <a:t>value</a:t>
            </a:r>
          </a:p>
        </p:txBody>
      </p:sp>
      <p:sp>
        <p:nvSpPr>
          <p:cNvPr id="36868"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3370FB-46FA-4F60-8563-54B46400971A}" type="slidenum">
              <a:rPr lang="en-US" altLang="en-US" sz="1200" smtClean="0">
                <a:solidFill>
                  <a:srgbClr val="052E65"/>
                </a:solidFill>
              </a:rPr>
              <a:pPr/>
              <a:t>10</a:t>
            </a:fld>
            <a:endParaRPr lang="en-US" altLang="en-US" sz="1200" smtClean="0">
              <a:solidFill>
                <a:srgbClr val="052E65"/>
              </a:solidFill>
            </a:endParaRPr>
          </a:p>
        </p:txBody>
      </p:sp>
      <p:sp>
        <p:nvSpPr>
          <p:cNvPr id="36869"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6870" name="Rectangle 7"/>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21511" name="Picture 6"/>
          <p:cNvPicPr>
            <a:picLocks noChangeAspect="1" noChangeArrowheads="1"/>
          </p:cNvPicPr>
          <p:nvPr/>
        </p:nvPicPr>
        <p:blipFill>
          <a:blip r:embed="rId3"/>
          <a:srcRect/>
          <a:stretch>
            <a:fillRect/>
          </a:stretch>
        </p:blipFill>
        <p:spPr bwMode="auto">
          <a:xfrm>
            <a:off x="3898920" y="4245086"/>
            <a:ext cx="5118059" cy="1822339"/>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8" name="Rectangle 3"/>
          <p:cNvSpPr txBox="1">
            <a:spLocks noChangeArrowheads="1"/>
          </p:cNvSpPr>
          <p:nvPr/>
        </p:nvSpPr>
        <p:spPr bwMode="auto">
          <a:xfrm>
            <a:off x="304800" y="1062038"/>
            <a:ext cx="823277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eaLnBrk="1" fontAlgn="auto" hangingPunct="1">
              <a:buNone/>
              <a:defRPr/>
            </a:pPr>
            <a:r>
              <a:rPr lang="en-US" altLang="en-US" sz="2400" dirty="0" smtClean="0">
                <a:solidFill>
                  <a:schemeClr val="tx1">
                    <a:lumMod val="75000"/>
                    <a:lumOff val="25000"/>
                  </a:schemeClr>
                </a:solidFill>
              </a:rPr>
              <a:t>&lt;input</a:t>
            </a:r>
            <a:r>
              <a:rPr lang="en-US" sz="2400" dirty="0">
                <a:solidFill>
                  <a:schemeClr val="tx1">
                    <a:lumMod val="75000"/>
                    <a:lumOff val="25000"/>
                  </a:schemeClr>
                </a:solidFill>
              </a:rPr>
              <a:t> …</a:t>
            </a:r>
            <a:r>
              <a:rPr lang="en-US" altLang="en-US" sz="2400" dirty="0" smtClean="0">
                <a:solidFill>
                  <a:schemeClr val="tx1">
                    <a:lumMod val="75000"/>
                    <a:lumOff val="25000"/>
                  </a:schemeClr>
                </a:solidFill>
              </a:rPr>
              <a:t>&gt;</a:t>
            </a:r>
          </a:p>
          <a:p>
            <a:pPr marL="82550" indent="0" eaLnBrk="1" fontAlgn="auto" hangingPunct="1">
              <a:buFont typeface="Calibri" panose="020F0502020204030204" pitchFamily="34" charset="0"/>
              <a:buNone/>
              <a:defRPr/>
            </a:pPr>
            <a:r>
              <a:rPr lang="en-US" altLang="en-US" sz="2400" dirty="0" smtClean="0">
                <a:solidFill>
                  <a:schemeClr val="tx1">
                    <a:lumMod val="75000"/>
                    <a:lumOff val="25000"/>
                  </a:schemeClr>
                </a:solidFill>
              </a:rPr>
              <a:t>Accepts text information that needs to be hidden as it is entered</a:t>
            </a:r>
          </a:p>
        </p:txBody>
      </p:sp>
      <p:cxnSp>
        <p:nvCxnSpPr>
          <p:cNvPr id="9" name="Straight Connector 8"/>
          <p:cNvCxnSpPr/>
          <p:nvPr/>
        </p:nvCxnSpPr>
        <p:spPr>
          <a:xfrm>
            <a:off x="0" y="103187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85800" y="2142986"/>
            <a:ext cx="8080375" cy="1754326"/>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1800" dirty="0"/>
              <a:t>&lt;form</a:t>
            </a:r>
            <a:r>
              <a:rPr lang="en-US" sz="1800" dirty="0" smtClean="0"/>
              <a:t>&gt;</a:t>
            </a:r>
          </a:p>
          <a:p>
            <a:pPr>
              <a:defRPr/>
            </a:pPr>
            <a:r>
              <a:rPr lang="en-US" sz="900" b="1" dirty="0" smtClean="0"/>
              <a:t>…..</a:t>
            </a:r>
            <a:endParaRPr lang="en-US" sz="900" b="1" dirty="0"/>
          </a:p>
          <a:p>
            <a:pPr>
              <a:defRPr/>
            </a:pPr>
            <a:r>
              <a:rPr lang="en-US" sz="1800" dirty="0"/>
              <a:t>   &lt;h1&gt;Sample Password Box&lt;/h1&gt; &lt;</a:t>
            </a:r>
            <a:r>
              <a:rPr lang="en-US" sz="1800" dirty="0" err="1"/>
              <a:t>br</a:t>
            </a:r>
            <a:r>
              <a:rPr lang="en-US" sz="1800" dirty="0"/>
              <a:t>&gt;</a:t>
            </a:r>
          </a:p>
          <a:p>
            <a:pPr>
              <a:defRPr/>
            </a:pPr>
            <a:r>
              <a:rPr lang="en-US" sz="1800" dirty="0"/>
              <a:t>   </a:t>
            </a:r>
            <a:r>
              <a:rPr lang="en-US" sz="1800" dirty="0" smtClean="0"/>
              <a:t>&lt;label for=pw&gt;Password:&lt;/label&gt;</a:t>
            </a:r>
          </a:p>
          <a:p>
            <a:pPr>
              <a:defRPr/>
            </a:pPr>
            <a:r>
              <a:rPr lang="en-US" sz="1800" dirty="0"/>
              <a:t> </a:t>
            </a:r>
            <a:r>
              <a:rPr lang="en-US" sz="1800" dirty="0" smtClean="0"/>
              <a:t>  &lt;</a:t>
            </a:r>
            <a:r>
              <a:rPr lang="en-US" sz="1800" dirty="0"/>
              <a:t>input id="pw" type="password" name="pw" </a:t>
            </a:r>
            <a:r>
              <a:rPr lang="en-US" sz="1800" dirty="0" err="1" smtClean="0"/>
              <a:t>maxlength</a:t>
            </a:r>
            <a:r>
              <a:rPr lang="en-US" sz="1800" dirty="0"/>
              <a:t>="9" size="12</a:t>
            </a:r>
            <a:r>
              <a:rPr lang="en-US" sz="1800" dirty="0" smtClean="0"/>
              <a:t>"&gt;</a:t>
            </a:r>
          </a:p>
          <a:p>
            <a:pPr>
              <a:defRPr/>
            </a:pPr>
            <a:r>
              <a:rPr lang="en-US" sz="900" b="1" dirty="0" smtClean="0"/>
              <a:t>…..</a:t>
            </a:r>
          </a:p>
          <a:p>
            <a:pPr>
              <a:defRPr/>
            </a:pPr>
            <a:r>
              <a:rPr lang="en-US" sz="1800" dirty="0" smtClean="0"/>
              <a:t> </a:t>
            </a:r>
            <a:r>
              <a:rPr lang="en-US" sz="1800" dirty="0"/>
              <a:t>&lt;/form&gt;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381375" y="69850"/>
            <a:ext cx="5367338" cy="779463"/>
          </a:xfrm>
        </p:spPr>
        <p:txBody>
          <a:bodyPr/>
          <a:lstStyle/>
          <a:p>
            <a:pPr algn="r" eaLnBrk="1" fontAlgn="auto" hangingPunct="1">
              <a:spcAft>
                <a:spcPts val="0"/>
              </a:spcAft>
              <a:defRPr/>
            </a:pPr>
            <a:r>
              <a:rPr lang="en-US" i="1" dirty="0">
                <a:solidFill>
                  <a:srgbClr val="0070C0"/>
                </a:solidFill>
              </a:rPr>
              <a:t>input</a:t>
            </a:r>
            <a:r>
              <a:rPr lang="en-US" dirty="0" smtClean="0">
                <a:solidFill>
                  <a:schemeClr val="tx2">
                    <a:satMod val="130000"/>
                  </a:schemeClr>
                </a:solidFill>
              </a:rPr>
              <a:t> </a:t>
            </a:r>
            <a:r>
              <a:rPr lang="en-US" u="sng" dirty="0" smtClean="0">
                <a:solidFill>
                  <a:schemeClr val="tx2">
                    <a:satMod val="130000"/>
                  </a:schemeClr>
                </a:solidFill>
              </a:rPr>
              <a:t>Checkbox</a:t>
            </a:r>
            <a:r>
              <a:rPr lang="en-US" dirty="0" smtClean="0">
                <a:solidFill>
                  <a:schemeClr val="tx2">
                    <a:satMod val="130000"/>
                  </a:schemeClr>
                </a:solidFill>
              </a:rPr>
              <a:t> </a:t>
            </a:r>
          </a:p>
        </p:txBody>
      </p:sp>
      <p:sp>
        <p:nvSpPr>
          <p:cNvPr id="27651" name="Rectangle 3"/>
          <p:cNvSpPr>
            <a:spLocks noGrp="1" noChangeArrowheads="1"/>
          </p:cNvSpPr>
          <p:nvPr>
            <p:ph idx="1"/>
          </p:nvPr>
        </p:nvSpPr>
        <p:spPr>
          <a:xfrm>
            <a:off x="1600200" y="4443413"/>
            <a:ext cx="2819400" cy="2033587"/>
          </a:xfrm>
        </p:spPr>
        <p:txBody>
          <a:bodyPr rtlCol="0">
            <a:normAutofit/>
          </a:bodyPr>
          <a:lstStyle/>
          <a:p>
            <a:pPr marL="365125" indent="-282575" eaLnBrk="1" fontAlgn="auto" hangingPunct="1">
              <a:lnSpc>
                <a:spcPts val="2000"/>
              </a:lnSpc>
              <a:buFont typeface="Wingdings 2" panose="05020102010507070707" pitchFamily="18" charset="2"/>
              <a:buChar char=""/>
              <a:defRPr/>
            </a:pPr>
            <a:r>
              <a:rPr lang="en-US" altLang="en-US" sz="2600" dirty="0" smtClean="0">
                <a:solidFill>
                  <a:schemeClr val="tx1">
                    <a:lumMod val="75000"/>
                    <a:lumOff val="25000"/>
                  </a:schemeClr>
                </a:solidFill>
              </a:rPr>
              <a:t>Attributes:</a:t>
            </a:r>
          </a:p>
          <a:p>
            <a:pPr marL="639763" lvl="1" indent="-236538" eaLnBrk="1" fontAlgn="auto" hangingPunct="1">
              <a:lnSpc>
                <a:spcPts val="2000"/>
              </a:lnSpc>
              <a:buFont typeface="Verdana" panose="020B0604030504040204" pitchFamily="34" charset="0"/>
              <a:buChar char="◦"/>
              <a:defRPr/>
            </a:pPr>
            <a:r>
              <a:rPr lang="en-US" altLang="en-US" sz="2400" dirty="0" smtClean="0">
                <a:solidFill>
                  <a:schemeClr val="tx1">
                    <a:lumMod val="75000"/>
                    <a:lumOff val="25000"/>
                  </a:schemeClr>
                </a:solidFill>
              </a:rPr>
              <a:t>type="checkbox"</a:t>
            </a:r>
          </a:p>
          <a:p>
            <a:pPr marL="639763" lvl="1" indent="-236538" eaLnBrk="1" fontAlgn="auto" hangingPunct="1">
              <a:lnSpc>
                <a:spcPts val="2000"/>
              </a:lnSpc>
              <a:buFont typeface="Verdana" panose="020B0604030504040204" pitchFamily="34" charset="0"/>
              <a:buChar char="◦"/>
              <a:defRPr/>
            </a:pPr>
            <a:r>
              <a:rPr lang="en-US" altLang="en-US" sz="2400" dirty="0" smtClean="0">
                <a:solidFill>
                  <a:schemeClr val="tx1">
                    <a:lumMod val="75000"/>
                    <a:lumOff val="25000"/>
                  </a:schemeClr>
                </a:solidFill>
              </a:rPr>
              <a:t>name</a:t>
            </a:r>
          </a:p>
          <a:p>
            <a:pPr marL="639763" lvl="1" indent="-236538" eaLnBrk="1" fontAlgn="auto" hangingPunct="1">
              <a:lnSpc>
                <a:spcPts val="2000"/>
              </a:lnSpc>
              <a:buFont typeface="Verdana" panose="020B0604030504040204" pitchFamily="34" charset="0"/>
              <a:buChar char="◦"/>
              <a:defRPr/>
            </a:pPr>
            <a:r>
              <a:rPr lang="en-US" altLang="en-US" sz="2400" dirty="0" smtClean="0">
                <a:solidFill>
                  <a:schemeClr val="tx1">
                    <a:lumMod val="75000"/>
                    <a:lumOff val="25000"/>
                  </a:schemeClr>
                </a:solidFill>
              </a:rPr>
              <a:t>id</a:t>
            </a:r>
          </a:p>
          <a:p>
            <a:pPr marL="639763" lvl="1" indent="-236538" eaLnBrk="1" fontAlgn="auto" hangingPunct="1">
              <a:lnSpc>
                <a:spcPts val="2000"/>
              </a:lnSpc>
              <a:buFont typeface="Verdana" panose="020B0604030504040204" pitchFamily="34" charset="0"/>
              <a:buChar char="◦"/>
              <a:defRPr/>
            </a:pPr>
            <a:r>
              <a:rPr lang="en-US" altLang="en-US" sz="2400" dirty="0" smtClean="0">
                <a:solidFill>
                  <a:schemeClr val="tx1">
                    <a:lumMod val="75000"/>
                    <a:lumOff val="25000"/>
                  </a:schemeClr>
                </a:solidFill>
              </a:rPr>
              <a:t>checked</a:t>
            </a:r>
          </a:p>
          <a:p>
            <a:pPr marL="639763" lvl="1" indent="-236538" eaLnBrk="1" fontAlgn="auto" hangingPunct="1">
              <a:lnSpc>
                <a:spcPts val="2000"/>
              </a:lnSpc>
              <a:buFont typeface="Verdana" panose="020B0604030504040204" pitchFamily="34" charset="0"/>
              <a:buChar char="◦"/>
              <a:defRPr/>
            </a:pPr>
            <a:r>
              <a:rPr lang="en-US" altLang="en-US" sz="2400" dirty="0" smtClean="0">
                <a:solidFill>
                  <a:schemeClr val="tx1">
                    <a:lumMod val="75000"/>
                    <a:lumOff val="25000"/>
                  </a:schemeClr>
                </a:solidFill>
              </a:rPr>
              <a:t>value</a:t>
            </a:r>
          </a:p>
        </p:txBody>
      </p:sp>
      <p:sp>
        <p:nvSpPr>
          <p:cNvPr id="23554" name="Slide Number Placeholder 5"/>
          <p:cNvSpPr>
            <a:spLocks noGrp="1"/>
          </p:cNvSpPr>
          <p:nvPr>
            <p:ph type="sldNum" sz="quarter" idx="11"/>
          </p:nvPr>
        </p:nvSpPr>
        <p:spPr>
          <a:xfrm>
            <a:off x="8613775" y="6305550"/>
            <a:ext cx="457200" cy="476250"/>
          </a:xfrm>
        </p:spPr>
        <p:txBody>
          <a:bodyPr/>
          <a:lstStyle/>
          <a:p>
            <a:pPr>
              <a:defRPr/>
            </a:pPr>
            <a:r>
              <a:rPr lang="en-US" sz="1200" dirty="0">
                <a:solidFill>
                  <a:schemeClr val="bg2">
                    <a:lumMod val="75000"/>
                  </a:schemeClr>
                </a:solidFill>
              </a:rPr>
              <a:t>1</a:t>
            </a:r>
          </a:p>
        </p:txBody>
      </p:sp>
      <p:sp>
        <p:nvSpPr>
          <p:cNvPr id="38917"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8918"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8919" name="Rectangle 8"/>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9" name="Rectangle 3"/>
          <p:cNvSpPr txBox="1">
            <a:spLocks noChangeArrowheads="1"/>
          </p:cNvSpPr>
          <p:nvPr/>
        </p:nvSpPr>
        <p:spPr bwMode="auto">
          <a:xfrm>
            <a:off x="762000" y="944563"/>
            <a:ext cx="6172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fontScale="92500" lnSpcReduction="10000"/>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eaLnBrk="1" fontAlgn="auto" hangingPunct="1">
              <a:spcBef>
                <a:spcPts val="0"/>
              </a:spcBef>
              <a:buNone/>
              <a:defRPr/>
            </a:pPr>
            <a:r>
              <a:rPr lang="en-US" altLang="en-US" sz="2400" dirty="0" smtClean="0">
                <a:solidFill>
                  <a:schemeClr val="tx1">
                    <a:lumMod val="75000"/>
                    <a:lumOff val="25000"/>
                  </a:schemeClr>
                </a:solidFill>
              </a:rPr>
              <a:t>&lt;input</a:t>
            </a:r>
            <a:r>
              <a:rPr lang="en-US" sz="2400" dirty="0">
                <a:solidFill>
                  <a:schemeClr val="tx1">
                    <a:lumMod val="75000"/>
                    <a:lumOff val="25000"/>
                  </a:schemeClr>
                </a:solidFill>
              </a:rPr>
              <a:t> …</a:t>
            </a:r>
            <a:r>
              <a:rPr lang="en-US" altLang="en-US" sz="2400" dirty="0" smtClean="0">
                <a:solidFill>
                  <a:schemeClr val="tx1">
                    <a:lumMod val="75000"/>
                    <a:lumOff val="25000"/>
                  </a:schemeClr>
                </a:solidFill>
              </a:rPr>
              <a:t>&gt;</a:t>
            </a:r>
          </a:p>
          <a:p>
            <a:pPr marL="82550" indent="0" eaLnBrk="1" fontAlgn="auto" hangingPunct="1">
              <a:spcBef>
                <a:spcPts val="0"/>
              </a:spcBef>
              <a:buFont typeface="Calibri" panose="020F0502020204030204" pitchFamily="34" charset="0"/>
              <a:buNone/>
              <a:defRPr/>
            </a:pPr>
            <a:r>
              <a:rPr lang="en-US" altLang="en-US" sz="2400" dirty="0" smtClean="0">
                <a:solidFill>
                  <a:schemeClr val="tx1">
                    <a:lumMod val="75000"/>
                    <a:lumOff val="25000"/>
                  </a:schemeClr>
                </a:solidFill>
              </a:rPr>
              <a:t>Allows the user to select one or more of a group</a:t>
            </a:r>
          </a:p>
        </p:txBody>
      </p:sp>
      <p:cxnSp>
        <p:nvCxnSpPr>
          <p:cNvPr id="10" name="Straight Connector 9"/>
          <p:cNvCxnSpPr/>
          <p:nvPr/>
        </p:nvCxnSpPr>
        <p:spPr>
          <a:xfrm>
            <a:off x="0" y="8382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pic>
        <p:nvPicPr>
          <p:cNvPr id="38923" name="Picture 11"/>
          <p:cNvPicPr>
            <a:picLocks noChangeAspect="1" noChangeArrowheads="1"/>
          </p:cNvPicPr>
          <p:nvPr/>
        </p:nvPicPr>
        <p:blipFill>
          <a:blip r:embed="rId3">
            <a:extLst>
              <a:ext uri="{28A0092B-C50C-407E-A947-70E740481C1C}">
                <a14:useLocalDpi xmlns:a14="http://schemas.microsoft.com/office/drawing/2010/main" val="0"/>
              </a:ext>
            </a:extLst>
          </a:blip>
          <a:srcRect t="8440" r="79564" b="64874"/>
          <a:stretch>
            <a:fillRect/>
          </a:stretch>
        </p:blipFill>
        <p:spPr bwMode="auto">
          <a:xfrm>
            <a:off x="5413375" y="4197350"/>
            <a:ext cx="3200400" cy="235585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304800" y="1649413"/>
            <a:ext cx="8766175" cy="1754187"/>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1800" dirty="0"/>
              <a:t>&lt;form&gt;</a:t>
            </a:r>
          </a:p>
          <a:p>
            <a:pPr>
              <a:defRPr/>
            </a:pPr>
            <a:r>
              <a:rPr lang="en-US" sz="1800" dirty="0"/>
              <a:t>   </a:t>
            </a:r>
            <a:r>
              <a:rPr lang="en-US" sz="1800" dirty="0" smtClean="0"/>
              <a:t>Choose </a:t>
            </a:r>
            <a:r>
              <a:rPr lang="en-US" sz="1800" dirty="0"/>
              <a:t>the restaurants you like</a:t>
            </a:r>
            <a:r>
              <a:rPr lang="en-US" sz="1800" dirty="0" smtClean="0"/>
              <a:t>:</a:t>
            </a:r>
          </a:p>
          <a:p>
            <a:pPr>
              <a:defRPr/>
            </a:pPr>
            <a:r>
              <a:rPr lang="en-US" sz="1800" dirty="0" smtClean="0"/>
              <a:t>   </a:t>
            </a:r>
            <a:r>
              <a:rPr lang="en-US" sz="1800" dirty="0"/>
              <a:t>&lt;input type="checkbox" name="</a:t>
            </a:r>
            <a:r>
              <a:rPr lang="en-US" sz="1800" dirty="0" err="1" smtClean="0"/>
              <a:t>rl</a:t>
            </a:r>
            <a:r>
              <a:rPr lang="en-US" sz="1800" dirty="0" smtClean="0"/>
              <a:t>" </a:t>
            </a:r>
            <a:r>
              <a:rPr lang="en-US" sz="1800" dirty="0"/>
              <a:t>id="</a:t>
            </a:r>
            <a:r>
              <a:rPr lang="en-US" sz="1800" dirty="0" err="1" smtClean="0"/>
              <a:t>rl</a:t>
            </a:r>
            <a:r>
              <a:rPr lang="en-US" sz="1800" dirty="0" smtClean="0"/>
              <a:t>" </a:t>
            </a:r>
            <a:r>
              <a:rPr lang="en-US" sz="1800" dirty="0"/>
              <a:t>value="yes"&gt; Red Lobster&lt;</a:t>
            </a:r>
            <a:r>
              <a:rPr lang="en-US" sz="1800" dirty="0" err="1"/>
              <a:t>br</a:t>
            </a:r>
            <a:r>
              <a:rPr lang="en-US" sz="1800" dirty="0"/>
              <a:t> /&gt;</a:t>
            </a:r>
          </a:p>
          <a:p>
            <a:pPr>
              <a:defRPr/>
            </a:pPr>
            <a:r>
              <a:rPr lang="en-US" sz="1800" dirty="0"/>
              <a:t>…</a:t>
            </a:r>
          </a:p>
          <a:p>
            <a:pPr>
              <a:defRPr/>
            </a:pPr>
            <a:r>
              <a:rPr lang="en-US" sz="1800" dirty="0"/>
              <a:t>   &lt;input type="checkbox" name="</a:t>
            </a:r>
            <a:r>
              <a:rPr lang="en-US" sz="1800" dirty="0" err="1"/>
              <a:t>taj</a:t>
            </a:r>
            <a:r>
              <a:rPr lang="en-US" sz="1800" dirty="0"/>
              <a:t>" id="</a:t>
            </a:r>
            <a:r>
              <a:rPr lang="en-US" sz="1800" dirty="0" err="1"/>
              <a:t>taj</a:t>
            </a:r>
            <a:r>
              <a:rPr lang="en-US" sz="1800" dirty="0"/>
              <a:t>" value="yes"&gt; Taj Mahal&lt;</a:t>
            </a:r>
            <a:r>
              <a:rPr lang="en-US" sz="1800" dirty="0" err="1"/>
              <a:t>br</a:t>
            </a:r>
            <a:r>
              <a:rPr lang="en-US" sz="1800" dirty="0"/>
              <a:t> /&gt;</a:t>
            </a:r>
          </a:p>
          <a:p>
            <a:pPr>
              <a:defRPr/>
            </a:pPr>
            <a:r>
              <a:rPr lang="en-US" sz="1800" dirty="0"/>
              <a:t>&lt;/form&gt;</a:t>
            </a:r>
          </a:p>
        </p:txBody>
      </p:sp>
      <p:sp>
        <p:nvSpPr>
          <p:cNvPr id="38925" name="TextBox 2"/>
          <p:cNvSpPr txBox="1">
            <a:spLocks noChangeArrowheads="1"/>
          </p:cNvSpPr>
          <p:nvPr/>
        </p:nvSpPr>
        <p:spPr bwMode="auto">
          <a:xfrm>
            <a:off x="304800" y="3565525"/>
            <a:ext cx="87661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ts val="1800"/>
              </a:lnSpc>
            </a:pPr>
            <a:r>
              <a:rPr lang="en-US" altLang="en-US" sz="2000" dirty="0"/>
              <a:t>"value" is not setting the initial value but rather the value IF the box is checked.  It can be tested… If </a:t>
            </a:r>
            <a:r>
              <a:rPr lang="en-US" altLang="en-US" sz="2000" dirty="0" err="1"/>
              <a:t>taj</a:t>
            </a:r>
            <a:r>
              <a:rPr lang="en-US" altLang="en-US" sz="2000" dirty="0" smtClean="0"/>
              <a:t>="yes"…</a:t>
            </a:r>
            <a:endParaRPr lang="en-US" altLang="en-US" sz="2000"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069975" y="84138"/>
            <a:ext cx="7543800" cy="677862"/>
          </a:xfrm>
        </p:spPr>
        <p:txBody>
          <a:bodyPr>
            <a:normAutofit fontScale="90000"/>
          </a:bodyPr>
          <a:lstStyle/>
          <a:p>
            <a:pPr algn="r" eaLnBrk="1" fontAlgn="auto" hangingPunct="1">
              <a:spcAft>
                <a:spcPts val="0"/>
              </a:spcAft>
              <a:defRPr/>
            </a:pPr>
            <a:r>
              <a:rPr lang="en-US" i="1" dirty="0">
                <a:solidFill>
                  <a:srgbClr val="0070C0"/>
                </a:solidFill>
              </a:rPr>
              <a:t>input</a:t>
            </a:r>
            <a:r>
              <a:rPr lang="en-US" dirty="0" smtClean="0">
                <a:solidFill>
                  <a:schemeClr val="tx2">
                    <a:satMod val="130000"/>
                  </a:schemeClr>
                </a:solidFill>
              </a:rPr>
              <a:t> </a:t>
            </a:r>
            <a:r>
              <a:rPr lang="en-US" u="sng" dirty="0" smtClean="0">
                <a:solidFill>
                  <a:schemeClr val="tx2">
                    <a:satMod val="130000"/>
                  </a:schemeClr>
                </a:solidFill>
              </a:rPr>
              <a:t>Radio</a:t>
            </a:r>
            <a:r>
              <a:rPr lang="en-US" dirty="0" smtClean="0">
                <a:solidFill>
                  <a:schemeClr val="tx2">
                    <a:satMod val="130000"/>
                  </a:schemeClr>
                </a:solidFill>
              </a:rPr>
              <a:t> Button </a:t>
            </a:r>
          </a:p>
        </p:txBody>
      </p:sp>
      <p:sp>
        <p:nvSpPr>
          <p:cNvPr id="24580" name="Rectangle 3"/>
          <p:cNvSpPr>
            <a:spLocks noGrp="1" noChangeArrowheads="1"/>
          </p:cNvSpPr>
          <p:nvPr>
            <p:ph idx="1"/>
          </p:nvPr>
        </p:nvSpPr>
        <p:spPr>
          <a:xfrm>
            <a:off x="1095375" y="4294188"/>
            <a:ext cx="2566988" cy="1878012"/>
          </a:xfrm>
        </p:spPr>
        <p:txBody>
          <a:bodyPr rtlCol="0">
            <a:normAutofit/>
          </a:bodyPr>
          <a:lstStyle/>
          <a:p>
            <a:pPr marL="365760" indent="-283464" eaLnBrk="1" fontAlgn="auto" hangingPunct="1">
              <a:lnSpc>
                <a:spcPts val="2000"/>
              </a:lnSpc>
              <a:spcBef>
                <a:spcPts val="0"/>
              </a:spcBef>
              <a:spcAft>
                <a:spcPts val="15"/>
              </a:spcAft>
              <a:buFont typeface="Wingdings 2"/>
              <a:buChar char=""/>
              <a:defRPr/>
            </a:pPr>
            <a:r>
              <a:rPr lang="en-US" sz="2600" dirty="0" smtClean="0">
                <a:solidFill>
                  <a:schemeClr val="tx1">
                    <a:lumMod val="75000"/>
                    <a:lumOff val="25000"/>
                  </a:schemeClr>
                </a:solidFill>
              </a:rPr>
              <a:t>Attributes:</a:t>
            </a:r>
          </a:p>
          <a:p>
            <a:pPr marL="640080" lvl="1" indent="-237744" eaLnBrk="1" fontAlgn="auto" hangingPunct="1">
              <a:lnSpc>
                <a:spcPts val="2000"/>
              </a:lnSpc>
              <a:spcAft>
                <a:spcPts val="0"/>
              </a:spcAft>
              <a:buFont typeface="Verdana"/>
              <a:buChar char="◦"/>
              <a:defRPr/>
            </a:pPr>
            <a:r>
              <a:rPr lang="en-US" sz="2400" dirty="0" smtClean="0">
                <a:solidFill>
                  <a:schemeClr val="tx1">
                    <a:lumMod val="75000"/>
                    <a:lumOff val="25000"/>
                  </a:schemeClr>
                </a:solidFill>
              </a:rPr>
              <a:t>type="radio"</a:t>
            </a:r>
          </a:p>
          <a:p>
            <a:pPr marL="640080" lvl="1" indent="-237744" eaLnBrk="1" fontAlgn="auto" hangingPunct="1">
              <a:lnSpc>
                <a:spcPts val="2000"/>
              </a:lnSpc>
              <a:spcAft>
                <a:spcPts val="0"/>
              </a:spcAft>
              <a:buFont typeface="Verdana"/>
              <a:buChar char="◦"/>
              <a:defRPr/>
            </a:pPr>
            <a:r>
              <a:rPr lang="en-US" sz="2400" dirty="0" smtClean="0">
                <a:solidFill>
                  <a:schemeClr val="tx1">
                    <a:lumMod val="75000"/>
                    <a:lumOff val="25000"/>
                  </a:schemeClr>
                </a:solidFill>
              </a:rPr>
              <a:t>name</a:t>
            </a:r>
          </a:p>
          <a:p>
            <a:pPr marL="640080" lvl="1" indent="-237744" eaLnBrk="1" fontAlgn="auto" hangingPunct="1">
              <a:lnSpc>
                <a:spcPts val="2000"/>
              </a:lnSpc>
              <a:spcAft>
                <a:spcPts val="0"/>
              </a:spcAft>
              <a:buFont typeface="Verdana"/>
              <a:buChar char="◦"/>
              <a:defRPr/>
            </a:pPr>
            <a:r>
              <a:rPr lang="en-US" sz="2400" dirty="0" smtClean="0">
                <a:solidFill>
                  <a:schemeClr val="tx1">
                    <a:lumMod val="75000"/>
                    <a:lumOff val="25000"/>
                  </a:schemeClr>
                </a:solidFill>
              </a:rPr>
              <a:t>id</a:t>
            </a:r>
          </a:p>
          <a:p>
            <a:pPr marL="640080" lvl="1" indent="-237744" eaLnBrk="1" fontAlgn="auto" hangingPunct="1">
              <a:lnSpc>
                <a:spcPts val="2000"/>
              </a:lnSpc>
              <a:spcAft>
                <a:spcPts val="0"/>
              </a:spcAft>
              <a:buFont typeface="Verdana"/>
              <a:buChar char="◦"/>
              <a:defRPr/>
            </a:pPr>
            <a:r>
              <a:rPr lang="en-US" sz="2400" dirty="0" smtClean="0">
                <a:solidFill>
                  <a:schemeClr val="tx1">
                    <a:lumMod val="75000"/>
                    <a:lumOff val="25000"/>
                  </a:schemeClr>
                </a:solidFill>
              </a:rPr>
              <a:t>checked</a:t>
            </a:r>
          </a:p>
          <a:p>
            <a:pPr marL="640080" lvl="1" indent="-237744" eaLnBrk="1" fontAlgn="auto" hangingPunct="1">
              <a:lnSpc>
                <a:spcPts val="2000"/>
              </a:lnSpc>
              <a:spcAft>
                <a:spcPts val="0"/>
              </a:spcAft>
              <a:buFont typeface="Verdana"/>
              <a:buChar char="◦"/>
              <a:defRPr/>
            </a:pPr>
            <a:r>
              <a:rPr lang="en-US" sz="2400" dirty="0" smtClean="0">
                <a:solidFill>
                  <a:schemeClr val="tx1">
                    <a:lumMod val="75000"/>
                    <a:lumOff val="25000"/>
                  </a:schemeClr>
                </a:solidFill>
              </a:rPr>
              <a:t>value</a:t>
            </a:r>
          </a:p>
        </p:txBody>
      </p:sp>
      <p:sp>
        <p:nvSpPr>
          <p:cNvPr id="40964"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0965"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0966"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0967" name="Rectangle 9"/>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10" name="Rectangle 3"/>
          <p:cNvSpPr txBox="1">
            <a:spLocks noChangeArrowheads="1"/>
          </p:cNvSpPr>
          <p:nvPr/>
        </p:nvSpPr>
        <p:spPr bwMode="auto">
          <a:xfrm>
            <a:off x="360363" y="830263"/>
            <a:ext cx="710723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fontScale="85000" lnSpcReduction="20000"/>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296" indent="0" eaLnBrk="1" fontAlgn="auto" hangingPunct="1">
              <a:spcAft>
                <a:spcPts val="0"/>
              </a:spcAft>
              <a:buNone/>
              <a:defRPr/>
            </a:pPr>
            <a:r>
              <a:rPr lang="en-US" sz="3600" dirty="0" smtClean="0">
                <a:solidFill>
                  <a:schemeClr val="tx1">
                    <a:lumMod val="75000"/>
                    <a:lumOff val="25000"/>
                  </a:schemeClr>
                </a:solidFill>
              </a:rPr>
              <a:t>&lt;</a:t>
            </a:r>
            <a:r>
              <a:rPr lang="en-US" sz="3600" dirty="0">
                <a:solidFill>
                  <a:schemeClr val="tx1">
                    <a:lumMod val="75000"/>
                    <a:lumOff val="25000"/>
                  </a:schemeClr>
                </a:solidFill>
              </a:rPr>
              <a:t>input …&gt;</a:t>
            </a:r>
            <a:endParaRPr lang="en-US" sz="3600" dirty="0" smtClean="0">
              <a:solidFill>
                <a:schemeClr val="tx1">
                  <a:lumMod val="75000"/>
                  <a:lumOff val="25000"/>
                </a:schemeClr>
              </a:solidFill>
            </a:endParaRPr>
          </a:p>
          <a:p>
            <a:pPr marL="82296" indent="0" eaLnBrk="1" fontAlgn="auto" hangingPunct="1">
              <a:spcAft>
                <a:spcPts val="0"/>
              </a:spcAft>
              <a:buFont typeface="Calibri" panose="020F0502020204030204" pitchFamily="34" charset="0"/>
              <a:buNone/>
              <a:defRPr/>
            </a:pPr>
            <a:r>
              <a:rPr lang="en-US" sz="3100" dirty="0" smtClean="0">
                <a:solidFill>
                  <a:schemeClr val="tx1">
                    <a:lumMod val="75000"/>
                    <a:lumOff val="25000"/>
                  </a:schemeClr>
                </a:solidFill>
              </a:rPr>
              <a:t>Allows the user to select exactly one from a group</a:t>
            </a:r>
          </a:p>
        </p:txBody>
      </p:sp>
      <p:cxnSp>
        <p:nvCxnSpPr>
          <p:cNvPr id="11" name="Straight Connector 10"/>
          <p:cNvCxnSpPr/>
          <p:nvPr/>
        </p:nvCxnSpPr>
        <p:spPr>
          <a:xfrm>
            <a:off x="0" y="75882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pic>
        <p:nvPicPr>
          <p:cNvPr id="40971" name="Picture 12"/>
          <p:cNvPicPr>
            <a:picLocks noChangeAspect="1" noChangeArrowheads="1"/>
          </p:cNvPicPr>
          <p:nvPr/>
        </p:nvPicPr>
        <p:blipFill>
          <a:blip r:embed="rId3">
            <a:extLst>
              <a:ext uri="{28A0092B-C50C-407E-A947-70E740481C1C}">
                <a14:useLocalDpi xmlns:a14="http://schemas.microsoft.com/office/drawing/2010/main" val="0"/>
              </a:ext>
            </a:extLst>
          </a:blip>
          <a:srcRect t="8398" r="77382" b="65691"/>
          <a:stretch>
            <a:fillRect/>
          </a:stretch>
        </p:blipFill>
        <p:spPr bwMode="auto">
          <a:xfrm>
            <a:off x="4906963" y="4267200"/>
            <a:ext cx="3398837" cy="19050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bwMode="auto">
          <a:xfrm>
            <a:off x="57150" y="1773238"/>
            <a:ext cx="90297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296" indent="0" eaLnBrk="1" fontAlgn="auto" hangingPunct="1">
              <a:spcAft>
                <a:spcPts val="0"/>
              </a:spcAft>
              <a:buFont typeface="Calibri" panose="020F0502020204030204" pitchFamily="34" charset="0"/>
              <a:buNone/>
              <a:defRPr/>
            </a:pPr>
            <a:r>
              <a:rPr lang="en-US" sz="2400" dirty="0" smtClean="0">
                <a:solidFill>
                  <a:schemeClr val="tx1">
                    <a:lumMod val="75000"/>
                    <a:lumOff val="25000"/>
                  </a:schemeClr>
                </a:solidFill>
              </a:rPr>
              <a:t>Each radio button in a group is given the same name and a unique value</a:t>
            </a:r>
          </a:p>
        </p:txBody>
      </p:sp>
      <p:sp>
        <p:nvSpPr>
          <p:cNvPr id="2" name="Rectangle 1"/>
          <p:cNvSpPr/>
          <p:nvPr/>
        </p:nvSpPr>
        <p:spPr>
          <a:xfrm>
            <a:off x="381000" y="2312988"/>
            <a:ext cx="8112125" cy="1477328"/>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lnSpc>
                <a:spcPts val="1800"/>
              </a:lnSpc>
              <a:defRPr/>
            </a:pPr>
            <a:r>
              <a:rPr lang="en-US" sz="1800" dirty="0"/>
              <a:t>&lt;form&gt;</a:t>
            </a:r>
          </a:p>
          <a:p>
            <a:pPr>
              <a:lnSpc>
                <a:spcPts val="1800"/>
              </a:lnSpc>
              <a:defRPr/>
            </a:pPr>
            <a:r>
              <a:rPr lang="en-US" sz="1800" dirty="0" smtClean="0"/>
              <a:t>  Choose </a:t>
            </a:r>
            <a:r>
              <a:rPr lang="en-US" sz="1800" dirty="0"/>
              <a:t>your favorite restaurant </a:t>
            </a:r>
            <a:r>
              <a:rPr lang="en-US" sz="1800" dirty="0" smtClean="0"/>
              <a:t>:</a:t>
            </a:r>
            <a:endParaRPr lang="en-US" sz="1800" dirty="0"/>
          </a:p>
          <a:p>
            <a:pPr>
              <a:lnSpc>
                <a:spcPts val="1800"/>
              </a:lnSpc>
              <a:defRPr/>
            </a:pPr>
            <a:r>
              <a:rPr lang="en-US" sz="1800" dirty="0" smtClean="0"/>
              <a:t>  &lt;</a:t>
            </a:r>
            <a:r>
              <a:rPr lang="en-US" sz="1800" dirty="0"/>
              <a:t>input type="radio" name="</a:t>
            </a:r>
            <a:r>
              <a:rPr lang="en-US" sz="1800" dirty="0" err="1"/>
              <a:t>favrestaurant</a:t>
            </a:r>
            <a:r>
              <a:rPr lang="en-US" sz="1800" dirty="0"/>
              <a:t>" id="</a:t>
            </a:r>
            <a:r>
              <a:rPr lang="en-US" sz="1800" dirty="0" err="1"/>
              <a:t>rl</a:t>
            </a:r>
            <a:r>
              <a:rPr lang="en-US" sz="1800" dirty="0"/>
              <a:t>" value="red"&gt; Red Lobster&lt;</a:t>
            </a:r>
            <a:r>
              <a:rPr lang="en-US" sz="1800" dirty="0" err="1"/>
              <a:t>br</a:t>
            </a:r>
            <a:r>
              <a:rPr lang="en-US" sz="1800" dirty="0"/>
              <a:t> /&gt;</a:t>
            </a:r>
          </a:p>
          <a:p>
            <a:pPr>
              <a:lnSpc>
                <a:spcPts val="1800"/>
              </a:lnSpc>
              <a:defRPr/>
            </a:pPr>
            <a:r>
              <a:rPr lang="en-US" sz="1800" dirty="0"/>
              <a:t>….</a:t>
            </a:r>
          </a:p>
          <a:p>
            <a:pPr>
              <a:lnSpc>
                <a:spcPts val="1800"/>
              </a:lnSpc>
              <a:defRPr/>
            </a:pPr>
            <a:r>
              <a:rPr lang="en-US" sz="1800" dirty="0"/>
              <a:t>   &lt;input type="radio" name="</a:t>
            </a:r>
            <a:r>
              <a:rPr lang="en-US" sz="1800" dirty="0" err="1"/>
              <a:t>favrestaurant</a:t>
            </a:r>
            <a:r>
              <a:rPr lang="en-US" sz="1800" dirty="0"/>
              <a:t>" id="</a:t>
            </a:r>
            <a:r>
              <a:rPr lang="en-US" sz="1800" dirty="0" err="1"/>
              <a:t>taj</a:t>
            </a:r>
            <a:r>
              <a:rPr lang="en-US" sz="1800" dirty="0"/>
              <a:t>" value="</a:t>
            </a:r>
            <a:r>
              <a:rPr lang="en-US" sz="1800" dirty="0" err="1"/>
              <a:t>taj</a:t>
            </a:r>
            <a:r>
              <a:rPr lang="en-US" sz="1800" dirty="0"/>
              <a:t>"&gt; Taj Mahal&lt;</a:t>
            </a:r>
            <a:r>
              <a:rPr lang="en-US" sz="1800" dirty="0" err="1"/>
              <a:t>br</a:t>
            </a:r>
            <a:r>
              <a:rPr lang="en-US" sz="1800" dirty="0"/>
              <a:t> /&gt;</a:t>
            </a:r>
          </a:p>
          <a:p>
            <a:pPr>
              <a:lnSpc>
                <a:spcPts val="1800"/>
              </a:lnSpc>
              <a:defRPr/>
            </a:pPr>
            <a:r>
              <a:rPr lang="en-US" sz="1800" dirty="0"/>
              <a:t>&lt;/form&gt;</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093788" y="112713"/>
            <a:ext cx="7772400" cy="808037"/>
          </a:xfrm>
        </p:spPr>
        <p:txBody>
          <a:bodyPr/>
          <a:lstStyle/>
          <a:p>
            <a:pPr algn="r" eaLnBrk="1" fontAlgn="auto" hangingPunct="1">
              <a:spcAft>
                <a:spcPts val="0"/>
              </a:spcAft>
              <a:defRPr/>
            </a:pPr>
            <a:r>
              <a:rPr lang="en-US" i="1" dirty="0" smtClean="0">
                <a:solidFill>
                  <a:srgbClr val="0070C0"/>
                </a:solidFill>
              </a:rPr>
              <a:t>input</a:t>
            </a:r>
            <a:r>
              <a:rPr lang="en-US" dirty="0" smtClean="0">
                <a:solidFill>
                  <a:schemeClr val="tx2">
                    <a:satMod val="130000"/>
                  </a:schemeClr>
                </a:solidFill>
              </a:rPr>
              <a:t> </a:t>
            </a:r>
            <a:r>
              <a:rPr lang="en-US" u="sng" dirty="0" smtClean="0">
                <a:solidFill>
                  <a:schemeClr val="tx2">
                    <a:satMod val="130000"/>
                  </a:schemeClr>
                </a:solidFill>
              </a:rPr>
              <a:t>Submit</a:t>
            </a:r>
            <a:r>
              <a:rPr lang="en-US" dirty="0" smtClean="0">
                <a:solidFill>
                  <a:schemeClr val="tx2">
                    <a:satMod val="130000"/>
                  </a:schemeClr>
                </a:solidFill>
              </a:rPr>
              <a:t> Button </a:t>
            </a:r>
          </a:p>
        </p:txBody>
      </p:sp>
      <p:sp>
        <p:nvSpPr>
          <p:cNvPr id="23555" name="Rectangle 3"/>
          <p:cNvSpPr>
            <a:spLocks noGrp="1" noChangeArrowheads="1"/>
          </p:cNvSpPr>
          <p:nvPr>
            <p:ph idx="1"/>
          </p:nvPr>
        </p:nvSpPr>
        <p:spPr>
          <a:xfrm>
            <a:off x="1195388" y="4362450"/>
            <a:ext cx="2362200" cy="1943100"/>
          </a:xfrm>
        </p:spPr>
        <p:txBody>
          <a:bodyPr rtlCol="0">
            <a:normAutofit fontScale="92500" lnSpcReduction="20000"/>
          </a:bodyPr>
          <a:lstStyle/>
          <a:p>
            <a:pPr marL="91440" indent="-91440" eaLnBrk="1" fontAlgn="auto" hangingPunct="1">
              <a:defRPr/>
            </a:pPr>
            <a:r>
              <a:rPr lang="en-US" altLang="en-US" sz="2800" dirty="0" smtClean="0">
                <a:solidFill>
                  <a:schemeClr val="tx1">
                    <a:lumMod val="75000"/>
                    <a:lumOff val="25000"/>
                  </a:schemeClr>
                </a:solidFill>
              </a:rPr>
              <a:t>Attributes:</a:t>
            </a:r>
          </a:p>
          <a:p>
            <a:pPr marL="384048" lvl="1" indent="-182880" eaLnBrk="1" fontAlgn="auto" hangingPunct="1">
              <a:defRPr/>
            </a:pPr>
            <a:r>
              <a:rPr lang="en-US" altLang="en-US" sz="2800" dirty="0" smtClean="0">
                <a:solidFill>
                  <a:schemeClr val="tx1">
                    <a:lumMod val="75000"/>
                    <a:lumOff val="25000"/>
                  </a:schemeClr>
                </a:solidFill>
              </a:rPr>
              <a:t>type=“submit”</a:t>
            </a:r>
          </a:p>
          <a:p>
            <a:pPr marL="384048" lvl="1" indent="-182880" eaLnBrk="1" fontAlgn="auto" hangingPunct="1">
              <a:defRPr/>
            </a:pPr>
            <a:r>
              <a:rPr lang="en-US" altLang="en-US" sz="2800" dirty="0" smtClean="0">
                <a:solidFill>
                  <a:schemeClr val="tx1">
                    <a:lumMod val="75000"/>
                    <a:lumOff val="25000"/>
                  </a:schemeClr>
                </a:solidFill>
              </a:rPr>
              <a:t>name</a:t>
            </a:r>
          </a:p>
          <a:p>
            <a:pPr marL="384048" lvl="1" indent="-182880" eaLnBrk="1" fontAlgn="auto" hangingPunct="1">
              <a:defRPr/>
            </a:pPr>
            <a:r>
              <a:rPr lang="en-US" altLang="en-US" sz="2800" dirty="0" smtClean="0">
                <a:solidFill>
                  <a:schemeClr val="tx1">
                    <a:lumMod val="75000"/>
                    <a:lumOff val="25000"/>
                  </a:schemeClr>
                </a:solidFill>
              </a:rPr>
              <a:t>id</a:t>
            </a:r>
          </a:p>
          <a:p>
            <a:pPr marL="384048" lvl="1" indent="-182880" eaLnBrk="1" fontAlgn="auto" hangingPunct="1">
              <a:defRPr/>
            </a:pPr>
            <a:r>
              <a:rPr lang="en-US" altLang="en-US" sz="2800" dirty="0" smtClean="0">
                <a:solidFill>
                  <a:schemeClr val="tx1">
                    <a:lumMod val="75000"/>
                    <a:lumOff val="25000"/>
                  </a:schemeClr>
                </a:solidFill>
              </a:rPr>
              <a:t>value</a:t>
            </a:r>
          </a:p>
        </p:txBody>
      </p:sp>
      <p:sp>
        <p:nvSpPr>
          <p:cNvPr id="28676"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6C9CD3-52BB-4616-A739-EE25FE8918D8}" type="slidenum">
              <a:rPr lang="en-US" altLang="en-US" sz="1200" smtClean="0">
                <a:solidFill>
                  <a:srgbClr val="052E65"/>
                </a:solidFill>
              </a:rPr>
              <a:pPr/>
              <a:t>13</a:t>
            </a:fld>
            <a:endParaRPr lang="en-US" altLang="en-US" sz="1200" smtClean="0">
              <a:solidFill>
                <a:srgbClr val="052E65"/>
              </a:solidFill>
            </a:endParaRPr>
          </a:p>
        </p:txBody>
      </p:sp>
      <p:sp>
        <p:nvSpPr>
          <p:cNvPr id="28677"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78"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79"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80"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81"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82"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83" name="Rectangle 11"/>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84" name="Rectangle 14"/>
          <p:cNvSpPr>
            <a:spLocks noChangeArrowheads="1"/>
          </p:cNvSpPr>
          <p:nvPr/>
        </p:nvSpPr>
        <p:spPr bwMode="auto">
          <a:xfrm>
            <a:off x="3705225"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2868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38" y="4298950"/>
            <a:ext cx="4090987"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p:cNvSpPr txBox="1">
            <a:spLocks noChangeArrowheads="1"/>
          </p:cNvSpPr>
          <p:nvPr/>
        </p:nvSpPr>
        <p:spPr bwMode="auto">
          <a:xfrm>
            <a:off x="527050" y="1195388"/>
            <a:ext cx="8339138"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lnSpcReduction="10000"/>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indent="-91440" eaLnBrk="1" fontAlgn="auto" hangingPunct="1">
              <a:defRPr/>
            </a:pPr>
            <a:r>
              <a:rPr lang="en-US" altLang="en-US" sz="2800" dirty="0" smtClean="0">
                <a:solidFill>
                  <a:schemeClr val="tx1">
                    <a:lumMod val="75000"/>
                    <a:lumOff val="25000"/>
                  </a:schemeClr>
                </a:solidFill>
                <a:cs typeface="Arial" panose="020B0604020202020204" pitchFamily="34" charset="0"/>
              </a:rPr>
              <a:t>&lt;input</a:t>
            </a:r>
            <a:r>
              <a:rPr lang="en-US" sz="2800" dirty="0">
                <a:solidFill>
                  <a:schemeClr val="tx1">
                    <a:lumMod val="75000"/>
                    <a:lumOff val="25000"/>
                  </a:schemeClr>
                </a:solidFill>
              </a:rPr>
              <a:t> …</a:t>
            </a:r>
            <a:r>
              <a:rPr lang="en-US" altLang="en-US" sz="2800" dirty="0" smtClean="0">
                <a:solidFill>
                  <a:schemeClr val="tx1">
                    <a:lumMod val="75000"/>
                    <a:lumOff val="25000"/>
                  </a:schemeClr>
                </a:solidFill>
                <a:cs typeface="Arial" panose="020B0604020202020204" pitchFamily="34" charset="0"/>
              </a:rPr>
              <a:t>&gt;</a:t>
            </a:r>
          </a:p>
          <a:p>
            <a:pPr marL="91440" indent="-91440" eaLnBrk="1" fontAlgn="auto" hangingPunct="1">
              <a:defRPr/>
            </a:pPr>
            <a:r>
              <a:rPr lang="en-US" altLang="en-US" sz="2800" dirty="0" smtClean="0">
                <a:solidFill>
                  <a:schemeClr val="tx1">
                    <a:lumMod val="75000"/>
                    <a:lumOff val="25000"/>
                  </a:schemeClr>
                </a:solidFill>
                <a:cs typeface="Arial" panose="020B0604020202020204" pitchFamily="34" charset="0"/>
              </a:rPr>
              <a:t>Submits the form information</a:t>
            </a:r>
          </a:p>
          <a:p>
            <a:pPr marL="91440" indent="-91440" eaLnBrk="1" fontAlgn="auto" hangingPunct="1">
              <a:defRPr/>
            </a:pPr>
            <a:r>
              <a:rPr lang="en-US" altLang="en-US" sz="2800" dirty="0" smtClean="0">
                <a:solidFill>
                  <a:schemeClr val="tx1">
                    <a:lumMod val="75000"/>
                    <a:lumOff val="25000"/>
                  </a:schemeClr>
                </a:solidFill>
                <a:cs typeface="Times New Roman" panose="02020603050405020304" pitchFamily="18" charset="0"/>
              </a:rPr>
              <a:t>When clicked: </a:t>
            </a:r>
          </a:p>
          <a:p>
            <a:pPr marL="384048" lvl="1" indent="-182880" eaLnBrk="1" fontAlgn="auto" hangingPunct="1">
              <a:defRPr/>
            </a:pPr>
            <a:r>
              <a:rPr lang="en-US" altLang="en-US" dirty="0" smtClean="0">
                <a:solidFill>
                  <a:schemeClr val="tx1">
                    <a:lumMod val="75000"/>
                    <a:lumOff val="25000"/>
                  </a:schemeClr>
                </a:solidFill>
                <a:cs typeface="Times New Roman" panose="02020603050405020304" pitchFamily="18" charset="0"/>
              </a:rPr>
              <a:t>Triggers the </a:t>
            </a:r>
            <a:r>
              <a:rPr lang="en-US" altLang="en-US" b="1" dirty="0" smtClean="0">
                <a:solidFill>
                  <a:schemeClr val="tx1">
                    <a:lumMod val="75000"/>
                    <a:lumOff val="25000"/>
                  </a:schemeClr>
                </a:solidFill>
                <a:cs typeface="Times New Roman" panose="02020603050405020304" pitchFamily="18" charset="0"/>
              </a:rPr>
              <a:t>action</a:t>
            </a:r>
            <a:r>
              <a:rPr lang="en-US" altLang="en-US" dirty="0" smtClean="0">
                <a:solidFill>
                  <a:schemeClr val="tx1">
                    <a:lumMod val="75000"/>
                    <a:lumOff val="25000"/>
                  </a:schemeClr>
                </a:solidFill>
                <a:cs typeface="Times New Roman" panose="02020603050405020304" pitchFamily="18" charset="0"/>
              </a:rPr>
              <a:t> method on the &lt;</a:t>
            </a:r>
            <a:r>
              <a:rPr lang="en-US" altLang="en-US" b="1" dirty="0" smtClean="0">
                <a:solidFill>
                  <a:schemeClr val="tx1">
                    <a:lumMod val="75000"/>
                    <a:lumOff val="25000"/>
                  </a:schemeClr>
                </a:solidFill>
                <a:cs typeface="Times New Roman" panose="02020603050405020304" pitchFamily="18" charset="0"/>
              </a:rPr>
              <a:t>form&gt;</a:t>
            </a:r>
            <a:r>
              <a:rPr lang="en-US" altLang="en-US" dirty="0" smtClean="0">
                <a:solidFill>
                  <a:schemeClr val="tx1">
                    <a:lumMod val="75000"/>
                    <a:lumOff val="25000"/>
                  </a:schemeClr>
                </a:solidFill>
                <a:cs typeface="Times New Roman" panose="02020603050405020304" pitchFamily="18" charset="0"/>
              </a:rPr>
              <a:t> tag </a:t>
            </a:r>
          </a:p>
          <a:p>
            <a:pPr marL="384048" lvl="1" indent="-182880" eaLnBrk="1" fontAlgn="auto" hangingPunct="1">
              <a:defRPr/>
            </a:pPr>
            <a:r>
              <a:rPr lang="en-US" dirty="0" smtClean="0"/>
              <a:t>Causes </a:t>
            </a:r>
            <a:r>
              <a:rPr lang="en-US" dirty="0"/>
              <a:t>the browser to send the form data (name and value pairs for each form control) to the web server, which </a:t>
            </a:r>
            <a:r>
              <a:rPr lang="en-US" dirty="0" smtClean="0"/>
              <a:t>then invokes </a:t>
            </a:r>
            <a:r>
              <a:rPr lang="en-US" dirty="0"/>
              <a:t>the designated server-side processing program</a:t>
            </a:r>
            <a:endParaRPr lang="en-US" altLang="en-US" sz="2000" dirty="0" smtClean="0">
              <a:solidFill>
                <a:schemeClr val="tx1">
                  <a:lumMod val="75000"/>
                  <a:lumOff val="25000"/>
                </a:schemeClr>
              </a:solidFill>
            </a:endParaRPr>
          </a:p>
        </p:txBody>
      </p:sp>
      <p:cxnSp>
        <p:nvCxnSpPr>
          <p:cNvPr id="15" name="Straight Connector 14"/>
          <p:cNvCxnSpPr/>
          <p:nvPr/>
        </p:nvCxnSpPr>
        <p:spPr>
          <a:xfrm>
            <a:off x="0" y="9413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52135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219200" y="9525"/>
            <a:ext cx="7772400" cy="1143000"/>
          </a:xfrm>
        </p:spPr>
        <p:txBody>
          <a:bodyPr/>
          <a:lstStyle/>
          <a:p>
            <a:pPr algn="r" eaLnBrk="1" fontAlgn="auto" hangingPunct="1">
              <a:spcAft>
                <a:spcPts val="0"/>
              </a:spcAft>
              <a:defRPr/>
            </a:pPr>
            <a:r>
              <a:rPr lang="en-US" i="1" dirty="0">
                <a:solidFill>
                  <a:srgbClr val="0070C0"/>
                </a:solidFill>
              </a:rPr>
              <a:t>input</a:t>
            </a:r>
            <a:r>
              <a:rPr lang="en-US" dirty="0" smtClean="0">
                <a:solidFill>
                  <a:schemeClr val="tx2">
                    <a:satMod val="130000"/>
                  </a:schemeClr>
                </a:solidFill>
              </a:rPr>
              <a:t> </a:t>
            </a:r>
            <a:r>
              <a:rPr lang="en-US" u="sng" dirty="0" smtClean="0">
                <a:solidFill>
                  <a:schemeClr val="tx2">
                    <a:satMod val="130000"/>
                  </a:schemeClr>
                </a:solidFill>
              </a:rPr>
              <a:t>Reset</a:t>
            </a:r>
            <a:r>
              <a:rPr lang="en-US" dirty="0" smtClean="0">
                <a:solidFill>
                  <a:schemeClr val="tx2">
                    <a:satMod val="130000"/>
                  </a:schemeClr>
                </a:solidFill>
              </a:rPr>
              <a:t> Button </a:t>
            </a:r>
          </a:p>
        </p:txBody>
      </p:sp>
      <p:sp>
        <p:nvSpPr>
          <p:cNvPr id="30723" name="Rectangle 3"/>
          <p:cNvSpPr>
            <a:spLocks noGrp="1" noChangeArrowheads="1"/>
          </p:cNvSpPr>
          <p:nvPr>
            <p:ph idx="1"/>
          </p:nvPr>
        </p:nvSpPr>
        <p:spPr>
          <a:xfrm>
            <a:off x="627063" y="1379538"/>
            <a:ext cx="7239000" cy="1544637"/>
          </a:xfrm>
        </p:spPr>
        <p:txBody>
          <a:bodyPr/>
          <a:lstStyle/>
          <a:p>
            <a:pPr eaLnBrk="1" hangingPunct="1"/>
            <a:r>
              <a:rPr lang="en-US" altLang="en-US" sz="2800" dirty="0" smtClean="0">
                <a:cs typeface="Arial" panose="020B0604020202020204" pitchFamily="34" charset="0"/>
              </a:rPr>
              <a:t>&lt;input</a:t>
            </a:r>
            <a:r>
              <a:rPr lang="en-US" sz="2800" dirty="0">
                <a:solidFill>
                  <a:schemeClr val="tx1">
                    <a:lumMod val="75000"/>
                    <a:lumOff val="25000"/>
                  </a:schemeClr>
                </a:solidFill>
              </a:rPr>
              <a:t> …</a:t>
            </a:r>
            <a:r>
              <a:rPr lang="en-US" altLang="en-US" sz="2800" dirty="0" smtClean="0">
                <a:cs typeface="Arial" panose="020B0604020202020204" pitchFamily="34" charset="0"/>
              </a:rPr>
              <a:t>&gt;</a:t>
            </a:r>
          </a:p>
          <a:p>
            <a:pPr eaLnBrk="1" hangingPunct="1"/>
            <a:r>
              <a:rPr lang="en-US" altLang="en-US" sz="2600" dirty="0" smtClean="0">
                <a:cs typeface="Arial" panose="020B0604020202020204" pitchFamily="34" charset="0"/>
              </a:rPr>
              <a:t>Resets the form fields to their initial values</a:t>
            </a:r>
          </a:p>
          <a:p>
            <a:pPr eaLnBrk="1" hangingPunct="1"/>
            <a:r>
              <a:rPr lang="en-US" altLang="en-US" sz="2600" dirty="0" smtClean="0">
                <a:cs typeface="Arial" panose="020B0604020202020204" pitchFamily="34" charset="0"/>
              </a:rPr>
              <a:t>Sends nothing to web server.</a:t>
            </a:r>
          </a:p>
        </p:txBody>
      </p:sp>
      <p:sp>
        <p:nvSpPr>
          <p:cNvPr id="30724" name="Slide Number Placeholder 5"/>
          <p:cNvSpPr>
            <a:spLocks noGrp="1"/>
          </p:cNvSpPr>
          <p:nvPr>
            <p:ph type="sldNum" sz="quarter" idx="11"/>
          </p:nvPr>
        </p:nvSpPr>
        <p:spPr bwMode="auto">
          <a:xfrm>
            <a:off x="8494713" y="632460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2D8491-269B-4DD2-8C2D-35548809058B}" type="slidenum">
              <a:rPr lang="en-US" altLang="en-US" sz="1200" smtClean="0">
                <a:solidFill>
                  <a:srgbClr val="052E65"/>
                </a:solidFill>
              </a:rPr>
              <a:pPr/>
              <a:t>14</a:t>
            </a:fld>
            <a:endParaRPr lang="en-US" altLang="en-US" sz="1200" smtClean="0">
              <a:solidFill>
                <a:srgbClr val="052E65"/>
              </a:solidFill>
            </a:endParaRPr>
          </a:p>
        </p:txBody>
      </p:sp>
      <p:sp>
        <p:nvSpPr>
          <p:cNvPr id="30725"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26"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27"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28"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29"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30"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31" name="Rectangle 10"/>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32" name="Rectangle 11"/>
          <p:cNvSpPr>
            <a:spLocks noChangeArrowheads="1"/>
          </p:cNvSpPr>
          <p:nvPr/>
        </p:nvSpPr>
        <p:spPr bwMode="auto">
          <a:xfrm>
            <a:off x="3705225"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33" name="Rectangle 14"/>
          <p:cNvSpPr>
            <a:spLocks noChangeArrowheads="1"/>
          </p:cNvSpPr>
          <p:nvPr/>
        </p:nvSpPr>
        <p:spPr bwMode="auto">
          <a:xfrm>
            <a:off x="379095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3073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900" y="3697288"/>
            <a:ext cx="443865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5" name="Rectangle 3"/>
          <p:cNvSpPr txBox="1">
            <a:spLocks noChangeArrowheads="1"/>
          </p:cNvSpPr>
          <p:nvPr/>
        </p:nvSpPr>
        <p:spPr bwMode="auto">
          <a:xfrm>
            <a:off x="985838" y="3484563"/>
            <a:ext cx="2395537"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r>
              <a:rPr lang="en-US" altLang="en-US" sz="2800"/>
              <a:t>Attributes:</a:t>
            </a:r>
          </a:p>
          <a:p>
            <a:pPr lvl="1" eaLnBrk="1" hangingPunct="1"/>
            <a:r>
              <a:rPr lang="en-US" altLang="en-US" sz="2600"/>
              <a:t>type=“reset”</a:t>
            </a:r>
          </a:p>
          <a:p>
            <a:pPr lvl="1" eaLnBrk="1" hangingPunct="1"/>
            <a:r>
              <a:rPr lang="en-US" altLang="en-US" sz="2600"/>
              <a:t>name</a:t>
            </a:r>
          </a:p>
          <a:p>
            <a:pPr lvl="1" eaLnBrk="1" hangingPunct="1"/>
            <a:r>
              <a:rPr lang="en-US" altLang="en-US" sz="2600"/>
              <a:t>id</a:t>
            </a:r>
          </a:p>
          <a:p>
            <a:pPr lvl="1" eaLnBrk="1" hangingPunct="1"/>
            <a:r>
              <a:rPr lang="en-US" altLang="en-US" sz="2600"/>
              <a:t>value</a:t>
            </a:r>
          </a:p>
        </p:txBody>
      </p:sp>
      <p:cxnSp>
        <p:nvCxnSpPr>
          <p:cNvPr id="16" name="Straight Connector 15"/>
          <p:cNvCxnSpPr/>
          <p:nvPr/>
        </p:nvCxnSpPr>
        <p:spPr>
          <a:xfrm>
            <a:off x="0" y="115252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452861"/>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228600" y="1144588"/>
            <a:ext cx="8305800" cy="3227387"/>
          </a:xfrm>
          <a:gradFill flip="none" rotWithShape="1">
            <a:gsLst>
              <a:gs pos="0">
                <a:schemeClr val="accent1">
                  <a:lumMod val="5000"/>
                  <a:lumOff val="95000"/>
                </a:schemeClr>
              </a:gs>
              <a:gs pos="52000">
                <a:srgbClr val="D3EFFA"/>
              </a:gs>
              <a:gs pos="85000">
                <a:schemeClr val="accent1">
                  <a:lumMod val="30000"/>
                  <a:lumOff val="70000"/>
                </a:schemeClr>
              </a:gs>
            </a:gsLst>
            <a:lin ang="2700000" scaled="1"/>
            <a:tileRect/>
          </a:gradFill>
        </p:spPr>
        <p:txBody>
          <a:bodyPr rtlCol="0">
            <a:noAutofit/>
          </a:bodyPr>
          <a:lstStyle/>
          <a:p>
            <a:pPr marL="365760" indent="-283464" eaLnBrk="1" fontAlgn="auto" hangingPunct="1">
              <a:spcBef>
                <a:spcPts val="0"/>
              </a:spcBef>
              <a:spcAft>
                <a:spcPts val="0"/>
              </a:spcAft>
              <a:buFontTx/>
              <a:buNone/>
              <a:defRPr/>
            </a:pPr>
            <a:r>
              <a:rPr lang="en-US" sz="2600" b="1" dirty="0">
                <a:solidFill>
                  <a:schemeClr val="tx1"/>
                </a:solidFill>
                <a:latin typeface="Times New Roman" pitchFamily="18" charset="0"/>
                <a:cs typeface="Times New Roman" pitchFamily="18" charset="0"/>
              </a:rPr>
              <a:t>&lt;body&gt;</a:t>
            </a:r>
          </a:p>
          <a:p>
            <a:pPr marL="365760" indent="-283464" eaLnBrk="1" fontAlgn="auto" hangingPunct="1">
              <a:spcBef>
                <a:spcPts val="0"/>
              </a:spcBef>
              <a:spcAft>
                <a:spcPts val="0"/>
              </a:spcAft>
              <a:buFontTx/>
              <a:buNone/>
              <a:defRPr/>
            </a:pPr>
            <a:r>
              <a:rPr lang="en-US" sz="2600" b="1" dirty="0">
                <a:solidFill>
                  <a:schemeClr val="tx1"/>
                </a:solidFill>
                <a:latin typeface="Times New Roman" pitchFamily="18" charset="0"/>
                <a:cs typeface="Times New Roman" pitchFamily="18" charset="0"/>
              </a:rPr>
              <a:t>	&lt;h1&gt;Join Our Newsletter&lt;/h1&gt;</a:t>
            </a:r>
          </a:p>
          <a:p>
            <a:pPr marL="365760" indent="-283464" eaLnBrk="1" fontAlgn="auto" hangingPunct="1">
              <a:spcBef>
                <a:spcPts val="0"/>
              </a:spcBef>
              <a:spcAft>
                <a:spcPts val="0"/>
              </a:spcAft>
              <a:buFontTx/>
              <a:buNone/>
              <a:defRPr/>
            </a:pPr>
            <a:r>
              <a:rPr lang="en-US" sz="2600" b="1" dirty="0" smtClean="0">
                <a:solidFill>
                  <a:schemeClr val="tx1"/>
                </a:solidFill>
                <a:latin typeface="Times New Roman" pitchFamily="18" charset="0"/>
                <a:cs typeface="Times New Roman" pitchFamily="18" charset="0"/>
              </a:rPr>
              <a:t>    &lt;form&gt;</a:t>
            </a:r>
            <a:endParaRPr lang="en-US" sz="2600" b="1" dirty="0" smtClean="0">
              <a:solidFill>
                <a:schemeClr val="tx1"/>
              </a:solidFill>
              <a:cs typeface="Times New Roman" pitchFamily="18" charset="0"/>
            </a:endParaRPr>
          </a:p>
          <a:p>
            <a:pPr marL="0" indent="0" eaLnBrk="1" fontAlgn="auto" hangingPunct="1">
              <a:spcBef>
                <a:spcPts val="0"/>
              </a:spcBef>
              <a:spcAft>
                <a:spcPts val="0"/>
              </a:spcAft>
              <a:buFontTx/>
              <a:buNone/>
              <a:defRPr/>
            </a:pPr>
            <a:r>
              <a:rPr lang="en-US" sz="2600" b="1" dirty="0" smtClean="0">
                <a:solidFill>
                  <a:schemeClr val="tx1"/>
                </a:solidFill>
                <a:latin typeface="Times New Roman" pitchFamily="18" charset="0"/>
                <a:cs typeface="Times New Roman" pitchFamily="18" charset="0"/>
              </a:rPr>
              <a:t>           &lt;label for=email&gt;E-mail: &lt;/label&gt;</a:t>
            </a:r>
          </a:p>
          <a:p>
            <a:pPr marL="0" indent="0" eaLnBrk="1" fontAlgn="auto" hangingPunct="1">
              <a:spcBef>
                <a:spcPts val="0"/>
              </a:spcBef>
              <a:spcAft>
                <a:spcPts val="0"/>
              </a:spcAft>
              <a:buFontTx/>
              <a:buNone/>
              <a:defRPr/>
            </a:pPr>
            <a:r>
              <a:rPr lang="en-US" sz="2600" b="1" dirty="0">
                <a:solidFill>
                  <a:schemeClr val="tx1"/>
                </a:solidFill>
                <a:latin typeface="Times New Roman" pitchFamily="18" charset="0"/>
                <a:cs typeface="Times New Roman" pitchFamily="18" charset="0"/>
              </a:rPr>
              <a:t> </a:t>
            </a:r>
            <a:r>
              <a:rPr lang="en-US" sz="2600" b="1" dirty="0" smtClean="0">
                <a:solidFill>
                  <a:schemeClr val="tx1"/>
                </a:solidFill>
                <a:latin typeface="Times New Roman" pitchFamily="18" charset="0"/>
                <a:cs typeface="Times New Roman" pitchFamily="18" charset="0"/>
              </a:rPr>
              <a:t>          &lt;</a:t>
            </a:r>
            <a:r>
              <a:rPr lang="en-US" sz="2600" b="1" dirty="0">
                <a:solidFill>
                  <a:schemeClr val="tx1"/>
                </a:solidFill>
                <a:latin typeface="Times New Roman" pitchFamily="18" charset="0"/>
                <a:cs typeface="Times New Roman" pitchFamily="18" charset="0"/>
              </a:rPr>
              <a:t>input id="email</a:t>
            </a:r>
            <a:r>
              <a:rPr lang="en-US" sz="2600" b="1" dirty="0" smtClean="0">
                <a:solidFill>
                  <a:schemeClr val="tx1"/>
                </a:solidFill>
                <a:latin typeface="Times New Roman" pitchFamily="18" charset="0"/>
                <a:cs typeface="Times New Roman" pitchFamily="18" charset="0"/>
              </a:rPr>
              <a:t>" type="email" name</a:t>
            </a:r>
            <a:r>
              <a:rPr lang="en-US" sz="2600" b="1" dirty="0">
                <a:solidFill>
                  <a:schemeClr val="tx1"/>
                </a:solidFill>
                <a:latin typeface="Times New Roman" pitchFamily="18" charset="0"/>
                <a:cs typeface="Times New Roman" pitchFamily="18" charset="0"/>
              </a:rPr>
              <a:t> ="</a:t>
            </a:r>
            <a:r>
              <a:rPr lang="en-US" sz="2600" b="1" dirty="0" smtClean="0">
                <a:solidFill>
                  <a:schemeClr val="tx1"/>
                </a:solidFill>
                <a:latin typeface="Times New Roman" pitchFamily="18" charset="0"/>
                <a:cs typeface="Times New Roman" pitchFamily="18" charset="0"/>
              </a:rPr>
              <a:t>email"&gt;</a:t>
            </a:r>
          </a:p>
          <a:p>
            <a:pPr marL="0" indent="0" eaLnBrk="1" fontAlgn="auto" hangingPunct="1">
              <a:spcBef>
                <a:spcPts val="0"/>
              </a:spcBef>
              <a:spcAft>
                <a:spcPts val="0"/>
              </a:spcAft>
              <a:buFontTx/>
              <a:buNone/>
              <a:defRPr/>
            </a:pPr>
            <a:r>
              <a:rPr lang="en-US" sz="2600" b="1" dirty="0">
                <a:solidFill>
                  <a:schemeClr val="tx1"/>
                </a:solidFill>
                <a:latin typeface="Times New Roman" pitchFamily="18" charset="0"/>
                <a:cs typeface="Times New Roman" pitchFamily="18" charset="0"/>
              </a:rPr>
              <a:t> </a:t>
            </a:r>
            <a:r>
              <a:rPr lang="en-US" sz="2600" b="1" dirty="0" smtClean="0">
                <a:solidFill>
                  <a:schemeClr val="tx1"/>
                </a:solidFill>
                <a:latin typeface="Times New Roman" pitchFamily="18" charset="0"/>
                <a:cs typeface="Times New Roman" pitchFamily="18" charset="0"/>
              </a:rPr>
              <a:t>      &lt;</a:t>
            </a:r>
            <a:r>
              <a:rPr lang="en-US" sz="2600" b="1" dirty="0" err="1" smtClean="0">
                <a:solidFill>
                  <a:schemeClr val="tx1"/>
                </a:solidFill>
                <a:latin typeface="Times New Roman" pitchFamily="18" charset="0"/>
                <a:cs typeface="Times New Roman" pitchFamily="18" charset="0"/>
              </a:rPr>
              <a:t>br</a:t>
            </a:r>
            <a:r>
              <a:rPr lang="en-US" sz="2600" b="1" dirty="0" smtClean="0">
                <a:solidFill>
                  <a:schemeClr val="tx1"/>
                </a:solidFill>
                <a:latin typeface="Times New Roman" pitchFamily="18" charset="0"/>
                <a:cs typeface="Times New Roman" pitchFamily="18" charset="0"/>
              </a:rPr>
              <a:t>&gt;</a:t>
            </a:r>
            <a:r>
              <a:rPr lang="en-US" sz="2600" b="1" dirty="0">
                <a:solidFill>
                  <a:schemeClr val="tx1"/>
                </a:solidFill>
                <a:cs typeface="Times New Roman" pitchFamily="18" charset="0"/>
              </a:rPr>
              <a:t/>
            </a:r>
            <a:br>
              <a:rPr lang="en-US" sz="2600" b="1" dirty="0">
                <a:solidFill>
                  <a:schemeClr val="tx1"/>
                </a:solidFill>
                <a:cs typeface="Times New Roman" pitchFamily="18" charset="0"/>
              </a:rPr>
            </a:br>
            <a:r>
              <a:rPr lang="en-US" sz="2600" b="1" dirty="0" smtClean="0">
                <a:solidFill>
                  <a:schemeClr val="tx1"/>
                </a:solidFill>
                <a:cs typeface="Times New Roman" pitchFamily="18" charset="0"/>
              </a:rPr>
              <a:t>            </a:t>
            </a:r>
            <a:r>
              <a:rPr lang="en-US" sz="2600" b="1" dirty="0" smtClean="0">
                <a:solidFill>
                  <a:schemeClr val="tx1"/>
                </a:solidFill>
                <a:latin typeface="Times New Roman" pitchFamily="18" charset="0"/>
                <a:cs typeface="Times New Roman" pitchFamily="18" charset="0"/>
              </a:rPr>
              <a:t>&lt;input type="submit" value="Sign Me Up!"&gt; </a:t>
            </a:r>
            <a:r>
              <a:rPr lang="en-US" sz="2600" b="1" dirty="0">
                <a:solidFill>
                  <a:schemeClr val="tx1"/>
                </a:solidFill>
                <a:latin typeface="Times New Roman" pitchFamily="18" charset="0"/>
                <a:cs typeface="Times New Roman" pitchFamily="18" charset="0"/>
              </a:rPr>
              <a:t/>
            </a:r>
            <a:br>
              <a:rPr lang="en-US" sz="2600" b="1" dirty="0">
                <a:solidFill>
                  <a:schemeClr val="tx1"/>
                </a:solidFill>
                <a:latin typeface="Times New Roman" pitchFamily="18" charset="0"/>
                <a:cs typeface="Times New Roman" pitchFamily="18" charset="0"/>
              </a:rPr>
            </a:br>
            <a:r>
              <a:rPr lang="en-US" sz="2600" b="1" dirty="0" smtClean="0">
                <a:solidFill>
                  <a:schemeClr val="tx1"/>
                </a:solidFill>
                <a:latin typeface="Times New Roman" pitchFamily="18" charset="0"/>
                <a:cs typeface="Times New Roman" pitchFamily="18" charset="0"/>
              </a:rPr>
              <a:t>           &lt;input type=</a:t>
            </a:r>
            <a:r>
              <a:rPr lang="en-US" sz="2600" b="1" dirty="0">
                <a:solidFill>
                  <a:schemeClr val="tx1"/>
                </a:solidFill>
                <a:latin typeface="Times New Roman" pitchFamily="18" charset="0"/>
                <a:cs typeface="Times New Roman" pitchFamily="18" charset="0"/>
              </a:rPr>
              <a:t>"</a:t>
            </a:r>
            <a:r>
              <a:rPr lang="en-US" sz="2600" b="1" dirty="0" smtClean="0">
                <a:solidFill>
                  <a:schemeClr val="tx1"/>
                </a:solidFill>
                <a:latin typeface="Times New Roman" pitchFamily="18" charset="0"/>
                <a:cs typeface="Times New Roman" pitchFamily="18" charset="0"/>
              </a:rPr>
              <a:t>reset"&gt; </a:t>
            </a:r>
          </a:p>
          <a:p>
            <a:pPr marL="365760" indent="-283464" eaLnBrk="1" fontAlgn="auto" hangingPunct="1">
              <a:spcBef>
                <a:spcPts val="0"/>
              </a:spcBef>
              <a:spcAft>
                <a:spcPts val="0"/>
              </a:spcAft>
              <a:buFontTx/>
              <a:buNone/>
              <a:defRPr/>
            </a:pPr>
            <a:r>
              <a:rPr lang="en-US" sz="2600" b="1" dirty="0" smtClean="0">
                <a:solidFill>
                  <a:schemeClr val="tx1"/>
                </a:solidFill>
                <a:latin typeface="Times New Roman" pitchFamily="18" charset="0"/>
                <a:cs typeface="Times New Roman" pitchFamily="18" charset="0"/>
              </a:rPr>
              <a:t>   &lt;/form&gt;</a:t>
            </a:r>
          </a:p>
          <a:p>
            <a:pPr marL="365760" indent="-283464" eaLnBrk="1" fontAlgn="auto" hangingPunct="1">
              <a:spcBef>
                <a:spcPts val="0"/>
              </a:spcBef>
              <a:spcAft>
                <a:spcPts val="0"/>
              </a:spcAft>
              <a:buFontTx/>
              <a:buNone/>
              <a:defRPr/>
            </a:pPr>
            <a:r>
              <a:rPr lang="en-US" sz="2600" b="1" dirty="0" smtClean="0">
                <a:solidFill>
                  <a:schemeClr val="tx1"/>
                </a:solidFill>
                <a:latin typeface="Times New Roman" pitchFamily="18" charset="0"/>
                <a:cs typeface="Times New Roman" pitchFamily="18" charset="0"/>
              </a:rPr>
              <a:t>&lt;/body&gt;</a:t>
            </a:r>
            <a:endParaRPr lang="en-US" sz="2600" b="1" dirty="0" smtClean="0">
              <a:solidFill>
                <a:schemeClr val="tx1"/>
              </a:solidFill>
              <a:cs typeface="Times New Roman" pitchFamily="18" charset="0"/>
            </a:endParaRPr>
          </a:p>
        </p:txBody>
      </p:sp>
      <p:sp>
        <p:nvSpPr>
          <p:cNvPr id="19461" name="Rectangle 2"/>
          <p:cNvSpPr>
            <a:spLocks noGrp="1" noChangeArrowheads="1"/>
          </p:cNvSpPr>
          <p:nvPr>
            <p:ph type="title"/>
          </p:nvPr>
        </p:nvSpPr>
        <p:spPr>
          <a:xfrm>
            <a:off x="1295400" y="227013"/>
            <a:ext cx="7543800" cy="763587"/>
          </a:xfrm>
        </p:spPr>
        <p:txBody>
          <a:bodyPr/>
          <a:lstStyle/>
          <a:p>
            <a:pPr algn="r" eaLnBrk="1" fontAlgn="auto" hangingPunct="1">
              <a:spcAft>
                <a:spcPts val="0"/>
              </a:spcAft>
              <a:defRPr/>
            </a:pPr>
            <a:r>
              <a:rPr lang="en-US" i="1" dirty="0">
                <a:solidFill>
                  <a:srgbClr val="0070C0"/>
                </a:solidFill>
              </a:rPr>
              <a:t>Input</a:t>
            </a:r>
            <a:r>
              <a:rPr lang="en-US" dirty="0">
                <a:solidFill>
                  <a:schemeClr val="tx2">
                    <a:satMod val="130000"/>
                  </a:schemeClr>
                </a:solidFill>
              </a:rPr>
              <a:t> </a:t>
            </a:r>
            <a:r>
              <a:rPr lang="en-US" sz="3600" dirty="0" smtClean="0">
                <a:solidFill>
                  <a:schemeClr val="tx2">
                    <a:satMod val="130000"/>
                  </a:schemeClr>
                </a:solidFill>
              </a:rPr>
              <a:t>Examples</a:t>
            </a:r>
          </a:p>
        </p:txBody>
      </p:sp>
      <p:sp>
        <p:nvSpPr>
          <p:cNvPr id="32772" name="Rectangle 6"/>
          <p:cNvSpPr>
            <a:spLocks noChangeArrowheads="1"/>
          </p:cNvSpPr>
          <p:nvPr/>
        </p:nvSpPr>
        <p:spPr bwMode="auto">
          <a:xfrm>
            <a:off x="3205163"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2773" name="Rectangle 8"/>
          <p:cNvSpPr>
            <a:spLocks noChangeArrowheads="1"/>
          </p:cNvSpPr>
          <p:nvPr/>
        </p:nvSpPr>
        <p:spPr bwMode="auto">
          <a:xfrm>
            <a:off x="1828800"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cxnSp>
        <p:nvCxnSpPr>
          <p:cNvPr id="8" name="Straight Connector 7"/>
          <p:cNvCxnSpPr/>
          <p:nvPr/>
        </p:nvCxnSpPr>
        <p:spPr>
          <a:xfrm>
            <a:off x="0" y="9906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32776" name="TextBox 2"/>
          <p:cNvSpPr txBox="1">
            <a:spLocks noChangeArrowheads="1"/>
          </p:cNvSpPr>
          <p:nvPr/>
        </p:nvSpPr>
        <p:spPr bwMode="auto">
          <a:xfrm>
            <a:off x="874713" y="5213350"/>
            <a:ext cx="3581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"Submit Query" is default; use value="…" to change.</a:t>
            </a:r>
          </a:p>
        </p:txBody>
      </p:sp>
      <p:pic>
        <p:nvPicPr>
          <p:cNvPr id="32777" name="Picture 12"/>
          <p:cNvPicPr>
            <a:picLocks noChangeAspect="1" noChangeArrowheads="1"/>
          </p:cNvPicPr>
          <p:nvPr/>
        </p:nvPicPr>
        <p:blipFill>
          <a:blip r:embed="rId3">
            <a:extLst>
              <a:ext uri="{28A0092B-C50C-407E-A947-70E740481C1C}">
                <a14:useLocalDpi xmlns:a14="http://schemas.microsoft.com/office/drawing/2010/main" val="0"/>
              </a:ext>
            </a:extLst>
          </a:blip>
          <a:srcRect r="77496" b="66711"/>
          <a:stretch>
            <a:fillRect/>
          </a:stretch>
        </p:blipFill>
        <p:spPr bwMode="auto">
          <a:xfrm>
            <a:off x="5638800" y="3745527"/>
            <a:ext cx="3429000" cy="2882285"/>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4191000" y="5486400"/>
            <a:ext cx="9906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779" name="TextBox 3"/>
          <p:cNvSpPr txBox="1">
            <a:spLocks noChangeArrowheads="1"/>
          </p:cNvSpPr>
          <p:nvPr/>
        </p:nvSpPr>
        <p:spPr bwMode="auto">
          <a:xfrm>
            <a:off x="7431088" y="1114425"/>
            <a:ext cx="1636712" cy="73866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method="get" by </a:t>
            </a:r>
            <a:r>
              <a:rPr lang="en-US" altLang="en-US" sz="1400" dirty="0" smtClean="0"/>
              <a:t>default;</a:t>
            </a:r>
          </a:p>
          <a:p>
            <a:r>
              <a:rPr lang="en-US" altLang="en-US" sz="1400" dirty="0" smtClean="0"/>
              <a:t>"post" more secure</a:t>
            </a:r>
            <a:endParaRPr lang="en-US" altLang="en-US" sz="1400" dirty="0"/>
          </a:p>
        </p:txBody>
      </p:sp>
      <p:cxnSp>
        <p:nvCxnSpPr>
          <p:cNvPr id="6" name="Straight Arrow Connector 5"/>
          <p:cNvCxnSpPr>
            <a:stCxn id="32779" idx="1"/>
          </p:cNvCxnSpPr>
          <p:nvPr/>
        </p:nvCxnSpPr>
        <p:spPr>
          <a:xfrm flipH="1">
            <a:off x="2057400" y="1483757"/>
            <a:ext cx="5373688" cy="538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199335" y="3681477"/>
            <a:ext cx="1287065" cy="180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79896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010" name="Picture 5"/>
          <p:cNvPicPr>
            <a:picLocks noChangeAspect="1" noChangeArrowheads="1"/>
          </p:cNvPicPr>
          <p:nvPr/>
        </p:nvPicPr>
        <p:blipFill>
          <a:blip r:embed="rId3">
            <a:extLst>
              <a:ext uri="{28A0092B-C50C-407E-A947-70E740481C1C}">
                <a14:useLocalDpi xmlns:a14="http://schemas.microsoft.com/office/drawing/2010/main" val="0"/>
              </a:ext>
            </a:extLst>
          </a:blip>
          <a:srcRect l="59938" t="16365" r="18484" b="18675"/>
          <a:stretch>
            <a:fillRect/>
          </a:stretch>
        </p:blipFill>
        <p:spPr bwMode="auto">
          <a:xfrm>
            <a:off x="4495800" y="76200"/>
            <a:ext cx="4343400" cy="6553200"/>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32770" name="Title 1"/>
          <p:cNvSpPr>
            <a:spLocks noGrp="1"/>
          </p:cNvSpPr>
          <p:nvPr>
            <p:ph type="title"/>
          </p:nvPr>
        </p:nvSpPr>
        <p:spPr>
          <a:xfrm>
            <a:off x="0" y="184150"/>
            <a:ext cx="2860675" cy="762000"/>
          </a:xfrm>
        </p:spPr>
        <p:txBody>
          <a:bodyPr/>
          <a:lstStyle/>
          <a:p>
            <a:pPr eaLnBrk="1" fontAlgn="auto" hangingPunct="1">
              <a:spcAft>
                <a:spcPts val="0"/>
              </a:spcAft>
              <a:defRPr/>
            </a:pPr>
            <a:r>
              <a:rPr lang="en-US" dirty="0" smtClean="0">
                <a:solidFill>
                  <a:schemeClr val="tx2">
                    <a:satMod val="130000"/>
                  </a:schemeClr>
                </a:solidFill>
              </a:rPr>
              <a:t>Your Turn!</a:t>
            </a:r>
          </a:p>
        </p:txBody>
      </p:sp>
      <p:cxnSp>
        <p:nvCxnSpPr>
          <p:cNvPr id="4" name="Straight Connector 3"/>
          <p:cNvCxnSpPr/>
          <p:nvPr/>
        </p:nvCxnSpPr>
        <p:spPr>
          <a:xfrm>
            <a:off x="0" y="1143000"/>
            <a:ext cx="35052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43014" name="TextBox 1"/>
          <p:cNvSpPr txBox="1">
            <a:spLocks noChangeArrowheads="1"/>
          </p:cNvSpPr>
          <p:nvPr/>
        </p:nvSpPr>
        <p:spPr bwMode="auto">
          <a:xfrm>
            <a:off x="457199" y="1828800"/>
            <a:ext cx="2403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t>Reproduce the form </a:t>
            </a:r>
            <a:r>
              <a:rPr lang="en-US" altLang="en-US" dirty="0" smtClean="0"/>
              <a:t>(one form; several elements) to </a:t>
            </a:r>
            <a:r>
              <a:rPr lang="en-US" altLang="en-US" dirty="0"/>
              <a:t>the right:</a:t>
            </a:r>
          </a:p>
        </p:txBody>
      </p:sp>
      <p:sp>
        <p:nvSpPr>
          <p:cNvPr id="43015" name="Rectangle 1"/>
          <p:cNvSpPr>
            <a:spLocks noChangeArrowheads="1"/>
          </p:cNvSpPr>
          <p:nvPr/>
        </p:nvSpPr>
        <p:spPr bwMode="auto">
          <a:xfrm>
            <a:off x="7812088" y="6597650"/>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js_Exercise1</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219200" y="78129"/>
            <a:ext cx="7543800" cy="839699"/>
          </a:xfrm>
        </p:spPr>
        <p:txBody>
          <a:bodyPr/>
          <a:lstStyle/>
          <a:p>
            <a:pPr algn="r" eaLnBrk="1" fontAlgn="auto" hangingPunct="1">
              <a:spcAft>
                <a:spcPts val="0"/>
              </a:spcAft>
              <a:defRPr/>
            </a:pPr>
            <a:r>
              <a:rPr lang="en-US" i="1" dirty="0" smtClean="0">
                <a:solidFill>
                  <a:srgbClr val="0070C0"/>
                </a:solidFill>
              </a:rPr>
              <a:t>Input</a:t>
            </a:r>
            <a:r>
              <a:rPr lang="en-US" dirty="0" smtClean="0">
                <a:solidFill>
                  <a:schemeClr val="tx2">
                    <a:satMod val="130000"/>
                  </a:schemeClr>
                </a:solidFill>
              </a:rPr>
              <a:t> </a:t>
            </a:r>
            <a:r>
              <a:rPr lang="en-US" u="sng" dirty="0" smtClean="0">
                <a:solidFill>
                  <a:schemeClr val="tx2">
                    <a:satMod val="130000"/>
                  </a:schemeClr>
                </a:solidFill>
              </a:rPr>
              <a:t>Number</a:t>
            </a:r>
            <a:endParaRPr lang="en-US" dirty="0" smtClean="0">
              <a:solidFill>
                <a:schemeClr val="tx2">
                  <a:satMod val="130000"/>
                </a:schemeClr>
              </a:solidFill>
            </a:endParaRPr>
          </a:p>
        </p:txBody>
      </p:sp>
      <p:sp>
        <p:nvSpPr>
          <p:cNvPr id="21508" name="Rectangle 3"/>
          <p:cNvSpPr>
            <a:spLocks noGrp="1" noChangeArrowheads="1"/>
          </p:cNvSpPr>
          <p:nvPr>
            <p:ph idx="1"/>
          </p:nvPr>
        </p:nvSpPr>
        <p:spPr>
          <a:xfrm>
            <a:off x="381000" y="1187553"/>
            <a:ext cx="3903663" cy="1406525"/>
          </a:xfrm>
        </p:spPr>
        <p:txBody>
          <a:bodyPr rtlCol="0">
            <a:normAutofit fontScale="92500" lnSpcReduction="10000"/>
          </a:bodyPr>
          <a:lstStyle/>
          <a:p>
            <a:pPr marL="82296" indent="0" eaLnBrk="1" fontAlgn="auto" hangingPunct="1">
              <a:spcAft>
                <a:spcPts val="0"/>
              </a:spcAft>
              <a:buNone/>
              <a:defRPr/>
            </a:pPr>
            <a:r>
              <a:rPr lang="en-US" sz="2800" dirty="0" smtClean="0">
                <a:solidFill>
                  <a:schemeClr val="tx1">
                    <a:lumMod val="75000"/>
                    <a:lumOff val="25000"/>
                  </a:schemeClr>
                </a:solidFill>
              </a:rPr>
              <a:t>&lt;</a:t>
            </a:r>
            <a:r>
              <a:rPr lang="en-US" sz="2800" dirty="0">
                <a:solidFill>
                  <a:schemeClr val="tx1">
                    <a:lumMod val="75000"/>
                    <a:lumOff val="25000"/>
                  </a:schemeClr>
                </a:solidFill>
              </a:rPr>
              <a:t>input …&gt;</a:t>
            </a:r>
            <a:endParaRPr lang="en-US" sz="2800" dirty="0" smtClean="0">
              <a:solidFill>
                <a:schemeClr val="tx1">
                  <a:lumMod val="75000"/>
                  <a:lumOff val="25000"/>
                </a:schemeClr>
              </a:solidFill>
            </a:endParaRPr>
          </a:p>
          <a:p>
            <a:pPr marL="82296" indent="0" eaLnBrk="1" fontAlgn="auto" hangingPunct="1">
              <a:spcAft>
                <a:spcPts val="0"/>
              </a:spcAft>
              <a:buFont typeface="Calibri" panose="020F0502020204030204" pitchFamily="34" charset="0"/>
              <a:buNone/>
              <a:defRPr/>
            </a:pPr>
            <a:r>
              <a:rPr lang="en-US" sz="2800" dirty="0" smtClean="0">
                <a:solidFill>
                  <a:schemeClr val="tx1">
                    <a:lumMod val="75000"/>
                    <a:lumOff val="25000"/>
                  </a:schemeClr>
                </a:solidFill>
              </a:rPr>
              <a:t>Accepts numeric entries</a:t>
            </a:r>
          </a:p>
          <a:p>
            <a:pPr marL="82296" indent="0" eaLnBrk="1" fontAlgn="auto" hangingPunct="1">
              <a:spcAft>
                <a:spcPts val="0"/>
              </a:spcAft>
              <a:buFont typeface="Calibri" panose="020F0502020204030204" pitchFamily="34" charset="0"/>
              <a:buNone/>
              <a:defRPr/>
            </a:pPr>
            <a:r>
              <a:rPr lang="en-US" sz="2800" dirty="0" smtClean="0">
                <a:solidFill>
                  <a:schemeClr val="tx1">
                    <a:lumMod val="75000"/>
                    <a:lumOff val="25000"/>
                  </a:schemeClr>
                </a:solidFill>
              </a:rPr>
              <a:t>Provides spinner</a:t>
            </a:r>
          </a:p>
        </p:txBody>
      </p:sp>
      <p:sp>
        <p:nvSpPr>
          <p:cNvPr id="26628" name="Slide Number Placeholder 5"/>
          <p:cNvSpPr>
            <a:spLocks noGrp="1"/>
          </p:cNvSpPr>
          <p:nvPr>
            <p:ph type="sldNum" sz="quarter" idx="11"/>
          </p:nvPr>
        </p:nvSpPr>
        <p:spPr bwMode="auto">
          <a:xfrm>
            <a:off x="8120063" y="6543675"/>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A9A127-8DFD-40A5-B145-B1F013535F20}" type="slidenum">
              <a:rPr lang="en-US" altLang="en-US" sz="1200" smtClean="0">
                <a:solidFill>
                  <a:srgbClr val="052E65"/>
                </a:solidFill>
              </a:rPr>
              <a:pPr/>
              <a:t>17</a:t>
            </a:fld>
            <a:endParaRPr lang="en-US" altLang="en-US" sz="1200" smtClean="0">
              <a:solidFill>
                <a:srgbClr val="052E65"/>
              </a:solidFill>
            </a:endParaRPr>
          </a:p>
        </p:txBody>
      </p:sp>
      <p:sp>
        <p:nvSpPr>
          <p:cNvPr id="26629" name="Rectangle 5"/>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7" name="Rectangle 3"/>
          <p:cNvSpPr txBox="1">
            <a:spLocks noChangeArrowheads="1"/>
          </p:cNvSpPr>
          <p:nvPr/>
        </p:nvSpPr>
        <p:spPr bwMode="auto">
          <a:xfrm>
            <a:off x="228600" y="3070328"/>
            <a:ext cx="26670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760" indent="-283464" eaLnBrk="1" fontAlgn="auto" hangingPunct="1">
              <a:spcAft>
                <a:spcPts val="0"/>
              </a:spcAft>
              <a:buFont typeface="Wingdings 2"/>
              <a:buChar char=""/>
              <a:defRPr/>
            </a:pPr>
            <a:r>
              <a:rPr lang="en-US" sz="2800" dirty="0" smtClean="0">
                <a:solidFill>
                  <a:schemeClr val="tx1">
                    <a:lumMod val="75000"/>
                    <a:lumOff val="25000"/>
                  </a:schemeClr>
                </a:solidFill>
              </a:rPr>
              <a:t>Attributes:</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type=</a:t>
            </a:r>
            <a:r>
              <a:rPr lang="en-US" dirty="0" smtClean="0">
                <a:solidFill>
                  <a:schemeClr val="tx1">
                    <a:lumMod val="75000"/>
                    <a:lumOff val="25000"/>
                  </a:schemeClr>
                </a:solidFill>
                <a:latin typeface="Arial" panose="020B0604020202020204" pitchFamily="34" charset="0"/>
                <a:cs typeface="Arial" panose="020B0604020202020204" pitchFamily="34" charset="0"/>
              </a:rPr>
              <a:t>"</a:t>
            </a:r>
            <a:r>
              <a:rPr lang="en-US" dirty="0" smtClean="0">
                <a:solidFill>
                  <a:schemeClr val="tx1">
                    <a:lumMod val="75000"/>
                    <a:lumOff val="25000"/>
                  </a:schemeClr>
                </a:solidFill>
              </a:rPr>
              <a:t>number</a:t>
            </a:r>
            <a:r>
              <a:rPr lang="en-US" dirty="0" smtClean="0">
                <a:solidFill>
                  <a:schemeClr val="tx1">
                    <a:lumMod val="75000"/>
                    <a:lumOff val="25000"/>
                  </a:schemeClr>
                </a:solidFill>
                <a:latin typeface="Arial" panose="020B0604020202020204" pitchFamily="34" charset="0"/>
                <a:cs typeface="Arial" panose="020B0604020202020204" pitchFamily="34" charset="0"/>
              </a:rPr>
              <a:t>“</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name</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id</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min</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max</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value</a:t>
            </a:r>
          </a:p>
        </p:txBody>
      </p:sp>
      <p:cxnSp>
        <p:nvCxnSpPr>
          <p:cNvPr id="8" name="Straight Connector 7"/>
          <p:cNvCxnSpPr/>
          <p:nvPr/>
        </p:nvCxnSpPr>
        <p:spPr>
          <a:xfrm>
            <a:off x="0" y="9906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895600" y="2603361"/>
            <a:ext cx="6099175" cy="4093428"/>
          </a:xfrm>
          <a:prstGeom prst="rect">
            <a:avLst/>
          </a:prstGeom>
          <a:gradFill>
            <a:gsLst>
              <a:gs pos="0">
                <a:schemeClr val="accent1">
                  <a:lumMod val="5000"/>
                  <a:lumOff val="95000"/>
                </a:schemeClr>
              </a:gs>
              <a:gs pos="100000">
                <a:schemeClr val="accent1">
                  <a:lumMod val="30000"/>
                  <a:lumOff val="70000"/>
                </a:schemeClr>
              </a:gs>
            </a:gsLst>
            <a:lin ang="5400000" scaled="1"/>
          </a:gradFill>
        </p:spPr>
        <p:txBody>
          <a:bodyPr>
            <a:spAutoFit/>
          </a:bodyPr>
          <a:lstStyle/>
          <a:p>
            <a:pPr>
              <a:defRPr/>
            </a:pPr>
            <a:r>
              <a:rPr lang="en-US" sz="2000" dirty="0" smtClean="0"/>
              <a:t>&lt;</a:t>
            </a:r>
            <a:r>
              <a:rPr lang="en-US" sz="2000" dirty="0"/>
              <a:t>form&gt;</a:t>
            </a:r>
          </a:p>
          <a:p>
            <a:pPr>
              <a:defRPr/>
            </a:pPr>
            <a:r>
              <a:rPr lang="en-US" sz="2000" dirty="0" smtClean="0"/>
              <a:t>     &lt;label for="</a:t>
            </a:r>
            <a:r>
              <a:rPr lang="en-US" sz="2000" dirty="0" err="1" smtClean="0"/>
              <a:t>qty</a:t>
            </a:r>
            <a:r>
              <a:rPr lang="en-US" sz="2000" dirty="0" smtClean="0"/>
              <a:t>"&gt;Quantity:&lt;/label&gt;</a:t>
            </a:r>
          </a:p>
          <a:p>
            <a:pPr>
              <a:defRPr/>
            </a:pPr>
            <a:r>
              <a:rPr lang="en-US" sz="2000" dirty="0"/>
              <a:t> </a:t>
            </a:r>
            <a:r>
              <a:rPr lang="en-US" sz="2000" dirty="0" smtClean="0"/>
              <a:t>    &lt;</a:t>
            </a:r>
            <a:r>
              <a:rPr lang="en-US" sz="2000" dirty="0"/>
              <a:t>input id="</a:t>
            </a:r>
            <a:r>
              <a:rPr lang="en-US" sz="2000" dirty="0" err="1"/>
              <a:t>qty</a:t>
            </a:r>
            <a:r>
              <a:rPr lang="en-US" sz="2000" dirty="0"/>
              <a:t>" type="number" name="</a:t>
            </a:r>
            <a:r>
              <a:rPr lang="en-US" sz="2000" dirty="0" err="1"/>
              <a:t>qty</a:t>
            </a:r>
            <a:r>
              <a:rPr lang="en-US" sz="2000" dirty="0"/>
              <a:t>" </a:t>
            </a:r>
            <a:r>
              <a:rPr lang="en-US" sz="2000" dirty="0" smtClean="0"/>
              <a:t>	min</a:t>
            </a:r>
            <a:r>
              <a:rPr lang="en-US" sz="2000" dirty="0"/>
              <a:t>="1" max="20</a:t>
            </a:r>
            <a:r>
              <a:rPr lang="en-US" sz="2000" dirty="0" smtClean="0"/>
              <a:t>"&gt;&lt;</a:t>
            </a:r>
            <a:r>
              <a:rPr lang="en-US" sz="2000" dirty="0" err="1"/>
              <a:t>br</a:t>
            </a:r>
            <a:r>
              <a:rPr lang="en-US" sz="2000" dirty="0"/>
              <a:t>&gt;&lt;</a:t>
            </a:r>
            <a:r>
              <a:rPr lang="en-US" sz="2000" dirty="0" err="1"/>
              <a:t>br</a:t>
            </a:r>
            <a:r>
              <a:rPr lang="en-US" sz="2000" dirty="0"/>
              <a:t>&gt;</a:t>
            </a:r>
          </a:p>
          <a:p>
            <a:pPr>
              <a:defRPr/>
            </a:pPr>
            <a:r>
              <a:rPr lang="en-US" sz="2000" dirty="0" smtClean="0"/>
              <a:t>     &lt;label for="</a:t>
            </a:r>
            <a:r>
              <a:rPr lang="en-US" sz="2000" dirty="0" err="1" smtClean="0"/>
              <a:t>hgt</a:t>
            </a:r>
            <a:r>
              <a:rPr lang="en-US" sz="2000" dirty="0" smtClean="0"/>
              <a:t>"&gt;Height:&lt;/label&gt;</a:t>
            </a:r>
          </a:p>
          <a:p>
            <a:pPr>
              <a:defRPr/>
            </a:pPr>
            <a:r>
              <a:rPr lang="en-US" sz="2000" dirty="0" smtClean="0"/>
              <a:t>     &lt;</a:t>
            </a:r>
            <a:r>
              <a:rPr lang="en-US" sz="2000" dirty="0"/>
              <a:t>input id="</a:t>
            </a:r>
            <a:r>
              <a:rPr lang="en-US" sz="2000" dirty="0" err="1"/>
              <a:t>hgt</a:t>
            </a:r>
            <a:r>
              <a:rPr lang="en-US" sz="2000" dirty="0"/>
              <a:t>" </a:t>
            </a:r>
            <a:r>
              <a:rPr lang="en-US" sz="2000" dirty="0" smtClean="0"/>
              <a:t>type="</a:t>
            </a:r>
            <a:r>
              <a:rPr lang="en-US" sz="2000" dirty="0"/>
              <a:t>number" name="</a:t>
            </a:r>
            <a:r>
              <a:rPr lang="en-US" sz="2000" dirty="0" err="1"/>
              <a:t>hgt</a:t>
            </a:r>
            <a:r>
              <a:rPr lang="en-US" sz="2000" dirty="0"/>
              <a:t>" </a:t>
            </a:r>
            <a:r>
              <a:rPr lang="en-US" sz="2000" dirty="0" smtClean="0"/>
              <a:t>	min</a:t>
            </a:r>
            <a:r>
              <a:rPr lang="en-US" sz="2000" dirty="0"/>
              <a:t>="3" max="9"&gt;</a:t>
            </a:r>
          </a:p>
          <a:p>
            <a:pPr>
              <a:defRPr/>
            </a:pPr>
            <a:r>
              <a:rPr lang="en-US" sz="2000" dirty="0" smtClean="0"/>
              <a:t>      &lt;</a:t>
            </a:r>
            <a:r>
              <a:rPr lang="en-US" sz="2000" dirty="0"/>
              <a:t>label for=" </a:t>
            </a:r>
            <a:r>
              <a:rPr lang="en-US" sz="2000" dirty="0" err="1" smtClean="0"/>
              <a:t>wth</a:t>
            </a:r>
            <a:r>
              <a:rPr lang="en-US" sz="2000" dirty="0" smtClean="0"/>
              <a:t>"&gt;Width:&lt;/label&gt;</a:t>
            </a:r>
          </a:p>
          <a:p>
            <a:pPr>
              <a:defRPr/>
            </a:pPr>
            <a:r>
              <a:rPr lang="en-US" sz="2000" dirty="0"/>
              <a:t> </a:t>
            </a:r>
            <a:r>
              <a:rPr lang="en-US" sz="2000" dirty="0" smtClean="0"/>
              <a:t>     &lt;</a:t>
            </a:r>
            <a:r>
              <a:rPr lang="en-US" sz="2000" dirty="0"/>
              <a:t>input id="</a:t>
            </a:r>
            <a:r>
              <a:rPr lang="en-US" sz="2000" dirty="0" err="1"/>
              <a:t>wth</a:t>
            </a:r>
            <a:r>
              <a:rPr lang="en-US" sz="2000" dirty="0"/>
              <a:t>" type="number" name="</a:t>
            </a:r>
            <a:r>
              <a:rPr lang="en-US" sz="2000" dirty="0" err="1"/>
              <a:t>wth</a:t>
            </a:r>
            <a:r>
              <a:rPr lang="en-US" sz="2000" dirty="0"/>
              <a:t>" </a:t>
            </a:r>
            <a:r>
              <a:rPr lang="en-US" sz="2000" dirty="0" smtClean="0"/>
              <a:t>	min</a:t>
            </a:r>
            <a:r>
              <a:rPr lang="en-US" sz="2000" dirty="0"/>
              <a:t>="5" max="15"&gt;&lt;</a:t>
            </a:r>
            <a:r>
              <a:rPr lang="en-US" sz="2000" dirty="0" err="1"/>
              <a:t>br</a:t>
            </a:r>
            <a:r>
              <a:rPr lang="en-US" sz="2000" dirty="0"/>
              <a:t>&gt;&lt;</a:t>
            </a:r>
            <a:r>
              <a:rPr lang="en-US" sz="2000" dirty="0" err="1"/>
              <a:t>br</a:t>
            </a:r>
            <a:r>
              <a:rPr lang="en-US" sz="2000" dirty="0"/>
              <a:t>&gt;</a:t>
            </a:r>
          </a:p>
          <a:p>
            <a:pPr>
              <a:defRPr/>
            </a:pPr>
            <a:r>
              <a:rPr lang="en-US" sz="2000" dirty="0" smtClean="0"/>
              <a:t>     &lt;</a:t>
            </a:r>
            <a:r>
              <a:rPr lang="en-US" sz="2000" dirty="0"/>
              <a:t>input type="submit" name="check" id="check" </a:t>
            </a:r>
            <a:r>
              <a:rPr lang="en-US" sz="2000" dirty="0" smtClean="0"/>
              <a:t>	value</a:t>
            </a:r>
            <a:r>
              <a:rPr lang="en-US" sz="2000" dirty="0"/>
              <a:t>="check entries"&gt;</a:t>
            </a:r>
          </a:p>
          <a:p>
            <a:pPr>
              <a:defRPr/>
            </a:pPr>
            <a:r>
              <a:rPr lang="en-US" sz="2000" dirty="0" smtClean="0"/>
              <a:t>&lt;/</a:t>
            </a:r>
            <a:r>
              <a:rPr lang="en-US" sz="2000" dirty="0"/>
              <a:t>form</a:t>
            </a:r>
            <a:r>
              <a:rPr lang="en-US" sz="2000" dirty="0" smtClean="0"/>
              <a:t>&gt;</a:t>
            </a:r>
            <a:endParaRPr lang="en-US" sz="2000" dirty="0"/>
          </a:p>
        </p:txBody>
      </p:sp>
      <p:sp>
        <p:nvSpPr>
          <p:cNvPr id="4" name="Oval Callout 3"/>
          <p:cNvSpPr/>
          <p:nvPr/>
        </p:nvSpPr>
        <p:spPr>
          <a:xfrm>
            <a:off x="2667000" y="451412"/>
            <a:ext cx="2438400" cy="1148788"/>
          </a:xfrm>
          <a:prstGeom prst="wedgeEllipseCallout">
            <a:avLst>
              <a:gd name="adj1" fmla="val 81003"/>
              <a:gd name="adj2" fmla="val 195658"/>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70C0"/>
                </a:solidFill>
              </a:rPr>
              <a:t>Runs in Chrome and </a:t>
            </a:r>
            <a:r>
              <a:rPr lang="en-US" sz="1600" dirty="0" err="1" smtClean="0">
                <a:solidFill>
                  <a:srgbClr val="0070C0"/>
                </a:solidFill>
              </a:rPr>
              <a:t>FireFox</a:t>
            </a:r>
            <a:r>
              <a:rPr lang="en-US" sz="1600" dirty="0">
                <a:solidFill>
                  <a:srgbClr val="0070C0"/>
                </a:solidFill>
              </a:rPr>
              <a:t>.</a:t>
            </a:r>
            <a:r>
              <a:rPr lang="en-US" sz="1600" dirty="0" smtClean="0">
                <a:solidFill>
                  <a:srgbClr val="0070C0"/>
                </a:solidFill>
              </a:rPr>
              <a:t> </a:t>
            </a:r>
          </a:p>
          <a:p>
            <a:pPr algn="ctr"/>
            <a:r>
              <a:rPr lang="en-US" sz="1600" dirty="0" smtClean="0">
                <a:solidFill>
                  <a:srgbClr val="0070C0"/>
                </a:solidFill>
              </a:rPr>
              <a:t>Not supported in IE9 &amp; earlier</a:t>
            </a:r>
            <a:endParaRPr lang="en-US" sz="1600" dirty="0">
              <a:solidFill>
                <a:srgbClr val="0070C0"/>
              </a:solidFill>
            </a:endParaRPr>
          </a:p>
        </p:txBody>
      </p:sp>
      <p:sp>
        <p:nvSpPr>
          <p:cNvPr id="5" name="Rectangle 4"/>
          <p:cNvSpPr/>
          <p:nvPr/>
        </p:nvSpPr>
        <p:spPr>
          <a:xfrm>
            <a:off x="7620000" y="6612523"/>
            <a:ext cx="1205458" cy="338554"/>
          </a:xfrm>
          <a:prstGeom prst="rect">
            <a:avLst/>
          </a:prstGeom>
        </p:spPr>
        <p:txBody>
          <a:bodyPr wrap="none">
            <a:spAutoFit/>
          </a:bodyPr>
          <a:lstStyle/>
          <a:p>
            <a:r>
              <a:rPr lang="en-US" sz="1600" i="1" dirty="0">
                <a:solidFill>
                  <a:srgbClr val="002060"/>
                </a:solidFill>
              </a:rPr>
              <a:t>number.html</a:t>
            </a:r>
          </a:p>
        </p:txBody>
      </p:sp>
      <p:pic>
        <p:nvPicPr>
          <p:cNvPr id="15" name="Picture 14"/>
          <p:cNvPicPr/>
          <p:nvPr/>
        </p:nvPicPr>
        <p:blipFill rotWithShape="1">
          <a:blip r:embed="rId3"/>
          <a:srcRect l="16026" t="11282" r="66795" b="74769"/>
          <a:stretch/>
        </p:blipFill>
        <p:spPr bwMode="auto">
          <a:xfrm>
            <a:off x="5434647" y="1099590"/>
            <a:ext cx="3142616" cy="1494487"/>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857781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409700" y="131763"/>
            <a:ext cx="7543800" cy="779462"/>
          </a:xfrm>
        </p:spPr>
        <p:txBody>
          <a:bodyPr/>
          <a:lstStyle/>
          <a:p>
            <a:pPr algn="r" eaLnBrk="1" fontAlgn="auto" hangingPunct="1">
              <a:spcAft>
                <a:spcPts val="0"/>
              </a:spcAft>
              <a:defRPr/>
            </a:pPr>
            <a:r>
              <a:rPr lang="en-US" i="1" dirty="0">
                <a:solidFill>
                  <a:srgbClr val="0070C0"/>
                </a:solidFill>
              </a:rPr>
              <a:t>input</a:t>
            </a:r>
            <a:r>
              <a:rPr lang="en-US" dirty="0" smtClean="0">
                <a:solidFill>
                  <a:schemeClr val="tx2">
                    <a:satMod val="130000"/>
                  </a:schemeClr>
                </a:solidFill>
              </a:rPr>
              <a:t> </a:t>
            </a:r>
            <a:r>
              <a:rPr lang="en-US" u="sng" dirty="0" smtClean="0">
                <a:solidFill>
                  <a:schemeClr val="tx2">
                    <a:satMod val="130000"/>
                  </a:schemeClr>
                </a:solidFill>
              </a:rPr>
              <a:t>Hidden</a:t>
            </a:r>
            <a:r>
              <a:rPr lang="en-US" dirty="0" smtClean="0">
                <a:solidFill>
                  <a:schemeClr val="tx2">
                    <a:satMod val="130000"/>
                  </a:schemeClr>
                </a:solidFill>
              </a:rPr>
              <a:t> form data </a:t>
            </a:r>
          </a:p>
        </p:txBody>
      </p:sp>
      <p:sp>
        <p:nvSpPr>
          <p:cNvPr id="45059" name="Rectangle 3"/>
          <p:cNvSpPr>
            <a:spLocks noGrp="1" noChangeArrowheads="1"/>
          </p:cNvSpPr>
          <p:nvPr>
            <p:ph idx="1"/>
          </p:nvPr>
        </p:nvSpPr>
        <p:spPr>
          <a:xfrm>
            <a:off x="571500" y="5265738"/>
            <a:ext cx="1987550" cy="457200"/>
          </a:xfrm>
        </p:spPr>
        <p:txBody>
          <a:bodyPr/>
          <a:lstStyle/>
          <a:p>
            <a:pPr eaLnBrk="1" hangingPunct="1">
              <a:lnSpc>
                <a:spcPct val="80000"/>
              </a:lnSpc>
            </a:pPr>
            <a:r>
              <a:rPr lang="en-US" altLang="en-US" sz="2800" smtClean="0"/>
              <a:t>Attributes:</a:t>
            </a:r>
            <a:endParaRPr lang="en-US" altLang="en-US" sz="2400" smtClean="0"/>
          </a:p>
        </p:txBody>
      </p:sp>
      <p:sp>
        <p:nvSpPr>
          <p:cNvPr id="45060"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8808C0-C723-4604-832E-AD839930BD38}" type="slidenum">
              <a:rPr lang="en-US" altLang="en-US" sz="1200" smtClean="0">
                <a:solidFill>
                  <a:srgbClr val="052E65"/>
                </a:solidFill>
              </a:rPr>
              <a:pPr/>
              <a:t>18</a:t>
            </a:fld>
            <a:endParaRPr lang="en-US" altLang="en-US" sz="1200" smtClean="0">
              <a:solidFill>
                <a:srgbClr val="052E65"/>
              </a:solidFill>
            </a:endParaRPr>
          </a:p>
        </p:txBody>
      </p:sp>
      <p:sp>
        <p:nvSpPr>
          <p:cNvPr id="45061"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2"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3"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4"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5"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6"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7" name="Rectangle 10"/>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8" name="Rectangle 11"/>
          <p:cNvSpPr>
            <a:spLocks noChangeArrowheads="1"/>
          </p:cNvSpPr>
          <p:nvPr/>
        </p:nvSpPr>
        <p:spPr bwMode="auto">
          <a:xfrm>
            <a:off x="3705225"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9" name="Rectangle 12"/>
          <p:cNvSpPr>
            <a:spLocks noChangeArrowheads="1"/>
          </p:cNvSpPr>
          <p:nvPr/>
        </p:nvSpPr>
        <p:spPr bwMode="auto">
          <a:xfrm>
            <a:off x="379095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70" name="Rectangle 13"/>
          <p:cNvSpPr>
            <a:spLocks noChangeArrowheads="1"/>
          </p:cNvSpPr>
          <p:nvPr/>
        </p:nvSpPr>
        <p:spPr bwMode="auto">
          <a:xfrm>
            <a:off x="3833813" y="303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cxnSp>
        <p:nvCxnSpPr>
          <p:cNvPr id="15" name="Straight Connector 14"/>
          <p:cNvCxnSpPr/>
          <p:nvPr/>
        </p:nvCxnSpPr>
        <p:spPr>
          <a:xfrm>
            <a:off x="38100" y="91122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45073" name="Rectangle 3"/>
          <p:cNvSpPr txBox="1">
            <a:spLocks noChangeArrowheads="1"/>
          </p:cNvSpPr>
          <p:nvPr/>
        </p:nvSpPr>
        <p:spPr bwMode="auto">
          <a:xfrm>
            <a:off x="571500" y="1066800"/>
            <a:ext cx="8001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80000"/>
              </a:lnSpc>
            </a:pPr>
            <a:r>
              <a:rPr lang="en-US" altLang="en-US" sz="2800" dirty="0">
                <a:cs typeface="Times New Roman" panose="02020603050405020304" pitchFamily="18" charset="0"/>
              </a:rPr>
              <a:t>&lt;</a:t>
            </a:r>
            <a:r>
              <a:rPr lang="en-US" altLang="en-US" sz="2800" dirty="0" smtClean="0">
                <a:cs typeface="Times New Roman" panose="02020603050405020304" pitchFamily="18" charset="0"/>
              </a:rPr>
              <a:t>input</a:t>
            </a:r>
            <a:r>
              <a:rPr lang="en-US" sz="2800" dirty="0">
                <a:solidFill>
                  <a:schemeClr val="tx1">
                    <a:lumMod val="75000"/>
                    <a:lumOff val="25000"/>
                  </a:schemeClr>
                </a:solidFill>
              </a:rPr>
              <a:t> …</a:t>
            </a:r>
            <a:r>
              <a:rPr lang="en-US" altLang="en-US" sz="2800" dirty="0" smtClean="0">
                <a:cs typeface="Times New Roman" panose="02020603050405020304" pitchFamily="18" charset="0"/>
              </a:rPr>
              <a:t>&gt;</a:t>
            </a:r>
            <a:endParaRPr lang="en-US" altLang="en-US" sz="2800" dirty="0">
              <a:cs typeface="Times New Roman" panose="02020603050405020304" pitchFamily="18" charset="0"/>
            </a:endParaRPr>
          </a:p>
          <a:p>
            <a:pPr eaLnBrk="1" hangingPunct="1">
              <a:lnSpc>
                <a:spcPct val="80000"/>
              </a:lnSpc>
            </a:pPr>
            <a:r>
              <a:rPr lang="en-US" altLang="en-US" sz="2800" dirty="0">
                <a:cs typeface="Times New Roman" panose="02020603050405020304" pitchFamily="18" charset="0"/>
              </a:rPr>
              <a:t>This form control is </a:t>
            </a:r>
            <a:r>
              <a:rPr lang="en-US" altLang="en-US" sz="2800" i="1" dirty="0">
                <a:cs typeface="Times New Roman" panose="02020603050405020304" pitchFamily="18" charset="0"/>
              </a:rPr>
              <a:t>not</a:t>
            </a:r>
            <a:r>
              <a:rPr lang="en-US" altLang="en-US" sz="2800" dirty="0">
                <a:cs typeface="Times New Roman" panose="02020603050405020304" pitchFamily="18" charset="0"/>
              </a:rPr>
              <a:t> displayed on the web page. </a:t>
            </a:r>
          </a:p>
          <a:p>
            <a:pPr eaLnBrk="1" hangingPunct="1">
              <a:lnSpc>
                <a:spcPct val="80000"/>
              </a:lnSpc>
            </a:pPr>
            <a:r>
              <a:rPr lang="en-US" altLang="en-US" sz="2800" dirty="0">
                <a:cs typeface="Times New Roman" panose="02020603050405020304" pitchFamily="18" charset="0"/>
              </a:rPr>
              <a:t>Hidden form fields </a:t>
            </a:r>
          </a:p>
          <a:p>
            <a:pPr lvl="1" eaLnBrk="1" hangingPunct="1">
              <a:lnSpc>
                <a:spcPct val="80000"/>
              </a:lnSpc>
            </a:pPr>
            <a:r>
              <a:rPr lang="en-US" altLang="en-US" dirty="0">
                <a:cs typeface="Times New Roman" panose="02020603050405020304" pitchFamily="18" charset="0"/>
              </a:rPr>
              <a:t>Can be accessed by both client-side and server-side scripting </a:t>
            </a:r>
          </a:p>
          <a:p>
            <a:pPr lvl="1" eaLnBrk="1" hangingPunct="1">
              <a:lnSpc>
                <a:spcPct val="80000"/>
              </a:lnSpc>
            </a:pPr>
            <a:r>
              <a:rPr lang="en-US" altLang="en-US" dirty="0">
                <a:cs typeface="Times New Roman" panose="02020603050405020304" pitchFamily="18" charset="0"/>
              </a:rPr>
              <a:t>Sometimes used to contain information needed as the visitor moves from page to page. </a:t>
            </a:r>
            <a:endParaRPr lang="en-US" altLang="en-US" dirty="0"/>
          </a:p>
        </p:txBody>
      </p:sp>
      <p:sp>
        <p:nvSpPr>
          <p:cNvPr id="2" name="Rectangle 1"/>
          <p:cNvSpPr/>
          <p:nvPr/>
        </p:nvSpPr>
        <p:spPr>
          <a:xfrm>
            <a:off x="76200" y="3708400"/>
            <a:ext cx="8991600" cy="1323439"/>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wrap="square">
            <a:spAutoFit/>
          </a:bodyPr>
          <a:lstStyle/>
          <a:p>
            <a:pPr marL="0" lvl="1" eaLnBrk="1" hangingPunct="1">
              <a:defRPr/>
            </a:pPr>
            <a:r>
              <a:rPr lang="en-US" sz="2000" b="1" dirty="0"/>
              <a:t>&lt;</a:t>
            </a:r>
            <a:r>
              <a:rPr lang="en-US" sz="2000" dirty="0"/>
              <a:t>input type="hidden" name="</a:t>
            </a:r>
            <a:r>
              <a:rPr lang="en-US" sz="2000" dirty="0" err="1" smtClean="0"/>
              <a:t>invoice_num</a:t>
            </a:r>
            <a:r>
              <a:rPr lang="en-US" sz="2000" dirty="0" smtClean="0"/>
              <a:t>" </a:t>
            </a:r>
            <a:r>
              <a:rPr lang="en-US" sz="2000" dirty="0"/>
              <a:t>id="</a:t>
            </a:r>
            <a:r>
              <a:rPr lang="en-US" sz="2000" dirty="0" err="1" smtClean="0"/>
              <a:t>invoice_num</a:t>
            </a:r>
            <a:r>
              <a:rPr lang="en-US" sz="2000" dirty="0" smtClean="0"/>
              <a:t>" </a:t>
            </a:r>
            <a:r>
              <a:rPr lang="en-US" sz="2000" dirty="0"/>
              <a:t>value="12345"</a:t>
            </a:r>
            <a:r>
              <a:rPr lang="en-US" sz="2000" b="1" dirty="0"/>
              <a:t>&gt;</a:t>
            </a:r>
          </a:p>
          <a:p>
            <a:pPr marL="0" lvl="1" eaLnBrk="1" hangingPunct="1">
              <a:defRPr/>
            </a:pPr>
            <a:r>
              <a:rPr lang="en-US" altLang="en-US" sz="2000" dirty="0">
                <a:cs typeface="Times New Roman" panose="02020603050405020304" pitchFamily="18" charset="0"/>
              </a:rPr>
              <a:t>&lt;input type="hidden" name="</a:t>
            </a:r>
            <a:r>
              <a:rPr lang="en-US" altLang="en-US" sz="2000" dirty="0" err="1">
                <a:cs typeface="Times New Roman" panose="02020603050405020304" pitchFamily="18" charset="0"/>
              </a:rPr>
              <a:t>customerid</a:t>
            </a:r>
            <a:r>
              <a:rPr lang="en-US" altLang="en-US" sz="2000" dirty="0">
                <a:cs typeface="Times New Roman" panose="02020603050405020304" pitchFamily="18" charset="0"/>
              </a:rPr>
              <a:t>" value="c2415-345-8563"&gt;</a:t>
            </a:r>
          </a:p>
          <a:p>
            <a:pPr marL="0" lvl="1" eaLnBrk="1" hangingPunct="1">
              <a:defRPr/>
            </a:pPr>
            <a:r>
              <a:rPr lang="en-US" sz="2000" dirty="0"/>
              <a:t>&lt;input type="hidden" name="language" value="English"&gt;</a:t>
            </a:r>
          </a:p>
          <a:p>
            <a:pPr marL="0" lvl="1" eaLnBrk="1" hangingPunct="1">
              <a:defRPr/>
            </a:pPr>
            <a:r>
              <a:rPr lang="en-US" sz="2000" dirty="0"/>
              <a:t>&lt;input type="hidden" name="country" value="Norway"&gt;</a:t>
            </a:r>
            <a:endParaRPr lang="en-US" sz="2000" dirty="0">
              <a:cs typeface="Times New Roman" panose="02020603050405020304" pitchFamily="18" charset="0"/>
            </a:endParaRPr>
          </a:p>
        </p:txBody>
      </p:sp>
      <p:sp>
        <p:nvSpPr>
          <p:cNvPr id="45075" name="Rectangle 3"/>
          <p:cNvSpPr txBox="1">
            <a:spLocks noChangeArrowheads="1"/>
          </p:cNvSpPr>
          <p:nvPr/>
        </p:nvSpPr>
        <p:spPr bwMode="auto">
          <a:xfrm>
            <a:off x="173038" y="5697538"/>
            <a:ext cx="1350962"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lnSpc>
                <a:spcPct val="80000"/>
              </a:lnSpc>
            </a:pPr>
            <a:r>
              <a:rPr lang="en-US" altLang="en-US"/>
              <a:t>name</a:t>
            </a:r>
          </a:p>
          <a:p>
            <a:pPr lvl="1" eaLnBrk="1" hangingPunct="1">
              <a:lnSpc>
                <a:spcPct val="80000"/>
              </a:lnSpc>
            </a:pPr>
            <a:r>
              <a:rPr lang="en-US" altLang="en-US"/>
              <a:t>type</a:t>
            </a:r>
          </a:p>
        </p:txBody>
      </p:sp>
      <p:sp>
        <p:nvSpPr>
          <p:cNvPr id="45076" name="Rectangle 3"/>
          <p:cNvSpPr txBox="1">
            <a:spLocks noChangeArrowheads="1"/>
          </p:cNvSpPr>
          <p:nvPr/>
        </p:nvSpPr>
        <p:spPr bwMode="auto">
          <a:xfrm>
            <a:off x="1412875" y="5715000"/>
            <a:ext cx="125412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lnSpc>
                <a:spcPct val="80000"/>
              </a:lnSpc>
            </a:pPr>
            <a:r>
              <a:rPr lang="en-US" altLang="en-US"/>
              <a:t>id</a:t>
            </a:r>
          </a:p>
          <a:p>
            <a:pPr lvl="1" eaLnBrk="1" hangingPunct="1">
              <a:lnSpc>
                <a:spcPct val="80000"/>
              </a:lnSpc>
            </a:pPr>
            <a:r>
              <a:rPr lang="en-US" altLang="en-US"/>
              <a:t>value</a:t>
            </a:r>
          </a:p>
        </p:txBody>
      </p:sp>
      <p:sp>
        <p:nvSpPr>
          <p:cNvPr id="3" name="TextBox 2"/>
          <p:cNvSpPr txBox="1"/>
          <p:nvPr/>
        </p:nvSpPr>
        <p:spPr>
          <a:xfrm>
            <a:off x="5303581" y="5528975"/>
            <a:ext cx="2667000" cy="584775"/>
          </a:xfrm>
          <a:prstGeom prst="rect">
            <a:avLst/>
          </a:prstGeom>
          <a:noFill/>
          <a:ln>
            <a:solidFill>
              <a:srgbClr val="00B050"/>
            </a:solidFill>
          </a:ln>
        </p:spPr>
        <p:txBody>
          <a:bodyPr wrap="square" rtlCol="0">
            <a:spAutoFit/>
          </a:bodyPr>
          <a:lstStyle/>
          <a:p>
            <a:r>
              <a:rPr lang="en-US" altLang="en-US" sz="1600" dirty="0">
                <a:solidFill>
                  <a:srgbClr val="002060"/>
                </a:solidFill>
              </a:rPr>
              <a:t>Do not need a label when field is not visible.</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800100" y="39688"/>
            <a:ext cx="7543800" cy="846137"/>
          </a:xfrm>
        </p:spPr>
        <p:txBody>
          <a:bodyPr/>
          <a:lstStyle/>
          <a:p>
            <a:pPr algn="r" eaLnBrk="1" fontAlgn="auto" hangingPunct="1">
              <a:spcAft>
                <a:spcPts val="0"/>
              </a:spcAft>
              <a:defRPr/>
            </a:pPr>
            <a:r>
              <a:rPr lang="en-US" dirty="0" smtClean="0">
                <a:solidFill>
                  <a:schemeClr val="tx2">
                    <a:satMod val="130000"/>
                  </a:schemeClr>
                </a:solidFill>
              </a:rPr>
              <a:t>Select List</a:t>
            </a:r>
          </a:p>
        </p:txBody>
      </p:sp>
      <p:sp>
        <p:nvSpPr>
          <p:cNvPr id="26628" name="Rectangle 3"/>
          <p:cNvSpPr>
            <a:spLocks noGrp="1" noChangeArrowheads="1"/>
          </p:cNvSpPr>
          <p:nvPr>
            <p:ph idx="1"/>
          </p:nvPr>
        </p:nvSpPr>
        <p:spPr>
          <a:xfrm>
            <a:off x="250824" y="4130675"/>
            <a:ext cx="4168776" cy="2174875"/>
          </a:xfrm>
        </p:spPr>
        <p:txBody>
          <a:bodyPr rtlCol="0">
            <a:normAutofit fontScale="92500"/>
          </a:bodyPr>
          <a:lstStyle/>
          <a:p>
            <a:pPr marL="365760" indent="-283464" eaLnBrk="1" fontAlgn="auto" hangingPunct="1">
              <a:spcAft>
                <a:spcPts val="0"/>
              </a:spcAft>
              <a:buFont typeface="Wingdings 2"/>
              <a:buChar char=""/>
              <a:defRPr/>
            </a:pPr>
            <a:r>
              <a:rPr lang="en-US" sz="3000" dirty="0" smtClean="0">
                <a:solidFill>
                  <a:schemeClr val="tx1">
                    <a:lumMod val="75000"/>
                    <a:lumOff val="25000"/>
                  </a:schemeClr>
                </a:solidFill>
              </a:rPr>
              <a:t>Attributes:</a:t>
            </a:r>
          </a:p>
          <a:p>
            <a:pPr marL="640080" lvl="1" indent="-237744" eaLnBrk="1" fontAlgn="auto" hangingPunct="1">
              <a:spcAft>
                <a:spcPts val="0"/>
              </a:spcAft>
              <a:buFont typeface="Verdana"/>
              <a:buChar char="◦"/>
              <a:defRPr/>
            </a:pPr>
            <a:r>
              <a:rPr lang="en-US" sz="2800" dirty="0" smtClean="0">
                <a:solidFill>
                  <a:schemeClr val="tx1">
                    <a:lumMod val="75000"/>
                    <a:lumOff val="25000"/>
                  </a:schemeClr>
                </a:solidFill>
              </a:rPr>
              <a:t>name</a:t>
            </a:r>
          </a:p>
          <a:p>
            <a:pPr marL="640080" lvl="1" indent="-237744" eaLnBrk="1" fontAlgn="auto" hangingPunct="1">
              <a:spcAft>
                <a:spcPts val="0"/>
              </a:spcAft>
              <a:buFont typeface="Verdana"/>
              <a:buChar char="◦"/>
              <a:defRPr/>
            </a:pPr>
            <a:r>
              <a:rPr lang="en-US" sz="2800" dirty="0" smtClean="0">
                <a:solidFill>
                  <a:schemeClr val="tx1">
                    <a:lumMod val="75000"/>
                    <a:lumOff val="25000"/>
                  </a:schemeClr>
                </a:solidFill>
              </a:rPr>
              <a:t>id</a:t>
            </a:r>
          </a:p>
          <a:p>
            <a:pPr marL="640080" lvl="1" indent="-237744" eaLnBrk="1" fontAlgn="auto" hangingPunct="1">
              <a:spcAft>
                <a:spcPts val="0"/>
              </a:spcAft>
              <a:buFont typeface="Verdana"/>
              <a:buChar char="◦"/>
              <a:defRPr/>
            </a:pPr>
            <a:r>
              <a:rPr lang="en-US" sz="2800" dirty="0" smtClean="0">
                <a:solidFill>
                  <a:schemeClr val="tx1">
                    <a:lumMod val="75000"/>
                    <a:lumOff val="25000"/>
                  </a:schemeClr>
                </a:solidFill>
              </a:rPr>
              <a:t>size (</a:t>
            </a:r>
            <a:r>
              <a:rPr lang="en-US" sz="2800" dirty="0" err="1" smtClean="0">
                <a:solidFill>
                  <a:schemeClr val="tx1">
                    <a:lumMod val="75000"/>
                    <a:lumOff val="25000"/>
                  </a:schemeClr>
                </a:solidFill>
              </a:rPr>
              <a:t>num</a:t>
            </a:r>
            <a:r>
              <a:rPr lang="en-US" sz="2800" dirty="0" smtClean="0">
                <a:solidFill>
                  <a:schemeClr val="tx1">
                    <a:lumMod val="75000"/>
                    <a:lumOff val="25000"/>
                  </a:schemeClr>
                </a:solidFill>
              </a:rPr>
              <a:t> visible options)</a:t>
            </a:r>
          </a:p>
          <a:p>
            <a:pPr marL="640080" lvl="1" indent="-237744" eaLnBrk="1" fontAlgn="auto" hangingPunct="1">
              <a:spcAft>
                <a:spcPts val="0"/>
              </a:spcAft>
              <a:buFont typeface="Verdana"/>
              <a:buChar char="◦"/>
              <a:defRPr/>
            </a:pPr>
            <a:r>
              <a:rPr lang="en-US" sz="2800" dirty="0" smtClean="0">
                <a:solidFill>
                  <a:schemeClr val="tx1">
                    <a:lumMod val="75000"/>
                    <a:lumOff val="25000"/>
                  </a:schemeClr>
                </a:solidFill>
              </a:rPr>
              <a:t>multiple (choices)</a:t>
            </a:r>
          </a:p>
        </p:txBody>
      </p:sp>
      <p:sp>
        <p:nvSpPr>
          <p:cNvPr id="47108"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AF56B0-848E-416B-A197-C8EA0ED15FFA}" type="slidenum">
              <a:rPr lang="en-US" altLang="en-US" sz="1200" smtClean="0">
                <a:solidFill>
                  <a:srgbClr val="052E65"/>
                </a:solidFill>
              </a:rPr>
              <a:pPr/>
              <a:t>19</a:t>
            </a:fld>
            <a:endParaRPr lang="en-US" altLang="en-US" sz="1200" smtClean="0">
              <a:solidFill>
                <a:srgbClr val="052E65"/>
              </a:solidFill>
            </a:endParaRPr>
          </a:p>
        </p:txBody>
      </p:sp>
      <p:sp>
        <p:nvSpPr>
          <p:cNvPr id="47109"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0"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1"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2"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3"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4" name="Rectangle 11"/>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25611" name="Picture 10" descr="figure5_16"/>
          <p:cNvPicPr>
            <a:picLocks noChangeAspect="1" noChangeArrowheads="1"/>
          </p:cNvPicPr>
          <p:nvPr/>
        </p:nvPicPr>
        <p:blipFill>
          <a:blip r:embed="rId3"/>
          <a:srcRect/>
          <a:stretch>
            <a:fillRect/>
          </a:stretch>
        </p:blipFill>
        <p:spPr bwMode="auto">
          <a:xfrm>
            <a:off x="4815919" y="4272061"/>
            <a:ext cx="4026456" cy="1519139"/>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12" name="Straight Connector 11"/>
          <p:cNvCxnSpPr/>
          <p:nvPr/>
        </p:nvCxnSpPr>
        <p:spPr>
          <a:xfrm>
            <a:off x="0" y="8382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14" name="Rectangle 3"/>
          <p:cNvSpPr txBox="1">
            <a:spLocks noChangeArrowheads="1"/>
          </p:cNvSpPr>
          <p:nvPr/>
        </p:nvSpPr>
        <p:spPr bwMode="auto">
          <a:xfrm>
            <a:off x="319088" y="1082675"/>
            <a:ext cx="829468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fontScale="92500" lnSpcReduction="10000"/>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296" indent="0" eaLnBrk="1" fontAlgn="auto" hangingPunct="1">
              <a:spcAft>
                <a:spcPts val="0"/>
              </a:spcAft>
              <a:buNone/>
              <a:defRPr/>
            </a:pPr>
            <a:r>
              <a:rPr lang="en-US" sz="2800" dirty="0" smtClean="0">
                <a:solidFill>
                  <a:schemeClr val="tx1">
                    <a:lumMod val="75000"/>
                    <a:lumOff val="25000"/>
                  </a:schemeClr>
                </a:solidFill>
                <a:cs typeface="Arial" pitchFamily="34" charset="0"/>
              </a:rPr>
              <a:t>&lt;select&gt;</a:t>
            </a:r>
            <a:r>
              <a:rPr lang="en-US" sz="2800" dirty="0">
                <a:solidFill>
                  <a:schemeClr val="tx1">
                    <a:lumMod val="75000"/>
                    <a:lumOff val="25000"/>
                  </a:schemeClr>
                </a:solidFill>
              </a:rPr>
              <a:t> </a:t>
            </a:r>
            <a:r>
              <a:rPr lang="en-US" sz="2800" dirty="0" smtClean="0">
                <a:solidFill>
                  <a:schemeClr val="tx1">
                    <a:lumMod val="75000"/>
                    <a:lumOff val="25000"/>
                  </a:schemeClr>
                </a:solidFill>
              </a:rPr>
              <a:t>… </a:t>
            </a:r>
            <a:r>
              <a:rPr lang="en-US" sz="2800" dirty="0" smtClean="0">
                <a:solidFill>
                  <a:schemeClr val="tx1">
                    <a:lumMod val="75000"/>
                    <a:lumOff val="25000"/>
                  </a:schemeClr>
                </a:solidFill>
                <a:cs typeface="Arial" pitchFamily="34" charset="0"/>
              </a:rPr>
              <a:t>&lt;/select&gt;</a:t>
            </a:r>
          </a:p>
          <a:p>
            <a:pPr marL="82296" indent="0" eaLnBrk="1" fontAlgn="auto" hangingPunct="1">
              <a:spcAft>
                <a:spcPts val="0"/>
              </a:spcAft>
              <a:buFont typeface="Calibri" panose="020F0502020204030204" pitchFamily="34" charset="0"/>
              <a:buNone/>
              <a:defRPr/>
            </a:pPr>
            <a:r>
              <a:rPr lang="en-US" sz="2800" dirty="0" smtClean="0">
                <a:solidFill>
                  <a:schemeClr val="tx1">
                    <a:lumMod val="75000"/>
                    <a:lumOff val="25000"/>
                  </a:schemeClr>
                </a:solidFill>
                <a:cs typeface="Arial" pitchFamily="34" charset="0"/>
              </a:rPr>
              <a:t>Configures a select list </a:t>
            </a:r>
            <a:r>
              <a:rPr lang="en-US" sz="2600" dirty="0" smtClean="0">
                <a:solidFill>
                  <a:schemeClr val="tx1">
                    <a:lumMod val="75000"/>
                    <a:lumOff val="25000"/>
                  </a:schemeClr>
                </a:solidFill>
                <a:cs typeface="Arial" pitchFamily="34" charset="0"/>
              </a:rPr>
              <a:t>(along with </a:t>
            </a:r>
            <a:r>
              <a:rPr lang="en-US" sz="2600" dirty="0" smtClean="0">
                <a:solidFill>
                  <a:schemeClr val="tx1">
                    <a:lumMod val="75000"/>
                    <a:lumOff val="25000"/>
                  </a:schemeClr>
                </a:solidFill>
                <a:cs typeface="Times New Roman" pitchFamily="18" charset="0"/>
              </a:rPr>
              <a:t>option elements</a:t>
            </a:r>
            <a:r>
              <a:rPr lang="en-US" sz="2600" dirty="0" smtClean="0">
                <a:solidFill>
                  <a:schemeClr val="tx1">
                    <a:lumMod val="75000"/>
                    <a:lumOff val="25000"/>
                  </a:schemeClr>
                </a:solidFill>
                <a:cs typeface="Arial" pitchFamily="34" charset="0"/>
              </a:rPr>
              <a:t>)</a:t>
            </a:r>
            <a:r>
              <a:rPr lang="en-US" dirty="0" smtClean="0">
                <a:solidFill>
                  <a:schemeClr val="tx1">
                    <a:lumMod val="75000"/>
                    <a:lumOff val="25000"/>
                  </a:schemeClr>
                </a:solidFill>
                <a:cs typeface="Arial" pitchFamily="34" charset="0"/>
              </a:rPr>
              <a:t/>
            </a:r>
            <a:br>
              <a:rPr lang="en-US" dirty="0" smtClean="0">
                <a:solidFill>
                  <a:schemeClr val="tx1">
                    <a:lumMod val="75000"/>
                    <a:lumOff val="25000"/>
                  </a:schemeClr>
                </a:solidFill>
                <a:cs typeface="Arial" pitchFamily="34" charset="0"/>
              </a:rPr>
            </a:br>
            <a:endParaRPr lang="en-US" sz="800" dirty="0" smtClean="0">
              <a:solidFill>
                <a:schemeClr val="tx1">
                  <a:lumMod val="75000"/>
                  <a:lumOff val="25000"/>
                </a:schemeClr>
              </a:solidFill>
              <a:cs typeface="Arial" pitchFamily="34" charset="0"/>
            </a:endParaRPr>
          </a:p>
          <a:p>
            <a:pPr marL="82296" indent="0" eaLnBrk="1" fontAlgn="auto" hangingPunct="1">
              <a:spcAft>
                <a:spcPts val="0"/>
              </a:spcAft>
              <a:buFont typeface="Calibri" panose="020F0502020204030204" pitchFamily="34" charset="0"/>
              <a:buNone/>
              <a:defRPr/>
            </a:pPr>
            <a:r>
              <a:rPr lang="en-US" sz="2800" dirty="0" smtClean="0">
                <a:solidFill>
                  <a:schemeClr val="tx1">
                    <a:lumMod val="75000"/>
                    <a:lumOff val="25000"/>
                  </a:schemeClr>
                </a:solidFill>
                <a:cs typeface="Arial" pitchFamily="34" charset="0"/>
              </a:rPr>
              <a:t>Also known as: Select Box, Drop-Down List, Drop-Down Box, and Option Box. </a:t>
            </a:r>
            <a:br>
              <a:rPr lang="en-US" sz="2800" dirty="0" smtClean="0">
                <a:solidFill>
                  <a:schemeClr val="tx1">
                    <a:lumMod val="75000"/>
                    <a:lumOff val="25000"/>
                  </a:schemeClr>
                </a:solidFill>
                <a:cs typeface="Arial" pitchFamily="34" charset="0"/>
              </a:rPr>
            </a:br>
            <a:endParaRPr lang="en-US" sz="800" dirty="0" smtClean="0">
              <a:solidFill>
                <a:schemeClr val="tx1">
                  <a:lumMod val="75000"/>
                  <a:lumOff val="25000"/>
                </a:schemeClr>
              </a:solidFill>
              <a:cs typeface="Arial" pitchFamily="34" charset="0"/>
            </a:endParaRPr>
          </a:p>
          <a:p>
            <a:pPr marL="82296" indent="0" eaLnBrk="1" fontAlgn="auto" hangingPunct="1">
              <a:spcAft>
                <a:spcPts val="0"/>
              </a:spcAft>
              <a:buFont typeface="Calibri" panose="020F0502020204030204" pitchFamily="34" charset="0"/>
              <a:buNone/>
              <a:defRPr/>
            </a:pPr>
            <a:r>
              <a:rPr lang="en-US" sz="2800" dirty="0" smtClean="0">
                <a:solidFill>
                  <a:schemeClr val="tx1">
                    <a:lumMod val="75000"/>
                    <a:lumOff val="25000"/>
                  </a:schemeClr>
                </a:solidFill>
                <a:cs typeface="Arial" pitchFamily="34" charset="0"/>
              </a:rPr>
              <a:t>Allows the user to select one or more items from a list</a:t>
            </a:r>
            <a:endParaRPr lang="en-US" sz="2800" dirty="0" smtClean="0">
              <a:solidFill>
                <a:schemeClr val="tx1">
                  <a:lumMod val="75000"/>
                  <a:lumOff val="25000"/>
                </a:schemeClr>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836613" y="96838"/>
            <a:ext cx="7543800" cy="931862"/>
          </a:xfrm>
        </p:spPr>
        <p:txBody>
          <a:bodyPr/>
          <a:lstStyle/>
          <a:p>
            <a:pPr algn="r" eaLnBrk="1" fontAlgn="auto" hangingPunct="1">
              <a:spcAft>
                <a:spcPts val="0"/>
              </a:spcAft>
              <a:defRPr/>
            </a:pPr>
            <a:r>
              <a:rPr lang="en-US" dirty="0" smtClean="0">
                <a:solidFill>
                  <a:schemeClr val="tx2">
                    <a:satMod val="130000"/>
                  </a:schemeClr>
                </a:solidFill>
              </a:rPr>
              <a:t>Overview of Forms</a:t>
            </a:r>
          </a:p>
        </p:txBody>
      </p:sp>
      <p:sp>
        <p:nvSpPr>
          <p:cNvPr id="16387" name="Rectangle 3"/>
          <p:cNvSpPr>
            <a:spLocks noGrp="1" noChangeArrowheads="1"/>
          </p:cNvSpPr>
          <p:nvPr>
            <p:ph idx="1"/>
          </p:nvPr>
        </p:nvSpPr>
        <p:spPr>
          <a:xfrm>
            <a:off x="990600" y="1676400"/>
            <a:ext cx="7375525" cy="4362450"/>
          </a:xfrm>
        </p:spPr>
        <p:txBody>
          <a:bodyPr/>
          <a:lstStyle/>
          <a:p>
            <a:pPr eaLnBrk="1" hangingPunct="1"/>
            <a:r>
              <a:rPr lang="en-US" altLang="en-US" sz="2800" smtClean="0">
                <a:cs typeface="Times New Roman" panose="02020603050405020304" pitchFamily="18" charset="0"/>
              </a:rPr>
              <a:t>Forms are used all over the Web to </a:t>
            </a:r>
          </a:p>
          <a:p>
            <a:pPr lvl="1" eaLnBrk="1" hangingPunct="1"/>
            <a:r>
              <a:rPr lang="en-US" altLang="en-US" sz="2400" smtClean="0">
                <a:cs typeface="Times New Roman" panose="02020603050405020304" pitchFamily="18" charset="0"/>
              </a:rPr>
              <a:t>Accept information</a:t>
            </a:r>
          </a:p>
          <a:p>
            <a:pPr lvl="1" eaLnBrk="1" hangingPunct="1"/>
            <a:r>
              <a:rPr lang="en-US" altLang="en-US" sz="2400" smtClean="0">
                <a:cs typeface="Times New Roman" panose="02020603050405020304" pitchFamily="18" charset="0"/>
              </a:rPr>
              <a:t>Provide interactivity</a:t>
            </a:r>
            <a:br>
              <a:rPr lang="en-US" altLang="en-US" sz="2400" smtClean="0">
                <a:cs typeface="Times New Roman" panose="02020603050405020304" pitchFamily="18" charset="0"/>
              </a:rPr>
            </a:br>
            <a:endParaRPr lang="en-US" altLang="en-US" sz="2400" smtClean="0">
              <a:cs typeface="Times New Roman" panose="02020603050405020304" pitchFamily="18" charset="0"/>
            </a:endParaRPr>
          </a:p>
          <a:p>
            <a:pPr lvl="1" eaLnBrk="1" hangingPunct="1"/>
            <a:endParaRPr lang="en-US" altLang="en-US" sz="2400" smtClean="0">
              <a:cs typeface="Times New Roman" panose="02020603050405020304" pitchFamily="18" charset="0"/>
            </a:endParaRPr>
          </a:p>
          <a:p>
            <a:pPr lvl="1" eaLnBrk="1" hangingPunct="1"/>
            <a:endParaRPr lang="en-US" altLang="en-US" sz="2400" smtClean="0">
              <a:cs typeface="Times New Roman" panose="02020603050405020304" pitchFamily="18" charset="0"/>
            </a:endParaRPr>
          </a:p>
          <a:p>
            <a:pPr eaLnBrk="1" hangingPunct="1"/>
            <a:r>
              <a:rPr lang="en-US" altLang="en-US" sz="2800" smtClean="0">
                <a:cs typeface="Times New Roman" panose="02020603050405020304" pitchFamily="18" charset="0"/>
              </a:rPr>
              <a:t>Types of forms:</a:t>
            </a:r>
          </a:p>
          <a:p>
            <a:pPr lvl="1" eaLnBrk="1" hangingPunct="1"/>
            <a:r>
              <a:rPr lang="en-US" altLang="en-US" sz="2400" smtClean="0">
                <a:cs typeface="Times New Roman" panose="02020603050405020304" pitchFamily="18" charset="0"/>
              </a:rPr>
              <a:t>Search form, Order form, Newsletter sign-up form, Survey form,  Add to Cart form, sign-in form and so on…</a:t>
            </a:r>
          </a:p>
        </p:txBody>
      </p:sp>
      <p:sp>
        <p:nvSpPr>
          <p:cNvPr id="16388" name="Slide Number Placeholder 5"/>
          <p:cNvSpPr>
            <a:spLocks noGrp="1"/>
          </p:cNvSpPr>
          <p:nvPr>
            <p:ph type="sldNum" sz="quarter" idx="11"/>
          </p:nvPr>
        </p:nvSpPr>
        <p:spPr bwMode="auto">
          <a:xfrm>
            <a:off x="8534400" y="624840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17FE04-36C3-4DAD-9225-6706A75701B8}" type="slidenum">
              <a:rPr lang="en-US" altLang="en-US" sz="1200" smtClean="0">
                <a:solidFill>
                  <a:srgbClr val="052E65"/>
                </a:solidFill>
              </a:rPr>
              <a:pPr/>
              <a:t>2</a:t>
            </a:fld>
            <a:endParaRPr lang="en-US" altLang="en-US" sz="1200" smtClean="0">
              <a:solidFill>
                <a:srgbClr val="052E65"/>
              </a:solidFill>
            </a:endParaRPr>
          </a:p>
        </p:txBody>
      </p:sp>
      <p:pic>
        <p:nvPicPr>
          <p:cNvPr id="163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900" y="3200400"/>
            <a:ext cx="56102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0" y="10287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8580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814388" y="0"/>
            <a:ext cx="7543800" cy="722312"/>
          </a:xfrm>
        </p:spPr>
        <p:txBody>
          <a:bodyPr/>
          <a:lstStyle/>
          <a:p>
            <a:pPr algn="r" eaLnBrk="1" fontAlgn="auto" hangingPunct="1">
              <a:spcAft>
                <a:spcPts val="0"/>
              </a:spcAft>
              <a:defRPr/>
            </a:pPr>
            <a:r>
              <a:rPr lang="en-US" i="1" dirty="0" smtClean="0">
                <a:solidFill>
                  <a:srgbClr val="0070C0"/>
                </a:solidFill>
              </a:rPr>
              <a:t>Options</a:t>
            </a:r>
            <a:r>
              <a:rPr lang="en-US" dirty="0" smtClean="0">
                <a:solidFill>
                  <a:schemeClr val="tx2">
                    <a:satMod val="130000"/>
                  </a:schemeClr>
                </a:solidFill>
              </a:rPr>
              <a:t> in a Select List</a:t>
            </a:r>
          </a:p>
        </p:txBody>
      </p:sp>
      <p:sp>
        <p:nvSpPr>
          <p:cNvPr id="49155" name="Rectangle 3"/>
          <p:cNvSpPr>
            <a:spLocks noGrp="1" noChangeArrowheads="1"/>
          </p:cNvSpPr>
          <p:nvPr>
            <p:ph idx="1"/>
          </p:nvPr>
        </p:nvSpPr>
        <p:spPr>
          <a:xfrm>
            <a:off x="381000" y="938212"/>
            <a:ext cx="5105400" cy="1085850"/>
          </a:xfrm>
        </p:spPr>
        <p:txBody>
          <a:bodyPr/>
          <a:lstStyle/>
          <a:p>
            <a:pPr eaLnBrk="1" hangingPunct="1"/>
            <a:r>
              <a:rPr lang="en-US" altLang="en-US" sz="2800" dirty="0" smtClean="0">
                <a:cs typeface="Arial" panose="020B0604020202020204" pitchFamily="34" charset="0"/>
              </a:rPr>
              <a:t>&lt;option&gt;&lt;/option&gt;</a:t>
            </a:r>
          </a:p>
          <a:p>
            <a:pPr eaLnBrk="1" hangingPunct="1"/>
            <a:r>
              <a:rPr lang="en-US" altLang="en-US" sz="2600" dirty="0" smtClean="0">
                <a:cs typeface="Arial" panose="020B0604020202020204" pitchFamily="34" charset="0"/>
              </a:rPr>
              <a:t>Configures the options in a Select List</a:t>
            </a:r>
            <a:endParaRPr lang="en-US" altLang="en-US" sz="2600" dirty="0" smtClean="0"/>
          </a:p>
        </p:txBody>
      </p:sp>
      <p:sp>
        <p:nvSpPr>
          <p:cNvPr id="49156"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7"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8"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9"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60"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61" name="Rectangle 14"/>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cxnSp>
        <p:nvCxnSpPr>
          <p:cNvPr id="14" name="Straight Connector 13"/>
          <p:cNvCxnSpPr/>
          <p:nvPr/>
        </p:nvCxnSpPr>
        <p:spPr>
          <a:xfrm>
            <a:off x="14288" y="722312"/>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49164" name="Rectangle 3"/>
          <p:cNvSpPr txBox="1">
            <a:spLocks noChangeArrowheads="1"/>
          </p:cNvSpPr>
          <p:nvPr/>
        </p:nvSpPr>
        <p:spPr bwMode="auto">
          <a:xfrm>
            <a:off x="609600" y="4779963"/>
            <a:ext cx="19050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r>
              <a:rPr lang="en-US" altLang="en-US" sz="2800"/>
              <a:t>Attributes:</a:t>
            </a:r>
          </a:p>
          <a:p>
            <a:pPr lvl="1" eaLnBrk="1" hangingPunct="1"/>
            <a:r>
              <a:rPr lang="en-US" altLang="en-US" sz="2600"/>
              <a:t>value</a:t>
            </a:r>
          </a:p>
          <a:p>
            <a:pPr lvl="1" eaLnBrk="1" hangingPunct="1"/>
            <a:r>
              <a:rPr lang="en-US" altLang="en-US" sz="2600"/>
              <a:t>selected</a:t>
            </a:r>
          </a:p>
        </p:txBody>
      </p:sp>
      <p:pic>
        <p:nvPicPr>
          <p:cNvPr id="49165" name="Picture 22"/>
          <p:cNvPicPr>
            <a:picLocks noChangeAspect="1" noChangeArrowheads="1"/>
          </p:cNvPicPr>
          <p:nvPr/>
        </p:nvPicPr>
        <p:blipFill>
          <a:blip r:embed="rId3">
            <a:extLst>
              <a:ext uri="{28A0092B-C50C-407E-A947-70E740481C1C}">
                <a14:useLocalDpi xmlns:a14="http://schemas.microsoft.com/office/drawing/2010/main" val="0"/>
              </a:ext>
            </a:extLst>
          </a:blip>
          <a:srcRect t="9602" r="82204" b="64465"/>
          <a:stretch>
            <a:fillRect/>
          </a:stretch>
        </p:blipFill>
        <p:spPr bwMode="auto">
          <a:xfrm>
            <a:off x="2819400" y="4559300"/>
            <a:ext cx="2486025" cy="20939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1101724" y="2093912"/>
            <a:ext cx="7356475" cy="1938992"/>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wrap="square">
            <a:spAutoFit/>
          </a:bodyPr>
          <a:lstStyle/>
          <a:p>
            <a:pPr>
              <a:defRPr/>
            </a:pPr>
            <a:r>
              <a:rPr lang="en-US" sz="2000" dirty="0"/>
              <a:t>&lt;select multiple size="4" name="</a:t>
            </a:r>
            <a:r>
              <a:rPr lang="en-US" sz="2000" dirty="0" smtClean="0"/>
              <a:t>favrestaurant4" </a:t>
            </a:r>
            <a:r>
              <a:rPr lang="en-US" sz="2000" dirty="0"/>
              <a:t>id="favrestaurant4"&gt;</a:t>
            </a:r>
          </a:p>
          <a:p>
            <a:pPr>
              <a:defRPr/>
            </a:pPr>
            <a:r>
              <a:rPr lang="en-US" sz="2000" dirty="0"/>
              <a:t>	&lt;option&gt; Choose all the restaurants you like&lt;/option&gt;</a:t>
            </a:r>
          </a:p>
          <a:p>
            <a:pPr>
              <a:defRPr/>
            </a:pPr>
            <a:r>
              <a:rPr lang="en-US" sz="2000" dirty="0"/>
              <a:t>	&lt;option value="</a:t>
            </a:r>
            <a:r>
              <a:rPr lang="en-US" sz="2000" dirty="0" err="1"/>
              <a:t>rl</a:t>
            </a:r>
            <a:r>
              <a:rPr lang="en-US" sz="2000" dirty="0"/>
              <a:t>"&gt; Red Lobster&lt;/option&gt;</a:t>
            </a:r>
          </a:p>
          <a:p>
            <a:pPr>
              <a:defRPr/>
            </a:pPr>
            <a:r>
              <a:rPr lang="en-US" sz="2000" dirty="0"/>
              <a:t>	…</a:t>
            </a:r>
          </a:p>
          <a:p>
            <a:pPr>
              <a:defRPr/>
            </a:pPr>
            <a:r>
              <a:rPr lang="en-US" sz="2000" dirty="0"/>
              <a:t>	&lt;option value="</a:t>
            </a:r>
            <a:r>
              <a:rPr lang="en-US" sz="2000" dirty="0" err="1"/>
              <a:t>tp</a:t>
            </a:r>
            <a:r>
              <a:rPr lang="en-US" sz="2000" dirty="0"/>
              <a:t>"&gt; Thai Papaya&lt;/option&gt;</a:t>
            </a:r>
          </a:p>
          <a:p>
            <a:pPr>
              <a:defRPr/>
            </a:pPr>
            <a:r>
              <a:rPr lang="en-US" sz="2000" dirty="0"/>
              <a:t>&lt;/select&gt;</a:t>
            </a:r>
          </a:p>
        </p:txBody>
      </p:sp>
      <p:pic>
        <p:nvPicPr>
          <p:cNvPr id="49167" name="Picture 25"/>
          <p:cNvPicPr>
            <a:picLocks noChangeAspect="1" noChangeArrowheads="1"/>
          </p:cNvPicPr>
          <p:nvPr/>
        </p:nvPicPr>
        <p:blipFill>
          <a:blip r:embed="rId4">
            <a:extLst>
              <a:ext uri="{28A0092B-C50C-407E-A947-70E740481C1C}">
                <a14:useLocalDpi xmlns:a14="http://schemas.microsoft.com/office/drawing/2010/main" val="0"/>
              </a:ext>
            </a:extLst>
          </a:blip>
          <a:srcRect t="39029" r="82320" b="36282"/>
          <a:stretch>
            <a:fillRect/>
          </a:stretch>
        </p:blipFill>
        <p:spPr bwMode="auto">
          <a:xfrm>
            <a:off x="6248400" y="4495800"/>
            <a:ext cx="2362200" cy="2147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2819400" y="4267200"/>
            <a:ext cx="1678665" cy="3308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pPr>
              <a:defRPr/>
            </a:pPr>
            <a:r>
              <a:rPr lang="en-US" sz="1550" dirty="0"/>
              <a:t>&lt;select size="1"…</a:t>
            </a:r>
          </a:p>
        </p:txBody>
      </p:sp>
      <p:sp>
        <p:nvSpPr>
          <p:cNvPr id="17" name="Rectangle 16"/>
          <p:cNvSpPr/>
          <p:nvPr/>
        </p:nvSpPr>
        <p:spPr>
          <a:xfrm>
            <a:off x="6248400" y="4191000"/>
            <a:ext cx="2364750" cy="3231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pPr>
              <a:defRPr/>
            </a:pPr>
            <a:r>
              <a:rPr lang="en-US" sz="1500" dirty="0"/>
              <a:t>&lt;select multiple size="4" …</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814388" y="0"/>
            <a:ext cx="7543800" cy="722312"/>
          </a:xfrm>
        </p:spPr>
        <p:txBody>
          <a:bodyPr/>
          <a:lstStyle/>
          <a:p>
            <a:pPr algn="r" eaLnBrk="1" fontAlgn="auto" hangingPunct="1">
              <a:spcAft>
                <a:spcPts val="0"/>
              </a:spcAft>
              <a:defRPr/>
            </a:pPr>
            <a:r>
              <a:rPr lang="en-US" i="1" dirty="0" err="1" smtClean="0">
                <a:solidFill>
                  <a:srgbClr val="0070C0"/>
                </a:solidFill>
              </a:rPr>
              <a:t>OptGroup</a:t>
            </a:r>
            <a:r>
              <a:rPr lang="en-US" i="1" dirty="0" smtClean="0">
                <a:solidFill>
                  <a:srgbClr val="0070C0"/>
                </a:solidFill>
              </a:rPr>
              <a:t> </a:t>
            </a:r>
            <a:r>
              <a:rPr lang="en-US" dirty="0" smtClean="0">
                <a:solidFill>
                  <a:schemeClr val="tx2">
                    <a:satMod val="130000"/>
                  </a:schemeClr>
                </a:solidFill>
              </a:rPr>
              <a:t>Select </a:t>
            </a:r>
            <a:r>
              <a:rPr lang="en-US" dirty="0" smtClean="0">
                <a:solidFill>
                  <a:schemeClr val="tx2">
                    <a:satMod val="130000"/>
                  </a:schemeClr>
                </a:solidFill>
              </a:rPr>
              <a:t>List</a:t>
            </a:r>
          </a:p>
        </p:txBody>
      </p:sp>
      <p:sp>
        <p:nvSpPr>
          <p:cNvPr id="49155" name="Rectangle 3"/>
          <p:cNvSpPr>
            <a:spLocks noGrp="1" noChangeArrowheads="1"/>
          </p:cNvSpPr>
          <p:nvPr>
            <p:ph idx="1"/>
          </p:nvPr>
        </p:nvSpPr>
        <p:spPr>
          <a:xfrm>
            <a:off x="381000" y="938212"/>
            <a:ext cx="5105400" cy="1085850"/>
          </a:xfrm>
        </p:spPr>
        <p:txBody>
          <a:bodyPr/>
          <a:lstStyle/>
          <a:p>
            <a:pPr eaLnBrk="1" hangingPunct="1"/>
            <a:r>
              <a:rPr lang="en-US" altLang="en-US" sz="2800" dirty="0" smtClean="0">
                <a:cs typeface="Arial" panose="020B0604020202020204" pitchFamily="34" charset="0"/>
              </a:rPr>
              <a:t>&lt;</a:t>
            </a:r>
            <a:r>
              <a:rPr lang="en-US" altLang="en-US" sz="2800" dirty="0" err="1" smtClean="0">
                <a:cs typeface="Arial" panose="020B0604020202020204" pitchFamily="34" charset="0"/>
              </a:rPr>
              <a:t>optgroup</a:t>
            </a:r>
            <a:r>
              <a:rPr lang="en-US" altLang="en-US" sz="2800" dirty="0" smtClean="0">
                <a:cs typeface="Arial" panose="020B0604020202020204" pitchFamily="34" charset="0"/>
              </a:rPr>
              <a:t>&gt;&lt;/</a:t>
            </a:r>
            <a:r>
              <a:rPr lang="en-US" altLang="en-US" sz="2800" dirty="0" err="1" smtClean="0">
                <a:cs typeface="Arial" panose="020B0604020202020204" pitchFamily="34" charset="0"/>
              </a:rPr>
              <a:t>optgroup</a:t>
            </a:r>
            <a:r>
              <a:rPr lang="en-US" altLang="en-US" sz="2800" dirty="0" smtClean="0">
                <a:cs typeface="Arial" panose="020B0604020202020204" pitchFamily="34" charset="0"/>
              </a:rPr>
              <a:t>&gt;</a:t>
            </a:r>
            <a:endParaRPr lang="en-US" altLang="en-US" sz="2800" dirty="0" smtClean="0">
              <a:cs typeface="Arial" panose="020B0604020202020204" pitchFamily="34" charset="0"/>
            </a:endParaRPr>
          </a:p>
          <a:p>
            <a:pPr eaLnBrk="1" hangingPunct="1"/>
            <a:r>
              <a:rPr lang="en-US" altLang="en-US" sz="2600" dirty="0" smtClean="0">
                <a:cs typeface="Arial" panose="020B0604020202020204" pitchFamily="34" charset="0"/>
              </a:rPr>
              <a:t>Groups </a:t>
            </a:r>
            <a:r>
              <a:rPr lang="en-US" altLang="en-US" sz="2600" dirty="0" smtClean="0">
                <a:cs typeface="Arial" panose="020B0604020202020204" pitchFamily="34" charset="0"/>
              </a:rPr>
              <a:t>the options in a Select List</a:t>
            </a:r>
            <a:endParaRPr lang="en-US" altLang="en-US" sz="2600" dirty="0" smtClean="0"/>
          </a:p>
        </p:txBody>
      </p:sp>
      <p:sp>
        <p:nvSpPr>
          <p:cNvPr id="49156"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7"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8"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9"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60"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61" name="Rectangle 14"/>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cxnSp>
        <p:nvCxnSpPr>
          <p:cNvPr id="14" name="Straight Connector 13"/>
          <p:cNvCxnSpPr/>
          <p:nvPr/>
        </p:nvCxnSpPr>
        <p:spPr>
          <a:xfrm>
            <a:off x="14288" y="722312"/>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76313" y="2114070"/>
            <a:ext cx="7239000" cy="3477875"/>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2000" dirty="0"/>
              <a:t>&lt;select</a:t>
            </a:r>
            <a:r>
              <a:rPr lang="en-US" sz="2000" dirty="0" smtClean="0"/>
              <a:t>&gt;</a:t>
            </a:r>
          </a:p>
          <a:p>
            <a:pPr>
              <a:defRPr/>
            </a:pPr>
            <a:r>
              <a:rPr lang="en-US" sz="2000" dirty="0"/>
              <a:t> </a:t>
            </a:r>
            <a:r>
              <a:rPr lang="en-US" sz="2000" dirty="0" smtClean="0"/>
              <a:t>    &lt;</a:t>
            </a:r>
            <a:r>
              <a:rPr lang="en-US" sz="2000" dirty="0" err="1"/>
              <a:t>optgroup</a:t>
            </a:r>
            <a:r>
              <a:rPr lang="en-US" sz="2000" dirty="0"/>
              <a:t> label="iOS Devices"&gt;</a:t>
            </a:r>
          </a:p>
          <a:p>
            <a:pPr>
              <a:defRPr/>
            </a:pPr>
            <a:r>
              <a:rPr lang="en-US" sz="2000" dirty="0" smtClean="0"/>
              <a:t>     &lt;</a:t>
            </a:r>
            <a:r>
              <a:rPr lang="en-US" sz="2000" dirty="0"/>
              <a:t>option value="</a:t>
            </a:r>
            <a:r>
              <a:rPr lang="en-US" sz="2000" dirty="0" err="1"/>
              <a:t>iphone</a:t>
            </a:r>
            <a:r>
              <a:rPr lang="en-US" sz="2000" dirty="0"/>
              <a:t>"&gt;</a:t>
            </a:r>
            <a:r>
              <a:rPr lang="en-US" sz="2000" dirty="0" err="1"/>
              <a:t>iphone</a:t>
            </a:r>
            <a:r>
              <a:rPr lang="en-US" sz="2000" dirty="0"/>
              <a:t>&lt;/option&gt;</a:t>
            </a:r>
          </a:p>
          <a:p>
            <a:pPr>
              <a:defRPr/>
            </a:pPr>
            <a:r>
              <a:rPr lang="en-US" sz="2000" dirty="0" smtClean="0"/>
              <a:t>     &lt;</a:t>
            </a:r>
            <a:r>
              <a:rPr lang="en-US" sz="2000" dirty="0"/>
              <a:t>option value="</a:t>
            </a:r>
            <a:r>
              <a:rPr lang="en-US" sz="2000" dirty="0" err="1"/>
              <a:t>ipad</a:t>
            </a:r>
            <a:r>
              <a:rPr lang="en-US" sz="2000" dirty="0"/>
              <a:t>"&gt;</a:t>
            </a:r>
            <a:r>
              <a:rPr lang="en-US" sz="2000" dirty="0" err="1"/>
              <a:t>ipad</a:t>
            </a:r>
            <a:r>
              <a:rPr lang="en-US" sz="2000" dirty="0"/>
              <a:t>&lt;/option&gt;</a:t>
            </a:r>
          </a:p>
          <a:p>
            <a:pPr>
              <a:defRPr/>
            </a:pPr>
            <a:r>
              <a:rPr lang="en-US" sz="2000" dirty="0" smtClean="0"/>
              <a:t>     &lt;/</a:t>
            </a:r>
            <a:r>
              <a:rPr lang="en-US" sz="2000" dirty="0" err="1"/>
              <a:t>optgroup</a:t>
            </a:r>
            <a:r>
              <a:rPr lang="en-US" sz="2000" dirty="0" smtClean="0"/>
              <a:t>&gt;</a:t>
            </a:r>
          </a:p>
          <a:p>
            <a:pPr>
              <a:defRPr/>
            </a:pPr>
            <a:endParaRPr lang="en-US" sz="2000" dirty="0" smtClean="0"/>
          </a:p>
          <a:p>
            <a:pPr>
              <a:defRPr/>
            </a:pPr>
            <a:r>
              <a:rPr lang="en-US" sz="2000" dirty="0"/>
              <a:t> </a:t>
            </a:r>
            <a:r>
              <a:rPr lang="en-US" sz="2000" dirty="0" smtClean="0"/>
              <a:t>    &lt;</a:t>
            </a:r>
            <a:r>
              <a:rPr lang="en-US" sz="2000" dirty="0" err="1"/>
              <a:t>optgroup</a:t>
            </a:r>
            <a:r>
              <a:rPr lang="en-US" sz="2000" dirty="0"/>
              <a:t> label="</a:t>
            </a:r>
            <a:r>
              <a:rPr lang="en-US" sz="2000" dirty="0" err="1"/>
              <a:t>AndroidOS</a:t>
            </a:r>
            <a:r>
              <a:rPr lang="en-US" sz="2000" dirty="0"/>
              <a:t> Devices"&gt;</a:t>
            </a:r>
          </a:p>
          <a:p>
            <a:pPr>
              <a:defRPr/>
            </a:pPr>
            <a:r>
              <a:rPr lang="en-US" sz="2000" dirty="0" smtClean="0"/>
              <a:t>     &lt;</a:t>
            </a:r>
            <a:r>
              <a:rPr lang="en-US" sz="2000" dirty="0"/>
              <a:t>option value="BlackBerry"&gt;BlackBerry&lt;/</a:t>
            </a:r>
            <a:r>
              <a:rPr lang="en-US" sz="2000" dirty="0" smtClean="0"/>
              <a:t>option&gt;</a:t>
            </a:r>
          </a:p>
          <a:p>
            <a:pPr>
              <a:defRPr/>
            </a:pPr>
            <a:r>
              <a:rPr lang="en-US" sz="2000" dirty="0" smtClean="0"/>
              <a:t>     &lt;option value="Nokia"&gt;Nokia&lt;/option&gt;</a:t>
            </a:r>
          </a:p>
          <a:p>
            <a:pPr>
              <a:defRPr/>
            </a:pPr>
            <a:r>
              <a:rPr lang="en-US" sz="2000" dirty="0" smtClean="0"/>
              <a:t>     </a:t>
            </a:r>
            <a:r>
              <a:rPr lang="en-US" sz="2000" dirty="0"/>
              <a:t>&lt;/</a:t>
            </a:r>
            <a:r>
              <a:rPr lang="en-US" sz="2000" dirty="0" err="1"/>
              <a:t>optgroup</a:t>
            </a:r>
            <a:r>
              <a:rPr lang="en-US" sz="2000" dirty="0"/>
              <a:t>&gt;</a:t>
            </a:r>
          </a:p>
          <a:p>
            <a:pPr>
              <a:defRPr/>
            </a:pPr>
            <a:r>
              <a:rPr lang="en-US" sz="2000" dirty="0" smtClean="0"/>
              <a:t>&lt;/</a:t>
            </a:r>
            <a:r>
              <a:rPr lang="en-US" sz="2000" dirty="0"/>
              <a:t>select&gt;</a:t>
            </a:r>
            <a:endParaRPr lang="en-US" sz="2000" dirty="0"/>
          </a:p>
        </p:txBody>
      </p:sp>
      <p:pic>
        <p:nvPicPr>
          <p:cNvPr id="18" name="Picture 17"/>
          <p:cNvPicPr/>
          <p:nvPr/>
        </p:nvPicPr>
        <p:blipFill rotWithShape="1">
          <a:blip r:embed="rId3"/>
          <a:srcRect t="55795" r="81154" b="24923"/>
          <a:stretch/>
        </p:blipFill>
        <p:spPr bwMode="auto">
          <a:xfrm>
            <a:off x="6324600" y="4970947"/>
            <a:ext cx="2225040" cy="1591778"/>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2601893"/>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84175" y="1143000"/>
            <a:ext cx="8458200" cy="5364163"/>
          </a:xfrm>
        </p:spPr>
        <p:txBody>
          <a:bodyPr/>
          <a:lstStyle/>
          <a:p>
            <a:pPr marL="365125" indent="-282575" eaLnBrk="1" hangingPunct="1">
              <a:buFontTx/>
              <a:buNone/>
            </a:pPr>
            <a:r>
              <a:rPr lang="en-US" altLang="en-US" sz="2400" smtClean="0">
                <a:latin typeface="Frutiger-Italic" charset="0"/>
              </a:rPr>
              <a:t>1. You are designing a web site for a client who sells items in a retail store.</a:t>
            </a:r>
            <a:br>
              <a:rPr lang="en-US" altLang="en-US" sz="2400" smtClean="0">
                <a:latin typeface="Frutiger-Italic" charset="0"/>
              </a:rPr>
            </a:br>
            <a:endParaRPr lang="en-US" altLang="en-US" sz="1600" smtClean="0">
              <a:latin typeface="Frutiger-Italic" charset="0"/>
            </a:endParaRPr>
          </a:p>
          <a:p>
            <a:pPr marL="365125" indent="-282575" eaLnBrk="1" hangingPunct="1">
              <a:buFontTx/>
              <a:buNone/>
            </a:pPr>
            <a:r>
              <a:rPr lang="en-US" altLang="en-US" sz="2400" smtClean="0">
                <a:latin typeface="Frutiger-Italic" charset="0"/>
              </a:rPr>
              <a:t>They want to create a customer list for e-mail marketing purposes. Your client sells to consumers and needs a form that accepts their customer’s name and e-mail address. </a:t>
            </a:r>
            <a:br>
              <a:rPr lang="en-US" altLang="en-US" sz="2400" smtClean="0">
                <a:latin typeface="Frutiger-Italic" charset="0"/>
              </a:rPr>
            </a:br>
            <a:endParaRPr lang="en-US" altLang="en-US" sz="1400" smtClean="0">
              <a:latin typeface="Frutiger-Italic" charset="0"/>
            </a:endParaRPr>
          </a:p>
          <a:p>
            <a:pPr marL="365125" indent="-282575" eaLnBrk="1" hangingPunct="1">
              <a:buFontTx/>
              <a:buNone/>
            </a:pPr>
            <a:r>
              <a:rPr lang="en-US" altLang="en-US" sz="2400" smtClean="0">
                <a:latin typeface="Frutiger-Italic" charset="0"/>
              </a:rPr>
              <a:t>Would you recommend using two input boxes </a:t>
            </a:r>
            <a:br>
              <a:rPr lang="en-US" altLang="en-US" sz="2400" smtClean="0">
                <a:latin typeface="Frutiger-Italic" charset="0"/>
              </a:rPr>
            </a:br>
            <a:r>
              <a:rPr lang="en-US" altLang="en-US" sz="2400" smtClean="0">
                <a:latin typeface="Frutiger-Italic" charset="0"/>
              </a:rPr>
              <a:t>(one for the name and one for the e-mail) </a:t>
            </a:r>
            <a:br>
              <a:rPr lang="en-US" altLang="en-US" sz="2400" smtClean="0">
                <a:latin typeface="Frutiger-Italic" charset="0"/>
              </a:rPr>
            </a:br>
            <a:r>
              <a:rPr lang="en-US" altLang="en-US" sz="2400" smtClean="0">
                <a:latin typeface="Frutiger-Italic" charset="0"/>
              </a:rPr>
              <a:t>or three input boxes </a:t>
            </a:r>
            <a:br>
              <a:rPr lang="en-US" altLang="en-US" sz="2400" smtClean="0">
                <a:latin typeface="Frutiger-Italic" charset="0"/>
              </a:rPr>
            </a:br>
            <a:r>
              <a:rPr lang="en-US" altLang="en-US" sz="2400" smtClean="0">
                <a:latin typeface="Frutiger-Italic" charset="0"/>
              </a:rPr>
              <a:t>(for the first name, last name, and email address)?</a:t>
            </a:r>
            <a:br>
              <a:rPr lang="en-US" altLang="en-US" sz="2400" smtClean="0">
                <a:latin typeface="Frutiger-Italic" charset="0"/>
              </a:rPr>
            </a:br>
            <a:r>
              <a:rPr lang="en-US" altLang="en-US" sz="2400" smtClean="0">
                <a:latin typeface="Frutiger-Italic" charset="0"/>
              </a:rPr>
              <a:t>Explain your answer</a:t>
            </a:r>
            <a:r>
              <a:rPr lang="en-US" altLang="en-US" sz="2800" smtClean="0">
                <a:latin typeface="Frutiger-Italic" charset="0"/>
              </a:rPr>
              <a:t>.</a:t>
            </a:r>
          </a:p>
        </p:txBody>
      </p:sp>
      <p:sp>
        <p:nvSpPr>
          <p:cNvPr id="51203"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6BBBAB-5953-4212-8050-F7F71F5C9A2C}" type="slidenum">
              <a:rPr lang="en-US" altLang="en-US" sz="1200" smtClean="0">
                <a:solidFill>
                  <a:srgbClr val="052E65"/>
                </a:solidFill>
              </a:rPr>
              <a:pPr/>
              <a:t>22</a:t>
            </a:fld>
            <a:endParaRPr lang="en-US" altLang="en-US" sz="1200" smtClean="0">
              <a:solidFill>
                <a:srgbClr val="052E65"/>
              </a:solidFill>
            </a:endParaRPr>
          </a:p>
        </p:txBody>
      </p:sp>
      <p:cxnSp>
        <p:nvCxnSpPr>
          <p:cNvPr id="4" name="Straight Connector 3"/>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8" name="Rectangle 2"/>
          <p:cNvSpPr>
            <a:spLocks noGrp="1" noChangeArrowheads="1"/>
          </p:cNvSpPr>
          <p:nvPr>
            <p:ph type="title"/>
          </p:nvPr>
        </p:nvSpPr>
        <p:spPr>
          <a:xfrm>
            <a:off x="990600" y="120650"/>
            <a:ext cx="7543800" cy="722313"/>
          </a:xfrm>
        </p:spPr>
        <p:txBody>
          <a:bodyPr/>
          <a:lstStyle/>
          <a:p>
            <a:pPr algn="r" eaLnBrk="1" fontAlgn="auto" hangingPunct="1">
              <a:spcAft>
                <a:spcPts val="0"/>
              </a:spcAft>
              <a:defRPr/>
            </a:pPr>
            <a:r>
              <a:rPr lang="en-US" dirty="0" smtClean="0">
                <a:solidFill>
                  <a:schemeClr val="tx2">
                    <a:satMod val="130000"/>
                  </a:schemeClr>
                </a:solidFill>
              </a:rPr>
              <a:t>…And your decision would be?</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876300" y="1319213"/>
            <a:ext cx="7391400" cy="4419600"/>
          </a:xfrm>
        </p:spPr>
        <p:txBody>
          <a:bodyPr/>
          <a:lstStyle/>
          <a:p>
            <a:pPr eaLnBrk="1" hangingPunct="1">
              <a:buFontTx/>
              <a:buNone/>
            </a:pPr>
            <a:r>
              <a:rPr lang="en-US" altLang="en-US" sz="2400" dirty="0" smtClean="0">
                <a:latin typeface="Frutiger-Italic" charset="0"/>
              </a:rPr>
              <a:t>2. You are designing a survey form for a client. One of the questions has 10 possible responses. </a:t>
            </a:r>
            <a:br>
              <a:rPr lang="en-US" altLang="en-US" sz="2400" dirty="0" smtClean="0">
                <a:latin typeface="Frutiger-Italic" charset="0"/>
              </a:rPr>
            </a:br>
            <a:r>
              <a:rPr lang="en-US" altLang="en-US" sz="2400" dirty="0" smtClean="0">
                <a:latin typeface="Frutiger-Italic" charset="0"/>
              </a:rPr>
              <a:t>Only one response can be selected. </a:t>
            </a:r>
            <a:endParaRPr lang="en-US" altLang="en-US" sz="800" dirty="0" smtClean="0">
              <a:latin typeface="Frutiger-Italic" charset="0"/>
            </a:endParaRPr>
          </a:p>
          <a:p>
            <a:pPr eaLnBrk="1" hangingPunct="1">
              <a:buFontTx/>
              <a:buNone/>
            </a:pPr>
            <a:endParaRPr lang="en-US" altLang="en-US" sz="800" dirty="0" smtClean="0">
              <a:latin typeface="Frutiger-Italic" charset="0"/>
            </a:endParaRPr>
          </a:p>
          <a:p>
            <a:pPr eaLnBrk="1" hangingPunct="1">
              <a:buFontTx/>
              <a:buNone/>
            </a:pPr>
            <a:r>
              <a:rPr lang="en-US" altLang="en-US" sz="800" dirty="0" smtClean="0">
                <a:latin typeface="Frutiger-Italic" charset="0"/>
              </a:rPr>
              <a:t>	</a:t>
            </a:r>
            <a:r>
              <a:rPr lang="en-US" altLang="en-US" sz="2400" dirty="0" smtClean="0">
                <a:latin typeface="Frutiger-Italic" charset="0"/>
              </a:rPr>
              <a:t>What type of form control would you use to configure this question on the web page?</a:t>
            </a:r>
            <a:br>
              <a:rPr lang="en-US" altLang="en-US" sz="2400" dirty="0" smtClean="0">
                <a:latin typeface="Frutiger-Italic" charset="0"/>
              </a:rPr>
            </a:br>
            <a:endParaRPr lang="en-US" altLang="en-US" sz="2400" dirty="0" smtClean="0">
              <a:latin typeface="Frutiger-Italic" charset="0"/>
            </a:endParaRPr>
          </a:p>
          <a:p>
            <a:pPr eaLnBrk="1" hangingPunct="1">
              <a:buFontTx/>
              <a:buNone/>
            </a:pPr>
            <a:endParaRPr lang="en-US" altLang="en-US" sz="2400" dirty="0" smtClean="0">
              <a:latin typeface="Frutiger-Italic" charset="0"/>
            </a:endParaRPr>
          </a:p>
          <a:p>
            <a:pPr eaLnBrk="1" hangingPunct="1">
              <a:buFontTx/>
              <a:buNone/>
            </a:pPr>
            <a:r>
              <a:rPr lang="en-US" altLang="en-US" sz="2400" dirty="0" smtClean="0">
                <a:latin typeface="Frutiger-Italic" charset="0"/>
              </a:rPr>
              <a:t>3. True or False </a:t>
            </a:r>
            <a:br>
              <a:rPr lang="en-US" altLang="en-US" sz="2400" dirty="0" smtClean="0">
                <a:latin typeface="Frutiger-Italic" charset="0"/>
              </a:rPr>
            </a:br>
            <a:r>
              <a:rPr lang="en-US" altLang="en-US" sz="2400" dirty="0" smtClean="0">
                <a:latin typeface="Frutiger-Italic" charset="0"/>
              </a:rPr>
              <a:t>In a radio button group, the value attribute is used by the browser to process the radio buttons as a group.</a:t>
            </a:r>
          </a:p>
        </p:txBody>
      </p:sp>
      <p:sp>
        <p:nvSpPr>
          <p:cNvPr id="53251"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7BC985-FE03-4689-BFFF-EC923C09D81F}" type="slidenum">
              <a:rPr lang="en-US" altLang="en-US" sz="1200" smtClean="0">
                <a:solidFill>
                  <a:srgbClr val="052E65"/>
                </a:solidFill>
              </a:rPr>
              <a:pPr/>
              <a:t>23</a:t>
            </a:fld>
            <a:endParaRPr lang="en-US" altLang="en-US" sz="1200" smtClean="0">
              <a:solidFill>
                <a:srgbClr val="052E65"/>
              </a:solidFill>
            </a:endParaRPr>
          </a:p>
        </p:txBody>
      </p:sp>
      <p:cxnSp>
        <p:nvCxnSpPr>
          <p:cNvPr id="4" name="Straight Connector 3"/>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6" name="Rectangle 2"/>
          <p:cNvSpPr>
            <a:spLocks noGrp="1" noChangeArrowheads="1"/>
          </p:cNvSpPr>
          <p:nvPr>
            <p:ph type="title"/>
          </p:nvPr>
        </p:nvSpPr>
        <p:spPr>
          <a:xfrm>
            <a:off x="990600" y="120650"/>
            <a:ext cx="7543800" cy="722313"/>
          </a:xfrm>
        </p:spPr>
        <p:txBody>
          <a:bodyPr/>
          <a:lstStyle/>
          <a:p>
            <a:pPr algn="r" eaLnBrk="1" fontAlgn="auto" hangingPunct="1">
              <a:spcAft>
                <a:spcPts val="0"/>
              </a:spcAft>
              <a:defRPr/>
            </a:pPr>
            <a:r>
              <a:rPr lang="en-US" dirty="0" smtClean="0">
                <a:solidFill>
                  <a:schemeClr val="tx2">
                    <a:satMod val="130000"/>
                  </a:schemeClr>
                </a:solidFill>
              </a:rPr>
              <a:t>…More Decisions</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725488" y="142875"/>
            <a:ext cx="8143875" cy="795338"/>
          </a:xfrm>
        </p:spPr>
        <p:txBody>
          <a:bodyPr/>
          <a:lstStyle/>
          <a:p>
            <a:pPr algn="r" eaLnBrk="1" fontAlgn="auto" hangingPunct="1">
              <a:spcAft>
                <a:spcPts val="0"/>
              </a:spcAft>
              <a:defRPr/>
            </a:pPr>
            <a:r>
              <a:rPr lang="en-US" i="1" dirty="0">
                <a:solidFill>
                  <a:srgbClr val="0070C0"/>
                </a:solidFill>
              </a:rPr>
              <a:t>input</a:t>
            </a:r>
            <a:r>
              <a:rPr lang="en-US" dirty="0" smtClean="0">
                <a:solidFill>
                  <a:schemeClr val="tx2">
                    <a:satMod val="130000"/>
                  </a:schemeClr>
                </a:solidFill>
              </a:rPr>
              <a:t> </a:t>
            </a:r>
            <a:r>
              <a:rPr lang="en-US" u="sng" dirty="0" smtClean="0">
                <a:solidFill>
                  <a:schemeClr val="tx2">
                    <a:satMod val="130000"/>
                  </a:schemeClr>
                </a:solidFill>
              </a:rPr>
              <a:t>Image</a:t>
            </a:r>
            <a:r>
              <a:rPr lang="en-US" dirty="0" smtClean="0">
                <a:solidFill>
                  <a:schemeClr val="tx2">
                    <a:satMod val="130000"/>
                  </a:schemeClr>
                </a:solidFill>
              </a:rPr>
              <a:t> Button </a:t>
            </a:r>
          </a:p>
        </p:txBody>
      </p:sp>
      <p:sp>
        <p:nvSpPr>
          <p:cNvPr id="40964" name="Rectangle 3"/>
          <p:cNvSpPr>
            <a:spLocks noGrp="1" noChangeArrowheads="1"/>
          </p:cNvSpPr>
          <p:nvPr>
            <p:ph idx="1"/>
          </p:nvPr>
        </p:nvSpPr>
        <p:spPr>
          <a:xfrm>
            <a:off x="304800" y="938213"/>
            <a:ext cx="8766175" cy="2278062"/>
          </a:xfrm>
        </p:spPr>
        <p:txBody>
          <a:bodyPr rtlCol="0">
            <a:normAutofit/>
          </a:bodyPr>
          <a:lstStyle/>
          <a:p>
            <a:pPr marL="0" indent="0" eaLnBrk="1" fontAlgn="auto" hangingPunct="1">
              <a:spcBef>
                <a:spcPts val="0"/>
              </a:spcBef>
              <a:spcAft>
                <a:spcPts val="0"/>
              </a:spcAft>
              <a:buNone/>
              <a:defRPr/>
            </a:pPr>
            <a:r>
              <a:rPr lang="en-US" sz="2800" dirty="0" smtClean="0">
                <a:solidFill>
                  <a:schemeClr val="tx1">
                    <a:lumMod val="75000"/>
                    <a:lumOff val="25000"/>
                  </a:schemeClr>
                </a:solidFill>
                <a:cs typeface="Arial" pitchFamily="34" charset="0"/>
              </a:rPr>
              <a:t>&lt;input</a:t>
            </a:r>
            <a:r>
              <a:rPr lang="en-US" sz="2800" dirty="0">
                <a:solidFill>
                  <a:schemeClr val="tx1">
                    <a:lumMod val="75000"/>
                    <a:lumOff val="25000"/>
                  </a:schemeClr>
                </a:solidFill>
              </a:rPr>
              <a:t> …</a:t>
            </a:r>
            <a:r>
              <a:rPr lang="en-US" sz="2800" dirty="0" smtClean="0">
                <a:solidFill>
                  <a:schemeClr val="tx1">
                    <a:lumMod val="75000"/>
                    <a:lumOff val="25000"/>
                  </a:schemeClr>
                </a:solidFill>
                <a:cs typeface="Arial" pitchFamily="34" charset="0"/>
              </a:rPr>
              <a:t>&gt;</a:t>
            </a:r>
          </a:p>
          <a:p>
            <a:pPr marL="0" indent="0" eaLnBrk="1" fontAlgn="auto" hangingPunct="1">
              <a:spcBef>
                <a:spcPts val="0"/>
              </a:spcBef>
              <a:spcAft>
                <a:spcPts val="0"/>
              </a:spcAft>
              <a:buFont typeface="Calibri" panose="020F0502020204030204" pitchFamily="34" charset="0"/>
              <a:buNone/>
              <a:defRPr/>
            </a:pPr>
            <a:r>
              <a:rPr lang="en-US" sz="2800" dirty="0" smtClean="0">
                <a:solidFill>
                  <a:schemeClr val="tx1">
                    <a:lumMod val="75000"/>
                    <a:lumOff val="25000"/>
                  </a:schemeClr>
                </a:solidFill>
                <a:cs typeface="Arial" pitchFamily="34" charset="0"/>
              </a:rPr>
              <a:t>Submits the form</a:t>
            </a:r>
          </a:p>
          <a:p>
            <a:pPr marL="0" indent="0" eaLnBrk="1" fontAlgn="auto" hangingPunct="1">
              <a:spcBef>
                <a:spcPts val="0"/>
              </a:spcBef>
              <a:spcAft>
                <a:spcPts val="0"/>
              </a:spcAft>
              <a:buFont typeface="Calibri" panose="020F0502020204030204" pitchFamily="34" charset="0"/>
              <a:buNone/>
              <a:defRPr/>
            </a:pPr>
            <a:r>
              <a:rPr lang="en-US" sz="2800" dirty="0" smtClean="0">
                <a:solidFill>
                  <a:schemeClr val="tx1">
                    <a:lumMod val="75000"/>
                    <a:lumOff val="25000"/>
                  </a:schemeClr>
                </a:solidFill>
                <a:cs typeface="Arial" pitchFamily="34" charset="0"/>
              </a:rPr>
              <a:t>When clicked:</a:t>
            </a:r>
          </a:p>
          <a:p>
            <a:pPr marL="0" lvl="1" indent="-237744" eaLnBrk="1" fontAlgn="auto" hangingPunct="1">
              <a:spcBef>
                <a:spcPts val="0"/>
              </a:spcBef>
              <a:spcAft>
                <a:spcPts val="0"/>
              </a:spcAft>
              <a:buFont typeface="Verdana"/>
              <a:buChar char="◦"/>
              <a:defRPr/>
            </a:pPr>
            <a:r>
              <a:rPr lang="en-US" sz="2400" dirty="0" smtClean="0">
                <a:solidFill>
                  <a:schemeClr val="tx1">
                    <a:lumMod val="75000"/>
                    <a:lumOff val="25000"/>
                  </a:schemeClr>
                </a:solidFill>
                <a:cs typeface="Times New Roman" pitchFamily="18" charset="0"/>
              </a:rPr>
              <a:t>Triggers the </a:t>
            </a:r>
            <a:r>
              <a:rPr lang="en-US" sz="2400" b="1" dirty="0" smtClean="0">
                <a:solidFill>
                  <a:schemeClr val="tx1">
                    <a:lumMod val="75000"/>
                    <a:lumOff val="25000"/>
                  </a:schemeClr>
                </a:solidFill>
                <a:cs typeface="Times New Roman" pitchFamily="18" charset="0"/>
              </a:rPr>
              <a:t>action</a:t>
            </a:r>
            <a:r>
              <a:rPr lang="en-US" sz="2400" dirty="0" smtClean="0">
                <a:solidFill>
                  <a:schemeClr val="tx1">
                    <a:lumMod val="75000"/>
                    <a:lumOff val="25000"/>
                  </a:schemeClr>
                </a:solidFill>
                <a:cs typeface="Times New Roman" pitchFamily="18" charset="0"/>
              </a:rPr>
              <a:t> attribute on the form tag </a:t>
            </a:r>
          </a:p>
          <a:p>
            <a:pPr marL="0" lvl="1" indent="-237744" eaLnBrk="1" fontAlgn="auto" hangingPunct="1">
              <a:spcBef>
                <a:spcPts val="0"/>
              </a:spcBef>
              <a:spcAft>
                <a:spcPts val="0"/>
              </a:spcAft>
              <a:buFont typeface="Verdana"/>
              <a:buChar char="◦"/>
              <a:defRPr/>
            </a:pPr>
            <a:r>
              <a:rPr lang="en-US" sz="2400" dirty="0" smtClean="0">
                <a:solidFill>
                  <a:schemeClr val="tx1">
                    <a:lumMod val="75000"/>
                    <a:lumOff val="25000"/>
                  </a:schemeClr>
                </a:solidFill>
                <a:cs typeface="Times New Roman" pitchFamily="18" charset="0"/>
              </a:rPr>
              <a:t>Sends the form data (the "name=value" pair for each form element) </a:t>
            </a:r>
          </a:p>
          <a:p>
            <a:pPr marL="0" lvl="1" indent="0" eaLnBrk="1" fontAlgn="auto" hangingPunct="1">
              <a:spcBef>
                <a:spcPts val="0"/>
              </a:spcBef>
              <a:spcAft>
                <a:spcPts val="0"/>
              </a:spcAft>
              <a:buFont typeface="Calibri" panose="020F0502020204030204" pitchFamily="34" charset="0"/>
              <a:buNone/>
              <a:defRPr/>
            </a:pPr>
            <a:r>
              <a:rPr lang="en-US" sz="2400" dirty="0" smtClean="0">
                <a:solidFill>
                  <a:schemeClr val="tx1">
                    <a:lumMod val="75000"/>
                    <a:lumOff val="25000"/>
                  </a:schemeClr>
                </a:solidFill>
                <a:cs typeface="Times New Roman" pitchFamily="18" charset="0"/>
              </a:rPr>
              <a:t>    to the web server. </a:t>
            </a:r>
            <a:endParaRPr lang="en-US" sz="2000" dirty="0" smtClean="0">
              <a:solidFill>
                <a:schemeClr val="tx1">
                  <a:lumMod val="75000"/>
                  <a:lumOff val="25000"/>
                </a:schemeClr>
              </a:solidFill>
            </a:endParaRPr>
          </a:p>
        </p:txBody>
      </p:sp>
      <p:sp>
        <p:nvSpPr>
          <p:cNvPr id="55300"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2CE4C1-E7D3-4C17-B232-4216A29764BA}" type="slidenum">
              <a:rPr lang="en-US" altLang="en-US" sz="1200" smtClean="0">
                <a:solidFill>
                  <a:srgbClr val="052E65"/>
                </a:solidFill>
              </a:rPr>
              <a:pPr/>
              <a:t>24</a:t>
            </a:fld>
            <a:endParaRPr lang="en-US" altLang="en-US" sz="1200" smtClean="0">
              <a:solidFill>
                <a:srgbClr val="052E65"/>
              </a:solidFill>
            </a:endParaRPr>
          </a:p>
        </p:txBody>
      </p:sp>
      <p:sp>
        <p:nvSpPr>
          <p:cNvPr id="55301"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2"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3"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4"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5"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6"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7" name="Rectangle 10"/>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8" name="Rectangle 11"/>
          <p:cNvSpPr>
            <a:spLocks noChangeArrowheads="1"/>
          </p:cNvSpPr>
          <p:nvPr/>
        </p:nvSpPr>
        <p:spPr bwMode="auto">
          <a:xfrm>
            <a:off x="3705225"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9" name="Rectangle 14"/>
          <p:cNvSpPr>
            <a:spLocks noChangeArrowheads="1"/>
          </p:cNvSpPr>
          <p:nvPr/>
        </p:nvSpPr>
        <p:spPr bwMode="auto">
          <a:xfrm>
            <a:off x="3186113"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15" name="Rectangle 3"/>
          <p:cNvSpPr txBox="1">
            <a:spLocks noChangeArrowheads="1"/>
          </p:cNvSpPr>
          <p:nvPr/>
        </p:nvSpPr>
        <p:spPr bwMode="auto">
          <a:xfrm>
            <a:off x="576263" y="4357688"/>
            <a:ext cx="278606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760" indent="-283464" eaLnBrk="1" fontAlgn="auto" hangingPunct="1">
              <a:spcAft>
                <a:spcPts val="0"/>
              </a:spcAft>
              <a:buFont typeface="Wingdings 2"/>
              <a:buChar char=""/>
              <a:defRPr/>
            </a:pPr>
            <a:r>
              <a:rPr lang="en-US" sz="2800" dirty="0" smtClean="0">
                <a:solidFill>
                  <a:schemeClr val="tx1">
                    <a:lumMod val="75000"/>
                    <a:lumOff val="25000"/>
                  </a:schemeClr>
                </a:solidFill>
              </a:rPr>
              <a:t>Attributes:</a:t>
            </a:r>
          </a:p>
          <a:p>
            <a:pPr marL="640080" lvl="1" indent="-237744" eaLnBrk="1" fontAlgn="auto" hangingPunct="1">
              <a:spcAft>
                <a:spcPts val="0"/>
              </a:spcAft>
              <a:buFont typeface="Verdana"/>
              <a:buChar char="◦"/>
              <a:defRPr/>
            </a:pPr>
            <a:r>
              <a:rPr lang="en-US" sz="2600" dirty="0" smtClean="0">
                <a:solidFill>
                  <a:schemeClr val="tx1">
                    <a:lumMod val="75000"/>
                    <a:lumOff val="25000"/>
                  </a:schemeClr>
                </a:solidFill>
              </a:rPr>
              <a:t>type=“image”</a:t>
            </a:r>
          </a:p>
          <a:p>
            <a:pPr marL="640080" lvl="1" indent="-237744" eaLnBrk="1" fontAlgn="auto" hangingPunct="1">
              <a:spcAft>
                <a:spcPts val="0"/>
              </a:spcAft>
              <a:buFont typeface="Verdana"/>
              <a:buChar char="◦"/>
              <a:defRPr/>
            </a:pPr>
            <a:r>
              <a:rPr lang="en-US" sz="2600" dirty="0" smtClean="0">
                <a:solidFill>
                  <a:schemeClr val="tx1">
                    <a:lumMod val="75000"/>
                    <a:lumOff val="25000"/>
                  </a:schemeClr>
                </a:solidFill>
              </a:rPr>
              <a:t>name</a:t>
            </a:r>
          </a:p>
          <a:p>
            <a:pPr marL="640080" lvl="1" indent="-237744" eaLnBrk="1" fontAlgn="auto" hangingPunct="1">
              <a:spcAft>
                <a:spcPts val="0"/>
              </a:spcAft>
              <a:buFont typeface="Verdana"/>
              <a:buChar char="◦"/>
              <a:defRPr/>
            </a:pPr>
            <a:r>
              <a:rPr lang="en-US" sz="2600" dirty="0" smtClean="0">
                <a:solidFill>
                  <a:schemeClr val="tx1">
                    <a:lumMod val="75000"/>
                    <a:lumOff val="25000"/>
                  </a:schemeClr>
                </a:solidFill>
              </a:rPr>
              <a:t>id</a:t>
            </a:r>
          </a:p>
          <a:p>
            <a:pPr marL="640080" lvl="1" indent="-237744" eaLnBrk="1" fontAlgn="auto" hangingPunct="1">
              <a:spcAft>
                <a:spcPts val="0"/>
              </a:spcAft>
              <a:buFont typeface="Verdana"/>
              <a:buChar char="◦"/>
              <a:defRPr/>
            </a:pPr>
            <a:r>
              <a:rPr lang="en-US" sz="2600" dirty="0" err="1" smtClean="0">
                <a:solidFill>
                  <a:schemeClr val="tx1">
                    <a:lumMod val="75000"/>
                    <a:lumOff val="25000"/>
                  </a:schemeClr>
                </a:solidFill>
              </a:rPr>
              <a:t>src</a:t>
            </a:r>
            <a:endParaRPr lang="en-US" sz="2600" dirty="0" smtClean="0">
              <a:solidFill>
                <a:schemeClr val="tx1">
                  <a:lumMod val="75000"/>
                  <a:lumOff val="25000"/>
                </a:schemeClr>
              </a:solidFill>
            </a:endParaRPr>
          </a:p>
        </p:txBody>
      </p:sp>
      <p:cxnSp>
        <p:nvCxnSpPr>
          <p:cNvPr id="16" name="Straight Connector 15"/>
          <p:cNvCxnSpPr/>
          <p:nvPr/>
        </p:nvCxnSpPr>
        <p:spPr>
          <a:xfrm>
            <a:off x="42863" y="938213"/>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pic>
        <p:nvPicPr>
          <p:cNvPr id="55313" name="Picture 17"/>
          <p:cNvPicPr>
            <a:picLocks noChangeAspect="1" noChangeArrowheads="1"/>
          </p:cNvPicPr>
          <p:nvPr/>
        </p:nvPicPr>
        <p:blipFill>
          <a:blip r:embed="rId3">
            <a:extLst>
              <a:ext uri="{28A0092B-C50C-407E-A947-70E740481C1C}">
                <a14:useLocalDpi xmlns:a14="http://schemas.microsoft.com/office/drawing/2010/main" val="0"/>
              </a:ext>
            </a:extLst>
          </a:blip>
          <a:srcRect t="10011" r="84502" b="64261"/>
          <a:stretch>
            <a:fillRect/>
          </a:stretch>
        </p:blipFill>
        <p:spPr bwMode="auto">
          <a:xfrm>
            <a:off x="5257800" y="4302125"/>
            <a:ext cx="2819400" cy="23225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979488" y="3282950"/>
            <a:ext cx="7239000" cy="708025"/>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2000" dirty="0"/>
              <a:t>&lt;input type="image" </a:t>
            </a:r>
            <a:r>
              <a:rPr lang="en-US" sz="2000" dirty="0" err="1"/>
              <a:t>src</a:t>
            </a:r>
            <a:r>
              <a:rPr lang="en-US" sz="2000" dirty="0"/>
              <a:t>="signup.gif" height="40px" width="121px" </a:t>
            </a:r>
          </a:p>
          <a:p>
            <a:pPr>
              <a:defRPr/>
            </a:pPr>
            <a:r>
              <a:rPr lang="en-US" sz="2000" dirty="0"/>
              <a:t>                     alt="Signup Button"&gt;</a:t>
            </a:r>
          </a:p>
        </p:txBody>
      </p:sp>
      <p:sp>
        <p:nvSpPr>
          <p:cNvPr id="3" name="Rounded Rectangular Callout 2"/>
          <p:cNvSpPr/>
          <p:nvPr/>
        </p:nvSpPr>
        <p:spPr>
          <a:xfrm>
            <a:off x="5181600" y="1055688"/>
            <a:ext cx="1981200" cy="930275"/>
          </a:xfrm>
          <a:prstGeom prst="wedgeRoundRectCallout">
            <a:avLst>
              <a:gd name="adj1" fmla="val -163157"/>
              <a:gd name="adj2" fmla="val 75580"/>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rgbClr val="0070C0"/>
                </a:solidFill>
              </a:rPr>
              <a:t>action</a:t>
            </a:r>
            <a:r>
              <a:rPr lang="en-US" sz="1600" dirty="0">
                <a:solidFill>
                  <a:srgbClr val="0070C0"/>
                </a:solidFill>
              </a:rPr>
              <a:t> </a:t>
            </a:r>
            <a:r>
              <a:rPr lang="en-US" sz="1600" dirty="0" smtClean="0">
                <a:solidFill>
                  <a:srgbClr val="0070C0"/>
                </a:solidFill>
              </a:rPr>
              <a:t>sends form data to a specified file on server-side</a:t>
            </a:r>
            <a:endParaRPr lang="en-US" sz="1600" dirty="0">
              <a:solidFill>
                <a:srgbClr val="0070C0"/>
              </a:solidFill>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AB6FE3D-7600-479A-9FDF-DC50B5515DDF}" type="slidenum">
              <a:rPr lang="en-US" altLang="en-US" smtClean="0"/>
              <a:pPr>
                <a:defRPr/>
              </a:pPr>
              <a:t>25</a:t>
            </a:fld>
            <a:endParaRPr lang="en-US" altLang="en-US"/>
          </a:p>
        </p:txBody>
      </p:sp>
      <p:sp>
        <p:nvSpPr>
          <p:cNvPr id="59395" name="Rectangle 2"/>
          <p:cNvSpPr>
            <a:spLocks noChangeArrowheads="1"/>
          </p:cNvSpPr>
          <p:nvPr/>
        </p:nvSpPr>
        <p:spPr bwMode="auto">
          <a:xfrm>
            <a:off x="4572000" y="1806476"/>
            <a:ext cx="2438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solidFill>
                  <a:srgbClr val="000000"/>
                </a:solidFill>
                <a:latin typeface="Verdana" panose="020B0604030504040204" pitchFamily="34" charset="0"/>
              </a:rPr>
              <a:t>color</a:t>
            </a:r>
          </a:p>
          <a:p>
            <a:r>
              <a:rPr lang="en-US" altLang="en-US" dirty="0" smtClean="0">
                <a:solidFill>
                  <a:srgbClr val="000000"/>
                </a:solidFill>
                <a:latin typeface="Verdana" panose="020B0604030504040204" pitchFamily="34" charset="0"/>
              </a:rPr>
              <a:t>date</a:t>
            </a:r>
          </a:p>
          <a:p>
            <a:r>
              <a:rPr lang="en-US" altLang="en-US" dirty="0" err="1" smtClean="0">
                <a:solidFill>
                  <a:srgbClr val="000000"/>
                </a:solidFill>
                <a:latin typeface="Verdana" panose="020B0604030504040204" pitchFamily="34" charset="0"/>
              </a:rPr>
              <a:t>datetime</a:t>
            </a:r>
            <a:r>
              <a:rPr lang="en-US" altLang="en-US" dirty="0" smtClean="0">
                <a:solidFill>
                  <a:srgbClr val="000000"/>
                </a:solidFill>
                <a:latin typeface="Verdana" panose="020B0604030504040204" pitchFamily="34" charset="0"/>
              </a:rPr>
              <a:t>-local</a:t>
            </a:r>
          </a:p>
          <a:p>
            <a:r>
              <a:rPr lang="en-US" altLang="en-US" dirty="0" smtClean="0">
                <a:solidFill>
                  <a:srgbClr val="0070C0"/>
                </a:solidFill>
                <a:latin typeface="Verdana" panose="020B0604030504040204" pitchFamily="34" charset="0"/>
              </a:rPr>
              <a:t>email</a:t>
            </a:r>
          </a:p>
          <a:p>
            <a:r>
              <a:rPr lang="en-US" altLang="en-US" dirty="0" smtClean="0">
                <a:solidFill>
                  <a:srgbClr val="000000"/>
                </a:solidFill>
                <a:latin typeface="Verdana" panose="020B0604030504040204" pitchFamily="34" charset="0"/>
              </a:rPr>
              <a:t>month</a:t>
            </a:r>
          </a:p>
          <a:p>
            <a:r>
              <a:rPr lang="en-US" altLang="en-US" dirty="0" smtClean="0">
                <a:solidFill>
                  <a:srgbClr val="0070C0"/>
                </a:solidFill>
                <a:latin typeface="Verdana" panose="020B0604030504040204" pitchFamily="34" charset="0"/>
              </a:rPr>
              <a:t>number</a:t>
            </a:r>
            <a:endParaRPr lang="en-US" altLang="en-US" dirty="0">
              <a:solidFill>
                <a:srgbClr val="0070C0"/>
              </a:solidFill>
              <a:latin typeface="Verdana" panose="020B0604030504040204" pitchFamily="34" charset="0"/>
            </a:endParaRPr>
          </a:p>
        </p:txBody>
      </p:sp>
      <p:sp>
        <p:nvSpPr>
          <p:cNvPr id="59396" name="Rectangle 3"/>
          <p:cNvSpPr>
            <a:spLocks noChangeArrowheads="1"/>
          </p:cNvSpPr>
          <p:nvPr/>
        </p:nvSpPr>
        <p:spPr bwMode="auto">
          <a:xfrm>
            <a:off x="1371600" y="1624548"/>
            <a:ext cx="2133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rgbClr val="0070C0"/>
                </a:solidFill>
                <a:latin typeface="Verdana" panose="020B0604030504040204" pitchFamily="34" charset="0"/>
              </a:rPr>
              <a:t>button</a:t>
            </a:r>
            <a:r>
              <a:rPr lang="en-US" altLang="en-US" dirty="0"/>
              <a:t/>
            </a:r>
            <a:br>
              <a:rPr lang="en-US" altLang="en-US" dirty="0"/>
            </a:br>
            <a:r>
              <a:rPr lang="en-US" altLang="en-US" dirty="0">
                <a:solidFill>
                  <a:srgbClr val="0070C0"/>
                </a:solidFill>
                <a:latin typeface="Verdana" panose="020B0604030504040204" pitchFamily="34" charset="0"/>
              </a:rPr>
              <a:t>checkbox</a:t>
            </a:r>
            <a:r>
              <a:rPr lang="en-US" altLang="en-US" dirty="0"/>
              <a:t/>
            </a:r>
            <a:br>
              <a:rPr lang="en-US" altLang="en-US" dirty="0"/>
            </a:br>
            <a:r>
              <a:rPr lang="en-US" altLang="en-US" dirty="0" smtClean="0">
                <a:solidFill>
                  <a:srgbClr val="000000"/>
                </a:solidFill>
                <a:latin typeface="Verdana" panose="020B0604030504040204" pitchFamily="34" charset="0"/>
              </a:rPr>
              <a:t>file</a:t>
            </a:r>
            <a:r>
              <a:rPr lang="en-US" altLang="en-US" dirty="0"/>
              <a:t/>
            </a:r>
            <a:br>
              <a:rPr lang="en-US" altLang="en-US" dirty="0"/>
            </a:br>
            <a:r>
              <a:rPr lang="en-US" altLang="en-US" dirty="0">
                <a:solidFill>
                  <a:srgbClr val="0070C0"/>
                </a:solidFill>
                <a:latin typeface="Verdana" panose="020B0604030504040204" pitchFamily="34" charset="0"/>
              </a:rPr>
              <a:t>hidden</a:t>
            </a:r>
            <a:r>
              <a:rPr lang="en-US" altLang="en-US" dirty="0"/>
              <a:t/>
            </a:r>
            <a:br>
              <a:rPr lang="en-US" altLang="en-US" dirty="0"/>
            </a:br>
            <a:r>
              <a:rPr lang="en-US" altLang="en-US" dirty="0" smtClean="0">
                <a:solidFill>
                  <a:srgbClr val="0070C0"/>
                </a:solidFill>
                <a:latin typeface="Verdana" panose="020B0604030504040204" pitchFamily="34" charset="0"/>
              </a:rPr>
              <a:t>image</a:t>
            </a:r>
          </a:p>
          <a:p>
            <a:r>
              <a:rPr lang="en-US" altLang="en-US" dirty="0">
                <a:solidFill>
                  <a:srgbClr val="0070C0"/>
                </a:solidFill>
                <a:latin typeface="Verdana" panose="020B0604030504040204" pitchFamily="34" charset="0"/>
              </a:rPr>
              <a:t>password</a:t>
            </a:r>
            <a:r>
              <a:rPr lang="en-US" altLang="en-US" dirty="0"/>
              <a:t/>
            </a:r>
            <a:br>
              <a:rPr lang="en-US" altLang="en-US" dirty="0"/>
            </a:br>
            <a:r>
              <a:rPr lang="en-US" altLang="en-US" dirty="0">
                <a:solidFill>
                  <a:srgbClr val="0070C0"/>
                </a:solidFill>
                <a:latin typeface="Verdana" panose="020B0604030504040204" pitchFamily="34" charset="0"/>
              </a:rPr>
              <a:t>radio</a:t>
            </a:r>
            <a:r>
              <a:rPr lang="en-US" altLang="en-US" dirty="0"/>
              <a:t/>
            </a:r>
            <a:br>
              <a:rPr lang="en-US" altLang="en-US" dirty="0"/>
            </a:br>
            <a:r>
              <a:rPr lang="en-US" altLang="en-US" dirty="0">
                <a:solidFill>
                  <a:srgbClr val="0070C0"/>
                </a:solidFill>
                <a:latin typeface="Verdana" panose="020B0604030504040204" pitchFamily="34" charset="0"/>
              </a:rPr>
              <a:t>reset</a:t>
            </a:r>
            <a:r>
              <a:rPr lang="en-US" altLang="en-US" dirty="0"/>
              <a:t/>
            </a:r>
            <a:br>
              <a:rPr lang="en-US" altLang="en-US" dirty="0"/>
            </a:br>
            <a:r>
              <a:rPr lang="en-US" altLang="en-US" dirty="0">
                <a:solidFill>
                  <a:srgbClr val="0070C0"/>
                </a:solidFill>
                <a:latin typeface="Verdana" panose="020B0604030504040204" pitchFamily="34" charset="0"/>
              </a:rPr>
              <a:t>submit</a:t>
            </a:r>
            <a:r>
              <a:rPr lang="en-US" altLang="en-US" dirty="0"/>
              <a:t/>
            </a:r>
            <a:br>
              <a:rPr lang="en-US" altLang="en-US" dirty="0"/>
            </a:br>
            <a:r>
              <a:rPr lang="en-US" altLang="en-US" dirty="0" smtClean="0">
                <a:solidFill>
                  <a:srgbClr val="0070C0"/>
                </a:solidFill>
                <a:latin typeface="Verdana" panose="020B0604030504040204" pitchFamily="34" charset="0"/>
              </a:rPr>
              <a:t>text</a:t>
            </a:r>
            <a:endParaRPr lang="en-US" altLang="en-US" dirty="0"/>
          </a:p>
        </p:txBody>
      </p:sp>
      <p:sp>
        <p:nvSpPr>
          <p:cNvPr id="5" name="Rectangle 2"/>
          <p:cNvSpPr txBox="1">
            <a:spLocks noChangeArrowheads="1"/>
          </p:cNvSpPr>
          <p:nvPr/>
        </p:nvSpPr>
        <p:spPr>
          <a:xfrm>
            <a:off x="4800600" y="227013"/>
            <a:ext cx="4038600" cy="763587"/>
          </a:xfrm>
          <a:prstGeom prst="rect">
            <a:avLst/>
          </a:prstGeom>
        </p:spPr>
        <p:txBody>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algn="r" eaLnBrk="1" fontAlgn="auto" hangingPunct="1">
              <a:spcAft>
                <a:spcPts val="0"/>
              </a:spcAft>
              <a:defRPr/>
            </a:pPr>
            <a:r>
              <a:rPr lang="en-US" i="1" dirty="0" smtClean="0">
                <a:solidFill>
                  <a:srgbClr val="0070C0"/>
                </a:solidFill>
              </a:rPr>
              <a:t>Input</a:t>
            </a:r>
            <a:r>
              <a:rPr lang="en-US" dirty="0" smtClean="0">
                <a:solidFill>
                  <a:schemeClr val="tx2">
                    <a:satMod val="130000"/>
                  </a:schemeClr>
                </a:solidFill>
              </a:rPr>
              <a:t> Types</a:t>
            </a:r>
            <a:endParaRPr lang="en-US" sz="3200" dirty="0" smtClean="0">
              <a:solidFill>
                <a:schemeClr val="tx2">
                  <a:satMod val="130000"/>
                </a:schemeClr>
              </a:solidFill>
            </a:endParaRPr>
          </a:p>
        </p:txBody>
      </p:sp>
      <p:cxnSp>
        <p:nvCxnSpPr>
          <p:cNvPr id="6" name="Straight Connector 5"/>
          <p:cNvCxnSpPr/>
          <p:nvPr/>
        </p:nvCxnSpPr>
        <p:spPr>
          <a:xfrm>
            <a:off x="0" y="9906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172200"/>
            <a:ext cx="9144000" cy="461665"/>
          </a:xfrm>
          <a:prstGeom prst="rect">
            <a:avLst/>
          </a:prstGeom>
          <a:noFill/>
        </p:spPr>
        <p:txBody>
          <a:bodyPr wrap="square" rtlCol="0">
            <a:spAutoFit/>
          </a:bodyPr>
          <a:lstStyle/>
          <a:p>
            <a:pPr algn="ctr"/>
            <a:r>
              <a:rPr lang="en-US" dirty="0" smtClean="0"/>
              <a:t>We have also previewed </a:t>
            </a:r>
            <a:r>
              <a:rPr lang="en-US" i="1" dirty="0" err="1" smtClean="0">
                <a:solidFill>
                  <a:srgbClr val="0070C0"/>
                </a:solidFill>
              </a:rPr>
              <a:t>textarea</a:t>
            </a:r>
            <a:r>
              <a:rPr lang="en-US" dirty="0" smtClean="0"/>
              <a:t> and </a:t>
            </a:r>
            <a:r>
              <a:rPr lang="en-US" i="1" dirty="0" smtClean="0">
                <a:solidFill>
                  <a:srgbClr val="0070C0"/>
                </a:solidFill>
              </a:rPr>
              <a:t>select</a:t>
            </a:r>
            <a:r>
              <a:rPr lang="en-US" dirty="0" smtClean="0"/>
              <a:t> that do not use </a:t>
            </a:r>
            <a:r>
              <a:rPr lang="en-US" i="1" dirty="0" smtClean="0"/>
              <a:t>input type=</a:t>
            </a:r>
            <a:r>
              <a:rPr lang="en-US" dirty="0" smtClean="0"/>
              <a:t> </a:t>
            </a:r>
            <a:endParaRPr lang="en-US" dirty="0"/>
          </a:p>
        </p:txBody>
      </p:sp>
      <p:sp>
        <p:nvSpPr>
          <p:cNvPr id="11" name="Rectangle 2"/>
          <p:cNvSpPr>
            <a:spLocks noChangeArrowheads="1"/>
          </p:cNvSpPr>
          <p:nvPr/>
        </p:nvSpPr>
        <p:spPr bwMode="auto">
          <a:xfrm>
            <a:off x="7174675" y="1806476"/>
            <a:ext cx="137141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solidFill>
                  <a:srgbClr val="000000"/>
                </a:solidFill>
                <a:latin typeface="Verdana" panose="020B0604030504040204" pitchFamily="34" charset="0"/>
              </a:rPr>
              <a:t>range</a:t>
            </a:r>
          </a:p>
          <a:p>
            <a:r>
              <a:rPr lang="en-US" altLang="en-US" dirty="0" smtClean="0">
                <a:solidFill>
                  <a:srgbClr val="000000"/>
                </a:solidFill>
                <a:latin typeface="Verdana" panose="020B0604030504040204" pitchFamily="34" charset="0"/>
              </a:rPr>
              <a:t>search</a:t>
            </a:r>
          </a:p>
          <a:p>
            <a:r>
              <a:rPr lang="en-US" altLang="en-US" dirty="0" err="1" smtClean="0">
                <a:solidFill>
                  <a:srgbClr val="000000"/>
                </a:solidFill>
                <a:latin typeface="Verdana" panose="020B0604030504040204" pitchFamily="34" charset="0"/>
              </a:rPr>
              <a:t>tel</a:t>
            </a:r>
            <a:endParaRPr lang="en-US" altLang="en-US" dirty="0" smtClean="0">
              <a:solidFill>
                <a:srgbClr val="000000"/>
              </a:solidFill>
              <a:latin typeface="Verdana" panose="020B0604030504040204" pitchFamily="34" charset="0"/>
            </a:endParaRPr>
          </a:p>
          <a:p>
            <a:r>
              <a:rPr lang="en-US" altLang="en-US" dirty="0" smtClean="0">
                <a:solidFill>
                  <a:srgbClr val="000000"/>
                </a:solidFill>
                <a:latin typeface="Verdana" panose="020B0604030504040204" pitchFamily="34" charset="0"/>
              </a:rPr>
              <a:t>time</a:t>
            </a:r>
          </a:p>
          <a:p>
            <a:r>
              <a:rPr lang="en-US" altLang="en-US" dirty="0" err="1" smtClean="0">
                <a:solidFill>
                  <a:srgbClr val="000000"/>
                </a:solidFill>
                <a:latin typeface="Verdana" panose="020B0604030504040204" pitchFamily="34" charset="0"/>
              </a:rPr>
              <a:t>url</a:t>
            </a:r>
            <a:endParaRPr lang="en-US" altLang="en-US" dirty="0" smtClean="0">
              <a:solidFill>
                <a:srgbClr val="000000"/>
              </a:solidFill>
              <a:latin typeface="Verdana" panose="020B0604030504040204" pitchFamily="34" charset="0"/>
            </a:endParaRPr>
          </a:p>
          <a:p>
            <a:r>
              <a:rPr lang="en-US" altLang="en-US" dirty="0" smtClean="0">
                <a:solidFill>
                  <a:srgbClr val="000000"/>
                </a:solidFill>
                <a:latin typeface="Verdana" panose="020B0604030504040204" pitchFamily="34" charset="0"/>
              </a:rPr>
              <a:t>week</a:t>
            </a:r>
            <a:endParaRPr lang="en-US" altLang="en-US" dirty="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5105400" y="152400"/>
            <a:ext cx="3962400" cy="719138"/>
          </a:xfrm>
        </p:spPr>
        <p:txBody>
          <a:bodyPr>
            <a:normAutofit fontScale="90000"/>
          </a:bodyPr>
          <a:lstStyle/>
          <a:p>
            <a:pPr algn="r" eaLnBrk="1" fontAlgn="auto" hangingPunct="1">
              <a:spcAft>
                <a:spcPts val="0"/>
              </a:spcAft>
              <a:defRPr/>
            </a:pPr>
            <a:r>
              <a:rPr lang="en-US" dirty="0" smtClean="0">
                <a:solidFill>
                  <a:schemeClr val="tx2">
                    <a:satMod val="130000"/>
                  </a:schemeClr>
                </a:solidFill>
              </a:rPr>
              <a:t/>
            </a:r>
            <a:br>
              <a:rPr lang="en-US" dirty="0" smtClean="0">
                <a:solidFill>
                  <a:schemeClr val="tx2">
                    <a:satMod val="130000"/>
                  </a:schemeClr>
                </a:solidFill>
              </a:rPr>
            </a:br>
            <a:r>
              <a:rPr lang="en-US" dirty="0" smtClean="0">
                <a:solidFill>
                  <a:schemeClr val="tx2">
                    <a:satMod val="130000"/>
                  </a:schemeClr>
                </a:solidFill>
              </a:rPr>
              <a:t>Button </a:t>
            </a:r>
            <a:r>
              <a:rPr lang="en-US" b="1" dirty="0" smtClean="0">
                <a:solidFill>
                  <a:schemeClr val="tx2">
                    <a:satMod val="130000"/>
                  </a:schemeClr>
                </a:solidFill>
              </a:rPr>
              <a:t>Element</a:t>
            </a:r>
          </a:p>
        </p:txBody>
      </p:sp>
      <p:sp>
        <p:nvSpPr>
          <p:cNvPr id="41988" name="Rectangle 3"/>
          <p:cNvSpPr>
            <a:spLocks noGrp="1" noChangeArrowheads="1"/>
          </p:cNvSpPr>
          <p:nvPr>
            <p:ph idx="1"/>
          </p:nvPr>
        </p:nvSpPr>
        <p:spPr>
          <a:xfrm>
            <a:off x="165100" y="5006975"/>
            <a:ext cx="2557463" cy="1181100"/>
          </a:xfrm>
        </p:spPr>
        <p:txBody>
          <a:bodyPr rtlCol="0">
            <a:normAutofit/>
          </a:bodyPr>
          <a:lstStyle/>
          <a:p>
            <a:pPr marL="640080" lvl="1" indent="-237744" eaLnBrk="1" fontAlgn="auto" hangingPunct="1">
              <a:spcAft>
                <a:spcPts val="0"/>
              </a:spcAft>
              <a:buFont typeface="Verdana"/>
              <a:buChar char="◦"/>
              <a:defRPr/>
            </a:pPr>
            <a:r>
              <a:rPr lang="en-US" sz="2400" dirty="0" smtClean="0">
                <a:solidFill>
                  <a:schemeClr val="tx1">
                    <a:lumMod val="75000"/>
                    <a:lumOff val="25000"/>
                  </a:schemeClr>
                </a:solidFill>
              </a:rPr>
              <a:t>type=</a:t>
            </a:r>
            <a:r>
              <a:rPr lang="en-US" altLang="en-US" sz="2400" dirty="0" smtClean="0">
                <a:solidFill>
                  <a:schemeClr val="tx1">
                    <a:lumMod val="75000"/>
                    <a:lumOff val="25000"/>
                  </a:schemeClr>
                </a:solidFill>
                <a:latin typeface="Arial" panose="020B0604020202020204" pitchFamily="34" charset="0"/>
                <a:cs typeface="Arial" panose="020B0604020202020204" pitchFamily="34" charset="0"/>
              </a:rPr>
              <a:t>"</a:t>
            </a:r>
            <a:r>
              <a:rPr lang="en-US" sz="2400" dirty="0" smtClean="0">
                <a:solidFill>
                  <a:schemeClr val="tx1">
                    <a:lumMod val="75000"/>
                    <a:lumOff val="25000"/>
                  </a:schemeClr>
                </a:solidFill>
              </a:rPr>
              <a:t>submit</a:t>
            </a:r>
            <a:r>
              <a:rPr lang="en-US" altLang="en-US" sz="2400" dirty="0" smtClean="0">
                <a:solidFill>
                  <a:schemeClr val="tx1">
                    <a:lumMod val="75000"/>
                    <a:lumOff val="25000"/>
                  </a:schemeClr>
                </a:solidFill>
                <a:latin typeface="Arial" panose="020B0604020202020204" pitchFamily="34" charset="0"/>
                <a:cs typeface="Arial" panose="020B0604020202020204" pitchFamily="34" charset="0"/>
              </a:rPr>
              <a:t>"</a:t>
            </a:r>
            <a:r>
              <a:rPr lang="en-US" sz="2400" dirty="0" smtClean="0">
                <a:solidFill>
                  <a:schemeClr val="tx1">
                    <a:lumMod val="75000"/>
                    <a:lumOff val="25000"/>
                  </a:schemeClr>
                </a:solidFill>
              </a:rPr>
              <a:t>  type=</a:t>
            </a:r>
            <a:r>
              <a:rPr lang="en-US" altLang="en-US" sz="2400" dirty="0" smtClean="0">
                <a:solidFill>
                  <a:schemeClr val="tx1">
                    <a:lumMod val="75000"/>
                    <a:lumOff val="25000"/>
                  </a:schemeClr>
                </a:solidFill>
                <a:latin typeface="Arial" panose="020B0604020202020204" pitchFamily="34" charset="0"/>
                <a:cs typeface="Arial" panose="020B0604020202020204" pitchFamily="34" charset="0"/>
              </a:rPr>
              <a:t>"</a:t>
            </a:r>
            <a:r>
              <a:rPr lang="en-US" sz="2400" dirty="0" smtClean="0">
                <a:solidFill>
                  <a:schemeClr val="tx1">
                    <a:lumMod val="75000"/>
                    <a:lumOff val="25000"/>
                  </a:schemeClr>
                </a:solidFill>
              </a:rPr>
              <a:t>reset</a:t>
            </a:r>
            <a:r>
              <a:rPr lang="en-US" altLang="en-US" sz="2400" dirty="0" smtClean="0">
                <a:solidFill>
                  <a:schemeClr val="tx1">
                    <a:lumMod val="75000"/>
                    <a:lumOff val="25000"/>
                  </a:schemeClr>
                </a:solidFill>
                <a:latin typeface="Arial" panose="020B0604020202020204" pitchFamily="34" charset="0"/>
                <a:cs typeface="Arial" panose="020B0604020202020204" pitchFamily="34" charset="0"/>
              </a:rPr>
              <a:t>"</a:t>
            </a:r>
            <a:r>
              <a:rPr lang="en-US" sz="2400" dirty="0" smtClean="0">
                <a:solidFill>
                  <a:schemeClr val="tx1">
                    <a:lumMod val="75000"/>
                    <a:lumOff val="25000"/>
                  </a:schemeClr>
                </a:solidFill>
              </a:rPr>
              <a:t> type=</a:t>
            </a:r>
            <a:r>
              <a:rPr lang="en-US" altLang="en-US" sz="2400" dirty="0" smtClean="0">
                <a:solidFill>
                  <a:schemeClr val="tx1">
                    <a:lumMod val="75000"/>
                    <a:lumOff val="25000"/>
                  </a:schemeClr>
                </a:solidFill>
                <a:latin typeface="Arial" panose="020B0604020202020204" pitchFamily="34" charset="0"/>
                <a:cs typeface="Arial" panose="020B0604020202020204" pitchFamily="34" charset="0"/>
              </a:rPr>
              <a:t>"</a:t>
            </a:r>
            <a:r>
              <a:rPr lang="en-US" sz="2400" dirty="0" smtClean="0">
                <a:solidFill>
                  <a:schemeClr val="tx1">
                    <a:lumMod val="75000"/>
                    <a:lumOff val="25000"/>
                  </a:schemeClr>
                </a:solidFill>
              </a:rPr>
              <a:t>button</a:t>
            </a:r>
            <a:r>
              <a:rPr lang="en-US" sz="2400" dirty="0" smtClean="0">
                <a:solidFill>
                  <a:schemeClr val="tx1">
                    <a:lumMod val="75000"/>
                    <a:lumOff val="25000"/>
                  </a:schemeClr>
                </a:solidFill>
                <a:latin typeface="Arial" panose="020B0604020202020204" pitchFamily="34" charset="0"/>
                <a:cs typeface="Arial" panose="020B0604020202020204" pitchFamily="34" charset="0"/>
              </a:rPr>
              <a:t>"</a:t>
            </a:r>
            <a:endParaRPr lang="en-US" sz="2400" dirty="0" smtClean="0">
              <a:solidFill>
                <a:schemeClr val="tx1">
                  <a:lumMod val="75000"/>
                  <a:lumOff val="25000"/>
                </a:schemeClr>
              </a:solidFill>
            </a:endParaRPr>
          </a:p>
        </p:txBody>
      </p:sp>
      <p:sp>
        <p:nvSpPr>
          <p:cNvPr id="57349"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0"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1"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2"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3"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4"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5" name="Rectangle 10"/>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6" name="Rectangle 11"/>
          <p:cNvSpPr>
            <a:spLocks noChangeArrowheads="1"/>
          </p:cNvSpPr>
          <p:nvPr/>
        </p:nvSpPr>
        <p:spPr bwMode="auto">
          <a:xfrm>
            <a:off x="3705225"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7" name="Rectangle 12"/>
          <p:cNvSpPr>
            <a:spLocks noChangeArrowheads="1"/>
          </p:cNvSpPr>
          <p:nvPr/>
        </p:nvSpPr>
        <p:spPr bwMode="auto">
          <a:xfrm>
            <a:off x="3186113"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5735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641850"/>
            <a:ext cx="3760787"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
          <p:cNvSpPr txBox="1">
            <a:spLocks noChangeArrowheads="1"/>
          </p:cNvSpPr>
          <p:nvPr/>
        </p:nvSpPr>
        <p:spPr bwMode="auto">
          <a:xfrm>
            <a:off x="561975" y="990599"/>
            <a:ext cx="8266113" cy="173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1" fontAlgn="auto" hangingPunct="1">
              <a:lnSpc>
                <a:spcPts val="2500"/>
              </a:lnSpc>
              <a:spcBef>
                <a:spcPts val="700"/>
              </a:spcBef>
              <a:spcAft>
                <a:spcPts val="0"/>
              </a:spcAft>
              <a:buFont typeface="Calibri" panose="020F0502020204030204" pitchFamily="34" charset="0"/>
              <a:buNone/>
              <a:defRPr/>
            </a:pPr>
            <a:r>
              <a:rPr lang="en-US" sz="2800" dirty="0" smtClean="0">
                <a:solidFill>
                  <a:schemeClr val="tx1">
                    <a:lumMod val="75000"/>
                    <a:lumOff val="25000"/>
                  </a:schemeClr>
                </a:solidFill>
                <a:cs typeface="Arial" pitchFamily="34" charset="0"/>
              </a:rPr>
              <a:t>&lt;button&gt;&lt;/button&gt;</a:t>
            </a:r>
          </a:p>
          <a:p>
            <a:pPr marL="0" indent="0" eaLnBrk="1" fontAlgn="auto" hangingPunct="1">
              <a:lnSpc>
                <a:spcPts val="2500"/>
              </a:lnSpc>
              <a:spcBef>
                <a:spcPts val="700"/>
              </a:spcBef>
              <a:spcAft>
                <a:spcPts val="0"/>
              </a:spcAft>
              <a:buFont typeface="Calibri" panose="020F0502020204030204" pitchFamily="34" charset="0"/>
              <a:buNone/>
              <a:defRPr/>
            </a:pPr>
            <a:r>
              <a:rPr lang="en-US" sz="2800" dirty="0" smtClean="0">
                <a:solidFill>
                  <a:schemeClr val="tx1">
                    <a:lumMod val="75000"/>
                    <a:lumOff val="25000"/>
                  </a:schemeClr>
                </a:solidFill>
                <a:cs typeface="Arial" pitchFamily="34" charset="0"/>
              </a:rPr>
              <a:t>A container tag</a:t>
            </a:r>
          </a:p>
          <a:p>
            <a:pPr marL="0" indent="0" eaLnBrk="1" fontAlgn="auto" hangingPunct="1">
              <a:lnSpc>
                <a:spcPts val="2500"/>
              </a:lnSpc>
              <a:spcBef>
                <a:spcPts val="700"/>
              </a:spcBef>
              <a:spcAft>
                <a:spcPts val="0"/>
              </a:spcAft>
              <a:buFont typeface="Calibri" panose="020F0502020204030204" pitchFamily="34" charset="0"/>
              <a:buNone/>
              <a:defRPr/>
            </a:pPr>
            <a:r>
              <a:rPr lang="en-US" sz="2800" b="1" dirty="0" smtClean="0">
                <a:solidFill>
                  <a:schemeClr val="tx1">
                    <a:lumMod val="75000"/>
                    <a:lumOff val="25000"/>
                  </a:schemeClr>
                </a:solidFill>
                <a:cs typeface="Arial" pitchFamily="34" charset="0"/>
              </a:rPr>
              <a:t>Can</a:t>
            </a:r>
            <a:r>
              <a:rPr lang="en-US" sz="2800" dirty="0" smtClean="0">
                <a:solidFill>
                  <a:schemeClr val="tx1">
                    <a:lumMod val="75000"/>
                    <a:lumOff val="25000"/>
                  </a:schemeClr>
                </a:solidFill>
                <a:cs typeface="Arial" pitchFamily="34" charset="0"/>
              </a:rPr>
              <a:t> contain a combination of text, images, and media, unlike </a:t>
            </a:r>
            <a:r>
              <a:rPr lang="en-US" sz="2800" i="1" dirty="0" smtClean="0">
                <a:solidFill>
                  <a:schemeClr val="tx1">
                    <a:lumMod val="75000"/>
                    <a:lumOff val="25000"/>
                  </a:schemeClr>
                </a:solidFill>
                <a:cs typeface="Arial" pitchFamily="34" charset="0"/>
              </a:rPr>
              <a:t>input type= button, </a:t>
            </a:r>
            <a:r>
              <a:rPr lang="en-US" sz="2800" dirty="0" smtClean="0">
                <a:solidFill>
                  <a:schemeClr val="tx1">
                    <a:lumMod val="75000"/>
                    <a:lumOff val="25000"/>
                  </a:schemeClr>
                </a:solidFill>
                <a:cs typeface="Arial" pitchFamily="34" charset="0"/>
              </a:rPr>
              <a:t>that </a:t>
            </a:r>
            <a:r>
              <a:rPr lang="en-US" sz="2800" b="1" dirty="0" smtClean="0">
                <a:solidFill>
                  <a:schemeClr val="tx1">
                    <a:lumMod val="75000"/>
                    <a:lumOff val="25000"/>
                  </a:schemeClr>
                </a:solidFill>
                <a:cs typeface="Arial" pitchFamily="34" charset="0"/>
              </a:rPr>
              <a:t>cannot</a:t>
            </a:r>
          </a:p>
        </p:txBody>
      </p:sp>
      <p:cxnSp>
        <p:nvCxnSpPr>
          <p:cNvPr id="16" name="Straight Connector 15"/>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18" name="Rectangle 3"/>
          <p:cNvSpPr txBox="1">
            <a:spLocks noChangeArrowheads="1"/>
          </p:cNvSpPr>
          <p:nvPr/>
        </p:nvSpPr>
        <p:spPr bwMode="auto">
          <a:xfrm>
            <a:off x="2581275" y="5006975"/>
            <a:ext cx="15827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lnSpcReduction="10000"/>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40080" lvl="1" indent="-237744" eaLnBrk="1" fontAlgn="auto" hangingPunct="1">
              <a:spcAft>
                <a:spcPts val="0"/>
              </a:spcAft>
              <a:buFont typeface="Verdana"/>
              <a:buChar char="◦"/>
              <a:defRPr/>
            </a:pPr>
            <a:r>
              <a:rPr lang="en-US" dirty="0" smtClean="0">
                <a:solidFill>
                  <a:schemeClr val="tx1">
                    <a:lumMod val="75000"/>
                    <a:lumOff val="25000"/>
                  </a:schemeClr>
                </a:solidFill>
              </a:rPr>
              <a:t>name</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id</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alt</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value</a:t>
            </a:r>
          </a:p>
        </p:txBody>
      </p:sp>
      <p:sp>
        <p:nvSpPr>
          <p:cNvPr id="19" name="Rectangle 3"/>
          <p:cNvSpPr txBox="1">
            <a:spLocks noChangeArrowheads="1"/>
          </p:cNvSpPr>
          <p:nvPr/>
        </p:nvSpPr>
        <p:spPr bwMode="auto">
          <a:xfrm>
            <a:off x="1468438" y="4567238"/>
            <a:ext cx="20669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760" indent="-283464" eaLnBrk="1" fontAlgn="auto" hangingPunct="1">
              <a:spcAft>
                <a:spcPts val="0"/>
              </a:spcAft>
              <a:buFont typeface="Wingdings 2"/>
              <a:buChar char=""/>
              <a:defRPr/>
            </a:pPr>
            <a:r>
              <a:rPr lang="en-US" sz="2800" dirty="0" smtClean="0">
                <a:solidFill>
                  <a:schemeClr val="tx1">
                    <a:lumMod val="75000"/>
                    <a:lumOff val="25000"/>
                  </a:schemeClr>
                </a:solidFill>
              </a:rPr>
              <a:t>Attributes:</a:t>
            </a:r>
          </a:p>
        </p:txBody>
      </p:sp>
      <p:sp>
        <p:nvSpPr>
          <p:cNvPr id="2" name="Rectangle 1"/>
          <p:cNvSpPr/>
          <p:nvPr/>
        </p:nvSpPr>
        <p:spPr>
          <a:xfrm>
            <a:off x="377228" y="2667000"/>
            <a:ext cx="8513763" cy="1631216"/>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2000" dirty="0"/>
              <a:t>&lt;button type="submit"&gt; </a:t>
            </a:r>
            <a:endParaRPr lang="en-US" sz="2000" dirty="0" smtClean="0"/>
          </a:p>
          <a:p>
            <a:pPr>
              <a:defRPr/>
            </a:pPr>
            <a:r>
              <a:rPr lang="en-US" sz="2000" dirty="0" smtClean="0"/>
              <a:t>       &lt;</a:t>
            </a:r>
            <a:r>
              <a:rPr lang="en-US" sz="2000" dirty="0" err="1"/>
              <a:t>img</a:t>
            </a:r>
            <a:r>
              <a:rPr lang="en-US" sz="2000" dirty="0"/>
              <a:t> </a:t>
            </a:r>
            <a:r>
              <a:rPr lang="en-US" sz="2000" dirty="0" err="1"/>
              <a:t>src</a:t>
            </a:r>
            <a:r>
              <a:rPr lang="en-US" sz="2000" dirty="0"/>
              <a:t>="signup.gif" height="40px" width="121px</a:t>
            </a:r>
            <a:r>
              <a:rPr lang="en-US" sz="2000" dirty="0" smtClean="0"/>
              <a:t>" </a:t>
            </a:r>
            <a:r>
              <a:rPr lang="en-US" sz="2000" dirty="0"/>
              <a:t>alt="Signup </a:t>
            </a:r>
            <a:r>
              <a:rPr lang="en-US" sz="2000" dirty="0" smtClean="0"/>
              <a:t>for</a:t>
            </a:r>
          </a:p>
          <a:p>
            <a:pPr>
              <a:defRPr/>
            </a:pPr>
            <a:r>
              <a:rPr lang="en-US" sz="2000" dirty="0"/>
              <a:t> </a:t>
            </a:r>
            <a:r>
              <a:rPr lang="en-US" sz="2000" dirty="0" smtClean="0"/>
              <a:t>                    </a:t>
            </a:r>
            <a:r>
              <a:rPr lang="en-US" sz="2000" dirty="0"/>
              <a:t>free newsletter</a:t>
            </a:r>
            <a:r>
              <a:rPr lang="en-US" sz="2000" dirty="0" smtClean="0"/>
              <a:t>"&gt;</a:t>
            </a:r>
          </a:p>
          <a:p>
            <a:pPr>
              <a:defRPr/>
            </a:pPr>
            <a:r>
              <a:rPr lang="en-US" sz="2000" dirty="0"/>
              <a:t> </a:t>
            </a:r>
            <a:r>
              <a:rPr lang="en-US" sz="2000" dirty="0" smtClean="0"/>
              <a:t>       &lt;</a:t>
            </a:r>
            <a:r>
              <a:rPr lang="en-US" sz="2000" dirty="0" err="1"/>
              <a:t>br</a:t>
            </a:r>
            <a:r>
              <a:rPr lang="en-US" sz="2000" dirty="0"/>
              <a:t>/&gt;Sign up for Free Newsletter</a:t>
            </a:r>
          </a:p>
          <a:p>
            <a:pPr>
              <a:defRPr/>
            </a:pPr>
            <a:r>
              <a:rPr lang="en-US" sz="2000" dirty="0"/>
              <a:t>&lt;/button&gt;</a:t>
            </a: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0" y="36513"/>
            <a:ext cx="7543800" cy="815975"/>
          </a:xfrm>
        </p:spPr>
        <p:txBody>
          <a:bodyPr/>
          <a:lstStyle/>
          <a:p>
            <a:pPr algn="r" eaLnBrk="1" fontAlgn="auto" hangingPunct="1">
              <a:spcAft>
                <a:spcPts val="0"/>
              </a:spcAft>
              <a:defRPr/>
            </a:pPr>
            <a:r>
              <a:rPr lang="en-US" dirty="0" smtClean="0">
                <a:solidFill>
                  <a:schemeClr val="tx1">
                    <a:lumMod val="75000"/>
                    <a:lumOff val="25000"/>
                  </a:schemeClr>
                </a:solidFill>
              </a:rPr>
              <a:t>Accessibility &amp; Forms</a:t>
            </a:r>
            <a:endParaRPr lang="en-US" dirty="0">
              <a:solidFill>
                <a:schemeClr val="tx1">
                  <a:lumMod val="75000"/>
                  <a:lumOff val="25000"/>
                </a:schemeClr>
              </a:solidFill>
            </a:endParaRPr>
          </a:p>
        </p:txBody>
      </p:sp>
      <p:sp>
        <p:nvSpPr>
          <p:cNvPr id="60419" name="Content Placeholder 2"/>
          <p:cNvSpPr>
            <a:spLocks noGrp="1"/>
          </p:cNvSpPr>
          <p:nvPr>
            <p:ph idx="1"/>
          </p:nvPr>
        </p:nvSpPr>
        <p:spPr>
          <a:xfrm>
            <a:off x="2286000" y="1524000"/>
            <a:ext cx="5943600" cy="4022725"/>
          </a:xfrm>
        </p:spPr>
        <p:txBody>
          <a:bodyPr/>
          <a:lstStyle/>
          <a:p>
            <a:pPr eaLnBrk="1" hangingPunct="1"/>
            <a:r>
              <a:rPr lang="en-US" altLang="en-US" sz="3200" dirty="0" smtClean="0"/>
              <a:t>Label Element</a:t>
            </a:r>
          </a:p>
          <a:p>
            <a:pPr eaLnBrk="1" hangingPunct="1"/>
            <a:r>
              <a:rPr lang="en-US" altLang="en-US" sz="3200" dirty="0" err="1" smtClean="0"/>
              <a:t>Fieldset</a:t>
            </a:r>
            <a:r>
              <a:rPr lang="en-US" altLang="en-US" sz="3200" dirty="0" smtClean="0"/>
              <a:t> Element</a:t>
            </a:r>
          </a:p>
          <a:p>
            <a:pPr eaLnBrk="1" hangingPunct="1"/>
            <a:r>
              <a:rPr lang="en-US" altLang="en-US" sz="3200" dirty="0" smtClean="0"/>
              <a:t>Legend Element</a:t>
            </a:r>
          </a:p>
          <a:p>
            <a:pPr eaLnBrk="1" hangingPunct="1"/>
            <a:r>
              <a:rPr lang="en-US" altLang="en-US" sz="3200" dirty="0" err="1" smtClean="0"/>
              <a:t>Tabindex</a:t>
            </a:r>
            <a:r>
              <a:rPr lang="en-US" altLang="en-US" sz="3200" dirty="0" smtClean="0"/>
              <a:t> Attribute</a:t>
            </a:r>
          </a:p>
          <a:p>
            <a:pPr eaLnBrk="1" hangingPunct="1"/>
            <a:r>
              <a:rPr lang="en-US" altLang="en-US" sz="3200" dirty="0" err="1" smtClean="0"/>
              <a:t>Accesskey</a:t>
            </a:r>
            <a:r>
              <a:rPr lang="en-US" altLang="en-US" sz="3200" dirty="0" smtClean="0"/>
              <a:t> Attribute  (shortcut key)</a:t>
            </a:r>
          </a:p>
        </p:txBody>
      </p:sp>
      <p:cxnSp>
        <p:nvCxnSpPr>
          <p:cNvPr id="5" name="Straight Connector 4"/>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66800" y="5464391"/>
            <a:ext cx="7734300" cy="830997"/>
          </a:xfrm>
          <a:prstGeom prst="rect">
            <a:avLst/>
          </a:prstGeom>
        </p:spPr>
        <p:txBody>
          <a:bodyPr wrap="square">
            <a:spAutoFit/>
          </a:bodyPr>
          <a:lstStyle/>
          <a:p>
            <a:r>
              <a:rPr lang="en-US" dirty="0">
                <a:hlinkClick r:id="rId2"/>
              </a:rPr>
              <a:t>https://</a:t>
            </a:r>
            <a:r>
              <a:rPr lang="en-US" dirty="0" smtClean="0">
                <a:hlinkClick r:id="rId2"/>
              </a:rPr>
              <a:t>www.w3schools.com/tags/att_global_accesskey.asp</a:t>
            </a: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2400" y="1219200"/>
            <a:ext cx="8535988"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2" name="Rectangle 2"/>
          <p:cNvSpPr>
            <a:spLocks noGrp="1" noChangeArrowheads="1"/>
          </p:cNvSpPr>
          <p:nvPr>
            <p:ph type="title"/>
          </p:nvPr>
        </p:nvSpPr>
        <p:spPr>
          <a:xfrm>
            <a:off x="774700" y="74613"/>
            <a:ext cx="8296275" cy="733425"/>
          </a:xfrm>
        </p:spPr>
        <p:txBody>
          <a:bodyPr/>
          <a:lstStyle/>
          <a:p>
            <a:pPr algn="r" eaLnBrk="1" fontAlgn="auto" hangingPunct="1">
              <a:spcAft>
                <a:spcPts val="0"/>
              </a:spcAft>
              <a:defRPr/>
            </a:pPr>
            <a:r>
              <a:rPr lang="en-US" dirty="0" err="1" smtClean="0">
                <a:solidFill>
                  <a:schemeClr val="tx2">
                    <a:satMod val="130000"/>
                  </a:schemeClr>
                </a:solidFill>
              </a:rPr>
              <a:t>Fieldset</a:t>
            </a:r>
            <a:r>
              <a:rPr lang="en-US" dirty="0" smtClean="0">
                <a:solidFill>
                  <a:schemeClr val="tx2">
                    <a:satMod val="130000"/>
                  </a:schemeClr>
                </a:solidFill>
              </a:rPr>
              <a:t> and Legend Elements</a:t>
            </a:r>
          </a:p>
        </p:txBody>
      </p:sp>
      <p:sp>
        <p:nvSpPr>
          <p:cNvPr id="63492" name="Rectangle 3"/>
          <p:cNvSpPr>
            <a:spLocks noGrp="1" noChangeArrowheads="1"/>
          </p:cNvSpPr>
          <p:nvPr>
            <p:ph idx="1"/>
          </p:nvPr>
        </p:nvSpPr>
        <p:spPr>
          <a:xfrm>
            <a:off x="228600" y="1219200"/>
            <a:ext cx="4724400" cy="2514600"/>
          </a:xfrm>
        </p:spPr>
        <p:txBody>
          <a:bodyPr/>
          <a:lstStyle/>
          <a:p>
            <a:pPr eaLnBrk="1" hangingPunct="1">
              <a:lnSpc>
                <a:spcPct val="80000"/>
              </a:lnSpc>
            </a:pPr>
            <a:r>
              <a:rPr lang="en-US" altLang="en-US" sz="2600" smtClean="0">
                <a:cs typeface="Times New Roman" panose="02020603050405020304" pitchFamily="18" charset="0"/>
              </a:rPr>
              <a:t>The Fieldset Element</a:t>
            </a:r>
          </a:p>
          <a:p>
            <a:pPr lvl="1" eaLnBrk="1" hangingPunct="1">
              <a:lnSpc>
                <a:spcPct val="80000"/>
              </a:lnSpc>
            </a:pPr>
            <a:r>
              <a:rPr lang="en-US" altLang="en-US" sz="2200" smtClean="0">
                <a:cs typeface="Times New Roman" panose="02020603050405020304" pitchFamily="18" charset="0"/>
              </a:rPr>
              <a:t>Container tag</a:t>
            </a:r>
          </a:p>
          <a:p>
            <a:pPr lvl="1" eaLnBrk="1" hangingPunct="1">
              <a:lnSpc>
                <a:spcPct val="80000"/>
              </a:lnSpc>
            </a:pPr>
            <a:r>
              <a:rPr lang="en-US" altLang="en-US" sz="2200" smtClean="0">
                <a:cs typeface="Times New Roman" panose="02020603050405020304" pitchFamily="18" charset="0"/>
              </a:rPr>
              <a:t>Creates a visual group of </a:t>
            </a:r>
            <a:br>
              <a:rPr lang="en-US" altLang="en-US" sz="2200" smtClean="0">
                <a:cs typeface="Times New Roman" panose="02020603050405020304" pitchFamily="18" charset="0"/>
              </a:rPr>
            </a:br>
            <a:r>
              <a:rPr lang="en-US" altLang="en-US" sz="2200" smtClean="0">
                <a:cs typeface="Times New Roman" panose="02020603050405020304" pitchFamily="18" charset="0"/>
              </a:rPr>
              <a:t>form elements on a web page</a:t>
            </a:r>
          </a:p>
          <a:p>
            <a:pPr eaLnBrk="1" hangingPunct="1">
              <a:lnSpc>
                <a:spcPct val="80000"/>
              </a:lnSpc>
            </a:pPr>
            <a:r>
              <a:rPr lang="en-US" altLang="en-US" sz="2600" smtClean="0">
                <a:cs typeface="Times New Roman" panose="02020603050405020304" pitchFamily="18" charset="0"/>
              </a:rPr>
              <a:t>The Legend Element</a:t>
            </a:r>
          </a:p>
          <a:p>
            <a:pPr lvl="1" eaLnBrk="1" hangingPunct="1">
              <a:lnSpc>
                <a:spcPct val="80000"/>
              </a:lnSpc>
            </a:pPr>
            <a:r>
              <a:rPr lang="en-US" altLang="en-US" sz="2200" smtClean="0">
                <a:cs typeface="Times New Roman" panose="02020603050405020304" pitchFamily="18" charset="0"/>
              </a:rPr>
              <a:t>Container tag</a:t>
            </a:r>
          </a:p>
          <a:p>
            <a:pPr lvl="1" eaLnBrk="1" hangingPunct="1">
              <a:lnSpc>
                <a:spcPct val="80000"/>
              </a:lnSpc>
            </a:pPr>
            <a:r>
              <a:rPr lang="en-US" altLang="en-US" sz="2200" smtClean="0">
                <a:cs typeface="Times New Roman" panose="02020603050405020304" pitchFamily="18" charset="0"/>
              </a:rPr>
              <a:t>Creates a text label within the fieldset</a:t>
            </a:r>
            <a:r>
              <a:rPr lang="en-US" altLang="en-US" sz="2000" smtClean="0">
                <a:cs typeface="Times New Roman" panose="02020603050405020304" pitchFamily="18" charset="0"/>
              </a:rPr>
              <a:t/>
            </a:r>
            <a:br>
              <a:rPr lang="en-US" altLang="en-US" sz="2000" smtClean="0">
                <a:cs typeface="Times New Roman" panose="02020603050405020304" pitchFamily="18" charset="0"/>
              </a:rPr>
            </a:br>
            <a:endParaRPr lang="en-US" altLang="en-US" sz="2000" smtClean="0">
              <a:cs typeface="Times New Roman" panose="02020603050405020304" pitchFamily="18" charset="0"/>
            </a:endParaRPr>
          </a:p>
        </p:txBody>
      </p:sp>
      <p:sp>
        <p:nvSpPr>
          <p:cNvPr id="62470" name="TextBox 5"/>
          <p:cNvSpPr txBox="1">
            <a:spLocks noChangeArrowheads="1"/>
          </p:cNvSpPr>
          <p:nvPr/>
        </p:nvSpPr>
        <p:spPr bwMode="auto">
          <a:xfrm>
            <a:off x="457200" y="4249738"/>
            <a:ext cx="8307388" cy="2160587"/>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a:ln>
            <a:noFill/>
          </a:ln>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1">
              <a:lnSpc>
                <a:spcPct val="80000"/>
              </a:lnSpc>
              <a:defRPr/>
            </a:pPr>
            <a:r>
              <a:rPr lang="en-US" altLang="en-US" b="1" dirty="0" smtClean="0">
                <a:cs typeface="Times New Roman" panose="02020603050405020304" pitchFamily="18" charset="0"/>
              </a:rPr>
              <a:t>&lt;</a:t>
            </a:r>
            <a:r>
              <a:rPr lang="en-US" altLang="en-US" b="1" dirty="0" err="1" smtClean="0">
                <a:cs typeface="Times New Roman" panose="02020603050405020304" pitchFamily="18" charset="0"/>
              </a:rPr>
              <a:t>fieldset</a:t>
            </a:r>
            <a:r>
              <a:rPr lang="en-US" altLang="en-US" b="1" dirty="0" smtClean="0">
                <a:cs typeface="Times New Roman" panose="02020603050405020304" pitchFamily="18" charset="0"/>
              </a:rPr>
              <a:t>&gt;&lt;legend&gt;Customer Information&lt;/legend&gt;</a:t>
            </a:r>
          </a:p>
          <a:p>
            <a:pPr marL="0" lvl="1">
              <a:lnSpc>
                <a:spcPct val="80000"/>
              </a:lnSpc>
              <a:defRPr/>
            </a:pPr>
            <a:r>
              <a:rPr lang="en-US" altLang="en-US" b="1" dirty="0" smtClean="0">
                <a:cs typeface="Times New Roman" panose="02020603050405020304" pitchFamily="18" charset="0"/>
              </a:rPr>
              <a:t>    </a:t>
            </a:r>
            <a:r>
              <a:rPr lang="en-US" altLang="en-US" b="1" smtClean="0">
                <a:cs typeface="Times New Roman" panose="02020603050405020304" pitchFamily="18" charset="0"/>
              </a:rPr>
              <a:t>&lt;label for</a:t>
            </a:r>
            <a:r>
              <a:rPr lang="en-US" altLang="en-US" b="1" dirty="0" smtClean="0">
                <a:cs typeface="Times New Roman" panose="02020603050405020304" pitchFamily="18" charset="0"/>
              </a:rPr>
              <a:t>="name" </a:t>
            </a:r>
            <a:r>
              <a:rPr lang="en-US" altLang="en-US" b="1" dirty="0">
                <a:cs typeface="Times New Roman" panose="02020603050405020304" pitchFamily="18" charset="0"/>
              </a:rPr>
              <a:t>&gt;Name: &lt;/label&gt; </a:t>
            </a:r>
            <a:r>
              <a:rPr lang="en-US" altLang="en-US" b="1" dirty="0" smtClean="0">
                <a:cs typeface="Times New Roman" panose="02020603050405020304" pitchFamily="18" charset="0"/>
              </a:rPr>
              <a:t/>
            </a:r>
            <a:br>
              <a:rPr lang="en-US" altLang="en-US" b="1" dirty="0" smtClean="0">
                <a:cs typeface="Times New Roman" panose="02020603050405020304" pitchFamily="18" charset="0"/>
              </a:rPr>
            </a:br>
            <a:r>
              <a:rPr lang="en-US" altLang="en-US" b="1" dirty="0" smtClean="0">
                <a:cs typeface="Times New Roman" panose="02020603050405020304" pitchFamily="18" charset="0"/>
              </a:rPr>
              <a:t>       &lt;input type="text" name="name" id="name“&gt;</a:t>
            </a:r>
            <a:br>
              <a:rPr lang="en-US" altLang="en-US" b="1" dirty="0" smtClean="0">
                <a:cs typeface="Times New Roman" panose="02020603050405020304" pitchFamily="18" charset="0"/>
              </a:rPr>
            </a:br>
            <a:r>
              <a:rPr lang="en-US" altLang="en-US" b="1" dirty="0" smtClean="0">
                <a:cs typeface="Times New Roman" panose="02020603050405020304" pitchFamily="18" charset="0"/>
              </a:rPr>
              <a:t>    &lt;</a:t>
            </a:r>
            <a:r>
              <a:rPr lang="en-US" altLang="en-US" b="1" dirty="0" err="1" smtClean="0">
                <a:cs typeface="Times New Roman" panose="02020603050405020304" pitchFamily="18" charset="0"/>
              </a:rPr>
              <a:t>br</a:t>
            </a:r>
            <a:r>
              <a:rPr lang="en-US" altLang="en-US" b="1" dirty="0" smtClean="0">
                <a:cs typeface="Times New Roman" panose="02020603050405020304" pitchFamily="18" charset="0"/>
              </a:rPr>
              <a:t>&gt;&lt;</a:t>
            </a:r>
            <a:r>
              <a:rPr lang="en-US" altLang="en-US" b="1" dirty="0" err="1" smtClean="0">
                <a:cs typeface="Times New Roman" panose="02020603050405020304" pitchFamily="18" charset="0"/>
              </a:rPr>
              <a:t>br</a:t>
            </a:r>
            <a:r>
              <a:rPr lang="en-US" altLang="en-US" b="1" dirty="0" smtClean="0">
                <a:cs typeface="Times New Roman" panose="02020603050405020304" pitchFamily="18" charset="0"/>
              </a:rPr>
              <a:t>&gt;</a:t>
            </a:r>
          </a:p>
          <a:p>
            <a:pPr marL="0" lvl="1">
              <a:lnSpc>
                <a:spcPct val="80000"/>
              </a:lnSpc>
              <a:defRPr/>
            </a:pPr>
            <a:r>
              <a:rPr lang="en-US" altLang="en-US" b="1" dirty="0" smtClean="0">
                <a:cs typeface="Times New Roman" panose="02020603050405020304" pitchFamily="18" charset="0"/>
              </a:rPr>
              <a:t>    &lt;label for="email</a:t>
            </a:r>
            <a:r>
              <a:rPr lang="en-US" altLang="en-US" b="1" dirty="0">
                <a:cs typeface="Times New Roman" panose="02020603050405020304" pitchFamily="18" charset="0"/>
              </a:rPr>
              <a:t>"&gt; </a:t>
            </a:r>
            <a:r>
              <a:rPr lang="en-US" altLang="en-US" b="1" dirty="0" smtClean="0">
                <a:cs typeface="Times New Roman" panose="02020603050405020304" pitchFamily="18" charset="0"/>
              </a:rPr>
              <a:t>Email: </a:t>
            </a:r>
            <a:r>
              <a:rPr lang="en-US" altLang="en-US" b="1" dirty="0">
                <a:cs typeface="Times New Roman" panose="02020603050405020304" pitchFamily="18" charset="0"/>
              </a:rPr>
              <a:t>&lt;/label&gt;</a:t>
            </a:r>
            <a:r>
              <a:rPr lang="en-US" altLang="en-US" b="1" dirty="0" smtClean="0">
                <a:cs typeface="Times New Roman" panose="02020603050405020304" pitchFamily="18" charset="0"/>
              </a:rPr>
              <a:t/>
            </a:r>
            <a:br>
              <a:rPr lang="en-US" altLang="en-US" b="1" dirty="0" smtClean="0">
                <a:cs typeface="Times New Roman" panose="02020603050405020304" pitchFamily="18" charset="0"/>
              </a:rPr>
            </a:br>
            <a:r>
              <a:rPr lang="en-US" altLang="en-US" b="1" dirty="0" smtClean="0">
                <a:cs typeface="Times New Roman" panose="02020603050405020304" pitchFamily="18" charset="0"/>
              </a:rPr>
              <a:t>       &lt;input type="email" name="email" id="email"&gt;</a:t>
            </a:r>
          </a:p>
          <a:p>
            <a:pPr marL="0" lvl="1">
              <a:lnSpc>
                <a:spcPct val="80000"/>
              </a:lnSpc>
              <a:defRPr/>
            </a:pPr>
            <a:r>
              <a:rPr lang="en-US" altLang="en-US" b="1" dirty="0" smtClean="0">
                <a:cs typeface="Times New Roman" panose="02020603050405020304" pitchFamily="18" charset="0"/>
              </a:rPr>
              <a:t>&lt;/</a:t>
            </a:r>
            <a:r>
              <a:rPr lang="en-US" altLang="en-US" b="1" dirty="0" err="1" smtClean="0">
                <a:cs typeface="Times New Roman" panose="02020603050405020304" pitchFamily="18" charset="0"/>
              </a:rPr>
              <a:t>fieldset</a:t>
            </a:r>
            <a:r>
              <a:rPr lang="en-US" altLang="en-US" b="1" dirty="0" smtClean="0">
                <a:cs typeface="Times New Roman" panose="02020603050405020304" pitchFamily="18" charset="0"/>
              </a:rPr>
              <a:t>&gt;</a:t>
            </a:r>
          </a:p>
        </p:txBody>
      </p:sp>
      <p:cxnSp>
        <p:nvCxnSpPr>
          <p:cNvPr id="8" name="Straight Connector 7"/>
          <p:cNvCxnSpPr/>
          <p:nvPr/>
        </p:nvCxnSpPr>
        <p:spPr>
          <a:xfrm>
            <a:off x="0" y="804863"/>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pic>
        <p:nvPicPr>
          <p:cNvPr id="63496" name="Picture 9"/>
          <p:cNvPicPr>
            <a:picLocks noChangeAspect="1" noChangeArrowheads="1"/>
          </p:cNvPicPr>
          <p:nvPr/>
        </p:nvPicPr>
        <p:blipFill>
          <a:blip r:embed="rId3">
            <a:extLst>
              <a:ext uri="{28A0092B-C50C-407E-A947-70E740481C1C}">
                <a14:useLocalDpi xmlns:a14="http://schemas.microsoft.com/office/drawing/2010/main" val="0"/>
              </a:ext>
            </a:extLst>
          </a:blip>
          <a:srcRect l="26984" t="25533" r="40184" b="43021"/>
          <a:stretch>
            <a:fillRect/>
          </a:stretch>
        </p:blipFill>
        <p:spPr bwMode="auto">
          <a:xfrm>
            <a:off x="5127625" y="1092200"/>
            <a:ext cx="3636963" cy="2955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535988"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2" name="Rectangle 2"/>
          <p:cNvSpPr>
            <a:spLocks noGrp="1" noChangeArrowheads="1"/>
          </p:cNvSpPr>
          <p:nvPr>
            <p:ph type="title"/>
          </p:nvPr>
        </p:nvSpPr>
        <p:spPr>
          <a:xfrm>
            <a:off x="180975" y="485775"/>
            <a:ext cx="8296275" cy="733425"/>
          </a:xfrm>
        </p:spPr>
        <p:txBody>
          <a:bodyPr>
            <a:normAutofit fontScale="90000"/>
          </a:bodyPr>
          <a:lstStyle/>
          <a:p>
            <a:pPr eaLnBrk="1" fontAlgn="auto" hangingPunct="1">
              <a:spcAft>
                <a:spcPts val="0"/>
              </a:spcAft>
              <a:defRPr/>
            </a:pPr>
            <a:r>
              <a:rPr lang="en-US" dirty="0" err="1" smtClean="0">
                <a:solidFill>
                  <a:schemeClr val="tx2">
                    <a:satMod val="130000"/>
                  </a:schemeClr>
                </a:solidFill>
              </a:rPr>
              <a:t>Fieldset</a:t>
            </a:r>
            <a:r>
              <a:rPr lang="en-US" dirty="0" smtClean="0">
                <a:solidFill>
                  <a:schemeClr val="tx2">
                    <a:satMod val="130000"/>
                  </a:schemeClr>
                </a:solidFill>
              </a:rPr>
              <a:t> and </a:t>
            </a:r>
            <a:br>
              <a:rPr lang="en-US" dirty="0" smtClean="0">
                <a:solidFill>
                  <a:schemeClr val="tx2">
                    <a:satMod val="130000"/>
                  </a:schemeClr>
                </a:solidFill>
              </a:rPr>
            </a:br>
            <a:r>
              <a:rPr lang="en-US" dirty="0" smtClean="0">
                <a:solidFill>
                  <a:schemeClr val="tx2">
                    <a:satMod val="130000"/>
                  </a:schemeClr>
                </a:solidFill>
              </a:rPr>
              <a:t>Legend Elements</a:t>
            </a:r>
          </a:p>
        </p:txBody>
      </p:sp>
      <p:sp>
        <p:nvSpPr>
          <p:cNvPr id="62470" name="TextBox 5"/>
          <p:cNvSpPr txBox="1">
            <a:spLocks noChangeArrowheads="1"/>
          </p:cNvSpPr>
          <p:nvPr/>
        </p:nvSpPr>
        <p:spPr bwMode="auto">
          <a:xfrm>
            <a:off x="0" y="3686175"/>
            <a:ext cx="9144000" cy="3071610"/>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a:ln>
            <a:noFill/>
          </a:ln>
        </p:spPr>
        <p:txBody>
          <a:bodyPr wrap="squar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1">
              <a:lnSpc>
                <a:spcPct val="80000"/>
              </a:lnSpc>
              <a:defRPr/>
            </a:pPr>
            <a:r>
              <a:rPr lang="en-US" altLang="en-US" sz="2200" b="1" dirty="0" smtClean="0">
                <a:cs typeface="Times New Roman" panose="02020603050405020304" pitchFamily="18" charset="0"/>
              </a:rPr>
              <a:t>&lt;</a:t>
            </a:r>
            <a:r>
              <a:rPr lang="en-US" altLang="en-US" sz="2200" b="1" dirty="0" err="1" smtClean="0">
                <a:cs typeface="Times New Roman" panose="02020603050405020304" pitchFamily="18" charset="0"/>
              </a:rPr>
              <a:t>fieldset</a:t>
            </a:r>
            <a:r>
              <a:rPr lang="en-US" altLang="en-US" sz="2200" b="1" dirty="0" smtClean="0">
                <a:cs typeface="Times New Roman" panose="02020603050405020304" pitchFamily="18" charset="0"/>
              </a:rPr>
              <a:t>&gt;&lt;legend&gt;Billing Address&lt;/legend&gt;</a:t>
            </a:r>
          </a:p>
          <a:p>
            <a:pPr marL="0" lvl="1">
              <a:lnSpc>
                <a:spcPct val="80000"/>
              </a:lnSpc>
              <a:defRPr/>
            </a:pPr>
            <a:r>
              <a:rPr lang="en-US" altLang="en-US" sz="2200" b="1" dirty="0" smtClean="0">
                <a:cs typeface="Times New Roman" panose="02020603050405020304" pitchFamily="18" charset="0"/>
              </a:rPr>
              <a:t>    &lt;label for ="street"&gt;Street: </a:t>
            </a:r>
            <a:r>
              <a:rPr lang="en-US" altLang="en-US" sz="2200" b="1" dirty="0">
                <a:cs typeface="Times New Roman" panose="02020603050405020304" pitchFamily="18" charset="0"/>
              </a:rPr>
              <a:t>&lt;/label&gt; </a:t>
            </a:r>
            <a:endParaRPr lang="en-US" altLang="en-US" sz="2200" b="1" dirty="0" smtClean="0">
              <a:cs typeface="Times New Roman" panose="02020603050405020304" pitchFamily="18" charset="0"/>
            </a:endParaRPr>
          </a:p>
          <a:p>
            <a:pPr marL="0" lvl="1">
              <a:lnSpc>
                <a:spcPct val="80000"/>
              </a:lnSpc>
              <a:defRPr/>
            </a:pPr>
            <a:r>
              <a:rPr lang="en-US" altLang="en-US" sz="2200" b="1" dirty="0" smtClean="0">
                <a:cs typeface="Times New Roman" panose="02020603050405020304" pitchFamily="18" charset="0"/>
              </a:rPr>
              <a:t>       &lt;input type="text" name="street" id="street" size="54"&gt;</a:t>
            </a:r>
          </a:p>
          <a:p>
            <a:pPr marL="0" lvl="1">
              <a:lnSpc>
                <a:spcPct val="80000"/>
              </a:lnSpc>
              <a:defRPr/>
            </a:pPr>
            <a:r>
              <a:rPr lang="en-US" altLang="en-US" sz="2200" b="1" dirty="0">
                <a:cs typeface="Times New Roman" panose="02020603050405020304" pitchFamily="18" charset="0"/>
              </a:rPr>
              <a:t> </a:t>
            </a:r>
            <a:r>
              <a:rPr lang="en-US" altLang="en-US" sz="2200" b="1" dirty="0" smtClean="0">
                <a:cs typeface="Times New Roman" panose="02020603050405020304" pitchFamily="18" charset="0"/>
              </a:rPr>
              <a:t>  &lt;</a:t>
            </a:r>
            <a:r>
              <a:rPr lang="en-US" altLang="en-US" sz="2200" b="1" dirty="0" err="1" smtClean="0">
                <a:cs typeface="Times New Roman" panose="02020603050405020304" pitchFamily="18" charset="0"/>
              </a:rPr>
              <a:t>br</a:t>
            </a:r>
            <a:r>
              <a:rPr lang="en-US" altLang="en-US" sz="2200" b="1" dirty="0" smtClean="0">
                <a:cs typeface="Times New Roman" panose="02020603050405020304" pitchFamily="18" charset="0"/>
              </a:rPr>
              <a:t>&gt;&lt;</a:t>
            </a:r>
            <a:r>
              <a:rPr lang="en-US" altLang="en-US" sz="2200" b="1" dirty="0" err="1" smtClean="0">
                <a:cs typeface="Times New Roman" panose="02020603050405020304" pitchFamily="18" charset="0"/>
              </a:rPr>
              <a:t>br</a:t>
            </a:r>
            <a:r>
              <a:rPr lang="en-US" altLang="en-US" sz="2200" b="1" dirty="0" smtClean="0">
                <a:cs typeface="Times New Roman" panose="02020603050405020304" pitchFamily="18" charset="0"/>
              </a:rPr>
              <a:t>&gt;</a:t>
            </a:r>
          </a:p>
          <a:p>
            <a:pPr marL="0" lvl="1">
              <a:lnSpc>
                <a:spcPct val="80000"/>
              </a:lnSpc>
              <a:defRPr/>
            </a:pPr>
            <a:r>
              <a:rPr lang="en-US" altLang="en-US" sz="2200" b="1" dirty="0" smtClean="0">
                <a:cs typeface="Times New Roman" panose="02020603050405020304" pitchFamily="18" charset="0"/>
              </a:rPr>
              <a:t>   &lt;label for="city"&gt;</a:t>
            </a:r>
            <a:r>
              <a:rPr lang="en-US" altLang="en-US" sz="2200" b="1" dirty="0">
                <a:cs typeface="Times New Roman" panose="02020603050405020304" pitchFamily="18" charset="0"/>
              </a:rPr>
              <a:t>City:&lt;/label</a:t>
            </a:r>
            <a:r>
              <a:rPr lang="en-US" altLang="en-US" sz="2200" b="1" dirty="0" smtClean="0">
                <a:cs typeface="Times New Roman" panose="02020603050405020304" pitchFamily="18" charset="0"/>
              </a:rPr>
              <a:t>&gt;</a:t>
            </a:r>
          </a:p>
          <a:p>
            <a:pPr marL="0" lvl="1">
              <a:lnSpc>
                <a:spcPct val="80000"/>
              </a:lnSpc>
              <a:defRPr/>
            </a:pPr>
            <a:r>
              <a:rPr lang="en-US" altLang="en-US" sz="2200" b="1" dirty="0" smtClean="0">
                <a:cs typeface="Times New Roman" panose="02020603050405020304" pitchFamily="18" charset="0"/>
              </a:rPr>
              <a:t>     &lt;input type="text" name="city" id="city"&gt;</a:t>
            </a:r>
          </a:p>
          <a:p>
            <a:pPr marL="0" lvl="1">
              <a:lnSpc>
                <a:spcPct val="80000"/>
              </a:lnSpc>
              <a:defRPr/>
            </a:pPr>
            <a:r>
              <a:rPr lang="en-US" altLang="en-US" sz="2200" b="1" dirty="0" smtClean="0">
                <a:cs typeface="Times New Roman" panose="02020603050405020304" pitchFamily="18" charset="0"/>
              </a:rPr>
              <a:t>   &lt;label for ="state"&gt;</a:t>
            </a:r>
            <a:r>
              <a:rPr lang="en-US" altLang="en-US" sz="2200" b="1" dirty="0">
                <a:cs typeface="Times New Roman" panose="02020603050405020304" pitchFamily="18" charset="0"/>
              </a:rPr>
              <a:t>State:&lt;/label</a:t>
            </a:r>
            <a:r>
              <a:rPr lang="en-US" altLang="en-US" sz="2200" b="1" dirty="0" smtClean="0">
                <a:cs typeface="Times New Roman" panose="02020603050405020304" pitchFamily="18" charset="0"/>
              </a:rPr>
              <a:t>&gt;</a:t>
            </a:r>
          </a:p>
          <a:p>
            <a:pPr marL="0" lvl="1">
              <a:lnSpc>
                <a:spcPct val="80000"/>
              </a:lnSpc>
              <a:defRPr/>
            </a:pPr>
            <a:r>
              <a:rPr lang="en-US" altLang="en-US" sz="2200" b="1" dirty="0" smtClean="0">
                <a:cs typeface="Times New Roman" panose="02020603050405020304" pitchFamily="18" charset="0"/>
              </a:rPr>
              <a:t>     &lt;input type="text" name="state" id="state" </a:t>
            </a:r>
            <a:r>
              <a:rPr lang="en-US" altLang="en-US" sz="2200" b="1" dirty="0" err="1" smtClean="0">
                <a:cs typeface="Times New Roman" panose="02020603050405020304" pitchFamily="18" charset="0"/>
              </a:rPr>
              <a:t>maxlength</a:t>
            </a:r>
            <a:r>
              <a:rPr lang="en-US" altLang="en-US" sz="2200" b="1" dirty="0" smtClean="0">
                <a:cs typeface="Times New Roman" panose="02020603050405020304" pitchFamily="18" charset="0"/>
              </a:rPr>
              <a:t>="2" size="5"&gt;</a:t>
            </a:r>
          </a:p>
          <a:p>
            <a:pPr marL="0" lvl="1">
              <a:lnSpc>
                <a:spcPct val="80000"/>
              </a:lnSpc>
              <a:defRPr/>
            </a:pPr>
            <a:r>
              <a:rPr lang="en-US" altLang="en-US" sz="2200" b="1" dirty="0" smtClean="0">
                <a:cs typeface="Times New Roman" panose="02020603050405020304" pitchFamily="18" charset="0"/>
              </a:rPr>
              <a:t>   &lt;label for="zip"&gt;</a:t>
            </a:r>
            <a:r>
              <a:rPr lang="en-US" altLang="en-US" sz="2200" b="1" dirty="0">
                <a:cs typeface="Times New Roman" panose="02020603050405020304" pitchFamily="18" charset="0"/>
              </a:rPr>
              <a:t>Zip:&lt;/label</a:t>
            </a:r>
            <a:r>
              <a:rPr lang="en-US" altLang="en-US" sz="2200" b="1" dirty="0" smtClean="0">
                <a:cs typeface="Times New Roman" panose="02020603050405020304" pitchFamily="18" charset="0"/>
              </a:rPr>
              <a:t>&gt;</a:t>
            </a:r>
          </a:p>
          <a:p>
            <a:pPr marL="0" lvl="1">
              <a:lnSpc>
                <a:spcPct val="80000"/>
              </a:lnSpc>
              <a:defRPr/>
            </a:pPr>
            <a:r>
              <a:rPr lang="en-US" altLang="en-US" sz="2200" b="1" dirty="0">
                <a:cs typeface="Times New Roman" panose="02020603050405020304" pitchFamily="18" charset="0"/>
              </a:rPr>
              <a:t> </a:t>
            </a:r>
            <a:r>
              <a:rPr lang="en-US" altLang="en-US" sz="2200" b="1" dirty="0" smtClean="0">
                <a:cs typeface="Times New Roman" panose="02020603050405020304" pitchFamily="18" charset="0"/>
              </a:rPr>
              <a:t>    &lt;input type="text" name="zip" id="zip" </a:t>
            </a:r>
            <a:r>
              <a:rPr lang="en-US" altLang="en-US" sz="2200" b="1" dirty="0" err="1" smtClean="0">
                <a:cs typeface="Times New Roman" panose="02020603050405020304" pitchFamily="18" charset="0"/>
              </a:rPr>
              <a:t>maxlength</a:t>
            </a:r>
            <a:r>
              <a:rPr lang="en-US" altLang="en-US" sz="2200" b="1" dirty="0" smtClean="0">
                <a:cs typeface="Times New Roman" panose="02020603050405020304" pitchFamily="18" charset="0"/>
              </a:rPr>
              <a:t>="5" size="5"&gt;</a:t>
            </a:r>
          </a:p>
          <a:p>
            <a:pPr marL="0" lvl="1">
              <a:lnSpc>
                <a:spcPct val="80000"/>
              </a:lnSpc>
              <a:defRPr/>
            </a:pPr>
            <a:r>
              <a:rPr lang="en-US" altLang="en-US" sz="2200" b="1" dirty="0" smtClean="0">
                <a:cs typeface="Times New Roman" panose="02020603050405020304" pitchFamily="18" charset="0"/>
              </a:rPr>
              <a:t>&lt;/</a:t>
            </a:r>
            <a:r>
              <a:rPr lang="en-US" altLang="en-US" sz="2200" b="1" dirty="0" err="1" smtClean="0">
                <a:cs typeface="Times New Roman" panose="02020603050405020304" pitchFamily="18" charset="0"/>
              </a:rPr>
              <a:t>fieldset</a:t>
            </a:r>
            <a:r>
              <a:rPr lang="en-US" altLang="en-US" sz="2200" b="1" dirty="0" smtClean="0">
                <a:cs typeface="Times New Roman" panose="02020603050405020304" pitchFamily="18" charset="0"/>
              </a:rPr>
              <a:t>&gt;</a:t>
            </a:r>
          </a:p>
        </p:txBody>
      </p:sp>
      <p:cxnSp>
        <p:nvCxnSpPr>
          <p:cNvPr id="8" name="Straight Connector 7"/>
          <p:cNvCxnSpPr/>
          <p:nvPr/>
        </p:nvCxnSpPr>
        <p:spPr>
          <a:xfrm>
            <a:off x="0" y="1212850"/>
            <a:ext cx="4953000" cy="635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pic>
        <p:nvPicPr>
          <p:cNvPr id="65544" name="Picture 9"/>
          <p:cNvPicPr>
            <a:picLocks noChangeAspect="1" noChangeArrowheads="1"/>
          </p:cNvPicPr>
          <p:nvPr/>
        </p:nvPicPr>
        <p:blipFill>
          <a:blip r:embed="rId3">
            <a:extLst>
              <a:ext uri="{28A0092B-C50C-407E-A947-70E740481C1C}">
                <a14:useLocalDpi xmlns:a14="http://schemas.microsoft.com/office/drawing/2010/main" val="0"/>
              </a:ext>
            </a:extLst>
          </a:blip>
          <a:srcRect l="26984" t="25533" r="40184" b="43021"/>
          <a:stretch>
            <a:fillRect/>
          </a:stretch>
        </p:blipFill>
        <p:spPr bwMode="auto">
          <a:xfrm>
            <a:off x="5080000" y="369888"/>
            <a:ext cx="3789363" cy="30210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22325" y="287338"/>
            <a:ext cx="7543800" cy="779462"/>
          </a:xfrm>
        </p:spPr>
        <p:txBody>
          <a:bodyPr/>
          <a:lstStyle/>
          <a:p>
            <a:pPr algn="r" eaLnBrk="1" fontAlgn="auto" hangingPunct="1">
              <a:spcAft>
                <a:spcPts val="0"/>
              </a:spcAft>
              <a:defRPr/>
            </a:pPr>
            <a:r>
              <a:rPr lang="en-US" dirty="0" smtClean="0">
                <a:solidFill>
                  <a:schemeClr val="tx2">
                    <a:satMod val="130000"/>
                  </a:schemeClr>
                </a:solidFill>
              </a:rPr>
              <a:t>Overview of Forms</a:t>
            </a:r>
            <a:r>
              <a:rPr lang="en-US" sz="1800" b="1" dirty="0" smtClean="0">
                <a:solidFill>
                  <a:schemeClr val="tx2">
                    <a:satMod val="130000"/>
                  </a:schemeClr>
                </a:solidFill>
              </a:rPr>
              <a:t>, cont.</a:t>
            </a:r>
          </a:p>
        </p:txBody>
      </p:sp>
      <p:sp>
        <p:nvSpPr>
          <p:cNvPr id="18435" name="Rectangle 3"/>
          <p:cNvSpPr>
            <a:spLocks noGrp="1" noChangeArrowheads="1"/>
          </p:cNvSpPr>
          <p:nvPr>
            <p:ph idx="1"/>
          </p:nvPr>
        </p:nvSpPr>
        <p:spPr>
          <a:xfrm>
            <a:off x="441325" y="1600200"/>
            <a:ext cx="4435475" cy="4191000"/>
          </a:xfrm>
        </p:spPr>
        <p:txBody>
          <a:bodyPr/>
          <a:lstStyle/>
          <a:p>
            <a:pPr eaLnBrk="1" hangingPunct="1">
              <a:defRPr/>
            </a:pPr>
            <a:r>
              <a:rPr lang="en-US" altLang="en-US" sz="4000" dirty="0" smtClean="0">
                <a:cs typeface="Times New Roman" panose="02020603050405020304" pitchFamily="18" charset="0"/>
              </a:rPr>
              <a:t>Form</a:t>
            </a:r>
          </a:p>
          <a:p>
            <a:pPr lvl="1" eaLnBrk="1" hangingPunct="1">
              <a:defRPr/>
            </a:pPr>
            <a:r>
              <a:rPr lang="en-US" altLang="en-US" sz="2800" dirty="0" smtClean="0">
                <a:cs typeface="Times New Roman" panose="02020603050405020304" pitchFamily="18" charset="0"/>
              </a:rPr>
              <a:t>An HTML element that </a:t>
            </a:r>
            <a:br>
              <a:rPr lang="en-US" altLang="en-US" sz="2800" dirty="0" smtClean="0">
                <a:cs typeface="Times New Roman" panose="02020603050405020304" pitchFamily="18" charset="0"/>
              </a:rPr>
            </a:br>
            <a:r>
              <a:rPr lang="en-US" altLang="en-US" sz="2800" dirty="0" smtClean="0">
                <a:cs typeface="Times New Roman" panose="02020603050405020304" pitchFamily="18" charset="0"/>
              </a:rPr>
              <a:t>contains and organizes </a:t>
            </a:r>
          </a:p>
          <a:p>
            <a:pPr marL="200025" lvl="1" indent="0" eaLnBrk="1" hangingPunct="1">
              <a:buFont typeface="Calibri" panose="020F0502020204030204" pitchFamily="34" charset="0"/>
              <a:buNone/>
              <a:defRPr/>
            </a:pPr>
            <a:r>
              <a:rPr lang="en-US" altLang="en-US" sz="2800" b="1" dirty="0">
                <a:cs typeface="Times New Roman" panose="02020603050405020304" pitchFamily="18" charset="0"/>
              </a:rPr>
              <a:t> </a:t>
            </a:r>
            <a:r>
              <a:rPr lang="en-US" altLang="en-US" sz="2800" b="1" dirty="0" smtClean="0">
                <a:cs typeface="Times New Roman" panose="02020603050405020304" pitchFamily="18" charset="0"/>
              </a:rPr>
              <a:t> </a:t>
            </a:r>
            <a:r>
              <a:rPr lang="en-US" altLang="en-US" sz="2800" b="1" i="1" dirty="0" smtClean="0">
                <a:cs typeface="Times New Roman" panose="02020603050405020304" pitchFamily="18" charset="0"/>
              </a:rPr>
              <a:t>form controls</a:t>
            </a:r>
            <a:r>
              <a:rPr lang="en-US" altLang="en-US" sz="2800" b="1" dirty="0" smtClean="0">
                <a:cs typeface="Times New Roman" panose="02020603050405020304" pitchFamily="18" charset="0"/>
              </a:rPr>
              <a:t> </a:t>
            </a:r>
            <a:r>
              <a:rPr lang="en-US" altLang="en-US" sz="2800" dirty="0" smtClean="0">
                <a:cs typeface="Times New Roman" panose="02020603050405020304" pitchFamily="18" charset="0"/>
              </a:rPr>
              <a:t>such as</a:t>
            </a:r>
            <a:r>
              <a:rPr lang="en-US" altLang="en-US" sz="1100" dirty="0" smtClean="0">
                <a:cs typeface="Times New Roman" panose="02020603050405020304" pitchFamily="18" charset="0"/>
              </a:rPr>
              <a:t/>
            </a:r>
            <a:br>
              <a:rPr lang="en-US" altLang="en-US" sz="1100" dirty="0" smtClean="0">
                <a:cs typeface="Times New Roman" panose="02020603050405020304" pitchFamily="18" charset="0"/>
              </a:rPr>
            </a:br>
            <a:r>
              <a:rPr lang="en-US" altLang="en-US" sz="1100" dirty="0" smtClean="0">
                <a:cs typeface="Times New Roman" panose="02020603050405020304" pitchFamily="18" charset="0"/>
              </a:rPr>
              <a:t/>
            </a:r>
            <a:br>
              <a:rPr lang="en-US" altLang="en-US" sz="1100" dirty="0" smtClean="0">
                <a:cs typeface="Times New Roman" panose="02020603050405020304" pitchFamily="18" charset="0"/>
              </a:rPr>
            </a:br>
            <a:r>
              <a:rPr lang="en-US" altLang="en-US" sz="1100" dirty="0" smtClean="0">
                <a:cs typeface="Times New Roman" panose="02020603050405020304" pitchFamily="18" charset="0"/>
              </a:rPr>
              <a:t>                </a:t>
            </a:r>
            <a:r>
              <a:rPr lang="en-US" altLang="en-US" sz="2800" dirty="0" smtClean="0">
                <a:cs typeface="Times New Roman" panose="02020603050405020304" pitchFamily="18" charset="0"/>
              </a:rPr>
              <a:t>text boxes 	</a:t>
            </a:r>
            <a:br>
              <a:rPr lang="en-US" altLang="en-US" sz="2800" dirty="0" smtClean="0">
                <a:cs typeface="Times New Roman" panose="02020603050405020304" pitchFamily="18" charset="0"/>
              </a:rPr>
            </a:br>
            <a:r>
              <a:rPr lang="en-US" altLang="en-US" sz="2800" dirty="0" smtClean="0">
                <a:cs typeface="Times New Roman" panose="02020603050405020304" pitchFamily="18" charset="0"/>
              </a:rPr>
              <a:t>      check boxes </a:t>
            </a:r>
            <a:br>
              <a:rPr lang="en-US" altLang="en-US" sz="2800" dirty="0" smtClean="0">
                <a:cs typeface="Times New Roman" panose="02020603050405020304" pitchFamily="18" charset="0"/>
              </a:rPr>
            </a:br>
            <a:r>
              <a:rPr lang="en-US" altLang="en-US" sz="2800" dirty="0" smtClean="0">
                <a:cs typeface="Times New Roman" panose="02020603050405020304" pitchFamily="18" charset="0"/>
              </a:rPr>
              <a:t>      buttons </a:t>
            </a:r>
            <a:r>
              <a:rPr lang="en-US" altLang="en-US" sz="1100" dirty="0" smtClean="0">
                <a:cs typeface="Times New Roman" panose="02020603050405020304" pitchFamily="18" charset="0"/>
              </a:rPr>
              <a:t/>
            </a:r>
            <a:br>
              <a:rPr lang="en-US" altLang="en-US" sz="1100" dirty="0" smtClean="0">
                <a:cs typeface="Times New Roman" panose="02020603050405020304" pitchFamily="18" charset="0"/>
              </a:rPr>
            </a:br>
            <a:r>
              <a:rPr lang="en-US" altLang="en-US" sz="1100" dirty="0" smtClean="0">
                <a:cs typeface="Times New Roman" panose="02020603050405020304" pitchFamily="18" charset="0"/>
              </a:rPr>
              <a:t/>
            </a:r>
            <a:br>
              <a:rPr lang="en-US" altLang="en-US" sz="1100" dirty="0" smtClean="0">
                <a:cs typeface="Times New Roman" panose="02020603050405020304" pitchFamily="18" charset="0"/>
              </a:rPr>
            </a:br>
            <a:r>
              <a:rPr lang="en-US" altLang="en-US" sz="1100" dirty="0" smtClean="0">
                <a:cs typeface="Times New Roman" panose="02020603050405020304" pitchFamily="18" charset="0"/>
              </a:rPr>
              <a:t>   </a:t>
            </a:r>
            <a:r>
              <a:rPr lang="en-US" altLang="en-US" sz="2800" dirty="0" smtClean="0">
                <a:cs typeface="Times New Roman" panose="02020603050405020304" pitchFamily="18" charset="0"/>
              </a:rPr>
              <a:t>that can accept information        </a:t>
            </a:r>
          </a:p>
          <a:p>
            <a:pPr marL="200025" lvl="1" indent="0" eaLnBrk="1" hangingPunct="1">
              <a:buFont typeface="Calibri" panose="020F0502020204030204" pitchFamily="34" charset="0"/>
              <a:buNone/>
              <a:defRPr/>
            </a:pPr>
            <a:r>
              <a:rPr lang="en-US" altLang="en-US" sz="2800" dirty="0">
                <a:cs typeface="Times New Roman" panose="02020603050405020304" pitchFamily="18" charset="0"/>
              </a:rPr>
              <a:t> </a:t>
            </a:r>
            <a:r>
              <a:rPr lang="en-US" altLang="en-US" sz="2800" dirty="0" smtClean="0">
                <a:cs typeface="Times New Roman" panose="02020603050405020304" pitchFamily="18" charset="0"/>
              </a:rPr>
              <a:t>from website visitors. </a:t>
            </a:r>
          </a:p>
        </p:txBody>
      </p:sp>
      <p:sp>
        <p:nvSpPr>
          <p:cNvPr id="18436"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616F81-30E4-4034-875C-93EA7DC2EC3D}" type="slidenum">
              <a:rPr lang="en-US" altLang="en-US" sz="1200" smtClean="0">
                <a:solidFill>
                  <a:srgbClr val="052E65"/>
                </a:solidFill>
              </a:rPr>
              <a:pPr/>
              <a:t>3</a:t>
            </a:fld>
            <a:endParaRPr lang="en-US" altLang="en-US" sz="1200" smtClean="0">
              <a:solidFill>
                <a:srgbClr val="052E65"/>
              </a:solidFill>
            </a:endParaRPr>
          </a:p>
        </p:txBody>
      </p:sp>
      <p:pic>
        <p:nvPicPr>
          <p:cNvPr id="105474" name="Picture 2" descr="Figure9"/>
          <p:cNvPicPr>
            <a:picLocks noChangeAspect="1" noChangeArrowheads="1"/>
          </p:cNvPicPr>
          <p:nvPr/>
        </p:nvPicPr>
        <p:blipFill>
          <a:blip r:embed="rId3"/>
          <a:srcRect/>
          <a:stretch>
            <a:fillRect/>
          </a:stretch>
        </p:blipFill>
        <p:spPr bwMode="auto">
          <a:xfrm>
            <a:off x="5094288" y="2057400"/>
            <a:ext cx="3821112" cy="3276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0" y="10668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8580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p:cNvPicPr>
            <a:picLocks noChangeAspect="1" noChangeArrowheads="1"/>
          </p:cNvPicPr>
          <p:nvPr/>
        </p:nvPicPr>
        <p:blipFill>
          <a:blip r:embed="rId3">
            <a:extLst>
              <a:ext uri="{28A0092B-C50C-407E-A947-70E740481C1C}">
                <a14:useLocalDpi xmlns:a14="http://schemas.microsoft.com/office/drawing/2010/main" val="0"/>
              </a:ext>
            </a:extLst>
          </a:blip>
          <a:srcRect l="59938" t="16365" r="18484" b="18675"/>
          <a:stretch>
            <a:fillRect/>
          </a:stretch>
        </p:blipFill>
        <p:spPr bwMode="auto">
          <a:xfrm>
            <a:off x="4495800" y="76200"/>
            <a:ext cx="4343400" cy="6553200"/>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32770" name="Title 1"/>
          <p:cNvSpPr>
            <a:spLocks noGrp="1"/>
          </p:cNvSpPr>
          <p:nvPr>
            <p:ph type="title"/>
          </p:nvPr>
        </p:nvSpPr>
        <p:spPr>
          <a:xfrm>
            <a:off x="0" y="184150"/>
            <a:ext cx="2860675" cy="762000"/>
          </a:xfrm>
        </p:spPr>
        <p:txBody>
          <a:bodyPr/>
          <a:lstStyle/>
          <a:p>
            <a:pPr eaLnBrk="1" fontAlgn="auto" hangingPunct="1">
              <a:spcAft>
                <a:spcPts val="0"/>
              </a:spcAft>
              <a:defRPr/>
            </a:pPr>
            <a:r>
              <a:rPr lang="en-US" dirty="0" smtClean="0">
                <a:solidFill>
                  <a:schemeClr val="tx2">
                    <a:satMod val="130000"/>
                  </a:schemeClr>
                </a:solidFill>
              </a:rPr>
              <a:t>Your Turn!</a:t>
            </a:r>
          </a:p>
        </p:txBody>
      </p:sp>
      <p:cxnSp>
        <p:nvCxnSpPr>
          <p:cNvPr id="4" name="Straight Connector 3"/>
          <p:cNvCxnSpPr/>
          <p:nvPr/>
        </p:nvCxnSpPr>
        <p:spPr>
          <a:xfrm>
            <a:off x="0" y="1143000"/>
            <a:ext cx="35052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43014" name="TextBox 1"/>
          <p:cNvSpPr txBox="1">
            <a:spLocks noChangeArrowheads="1"/>
          </p:cNvSpPr>
          <p:nvPr/>
        </p:nvSpPr>
        <p:spPr bwMode="auto">
          <a:xfrm>
            <a:off x="457200" y="1828800"/>
            <a:ext cx="1981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t>You created </a:t>
            </a:r>
            <a:r>
              <a:rPr lang="en-US" altLang="en-US" dirty="0"/>
              <a:t>the form to the </a:t>
            </a:r>
            <a:r>
              <a:rPr lang="en-US" altLang="en-US" dirty="0" smtClean="0"/>
              <a:t>right in our previous exercise.  Adjust the form as indicated in the next slide.</a:t>
            </a:r>
            <a:endParaRPr lang="en-US" altLang="en-US" dirty="0"/>
          </a:p>
        </p:txBody>
      </p:sp>
      <p:sp>
        <p:nvSpPr>
          <p:cNvPr id="43015" name="Rectangle 1"/>
          <p:cNvSpPr>
            <a:spLocks noChangeArrowheads="1"/>
          </p:cNvSpPr>
          <p:nvPr/>
        </p:nvSpPr>
        <p:spPr bwMode="auto">
          <a:xfrm>
            <a:off x="7812088" y="6597650"/>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js_Exercise1</a:t>
            </a:r>
          </a:p>
        </p:txBody>
      </p:sp>
    </p:spTree>
    <p:extLst>
      <p:ext uri="{BB962C8B-B14F-4D97-AF65-F5344CB8AC3E}">
        <p14:creationId xmlns:p14="http://schemas.microsoft.com/office/powerpoint/2010/main" val="3348033697"/>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144463"/>
            <a:ext cx="2860675" cy="762000"/>
          </a:xfrm>
        </p:spPr>
        <p:txBody>
          <a:bodyPr/>
          <a:lstStyle/>
          <a:p>
            <a:pPr eaLnBrk="1" fontAlgn="auto" hangingPunct="1">
              <a:spcAft>
                <a:spcPts val="0"/>
              </a:spcAft>
              <a:defRPr/>
            </a:pPr>
            <a:r>
              <a:rPr lang="en-US" dirty="0" smtClean="0">
                <a:solidFill>
                  <a:schemeClr val="tx2">
                    <a:satMod val="130000"/>
                  </a:schemeClr>
                </a:solidFill>
              </a:rPr>
              <a:t>Your Turn!</a:t>
            </a:r>
          </a:p>
        </p:txBody>
      </p:sp>
      <p:cxnSp>
        <p:nvCxnSpPr>
          <p:cNvPr id="4" name="Straight Connector 3"/>
          <p:cNvCxnSpPr/>
          <p:nvPr/>
        </p:nvCxnSpPr>
        <p:spPr>
          <a:xfrm>
            <a:off x="0" y="8382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67589" name="TextBox 1"/>
          <p:cNvSpPr txBox="1">
            <a:spLocks noChangeArrowheads="1"/>
          </p:cNvSpPr>
          <p:nvPr/>
        </p:nvSpPr>
        <p:spPr bwMode="auto">
          <a:xfrm>
            <a:off x="131763" y="3786188"/>
            <a:ext cx="596423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dirty="0" smtClean="0"/>
          </a:p>
          <a:p>
            <a:r>
              <a:rPr lang="en-US" altLang="en-US" dirty="0" smtClean="0"/>
              <a:t>--</a:t>
            </a:r>
            <a:r>
              <a:rPr lang="en-US" altLang="en-US" dirty="0"/>
              <a:t>add an option box prior to "Comments" as </a:t>
            </a:r>
          </a:p>
          <a:p>
            <a:r>
              <a:rPr lang="en-US" altLang="en-US" dirty="0"/>
              <a:t>   </a:t>
            </a:r>
            <a:r>
              <a:rPr lang="en-US" altLang="en-US" dirty="0" smtClean="0"/>
              <a:t>shown</a:t>
            </a:r>
          </a:p>
          <a:p>
            <a:endParaRPr lang="en-US" altLang="en-US" dirty="0"/>
          </a:p>
          <a:p>
            <a:r>
              <a:rPr lang="en-US" altLang="en-US" dirty="0" smtClean="0"/>
              <a:t>--breaks</a:t>
            </a:r>
            <a:r>
              <a:rPr lang="en-US" altLang="en-US" dirty="0"/>
              <a:t>, non-breaking spaces, &amp; hyphens (remember character codes</a:t>
            </a:r>
            <a:r>
              <a:rPr lang="en-US" altLang="en-US" dirty="0" smtClean="0"/>
              <a:t>?) may be useful</a:t>
            </a:r>
            <a:endParaRPr lang="en-US" altLang="en-US" dirty="0"/>
          </a:p>
        </p:txBody>
      </p:sp>
      <p:pic>
        <p:nvPicPr>
          <p:cNvPr id="67590" name="Picture 6"/>
          <p:cNvPicPr>
            <a:picLocks noChangeAspect="1" noChangeArrowheads="1"/>
          </p:cNvPicPr>
          <p:nvPr/>
        </p:nvPicPr>
        <p:blipFill>
          <a:blip r:embed="rId3">
            <a:extLst>
              <a:ext uri="{28A0092B-C50C-407E-A947-70E740481C1C}">
                <a14:useLocalDpi xmlns:a14="http://schemas.microsoft.com/office/drawing/2010/main" val="0"/>
              </a:ext>
            </a:extLst>
          </a:blip>
          <a:srcRect l="26924" t="40479" r="52884" b="38997"/>
          <a:stretch>
            <a:fillRect/>
          </a:stretch>
        </p:blipFill>
        <p:spPr bwMode="auto">
          <a:xfrm>
            <a:off x="6135688" y="4159250"/>
            <a:ext cx="2743200" cy="244951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67591" name="TextBox 1"/>
          <p:cNvSpPr txBox="1">
            <a:spLocks noChangeArrowheads="1"/>
          </p:cNvSpPr>
          <p:nvPr/>
        </p:nvSpPr>
        <p:spPr bwMode="auto">
          <a:xfrm>
            <a:off x="117475" y="838200"/>
            <a:ext cx="4911725"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600" dirty="0"/>
              <a:t>Adjust your form as shown:</a:t>
            </a:r>
          </a:p>
          <a:p>
            <a:r>
              <a:rPr lang="en-US" altLang="en-US" dirty="0"/>
              <a:t>--add a shopping cart (cart.png)</a:t>
            </a:r>
          </a:p>
          <a:p>
            <a:r>
              <a:rPr lang="en-US" altLang="en-US" dirty="0"/>
              <a:t>   image button</a:t>
            </a:r>
          </a:p>
          <a:p>
            <a:r>
              <a:rPr lang="en-US" altLang="en-US" dirty="0"/>
              <a:t>--adjust layout &amp; add input boxes to  </a:t>
            </a:r>
          </a:p>
          <a:p>
            <a:r>
              <a:rPr lang="en-US" altLang="en-US" dirty="0"/>
              <a:t>   customer information (note size of </a:t>
            </a:r>
          </a:p>
          <a:p>
            <a:r>
              <a:rPr lang="en-US" altLang="en-US" dirty="0"/>
              <a:t>   boxes and that zip is 5-4 </a:t>
            </a:r>
            <a:r>
              <a:rPr lang="en-US" altLang="en-US" dirty="0" smtClean="0"/>
              <a:t>layout).</a:t>
            </a:r>
            <a:endParaRPr lang="en-US" altLang="en-US" dirty="0"/>
          </a:p>
          <a:p>
            <a:r>
              <a:rPr lang="en-US" altLang="en-US" dirty="0"/>
              <a:t>--add </a:t>
            </a:r>
            <a:r>
              <a:rPr lang="en-US" altLang="en-US" dirty="0" err="1"/>
              <a:t>fieldset</a:t>
            </a:r>
            <a:r>
              <a:rPr lang="en-US" altLang="en-US" dirty="0"/>
              <a:t> and legend elements to </a:t>
            </a:r>
          </a:p>
          <a:p>
            <a:r>
              <a:rPr lang="en-US" altLang="en-US" dirty="0"/>
              <a:t>   group customer information</a:t>
            </a:r>
          </a:p>
        </p:txBody>
      </p:sp>
      <p:pic>
        <p:nvPicPr>
          <p:cNvPr id="67592" name="Picture 11"/>
          <p:cNvPicPr>
            <a:picLocks noChangeAspect="1" noChangeArrowheads="1"/>
          </p:cNvPicPr>
          <p:nvPr/>
        </p:nvPicPr>
        <p:blipFill>
          <a:blip r:embed="rId4">
            <a:extLst>
              <a:ext uri="{28A0092B-C50C-407E-A947-70E740481C1C}">
                <a14:useLocalDpi xmlns:a14="http://schemas.microsoft.com/office/drawing/2010/main" val="0"/>
              </a:ext>
            </a:extLst>
          </a:blip>
          <a:srcRect l="29488" t="13968" r="31090" b="17902"/>
          <a:stretch>
            <a:fillRect/>
          </a:stretch>
        </p:blipFill>
        <p:spPr bwMode="auto">
          <a:xfrm>
            <a:off x="5029200" y="0"/>
            <a:ext cx="4114800" cy="38100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67593" name="Rectangle 8"/>
          <p:cNvSpPr>
            <a:spLocks noChangeArrowheads="1"/>
          </p:cNvSpPr>
          <p:nvPr/>
        </p:nvSpPr>
        <p:spPr bwMode="auto">
          <a:xfrm>
            <a:off x="7812088" y="6597650"/>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js_Exercise2</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124200" y="0"/>
            <a:ext cx="5900738" cy="776288"/>
          </a:xfrm>
        </p:spPr>
        <p:txBody>
          <a:bodyPr>
            <a:normAutofit fontScale="90000"/>
          </a:bodyPr>
          <a:lstStyle/>
          <a:p>
            <a:pPr algn="r" eaLnBrk="1" fontAlgn="auto" hangingPunct="1">
              <a:spcAft>
                <a:spcPts val="0"/>
              </a:spcAft>
              <a:defRPr/>
            </a:pPr>
            <a:r>
              <a:rPr lang="en-US" dirty="0" smtClean="0">
                <a:solidFill>
                  <a:schemeClr val="tx2">
                    <a:satMod val="130000"/>
                  </a:schemeClr>
                </a:solidFill>
              </a:rPr>
              <a:t>Using CSS to Style a Form</a:t>
            </a:r>
          </a:p>
        </p:txBody>
      </p:sp>
      <p:pic>
        <p:nvPicPr>
          <p:cNvPr id="69635" name="Picture 2" descr="Figur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882650"/>
            <a:ext cx="2713038"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0" y="7620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69638" name="TextBox 2"/>
          <p:cNvSpPr txBox="1">
            <a:spLocks noChangeArrowheads="1"/>
          </p:cNvSpPr>
          <p:nvPr/>
        </p:nvSpPr>
        <p:spPr bwMode="auto">
          <a:xfrm>
            <a:off x="1227138" y="3378200"/>
            <a:ext cx="7239000"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600"/>
              <a:t>Create the "Contact Us" form.</a:t>
            </a:r>
          </a:p>
          <a:p>
            <a:endParaRPr lang="en-US" altLang="en-US" sz="2600"/>
          </a:p>
          <a:p>
            <a:r>
              <a:rPr lang="en-US" altLang="en-US" sz="2600"/>
              <a:t>Use CSS to style the form as indicated in the wireframe and include a background color for the form to set it apart from the remainder of the page.</a:t>
            </a:r>
            <a:endParaRPr lang="en-US" altLang="en-US"/>
          </a:p>
        </p:txBody>
      </p:sp>
      <p:sp>
        <p:nvSpPr>
          <p:cNvPr id="69639" name="TextBox 11"/>
          <p:cNvSpPr txBox="1">
            <a:spLocks noChangeArrowheads="1"/>
          </p:cNvSpPr>
          <p:nvPr/>
        </p:nvSpPr>
        <p:spPr bwMode="auto">
          <a:xfrm>
            <a:off x="8001000" y="6597650"/>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Contact</a:t>
            </a:r>
          </a:p>
        </p:txBody>
      </p:sp>
      <p:pic>
        <p:nvPicPr>
          <p:cNvPr id="69640" name="Picture 12"/>
          <p:cNvPicPr>
            <a:picLocks noChangeAspect="1" noChangeArrowheads="1"/>
          </p:cNvPicPr>
          <p:nvPr/>
        </p:nvPicPr>
        <p:blipFill>
          <a:blip r:embed="rId4">
            <a:extLst>
              <a:ext uri="{28A0092B-C50C-407E-A947-70E740481C1C}">
                <a14:useLocalDpi xmlns:a14="http://schemas.microsoft.com/office/drawing/2010/main" val="0"/>
              </a:ext>
            </a:extLst>
          </a:blip>
          <a:srcRect l="36378" t="17389" r="8333" b="60376"/>
          <a:stretch>
            <a:fillRect/>
          </a:stretch>
        </p:blipFill>
        <p:spPr bwMode="auto">
          <a:xfrm>
            <a:off x="152400" y="960438"/>
            <a:ext cx="6032500" cy="1935162"/>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69641" name="TextBox 13"/>
          <p:cNvSpPr txBox="1">
            <a:spLocks noChangeArrowheads="1"/>
          </p:cNvSpPr>
          <p:nvPr/>
        </p:nvSpPr>
        <p:spPr bwMode="auto">
          <a:xfrm>
            <a:off x="609600" y="5880100"/>
            <a:ext cx="8153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600">
                <a:solidFill>
                  <a:srgbClr val="0070C0"/>
                </a:solidFill>
              </a:rPr>
              <a:t>Try to complete the task without looking at the next slide!</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124200" y="0"/>
            <a:ext cx="5900738" cy="776288"/>
          </a:xfrm>
        </p:spPr>
        <p:txBody>
          <a:bodyPr>
            <a:normAutofit fontScale="90000"/>
          </a:bodyPr>
          <a:lstStyle/>
          <a:p>
            <a:pPr algn="r" eaLnBrk="1" fontAlgn="auto" hangingPunct="1">
              <a:spcAft>
                <a:spcPts val="0"/>
              </a:spcAft>
              <a:defRPr/>
            </a:pPr>
            <a:r>
              <a:rPr lang="en-US" dirty="0" smtClean="0">
                <a:solidFill>
                  <a:schemeClr val="tx2">
                    <a:satMod val="130000"/>
                  </a:schemeClr>
                </a:solidFill>
              </a:rPr>
              <a:t>Using CSS to Style a Form</a:t>
            </a:r>
          </a:p>
        </p:txBody>
      </p:sp>
      <p:sp>
        <p:nvSpPr>
          <p:cNvPr id="71683"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165132-6019-4F0E-96B7-78005F6D6156}" type="slidenum">
              <a:rPr lang="en-US" altLang="en-US" sz="1200" smtClean="0">
                <a:solidFill>
                  <a:srgbClr val="052E65"/>
                </a:solidFill>
              </a:rPr>
              <a:pPr/>
              <a:t>33</a:t>
            </a:fld>
            <a:endParaRPr lang="en-US" altLang="en-US" sz="1200" smtClean="0">
              <a:solidFill>
                <a:srgbClr val="052E65"/>
              </a:solidFill>
            </a:endParaRPr>
          </a:p>
        </p:txBody>
      </p:sp>
      <p:sp>
        <p:nvSpPr>
          <p:cNvPr id="39941" name="Text Box 7"/>
          <p:cNvSpPr txBox="1">
            <a:spLocks noChangeArrowheads="1"/>
          </p:cNvSpPr>
          <p:nvPr/>
        </p:nvSpPr>
        <p:spPr bwMode="auto">
          <a:xfrm>
            <a:off x="225425" y="4114800"/>
            <a:ext cx="7794625" cy="2308225"/>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a:ln>
            <a:noFill/>
          </a:ln>
          <a:effectLst>
            <a:outerShdw blurRad="50800" dist="38100" dir="2700000" algn="tl" rotWithShape="0">
              <a:prstClr val="black">
                <a:alpha val="40000"/>
              </a:prstClr>
            </a:outerShdw>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smtClean="0"/>
              <a:t>form { background-color: #</a:t>
            </a:r>
            <a:r>
              <a:rPr lang="en-US" dirty="0" err="1" smtClean="0"/>
              <a:t>eaeaea</a:t>
            </a:r>
            <a:r>
              <a:rPr lang="en-US" dirty="0" smtClean="0"/>
              <a:t>; </a:t>
            </a:r>
            <a:br>
              <a:rPr lang="en-US" dirty="0" smtClean="0"/>
            </a:br>
            <a:r>
              <a:rPr lang="en-US" dirty="0" smtClean="0"/>
              <a:t>            </a:t>
            </a:r>
            <a:r>
              <a:rPr lang="en-US" dirty="0" err="1" smtClean="0"/>
              <a:t>font-family:Arial</a:t>
            </a:r>
            <a:r>
              <a:rPr lang="en-US" dirty="0" smtClean="0"/>
              <a:t>, sans-serif; padding:10px;	}</a:t>
            </a:r>
          </a:p>
          <a:p>
            <a:pPr>
              <a:defRPr/>
            </a:pPr>
            <a:r>
              <a:rPr lang="en-US" dirty="0" smtClean="0"/>
              <a:t>label </a:t>
            </a:r>
            <a:r>
              <a:rPr lang="en-US" dirty="0"/>
              <a:t>{</a:t>
            </a:r>
            <a:r>
              <a:rPr lang="en-US" dirty="0" err="1" smtClean="0"/>
              <a:t>clear:left</a:t>
            </a:r>
            <a:r>
              <a:rPr lang="en-US" dirty="0"/>
              <a:t>; </a:t>
            </a:r>
            <a:r>
              <a:rPr lang="en-US" dirty="0" err="1" smtClean="0"/>
              <a:t>float:left</a:t>
            </a:r>
            <a:r>
              <a:rPr lang="en-US" dirty="0" smtClean="0"/>
              <a:t>; width:100px; </a:t>
            </a:r>
            <a:r>
              <a:rPr lang="en-US" dirty="0" err="1" smtClean="0"/>
              <a:t>text-align:right</a:t>
            </a:r>
            <a:r>
              <a:rPr lang="en-US" dirty="0" smtClean="0"/>
              <a:t>; </a:t>
            </a:r>
            <a:br>
              <a:rPr lang="en-US" dirty="0" smtClean="0"/>
            </a:br>
            <a:r>
              <a:rPr lang="en-US" dirty="0" smtClean="0"/>
              <a:t>            padding-right:10px; margin-top:10px; }</a:t>
            </a:r>
          </a:p>
          <a:p>
            <a:pPr>
              <a:defRPr/>
            </a:pPr>
            <a:r>
              <a:rPr lang="en-US" dirty="0" smtClean="0"/>
              <a:t>input, </a:t>
            </a:r>
            <a:r>
              <a:rPr lang="en-US" dirty="0" err="1" smtClean="0"/>
              <a:t>textarea</a:t>
            </a:r>
            <a:r>
              <a:rPr lang="en-US" dirty="0" smtClean="0"/>
              <a:t> { margin-top:10px; </a:t>
            </a:r>
            <a:r>
              <a:rPr lang="en-US" dirty="0" err="1" smtClean="0"/>
              <a:t>display:block</a:t>
            </a:r>
            <a:r>
              <a:rPr lang="en-US" dirty="0" smtClean="0"/>
              <a:t>; } </a:t>
            </a:r>
          </a:p>
          <a:p>
            <a:pPr>
              <a:defRPr/>
            </a:pPr>
            <a:r>
              <a:rPr lang="en-US" dirty="0" smtClean="0"/>
              <a:t>#</a:t>
            </a:r>
            <a:r>
              <a:rPr lang="en-US" dirty="0" err="1" smtClean="0"/>
              <a:t>mySubmit</a:t>
            </a:r>
            <a:r>
              <a:rPr lang="en-US" dirty="0" smtClean="0"/>
              <a:t> { margin-left:110px; }</a:t>
            </a:r>
          </a:p>
        </p:txBody>
      </p:sp>
      <p:pic>
        <p:nvPicPr>
          <p:cNvPr id="7168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3600"/>
            <a:ext cx="4005263" cy="287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Connector 8"/>
          <p:cNvCxnSpPr/>
          <p:nvPr/>
        </p:nvCxnSpPr>
        <p:spPr>
          <a:xfrm>
            <a:off x="0" y="7620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7056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124200" y="0"/>
            <a:ext cx="5900738" cy="776288"/>
          </a:xfrm>
        </p:spPr>
        <p:txBody>
          <a:bodyPr>
            <a:normAutofit fontScale="90000"/>
          </a:bodyPr>
          <a:lstStyle/>
          <a:p>
            <a:pPr algn="r" eaLnBrk="1" fontAlgn="auto" hangingPunct="1">
              <a:spcAft>
                <a:spcPts val="0"/>
              </a:spcAft>
              <a:defRPr/>
            </a:pPr>
            <a:r>
              <a:rPr lang="en-US" dirty="0" smtClean="0">
                <a:solidFill>
                  <a:schemeClr val="tx2">
                    <a:satMod val="130000"/>
                  </a:schemeClr>
                </a:solidFill>
              </a:rPr>
              <a:t>Using CSS to Style a Form</a:t>
            </a:r>
          </a:p>
        </p:txBody>
      </p:sp>
      <p:sp>
        <p:nvSpPr>
          <p:cNvPr id="39941" name="Text Box 7"/>
          <p:cNvSpPr txBox="1">
            <a:spLocks noChangeArrowheads="1"/>
          </p:cNvSpPr>
          <p:nvPr/>
        </p:nvSpPr>
        <p:spPr bwMode="auto">
          <a:xfrm>
            <a:off x="234950" y="5924550"/>
            <a:ext cx="7794625" cy="461963"/>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a:ln>
            <a:noFill/>
          </a:ln>
          <a:effectLst>
            <a:outerShdw blurRad="50800" dist="38100" dir="2700000" algn="tl" rotWithShape="0">
              <a:prstClr val="black">
                <a:alpha val="40000"/>
              </a:prstClr>
            </a:outerShdw>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mtClean="0"/>
              <a:t>&lt;form method="get" &gt;</a:t>
            </a:r>
            <a:endParaRPr lang="en-US" dirty="0" smtClean="0"/>
          </a:p>
        </p:txBody>
      </p:sp>
      <p:pic>
        <p:nvPicPr>
          <p:cNvPr id="7373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3600"/>
            <a:ext cx="4005263" cy="287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Connector 8"/>
          <p:cNvCxnSpPr/>
          <p:nvPr/>
        </p:nvCxnSpPr>
        <p:spPr>
          <a:xfrm>
            <a:off x="0" y="7620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7056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5263" y="4448175"/>
            <a:ext cx="8948737" cy="831850"/>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dirty="0"/>
              <a:t>&lt;form method="post" </a:t>
            </a:r>
          </a:p>
          <a:p>
            <a:pPr>
              <a:defRPr/>
            </a:pPr>
            <a:r>
              <a:rPr lang="en-US" dirty="0"/>
              <a:t>           action="http://webaddressforprocessing/scripts/demo.php"&gt;</a:t>
            </a:r>
          </a:p>
        </p:txBody>
      </p:sp>
      <p:sp>
        <p:nvSpPr>
          <p:cNvPr id="73736" name="Rectangle 10"/>
          <p:cNvSpPr>
            <a:spLocks noChangeArrowheads="1"/>
          </p:cNvSpPr>
          <p:nvPr/>
        </p:nvSpPr>
        <p:spPr bwMode="auto">
          <a:xfrm>
            <a:off x="152400" y="5486400"/>
            <a:ext cx="8829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For now, use the method = "get" and check the title for data to be sent.</a:t>
            </a:r>
          </a:p>
        </p:txBody>
      </p:sp>
      <p:sp>
        <p:nvSpPr>
          <p:cNvPr id="73737" name="Rectangle 11"/>
          <p:cNvSpPr>
            <a:spLocks noChangeArrowheads="1"/>
          </p:cNvSpPr>
          <p:nvPr/>
        </p:nvSpPr>
        <p:spPr bwMode="auto">
          <a:xfrm>
            <a:off x="122238" y="3962400"/>
            <a:ext cx="8418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When the form "goes live", a method and action would be added:</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144463"/>
            <a:ext cx="2860675" cy="762000"/>
          </a:xfrm>
        </p:spPr>
        <p:txBody>
          <a:bodyPr/>
          <a:lstStyle/>
          <a:p>
            <a:pPr eaLnBrk="1" fontAlgn="auto" hangingPunct="1">
              <a:spcAft>
                <a:spcPts val="0"/>
              </a:spcAft>
              <a:defRPr/>
            </a:pPr>
            <a:r>
              <a:rPr lang="en-US" dirty="0" smtClean="0">
                <a:solidFill>
                  <a:schemeClr val="tx2">
                    <a:satMod val="130000"/>
                  </a:schemeClr>
                </a:solidFill>
              </a:rPr>
              <a:t>Your Turn!</a:t>
            </a:r>
          </a:p>
        </p:txBody>
      </p:sp>
      <p:cxnSp>
        <p:nvCxnSpPr>
          <p:cNvPr id="4" name="Straight Connector 3"/>
          <p:cNvCxnSpPr/>
          <p:nvPr/>
        </p:nvCxnSpPr>
        <p:spPr>
          <a:xfrm>
            <a:off x="0" y="94932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75781" name="TextBox 1"/>
          <p:cNvSpPr txBox="1">
            <a:spLocks noChangeArrowheads="1"/>
          </p:cNvSpPr>
          <p:nvPr/>
        </p:nvSpPr>
        <p:spPr bwMode="auto">
          <a:xfrm>
            <a:off x="533400" y="2055813"/>
            <a:ext cx="86106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ts val="2700"/>
              </a:lnSpc>
            </a:pPr>
            <a:r>
              <a:rPr lang="en-US" altLang="en-US" dirty="0"/>
              <a:t>--place the shopping cart on the right-hand side of the page</a:t>
            </a:r>
          </a:p>
          <a:p>
            <a:pPr>
              <a:lnSpc>
                <a:spcPts val="2700"/>
              </a:lnSpc>
            </a:pPr>
            <a:endParaRPr lang="en-US" altLang="en-US" dirty="0"/>
          </a:p>
          <a:p>
            <a:pPr>
              <a:lnSpc>
                <a:spcPts val="2700"/>
              </a:lnSpc>
            </a:pPr>
            <a:r>
              <a:rPr lang="en-US" altLang="en-US" dirty="0"/>
              <a:t>--add a background color to the customer information content area</a:t>
            </a:r>
          </a:p>
          <a:p>
            <a:pPr>
              <a:lnSpc>
                <a:spcPts val="2700"/>
              </a:lnSpc>
            </a:pPr>
            <a:endParaRPr lang="en-US" altLang="en-US" dirty="0"/>
          </a:p>
          <a:p>
            <a:pPr>
              <a:lnSpc>
                <a:spcPts val="2700"/>
              </a:lnSpc>
            </a:pPr>
            <a:r>
              <a:rPr lang="en-US" altLang="en-US" dirty="0"/>
              <a:t>--so that you can distinguish the difference between label and text box, place dashed borders around the labels in the customer information section and dotted borders around the text boxes</a:t>
            </a:r>
          </a:p>
          <a:p>
            <a:pPr>
              <a:lnSpc>
                <a:spcPts val="2700"/>
              </a:lnSpc>
            </a:pPr>
            <a:endParaRPr lang="en-US" altLang="en-US" dirty="0"/>
          </a:p>
          <a:p>
            <a:pPr>
              <a:lnSpc>
                <a:spcPts val="2700"/>
              </a:lnSpc>
            </a:pPr>
            <a:r>
              <a:rPr lang="en-US" altLang="en-US" dirty="0"/>
              <a:t>--you may find it easier to style the boxes as block elements</a:t>
            </a:r>
          </a:p>
          <a:p>
            <a:pPr>
              <a:lnSpc>
                <a:spcPts val="2700"/>
              </a:lnSpc>
            </a:pPr>
            <a:endParaRPr lang="en-US" altLang="en-US" dirty="0"/>
          </a:p>
          <a:p>
            <a:pPr>
              <a:lnSpc>
                <a:spcPts val="2700"/>
              </a:lnSpc>
            </a:pPr>
            <a:r>
              <a:rPr lang="en-US" altLang="en-US" dirty="0"/>
              <a:t>--change at least three of the labels from "label" to "label for" format</a:t>
            </a:r>
          </a:p>
          <a:p>
            <a:pPr>
              <a:lnSpc>
                <a:spcPts val="2700"/>
              </a:lnSpc>
            </a:pPr>
            <a:endParaRPr lang="en-US" altLang="en-US" dirty="0"/>
          </a:p>
          <a:p>
            <a:pPr>
              <a:lnSpc>
                <a:spcPts val="2700"/>
              </a:lnSpc>
            </a:pPr>
            <a:r>
              <a:rPr lang="en-US" altLang="en-US" dirty="0"/>
              <a:t>--you decide on at least two additional styles to apply</a:t>
            </a:r>
          </a:p>
        </p:txBody>
      </p:sp>
      <p:sp>
        <p:nvSpPr>
          <p:cNvPr id="75782" name="TextBox 1"/>
          <p:cNvSpPr txBox="1">
            <a:spLocks noChangeArrowheads="1"/>
          </p:cNvSpPr>
          <p:nvPr/>
        </p:nvSpPr>
        <p:spPr bwMode="auto">
          <a:xfrm>
            <a:off x="228600" y="1066800"/>
            <a:ext cx="86106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600" dirty="0"/>
              <a:t>Return to your </a:t>
            </a:r>
            <a:r>
              <a:rPr lang="en-US" altLang="en-US" sz="2600" dirty="0" smtClean="0"/>
              <a:t>survey form </a:t>
            </a:r>
            <a:r>
              <a:rPr lang="en-US" altLang="en-US" sz="2600" dirty="0"/>
              <a:t>and add a bit of style using </a:t>
            </a:r>
            <a:r>
              <a:rPr lang="en-US" altLang="en-US" sz="2600" dirty="0" err="1"/>
              <a:t>css</a:t>
            </a:r>
            <a:r>
              <a:rPr lang="en-US" altLang="en-US" sz="2600" dirty="0"/>
              <a:t>.  </a:t>
            </a:r>
            <a:r>
              <a:rPr lang="en-US" altLang="en-US" sz="2600" dirty="0" smtClean="0"/>
              <a:t>Use an external style sheet.  </a:t>
            </a:r>
            <a:endParaRPr lang="en-US" altLang="en-US" sz="2600" dirty="0"/>
          </a:p>
        </p:txBody>
      </p:sp>
      <p:sp>
        <p:nvSpPr>
          <p:cNvPr id="75783" name="Rectangle 6"/>
          <p:cNvSpPr>
            <a:spLocks noChangeArrowheads="1"/>
          </p:cNvSpPr>
          <p:nvPr/>
        </p:nvSpPr>
        <p:spPr bwMode="auto">
          <a:xfrm>
            <a:off x="7812088" y="6597650"/>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js_Exercise3</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144463"/>
            <a:ext cx="3810000" cy="762000"/>
          </a:xfrm>
        </p:spPr>
        <p:txBody>
          <a:bodyPr/>
          <a:lstStyle/>
          <a:p>
            <a:pPr eaLnBrk="1" fontAlgn="auto" hangingPunct="1">
              <a:spcAft>
                <a:spcPts val="0"/>
              </a:spcAft>
              <a:defRPr/>
            </a:pPr>
            <a:r>
              <a:rPr lang="en-US" dirty="0" smtClean="0">
                <a:solidFill>
                  <a:schemeClr val="tx2">
                    <a:satMod val="130000"/>
                  </a:schemeClr>
                </a:solidFill>
              </a:rPr>
              <a:t>Still Your Turn!</a:t>
            </a:r>
          </a:p>
        </p:txBody>
      </p:sp>
      <p:cxnSp>
        <p:nvCxnSpPr>
          <p:cNvPr id="4" name="Straight Connector 3"/>
          <p:cNvCxnSpPr/>
          <p:nvPr/>
        </p:nvCxnSpPr>
        <p:spPr>
          <a:xfrm>
            <a:off x="0" y="94932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77829" name="TextBox 1"/>
          <p:cNvSpPr txBox="1">
            <a:spLocks noChangeArrowheads="1"/>
          </p:cNvSpPr>
          <p:nvPr/>
        </p:nvSpPr>
        <p:spPr bwMode="auto">
          <a:xfrm>
            <a:off x="228600" y="1193800"/>
            <a:ext cx="312420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600" dirty="0"/>
              <a:t>Create the form.  </a:t>
            </a:r>
          </a:p>
          <a:p>
            <a:r>
              <a:rPr lang="en-US" altLang="en-US" sz="2600" dirty="0"/>
              <a:t>Style it with </a:t>
            </a:r>
            <a:r>
              <a:rPr lang="en-US" altLang="en-US" sz="2600" dirty="0" err="1"/>
              <a:t>css</a:t>
            </a:r>
            <a:r>
              <a:rPr lang="en-US" altLang="en-US" sz="2600" dirty="0" smtClean="0"/>
              <a:t>.</a:t>
            </a:r>
          </a:p>
          <a:p>
            <a:endParaRPr lang="en-US" altLang="en-US" sz="2600" dirty="0"/>
          </a:p>
          <a:p>
            <a:r>
              <a:rPr lang="en-US" altLang="en-US" sz="2600" dirty="0" smtClean="0"/>
              <a:t>Use a character code for the *</a:t>
            </a:r>
            <a:endParaRPr lang="en-US" altLang="en-US" sz="2600" dirty="0"/>
          </a:p>
        </p:txBody>
      </p:sp>
      <p:sp>
        <p:nvSpPr>
          <p:cNvPr id="77830" name="Rectangle 6"/>
          <p:cNvSpPr>
            <a:spLocks noChangeArrowheads="1"/>
          </p:cNvSpPr>
          <p:nvPr/>
        </p:nvSpPr>
        <p:spPr bwMode="auto">
          <a:xfrm>
            <a:off x="7812088" y="6597650"/>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js_Exercise4</a:t>
            </a:r>
          </a:p>
        </p:txBody>
      </p:sp>
      <p:pic>
        <p:nvPicPr>
          <p:cNvPr id="77831" name="Picture 8"/>
          <p:cNvPicPr>
            <a:picLocks noChangeAspect="1" noChangeArrowheads="1"/>
          </p:cNvPicPr>
          <p:nvPr/>
        </p:nvPicPr>
        <p:blipFill>
          <a:blip r:embed="rId3">
            <a:extLst>
              <a:ext uri="{28A0092B-C50C-407E-A947-70E740481C1C}">
                <a14:useLocalDpi xmlns:a14="http://schemas.microsoft.com/office/drawing/2010/main" val="0"/>
              </a:ext>
            </a:extLst>
          </a:blip>
          <a:srcRect l="128" t="9805" r="63589" b="36147"/>
          <a:stretch>
            <a:fillRect/>
          </a:stretch>
        </p:blipFill>
        <p:spPr bwMode="auto">
          <a:xfrm>
            <a:off x="3657600" y="1153260"/>
            <a:ext cx="5249862" cy="4976812"/>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77832" name="Picture 9"/>
          <p:cNvPicPr>
            <a:picLocks noChangeAspect="1" noChangeArrowheads="1"/>
          </p:cNvPicPr>
          <p:nvPr/>
        </p:nvPicPr>
        <p:blipFill>
          <a:blip r:embed="rId4">
            <a:extLst>
              <a:ext uri="{28A0092B-C50C-407E-A947-70E740481C1C}">
                <a14:useLocalDpi xmlns:a14="http://schemas.microsoft.com/office/drawing/2010/main" val="0"/>
              </a:ext>
            </a:extLst>
          </a:blip>
          <a:srcRect l="12308" t="27367" r="81282" b="58038"/>
          <a:stretch>
            <a:fillRect/>
          </a:stretch>
        </p:blipFill>
        <p:spPr bwMode="auto">
          <a:xfrm>
            <a:off x="2103438" y="3253581"/>
            <a:ext cx="117316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flipH="1">
            <a:off x="3276600" y="3118643"/>
            <a:ext cx="2286000" cy="28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1100892"/>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pic>
        <p:nvPicPr>
          <p:cNvPr id="9" name="Picture 8"/>
          <p:cNvPicPr/>
          <p:nvPr/>
        </p:nvPicPr>
        <p:blipFill rotWithShape="1">
          <a:blip r:embed="rId3"/>
          <a:srcRect l="23237" t="9487" r="32051" b="4359"/>
          <a:stretch/>
        </p:blipFill>
        <p:spPr bwMode="auto">
          <a:xfrm>
            <a:off x="4343400" y="0"/>
            <a:ext cx="4876800" cy="6624638"/>
          </a:xfrm>
          <a:prstGeom prst="rect">
            <a:avLst/>
          </a:prstGeom>
          <a:ln>
            <a:noFill/>
          </a:ln>
          <a:extLst>
            <a:ext uri="{53640926-AAD7-44D8-BBD7-CCE9431645EC}">
              <a14:shadowObscured xmlns:a14="http://schemas.microsoft.com/office/drawing/2010/main"/>
            </a:ext>
          </a:extLst>
        </p:spPr>
      </p:pic>
      <p:sp>
        <p:nvSpPr>
          <p:cNvPr id="32770" name="Title 1"/>
          <p:cNvSpPr>
            <a:spLocks noGrp="1"/>
          </p:cNvSpPr>
          <p:nvPr>
            <p:ph type="title"/>
          </p:nvPr>
        </p:nvSpPr>
        <p:spPr>
          <a:xfrm>
            <a:off x="0" y="339725"/>
            <a:ext cx="3886200" cy="760413"/>
          </a:xfrm>
        </p:spPr>
        <p:txBody>
          <a:bodyPr>
            <a:normAutofit/>
          </a:bodyPr>
          <a:lstStyle/>
          <a:p>
            <a:pPr eaLnBrk="1" fontAlgn="auto" hangingPunct="1">
              <a:spcAft>
                <a:spcPts val="0"/>
              </a:spcAft>
              <a:defRPr/>
            </a:pPr>
            <a:r>
              <a:rPr lang="en-US" dirty="0" smtClean="0">
                <a:solidFill>
                  <a:schemeClr val="tx2">
                    <a:satMod val="130000"/>
                  </a:schemeClr>
                </a:solidFill>
              </a:rPr>
              <a:t>Still Your Turn!</a:t>
            </a:r>
          </a:p>
        </p:txBody>
      </p:sp>
      <p:sp>
        <p:nvSpPr>
          <p:cNvPr id="79876" name="TextBox 1"/>
          <p:cNvSpPr txBox="1">
            <a:spLocks noChangeArrowheads="1"/>
          </p:cNvSpPr>
          <p:nvPr/>
        </p:nvSpPr>
        <p:spPr bwMode="auto">
          <a:xfrm>
            <a:off x="228599" y="1447800"/>
            <a:ext cx="4009231"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smtClean="0">
                <a:solidFill>
                  <a:srgbClr val="FF0000"/>
                </a:solidFill>
              </a:rPr>
              <a:t>Forms Exercise</a:t>
            </a:r>
          </a:p>
          <a:p>
            <a:r>
              <a:rPr lang="en-US" altLang="en-US" sz="2000" dirty="0" smtClean="0"/>
              <a:t>Create </a:t>
            </a:r>
            <a:r>
              <a:rPr lang="en-US" altLang="en-US" sz="2000" dirty="0"/>
              <a:t>the </a:t>
            </a:r>
            <a:r>
              <a:rPr lang="en-US" altLang="en-US" sz="2000" dirty="0" smtClean="0"/>
              <a:t>form to the right.  </a:t>
            </a:r>
          </a:p>
          <a:p>
            <a:r>
              <a:rPr lang="en-US" altLang="en-US" sz="2000" dirty="0" smtClean="0"/>
              <a:t>--Find (and use) appropriate graphics for the two buttons instead of the text. </a:t>
            </a:r>
          </a:p>
          <a:p>
            <a:r>
              <a:rPr lang="en-US" altLang="en-US" sz="2000" dirty="0" smtClean="0"/>
              <a:t>--Add a red </a:t>
            </a:r>
            <a:r>
              <a:rPr lang="en-US" altLang="en-US" sz="2000" dirty="0" smtClean="0">
                <a:solidFill>
                  <a:srgbClr val="FF0000"/>
                </a:solidFill>
              </a:rPr>
              <a:t>*</a:t>
            </a:r>
            <a:r>
              <a:rPr lang="en-US" altLang="en-US" sz="2000" dirty="0" smtClean="0"/>
              <a:t> to the name and email address to indicate required fields.</a:t>
            </a:r>
          </a:p>
          <a:p>
            <a:r>
              <a:rPr lang="en-US" altLang="en-US" sz="2000" dirty="0" smtClean="0"/>
              <a:t>--The form should be just a bit wider than the widest object.</a:t>
            </a:r>
          </a:p>
          <a:p>
            <a:r>
              <a:rPr lang="en-US" altLang="en-US" sz="2000" dirty="0" smtClean="0"/>
              <a:t>--The </a:t>
            </a:r>
            <a:r>
              <a:rPr lang="en-US" altLang="en-US" sz="2000" dirty="0" err="1" smtClean="0"/>
              <a:t>textarea</a:t>
            </a:r>
            <a:r>
              <a:rPr lang="en-US" altLang="en-US" sz="2000" dirty="0" smtClean="0"/>
              <a:t> should have at least one additional option (your choice) beyond the four being displayed.</a:t>
            </a:r>
          </a:p>
          <a:p>
            <a:endParaRPr lang="en-US" altLang="en-US" sz="2000" dirty="0"/>
          </a:p>
          <a:p>
            <a:r>
              <a:rPr lang="en-US" altLang="en-US" sz="2000" dirty="0" smtClean="0"/>
              <a:t>Style your form </a:t>
            </a:r>
            <a:r>
              <a:rPr lang="en-US" altLang="en-US" sz="2000" dirty="0"/>
              <a:t>with </a:t>
            </a:r>
            <a:r>
              <a:rPr lang="en-US" altLang="en-US" sz="2000" dirty="0" err="1"/>
              <a:t>css</a:t>
            </a:r>
            <a:r>
              <a:rPr lang="en-US" altLang="en-US" sz="2000" dirty="0"/>
              <a:t>.</a:t>
            </a:r>
          </a:p>
        </p:txBody>
      </p: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79879" name="Rectangle 6"/>
          <p:cNvSpPr>
            <a:spLocks noChangeArrowheads="1"/>
          </p:cNvSpPr>
          <p:nvPr/>
        </p:nvSpPr>
        <p:spPr bwMode="auto">
          <a:xfrm>
            <a:off x="7290608" y="6627013"/>
            <a:ext cx="18533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js_Assignmt1_guestBk</a:t>
            </a:r>
          </a:p>
        </p:txBody>
      </p:sp>
      <p:sp>
        <p:nvSpPr>
          <p:cNvPr id="2" name="Oval Callout 1"/>
          <p:cNvSpPr/>
          <p:nvPr/>
        </p:nvSpPr>
        <p:spPr>
          <a:xfrm>
            <a:off x="7315189" y="-2375"/>
            <a:ext cx="1733114" cy="482977"/>
          </a:xfrm>
          <a:prstGeom prst="wedgeEllipseCallout">
            <a:avLst>
              <a:gd name="adj1" fmla="val -74086"/>
              <a:gd name="adj2" fmla="val 123578"/>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0070C0"/>
                </a:solidFill>
              </a:rPr>
              <a:t>Attribute of the text box:</a:t>
            </a:r>
          </a:p>
          <a:p>
            <a:pPr algn="ctr"/>
            <a:r>
              <a:rPr lang="en-US" sz="1000" dirty="0" smtClean="0">
                <a:solidFill>
                  <a:srgbClr val="0070C0"/>
                </a:solidFill>
              </a:rPr>
              <a:t>Placeholder="…."</a:t>
            </a:r>
            <a:endParaRPr lang="en-US" sz="1000" dirty="0">
              <a:solidFill>
                <a:srgbClr val="0070C0"/>
              </a:solidFill>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0"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1"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2"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3"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4" name="Rectangle 11"/>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cxnSp>
        <p:nvCxnSpPr>
          <p:cNvPr id="13" name="Straight Connector 12"/>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4844" y="-4948"/>
            <a:ext cx="9129156" cy="6186309"/>
          </a:xfrm>
          <a:prstGeom prst="rect">
            <a:avLst/>
          </a:prstGeom>
        </p:spPr>
        <p:txBody>
          <a:bodyPr wrap="square">
            <a:spAutoFit/>
          </a:bodyPr>
          <a:lstStyle/>
          <a:p>
            <a:r>
              <a:rPr lang="en-US" sz="1800" dirty="0"/>
              <a:t> &lt;head&gt;</a:t>
            </a:r>
            <a:r>
              <a:rPr lang="en-US" sz="1400" dirty="0"/>
              <a:t>https://www.w3schools.com/css/css_rwd_viewport.asp</a:t>
            </a:r>
          </a:p>
          <a:p>
            <a:r>
              <a:rPr lang="en-US" sz="1800" dirty="0"/>
              <a:t>    &lt;meta charset="utf-8" /&gt;</a:t>
            </a:r>
          </a:p>
          <a:p>
            <a:r>
              <a:rPr lang="en-US" sz="1800" dirty="0" smtClean="0"/>
              <a:t>    </a:t>
            </a:r>
            <a:r>
              <a:rPr lang="en-US" sz="1800" dirty="0" smtClean="0">
                <a:solidFill>
                  <a:srgbClr val="DE14C1"/>
                </a:solidFill>
              </a:rPr>
              <a:t>&lt;!-- </a:t>
            </a:r>
            <a:r>
              <a:rPr lang="en-US" sz="1800" dirty="0">
                <a:solidFill>
                  <a:srgbClr val="DE14C1"/>
                </a:solidFill>
              </a:rPr>
              <a:t>meta is often used to provide info </a:t>
            </a:r>
            <a:r>
              <a:rPr lang="en-US" sz="1800" dirty="0" smtClean="0">
                <a:solidFill>
                  <a:srgbClr val="DE14C1"/>
                </a:solidFill>
              </a:rPr>
              <a:t>for </a:t>
            </a:r>
            <a:r>
              <a:rPr lang="en-US" sz="1800" dirty="0">
                <a:solidFill>
                  <a:srgbClr val="DE14C1"/>
                </a:solidFill>
              </a:rPr>
              <a:t>search </a:t>
            </a:r>
            <a:r>
              <a:rPr lang="en-US" sz="1800" dirty="0" smtClean="0">
                <a:solidFill>
                  <a:srgbClr val="DE14C1"/>
                </a:solidFill>
              </a:rPr>
              <a:t>engines using name and content attributes--&gt;</a:t>
            </a:r>
            <a:endParaRPr lang="en-US" sz="1800" dirty="0">
              <a:solidFill>
                <a:srgbClr val="DE14C1"/>
              </a:solidFill>
            </a:endParaRPr>
          </a:p>
          <a:p>
            <a:r>
              <a:rPr lang="en-US" sz="1800" dirty="0" smtClean="0"/>
              <a:t>     &lt;</a:t>
            </a:r>
            <a:r>
              <a:rPr lang="en-US" sz="1800" dirty="0"/>
              <a:t>meta name = "Title" content = "Don Quixote" /&gt;</a:t>
            </a:r>
          </a:p>
          <a:p>
            <a:r>
              <a:rPr lang="en-US" sz="1800" dirty="0" smtClean="0"/>
              <a:t>     &lt;</a:t>
            </a:r>
            <a:r>
              <a:rPr lang="en-US" sz="1800" dirty="0"/>
              <a:t>meta name = "Author" content = "Miguel Cervantes" /&gt;</a:t>
            </a:r>
          </a:p>
          <a:p>
            <a:r>
              <a:rPr lang="en-US" sz="1800" dirty="0" smtClean="0"/>
              <a:t>     &lt;</a:t>
            </a:r>
            <a:r>
              <a:rPr lang="en-US" sz="1800" dirty="0"/>
              <a:t>meta name ="keywords" content = "novel, Spanish literature, groundbreaking work" /&gt;</a:t>
            </a:r>
          </a:p>
          <a:p>
            <a:r>
              <a:rPr lang="en-US" sz="1800" dirty="0" smtClean="0"/>
              <a:t>     &lt;</a:t>
            </a:r>
            <a:r>
              <a:rPr lang="en-US" sz="1800" dirty="0"/>
              <a:t>meta name="viewport" content="width=device-width, initial-scale=1.0</a:t>
            </a:r>
            <a:r>
              <a:rPr lang="en-US" sz="1800" dirty="0" smtClean="0"/>
              <a:t>" /&gt;</a:t>
            </a:r>
            <a:endParaRPr lang="en-US" sz="1800" dirty="0"/>
          </a:p>
          <a:p>
            <a:r>
              <a:rPr lang="en-US" sz="1800" dirty="0" smtClean="0"/>
              <a:t>   &lt;</a:t>
            </a:r>
            <a:r>
              <a:rPr lang="en-US" sz="1800" dirty="0"/>
              <a:t>link </a:t>
            </a:r>
            <a:r>
              <a:rPr lang="en-US" sz="1800" dirty="0" err="1"/>
              <a:t>rel</a:t>
            </a:r>
            <a:r>
              <a:rPr lang="en-US" sz="1800" dirty="0"/>
              <a:t>="stylesheet" type="text/</a:t>
            </a:r>
            <a:r>
              <a:rPr lang="en-US" sz="1800" dirty="0" err="1"/>
              <a:t>css</a:t>
            </a:r>
            <a:r>
              <a:rPr lang="en-US" sz="1800" dirty="0"/>
              <a:t>" media="only screen and (min-device-width: 1025px</a:t>
            </a:r>
            <a:r>
              <a:rPr lang="en-US" sz="1800" dirty="0" smtClean="0"/>
              <a:t>)"</a:t>
            </a:r>
          </a:p>
          <a:p>
            <a:r>
              <a:rPr lang="en-US" sz="1800" dirty="0" smtClean="0"/>
              <a:t>              </a:t>
            </a:r>
            <a:r>
              <a:rPr lang="en-US" sz="1800" dirty="0" err="1" smtClean="0"/>
              <a:t>href</a:t>
            </a:r>
            <a:r>
              <a:rPr lang="en-US" sz="1800" dirty="0"/>
              <a:t>="mls.css" /&gt;</a:t>
            </a:r>
          </a:p>
          <a:p>
            <a:r>
              <a:rPr lang="en-US" sz="1800" dirty="0"/>
              <a:t>    &lt;link </a:t>
            </a:r>
            <a:r>
              <a:rPr lang="en-US" sz="1800" dirty="0" err="1"/>
              <a:t>rel</a:t>
            </a:r>
            <a:r>
              <a:rPr lang="en-US" sz="1800" dirty="0"/>
              <a:t>="stylesheet" type="text/</a:t>
            </a:r>
            <a:r>
              <a:rPr lang="en-US" sz="1800" dirty="0" err="1"/>
              <a:t>css</a:t>
            </a:r>
            <a:r>
              <a:rPr lang="en-US" sz="1800" dirty="0"/>
              <a:t>" media="only screen and (max-device-width: 1024px</a:t>
            </a:r>
            <a:r>
              <a:rPr lang="en-US" sz="1800" dirty="0" smtClean="0"/>
              <a:t>)"</a:t>
            </a:r>
          </a:p>
          <a:p>
            <a:r>
              <a:rPr lang="en-US" sz="1800" dirty="0"/>
              <a:t> </a:t>
            </a:r>
            <a:r>
              <a:rPr lang="en-US" sz="1800" dirty="0" smtClean="0"/>
              <a:t>             </a:t>
            </a:r>
            <a:r>
              <a:rPr lang="en-US" sz="1800" dirty="0" err="1"/>
              <a:t>href</a:t>
            </a:r>
            <a:r>
              <a:rPr lang="en-US" sz="1800" dirty="0"/>
              <a:t>="mlsmob.min.css" /&gt;</a:t>
            </a:r>
          </a:p>
          <a:p>
            <a:r>
              <a:rPr lang="en-US" sz="1800" dirty="0"/>
              <a:t>    &lt;link </a:t>
            </a:r>
            <a:r>
              <a:rPr lang="en-US" sz="1800" dirty="0" err="1"/>
              <a:t>rel</a:t>
            </a:r>
            <a:r>
              <a:rPr lang="en-US" sz="1800" dirty="0"/>
              <a:t>="stylesheet" type="text/</a:t>
            </a:r>
            <a:r>
              <a:rPr lang="en-US" sz="1800" dirty="0" err="1"/>
              <a:t>css</a:t>
            </a:r>
            <a:r>
              <a:rPr lang="en-US" sz="1800" dirty="0"/>
              <a:t>" media="print" </a:t>
            </a:r>
            <a:r>
              <a:rPr lang="en-US" sz="1800" dirty="0" err="1"/>
              <a:t>href</a:t>
            </a:r>
            <a:r>
              <a:rPr lang="en-US" sz="1800" dirty="0"/>
              <a:t>="mlsprint.css" </a:t>
            </a:r>
            <a:r>
              <a:rPr lang="en-US" sz="1800" dirty="0" smtClean="0"/>
              <a:t>/&gt;</a:t>
            </a:r>
          </a:p>
          <a:p>
            <a:endParaRPr lang="en-US" sz="1800" dirty="0"/>
          </a:p>
          <a:p>
            <a:r>
              <a:rPr lang="en-US" sz="1800" dirty="0">
                <a:solidFill>
                  <a:srgbClr val="DE14C1"/>
                </a:solidFill>
              </a:rPr>
              <a:t>    &lt;!--[if </a:t>
            </a:r>
            <a:r>
              <a:rPr lang="en-US" sz="1800" dirty="0" err="1">
                <a:solidFill>
                  <a:srgbClr val="DE14C1"/>
                </a:solidFill>
              </a:rPr>
              <a:t>lt</a:t>
            </a:r>
            <a:r>
              <a:rPr lang="en-US" sz="1800" dirty="0">
                <a:solidFill>
                  <a:srgbClr val="DE14C1"/>
                </a:solidFill>
              </a:rPr>
              <a:t> IE 10]&gt;</a:t>
            </a:r>
          </a:p>
          <a:p>
            <a:r>
              <a:rPr lang="en-US" sz="1800" dirty="0">
                <a:solidFill>
                  <a:srgbClr val="DE14C1"/>
                </a:solidFill>
              </a:rPr>
              <a:t>      &lt;link </a:t>
            </a:r>
            <a:r>
              <a:rPr lang="en-US" sz="1800" dirty="0" err="1">
                <a:solidFill>
                  <a:srgbClr val="DE14C1"/>
                </a:solidFill>
              </a:rPr>
              <a:t>rel</a:t>
            </a:r>
            <a:r>
              <a:rPr lang="en-US" sz="1800" dirty="0">
                <a:solidFill>
                  <a:srgbClr val="DE14C1"/>
                </a:solidFill>
              </a:rPr>
              <a:t>="stylesheet" </a:t>
            </a:r>
            <a:r>
              <a:rPr lang="en-US" sz="1800" dirty="0" smtClean="0">
                <a:solidFill>
                  <a:srgbClr val="DE14C1"/>
                </a:solidFill>
              </a:rPr>
              <a:t>type</a:t>
            </a:r>
            <a:r>
              <a:rPr lang="en-US" sz="1800" dirty="0">
                <a:solidFill>
                  <a:srgbClr val="DE14C1"/>
                </a:solidFill>
              </a:rPr>
              <a:t>="text/</a:t>
            </a:r>
            <a:r>
              <a:rPr lang="en-US" sz="1800" dirty="0" err="1">
                <a:solidFill>
                  <a:srgbClr val="DE14C1"/>
                </a:solidFill>
              </a:rPr>
              <a:t>css</a:t>
            </a:r>
            <a:r>
              <a:rPr lang="en-US" sz="1800" dirty="0">
                <a:solidFill>
                  <a:srgbClr val="DE14C1"/>
                </a:solidFill>
              </a:rPr>
              <a:t>" media="screen" </a:t>
            </a:r>
            <a:r>
              <a:rPr lang="en-US" sz="1800" dirty="0" err="1">
                <a:solidFill>
                  <a:srgbClr val="DE14C1"/>
                </a:solidFill>
              </a:rPr>
              <a:t>href</a:t>
            </a:r>
            <a:r>
              <a:rPr lang="en-US" sz="1800" dirty="0">
                <a:solidFill>
                  <a:srgbClr val="DE14C1"/>
                </a:solidFill>
              </a:rPr>
              <a:t>="mls.css" /&gt;</a:t>
            </a:r>
          </a:p>
          <a:p>
            <a:r>
              <a:rPr lang="en-US" sz="1800" dirty="0">
                <a:solidFill>
                  <a:srgbClr val="DE14C1"/>
                </a:solidFill>
              </a:rPr>
              <a:t>    &lt;![</a:t>
            </a:r>
            <a:r>
              <a:rPr lang="en-US" sz="1800" dirty="0" err="1">
                <a:solidFill>
                  <a:srgbClr val="DE14C1"/>
                </a:solidFill>
              </a:rPr>
              <a:t>endif</a:t>
            </a:r>
            <a:r>
              <a:rPr lang="en-US" sz="1800" dirty="0" smtClean="0">
                <a:solidFill>
                  <a:srgbClr val="DE14C1"/>
                </a:solidFill>
              </a:rPr>
              <a:t>]--&gt;</a:t>
            </a:r>
          </a:p>
          <a:p>
            <a:r>
              <a:rPr lang="en-US" sz="1800" dirty="0"/>
              <a:t> </a:t>
            </a:r>
            <a:r>
              <a:rPr lang="en-US" sz="1800" dirty="0" smtClean="0"/>
              <a:t>   &lt;</a:t>
            </a:r>
            <a:r>
              <a:rPr lang="en-US" sz="1800" dirty="0"/>
              <a:t>link </a:t>
            </a:r>
            <a:r>
              <a:rPr lang="en-US" sz="1800" dirty="0" err="1"/>
              <a:t>rel</a:t>
            </a:r>
            <a:r>
              <a:rPr lang="en-US" sz="1800" dirty="0"/>
              <a:t>="shortcut icon" </a:t>
            </a:r>
            <a:r>
              <a:rPr lang="en-US" sz="1800" dirty="0" err="1"/>
              <a:t>href</a:t>
            </a:r>
            <a:r>
              <a:rPr lang="en-US" sz="1800" dirty="0"/>
              <a:t>="favicon.ico" /&gt;</a:t>
            </a:r>
          </a:p>
          <a:p>
            <a:r>
              <a:rPr lang="en-US" sz="1800" dirty="0" smtClean="0"/>
              <a:t>    &lt;</a:t>
            </a:r>
            <a:r>
              <a:rPr lang="en-US" sz="1800" dirty="0"/>
              <a:t>title&gt;Murfreesboro Literary Society&lt;/title&gt;</a:t>
            </a:r>
          </a:p>
          <a:p>
            <a:r>
              <a:rPr lang="en-US" sz="1800" dirty="0"/>
              <a:t>	</a:t>
            </a:r>
          </a:p>
          <a:p>
            <a:r>
              <a:rPr lang="en-US" sz="1800" b="1" dirty="0"/>
              <a:t>    &lt;script </a:t>
            </a:r>
            <a:r>
              <a:rPr lang="en-US" sz="1800" b="1" dirty="0" err="1"/>
              <a:t>src</a:t>
            </a:r>
            <a:r>
              <a:rPr lang="en-US" sz="1800" b="1" dirty="0"/>
              <a:t>="scripts/mls.js"&gt;&lt;/script</a:t>
            </a:r>
            <a:r>
              <a:rPr lang="en-US" sz="1800" b="1" dirty="0" smtClean="0"/>
              <a:t>&gt;</a:t>
            </a:r>
          </a:p>
          <a:p>
            <a:endParaRPr lang="en-US" sz="1800" b="1" dirty="0"/>
          </a:p>
          <a:p>
            <a:r>
              <a:rPr lang="en-US" sz="1800" dirty="0" smtClean="0"/>
              <a:t>&lt;/</a:t>
            </a:r>
            <a:r>
              <a:rPr lang="en-US" sz="1800" dirty="0"/>
              <a:t>head</a:t>
            </a:r>
            <a:r>
              <a:rPr lang="en-US" sz="1800" dirty="0" smtClean="0"/>
              <a:t>&gt;</a:t>
            </a:r>
            <a:endParaRPr lang="en-US" sz="1800" dirty="0"/>
          </a:p>
        </p:txBody>
      </p:sp>
      <p:sp>
        <p:nvSpPr>
          <p:cNvPr id="2" name="Rectangle 1"/>
          <p:cNvSpPr/>
          <p:nvPr/>
        </p:nvSpPr>
        <p:spPr>
          <a:xfrm>
            <a:off x="4245429" y="6391930"/>
            <a:ext cx="4861249" cy="276999"/>
          </a:xfrm>
          <a:prstGeom prst="rect">
            <a:avLst/>
          </a:prstGeom>
        </p:spPr>
        <p:txBody>
          <a:bodyPr wrap="square">
            <a:spAutoFit/>
          </a:bodyPr>
          <a:lstStyle/>
          <a:p>
            <a:r>
              <a:rPr lang="en-US" sz="1200" dirty="0" smtClean="0">
                <a:solidFill>
                  <a:srgbClr val="002060"/>
                </a:solidFill>
              </a:rPr>
              <a:t>Viewport example:   </a:t>
            </a:r>
            <a:r>
              <a:rPr lang="en-US" sz="1200" dirty="0" smtClean="0">
                <a:hlinkClick r:id="rId3"/>
              </a:rPr>
              <a:t>https</a:t>
            </a:r>
            <a:r>
              <a:rPr lang="en-US" sz="1200" dirty="0">
                <a:hlinkClick r:id="rId3"/>
              </a:rPr>
              <a:t>://</a:t>
            </a:r>
            <a:r>
              <a:rPr lang="en-US" sz="1200" dirty="0" smtClean="0">
                <a:hlinkClick r:id="rId3"/>
              </a:rPr>
              <a:t>www.w3schools.com/css/css_rwd_viewport.asp</a:t>
            </a:r>
            <a:r>
              <a:rPr lang="en-US" sz="1200" dirty="0" smtClean="0"/>
              <a:t> </a:t>
            </a:r>
            <a:endParaRPr lang="en-US" sz="1200" dirty="0"/>
          </a:p>
        </p:txBody>
      </p:sp>
    </p:spTree>
    <p:extLst>
      <p:ext uri="{BB962C8B-B14F-4D97-AF65-F5344CB8AC3E}">
        <p14:creationId xmlns:p14="http://schemas.microsoft.com/office/powerpoint/2010/main" val="379742038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6513" y="228600"/>
            <a:ext cx="9034462" cy="874713"/>
          </a:xfrm>
        </p:spPr>
        <p:txBody>
          <a:bodyPr/>
          <a:lstStyle/>
          <a:p>
            <a:pPr algn="r" eaLnBrk="1" fontAlgn="auto" hangingPunct="1">
              <a:spcAft>
                <a:spcPts val="0"/>
              </a:spcAft>
              <a:defRPr/>
            </a:pPr>
            <a:r>
              <a:rPr lang="en-US" dirty="0" smtClean="0">
                <a:solidFill>
                  <a:schemeClr val="tx2">
                    <a:satMod val="130000"/>
                  </a:schemeClr>
                </a:solidFill>
              </a:rPr>
              <a:t>Two Components of Using Forms</a:t>
            </a:r>
          </a:p>
        </p:txBody>
      </p:sp>
      <p:sp>
        <p:nvSpPr>
          <p:cNvPr id="16388" name="Rectangle 3"/>
          <p:cNvSpPr>
            <a:spLocks noGrp="1" noChangeArrowheads="1"/>
          </p:cNvSpPr>
          <p:nvPr>
            <p:ph idx="1"/>
          </p:nvPr>
        </p:nvSpPr>
        <p:spPr>
          <a:xfrm>
            <a:off x="1216025" y="3657600"/>
            <a:ext cx="6477000" cy="2374900"/>
          </a:xfrm>
        </p:spPr>
        <p:txBody>
          <a:bodyPr rtlCol="0">
            <a:normAutofit/>
          </a:bodyPr>
          <a:lstStyle/>
          <a:p>
            <a:pPr marL="365760" indent="-283464" eaLnBrk="1" fontAlgn="auto" hangingPunct="1">
              <a:spcAft>
                <a:spcPts val="0"/>
              </a:spcAft>
              <a:buFontTx/>
              <a:buNone/>
              <a:defRPr/>
            </a:pPr>
            <a:r>
              <a:rPr lang="en-US" sz="2800" dirty="0" smtClean="0">
                <a:solidFill>
                  <a:srgbClr val="0070C0"/>
                </a:solidFill>
                <a:cs typeface="Times New Roman" pitchFamily="18" charset="0"/>
              </a:rPr>
              <a:t>2.  The server-side processing</a:t>
            </a:r>
            <a:r>
              <a:rPr lang="en-US" sz="800" dirty="0" smtClean="0">
                <a:solidFill>
                  <a:schemeClr val="tx1">
                    <a:lumMod val="75000"/>
                    <a:lumOff val="25000"/>
                  </a:schemeClr>
                </a:solidFill>
                <a:cs typeface="Times New Roman" pitchFamily="18" charset="0"/>
              </a:rPr>
              <a:t/>
            </a:r>
            <a:br>
              <a:rPr lang="en-US" sz="800" dirty="0" smtClean="0">
                <a:solidFill>
                  <a:schemeClr val="tx1">
                    <a:lumMod val="75000"/>
                    <a:lumOff val="25000"/>
                  </a:schemeClr>
                </a:solidFill>
                <a:cs typeface="Times New Roman" pitchFamily="18" charset="0"/>
              </a:rPr>
            </a:br>
            <a:endParaRPr lang="en-US" sz="800" dirty="0" smtClean="0">
              <a:solidFill>
                <a:schemeClr val="tx1">
                  <a:lumMod val="75000"/>
                  <a:lumOff val="25000"/>
                </a:schemeClr>
              </a:solidFill>
              <a:cs typeface="Times New Roman" pitchFamily="18" charset="0"/>
            </a:endParaRPr>
          </a:p>
          <a:p>
            <a:pPr marL="640080" lvl="1" indent="-237744" eaLnBrk="1" fontAlgn="auto" hangingPunct="1">
              <a:spcAft>
                <a:spcPts val="0"/>
              </a:spcAft>
              <a:buFontTx/>
              <a:buNone/>
              <a:defRPr/>
            </a:pPr>
            <a:r>
              <a:rPr lang="en-US" sz="800" dirty="0" smtClean="0">
                <a:solidFill>
                  <a:schemeClr val="tx1">
                    <a:lumMod val="75000"/>
                    <a:lumOff val="25000"/>
                  </a:schemeClr>
                </a:solidFill>
                <a:cs typeface="Times New Roman" pitchFamily="18" charset="0"/>
              </a:rPr>
              <a:t>	</a:t>
            </a:r>
            <a:br>
              <a:rPr lang="en-US" sz="800" dirty="0" smtClean="0">
                <a:solidFill>
                  <a:schemeClr val="tx1">
                    <a:lumMod val="75000"/>
                    <a:lumOff val="25000"/>
                  </a:schemeClr>
                </a:solidFill>
                <a:cs typeface="Times New Roman" pitchFamily="18" charset="0"/>
              </a:rPr>
            </a:br>
            <a:r>
              <a:rPr lang="en-US" sz="800" dirty="0" smtClean="0">
                <a:solidFill>
                  <a:schemeClr val="tx1">
                    <a:lumMod val="75000"/>
                    <a:lumOff val="25000"/>
                  </a:schemeClr>
                </a:solidFill>
                <a:cs typeface="Times New Roman" pitchFamily="18" charset="0"/>
              </a:rPr>
              <a:t/>
            </a:r>
            <a:br>
              <a:rPr lang="en-US" sz="800" dirty="0" smtClean="0">
                <a:solidFill>
                  <a:schemeClr val="tx1">
                    <a:lumMod val="75000"/>
                    <a:lumOff val="25000"/>
                  </a:schemeClr>
                </a:solidFill>
                <a:cs typeface="Times New Roman" pitchFamily="18" charset="0"/>
              </a:rPr>
            </a:br>
            <a:r>
              <a:rPr lang="en-US" sz="2400" dirty="0" smtClean="0">
                <a:solidFill>
                  <a:schemeClr val="tx1">
                    <a:lumMod val="75000"/>
                    <a:lumOff val="25000"/>
                  </a:schemeClr>
                </a:solidFill>
                <a:cs typeface="Times New Roman" pitchFamily="18" charset="0"/>
              </a:rPr>
              <a:t>Server-side processing works with the form data and sends e-mail, writes to a text file, updates a database, or performs some other type of processing on the server.</a:t>
            </a:r>
          </a:p>
        </p:txBody>
      </p:sp>
      <p:sp>
        <p:nvSpPr>
          <p:cNvPr id="20484"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CD4F63-54AA-42BC-A414-E5EEC7C6DB05}" type="slidenum">
              <a:rPr lang="en-US" altLang="en-US" sz="1200" smtClean="0">
                <a:solidFill>
                  <a:srgbClr val="052E65"/>
                </a:solidFill>
              </a:rPr>
              <a:pPr/>
              <a:t>4</a:t>
            </a:fld>
            <a:endParaRPr lang="en-US" altLang="en-US" sz="1200" smtClean="0">
              <a:solidFill>
                <a:srgbClr val="052E65"/>
              </a:solidFill>
            </a:endParaRPr>
          </a:p>
        </p:txBody>
      </p:sp>
      <p:sp>
        <p:nvSpPr>
          <p:cNvPr id="6" name="Rectangle 3"/>
          <p:cNvSpPr txBox="1">
            <a:spLocks noChangeArrowheads="1"/>
          </p:cNvSpPr>
          <p:nvPr/>
        </p:nvSpPr>
        <p:spPr bwMode="auto">
          <a:xfrm>
            <a:off x="1219200" y="1503363"/>
            <a:ext cx="614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eaLnBrk="1" fontAlgn="auto" hangingPunct="1">
              <a:spcAft>
                <a:spcPts val="0"/>
              </a:spcAft>
              <a:buFont typeface="Wingdings" pitchFamily="2" charset="2"/>
              <a:buAutoNum type="arabicPeriod"/>
              <a:defRPr/>
            </a:pPr>
            <a:r>
              <a:rPr lang="en-US" sz="2800" dirty="0" smtClean="0">
                <a:solidFill>
                  <a:srgbClr val="0070C0"/>
                </a:solidFill>
                <a:cs typeface="Times New Roman" pitchFamily="18" charset="0"/>
              </a:rPr>
              <a:t>The HTML form (client-side)</a:t>
            </a:r>
          </a:p>
          <a:p>
            <a:pPr marL="0" indent="0" eaLnBrk="1" fontAlgn="auto" hangingPunct="1">
              <a:spcAft>
                <a:spcPts val="0"/>
              </a:spcAft>
              <a:buFont typeface="Calibri" panose="020F0502020204030204" pitchFamily="34" charset="0"/>
              <a:buNone/>
              <a:defRPr/>
            </a:pPr>
            <a:endParaRPr lang="en-US" sz="800" dirty="0" smtClean="0">
              <a:solidFill>
                <a:srgbClr val="0070C0"/>
              </a:solidFill>
              <a:cs typeface="Times New Roman" pitchFamily="18" charset="0"/>
            </a:endParaRPr>
          </a:p>
          <a:p>
            <a:pPr marL="914400" lvl="1" indent="-514350" eaLnBrk="1" fontAlgn="auto" hangingPunct="1">
              <a:spcAft>
                <a:spcPts val="0"/>
              </a:spcAft>
              <a:buFont typeface="Wingdings" pitchFamily="2" charset="2"/>
              <a:buNone/>
              <a:defRPr/>
            </a:pPr>
            <a:r>
              <a:rPr lang="en-US" dirty="0" smtClean="0">
                <a:solidFill>
                  <a:schemeClr val="tx1">
                    <a:lumMod val="75000"/>
                    <a:lumOff val="25000"/>
                  </a:schemeClr>
                </a:solidFill>
                <a:cs typeface="Times New Roman" pitchFamily="18" charset="0"/>
              </a:rPr>
              <a:t>  the web page user interface </a:t>
            </a:r>
            <a:r>
              <a:rPr lang="en-US" sz="800" dirty="0" smtClean="0">
                <a:solidFill>
                  <a:schemeClr val="tx1">
                    <a:lumMod val="75000"/>
                    <a:lumOff val="25000"/>
                  </a:schemeClr>
                </a:solidFill>
                <a:cs typeface="Times New Roman" pitchFamily="18" charset="0"/>
              </a:rPr>
              <a:t/>
            </a:r>
            <a:br>
              <a:rPr lang="en-US" sz="800" dirty="0" smtClean="0">
                <a:solidFill>
                  <a:schemeClr val="tx1">
                    <a:lumMod val="75000"/>
                    <a:lumOff val="25000"/>
                  </a:schemeClr>
                </a:solidFill>
                <a:cs typeface="Times New Roman" pitchFamily="18" charset="0"/>
              </a:rPr>
            </a:br>
            <a:endParaRPr lang="en-US" sz="800" dirty="0" smtClean="0">
              <a:solidFill>
                <a:schemeClr val="tx1">
                  <a:lumMod val="75000"/>
                  <a:lumOff val="25000"/>
                </a:schemeClr>
              </a:solidFill>
              <a:cs typeface="Times New Roman" pitchFamily="18" charset="0"/>
            </a:endParaRPr>
          </a:p>
          <a:p>
            <a:pPr marL="365760" indent="-283464" eaLnBrk="1" fontAlgn="auto" hangingPunct="1">
              <a:spcAft>
                <a:spcPts val="0"/>
              </a:spcAft>
              <a:buFontTx/>
              <a:buNone/>
              <a:defRPr/>
            </a:pPr>
            <a:r>
              <a:rPr lang="en-US" sz="2800" dirty="0" smtClean="0">
                <a:solidFill>
                  <a:schemeClr val="tx1">
                    <a:lumMod val="75000"/>
                    <a:lumOff val="25000"/>
                  </a:schemeClr>
                </a:solidFill>
                <a:cs typeface="Times New Roman" pitchFamily="18" charset="0"/>
              </a:rPr>
              <a:t>and </a:t>
            </a:r>
            <a:endParaRPr lang="en-US" sz="800" dirty="0" smtClean="0">
              <a:solidFill>
                <a:schemeClr val="tx1">
                  <a:lumMod val="75000"/>
                  <a:lumOff val="25000"/>
                </a:schemeClr>
              </a:solidFill>
              <a:cs typeface="Times New Roman" pitchFamily="18" charset="0"/>
            </a:endParaRPr>
          </a:p>
        </p:txBody>
      </p:sp>
      <p:cxnSp>
        <p:nvCxnSpPr>
          <p:cNvPr id="7" name="Straight Connector 6"/>
          <p:cNvCxnSpPr/>
          <p:nvPr/>
        </p:nvCxnSpPr>
        <p:spPr>
          <a:xfrm>
            <a:off x="0" y="1103313"/>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8580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57200" y="1524000"/>
            <a:ext cx="8001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35" name="Rectangle 2"/>
          <p:cNvSpPr>
            <a:spLocks noGrp="1" noChangeArrowheads="1"/>
          </p:cNvSpPr>
          <p:nvPr>
            <p:ph type="title"/>
          </p:nvPr>
        </p:nvSpPr>
        <p:spPr>
          <a:xfrm>
            <a:off x="3124200" y="0"/>
            <a:ext cx="6022975" cy="762000"/>
          </a:xfrm>
        </p:spPr>
        <p:txBody>
          <a:bodyPr/>
          <a:lstStyle/>
          <a:p>
            <a:pPr algn="r" eaLnBrk="1" fontAlgn="auto" hangingPunct="1">
              <a:spcAft>
                <a:spcPts val="0"/>
              </a:spcAft>
              <a:defRPr/>
            </a:pPr>
            <a:r>
              <a:rPr lang="en-US" dirty="0" smtClean="0">
                <a:solidFill>
                  <a:schemeClr val="tx2">
                    <a:satMod val="130000"/>
                  </a:schemeClr>
                </a:solidFill>
              </a:rPr>
              <a:t>HTML Form Elements</a:t>
            </a:r>
          </a:p>
        </p:txBody>
      </p:sp>
      <p:sp>
        <p:nvSpPr>
          <p:cNvPr id="18437" name="Rectangle 3"/>
          <p:cNvSpPr>
            <a:spLocks noGrp="1" noChangeArrowheads="1"/>
          </p:cNvSpPr>
          <p:nvPr>
            <p:ph idx="1"/>
          </p:nvPr>
        </p:nvSpPr>
        <p:spPr>
          <a:xfrm>
            <a:off x="1524000" y="914400"/>
            <a:ext cx="7096125" cy="6019800"/>
          </a:xfrm>
        </p:spPr>
        <p:txBody>
          <a:bodyPr rtlCol="0">
            <a:normAutofit fontScale="92500" lnSpcReduction="20000"/>
          </a:bodyPr>
          <a:lstStyle/>
          <a:p>
            <a:pPr marL="91440" indent="-91440" eaLnBrk="1" fontAlgn="auto" hangingPunct="1">
              <a:defRPr/>
            </a:pPr>
            <a:r>
              <a:rPr lang="en-US" altLang="en-US" sz="2800" b="1" dirty="0" smtClean="0">
                <a:solidFill>
                  <a:srgbClr val="0070C0"/>
                </a:solidFill>
                <a:latin typeface="Times New Roman" panose="02020603050405020304" pitchFamily="18" charset="0"/>
                <a:cs typeface="Times New Roman" panose="02020603050405020304" pitchFamily="18" charset="0"/>
              </a:rPr>
              <a:t>&lt;form&gt; ….  &lt;/form&gt;</a:t>
            </a:r>
            <a:endParaRPr lang="en-US" altLang="en-US" sz="2800" b="1" dirty="0" smtClean="0">
              <a:solidFill>
                <a:srgbClr val="0070C0"/>
              </a:solidFill>
            </a:endParaRPr>
          </a:p>
          <a:p>
            <a:pPr marL="384048" lvl="1" indent="-182880" eaLnBrk="1" fontAlgn="auto" hangingPunct="1">
              <a:defRPr/>
            </a:pPr>
            <a:r>
              <a:rPr lang="en-US" altLang="en-US" sz="2600" dirty="0" smtClean="0">
                <a:solidFill>
                  <a:schemeClr val="tx1">
                    <a:lumMod val="75000"/>
                    <a:lumOff val="25000"/>
                  </a:schemeClr>
                </a:solidFill>
              </a:rPr>
              <a:t>Contains the form </a:t>
            </a:r>
            <a:r>
              <a:rPr lang="en-US" altLang="en-US" sz="2600" dirty="0" smtClean="0">
                <a:solidFill>
                  <a:schemeClr val="tx1">
                    <a:lumMod val="75000"/>
                    <a:lumOff val="25000"/>
                  </a:schemeClr>
                </a:solidFill>
                <a:latin typeface="Times New Roman" panose="02020603050405020304" pitchFamily="18" charset="0"/>
                <a:cs typeface="Times New Roman" panose="02020603050405020304" pitchFamily="18" charset="0"/>
              </a:rPr>
              <a:t>elements</a:t>
            </a:r>
            <a:r>
              <a:rPr lang="en-US" altLang="en-US" sz="2600" dirty="0" smtClean="0">
                <a:solidFill>
                  <a:schemeClr val="tx1">
                    <a:lumMod val="75000"/>
                    <a:lumOff val="25000"/>
                  </a:schemeClr>
                </a:solidFill>
              </a:rPr>
              <a:t> on a web page</a:t>
            </a:r>
          </a:p>
          <a:p>
            <a:pPr marL="384048" lvl="1" indent="-182880" eaLnBrk="1" fontAlgn="auto" hangingPunct="1">
              <a:defRPr/>
            </a:pPr>
            <a:r>
              <a:rPr lang="en-US" altLang="en-US" sz="2600" dirty="0" smtClean="0">
                <a:solidFill>
                  <a:schemeClr val="tx1">
                    <a:lumMod val="75000"/>
                    <a:lumOff val="25000"/>
                  </a:schemeClr>
                </a:solidFill>
              </a:rPr>
              <a:t>Container tag </a:t>
            </a:r>
            <a:r>
              <a:rPr lang="en-US" altLang="en-US" dirty="0" smtClean="0">
                <a:solidFill>
                  <a:schemeClr val="tx1">
                    <a:lumMod val="75000"/>
                    <a:lumOff val="25000"/>
                  </a:schemeClr>
                </a:solidFill>
              </a:rPr>
              <a:t>	</a:t>
            </a:r>
          </a:p>
          <a:p>
            <a:pPr marL="91440" indent="-91440" eaLnBrk="1" fontAlgn="auto" hangingPunct="1">
              <a:defRPr/>
            </a:pPr>
            <a:r>
              <a:rPr lang="en-US" altLang="en-US" sz="2800" b="1" dirty="0" smtClean="0">
                <a:solidFill>
                  <a:srgbClr val="0070C0"/>
                </a:solidFill>
                <a:latin typeface="Times New Roman" panose="02020603050405020304" pitchFamily="18" charset="0"/>
                <a:cs typeface="Times New Roman" panose="02020603050405020304" pitchFamily="18" charset="0"/>
              </a:rPr>
              <a:t>&lt;input …  &gt;</a:t>
            </a:r>
            <a:endParaRPr lang="en-US" altLang="en-US" sz="2800" b="1" dirty="0" smtClean="0">
              <a:solidFill>
                <a:srgbClr val="0070C0"/>
              </a:solidFill>
            </a:endParaRPr>
          </a:p>
          <a:p>
            <a:pPr marL="384048" lvl="1" indent="-182880" eaLnBrk="1" fontAlgn="auto" hangingPunct="1">
              <a:defRPr/>
            </a:pPr>
            <a:r>
              <a:rPr lang="en-US" altLang="en-US" sz="2600" dirty="0" smtClean="0">
                <a:solidFill>
                  <a:schemeClr val="tx1">
                    <a:lumMod val="75000"/>
                    <a:lumOff val="25000"/>
                  </a:schemeClr>
                </a:solidFill>
              </a:rPr>
              <a:t>Configures a variety of form elements including </a:t>
            </a:r>
            <a:br>
              <a:rPr lang="en-US" altLang="en-US" sz="2600" dirty="0" smtClean="0">
                <a:solidFill>
                  <a:schemeClr val="tx1">
                    <a:lumMod val="75000"/>
                    <a:lumOff val="25000"/>
                  </a:schemeClr>
                </a:solidFill>
              </a:rPr>
            </a:br>
            <a:r>
              <a:rPr lang="en-US" altLang="en-US" sz="2600" dirty="0" smtClean="0">
                <a:solidFill>
                  <a:schemeClr val="tx1">
                    <a:lumMod val="75000"/>
                    <a:lumOff val="25000"/>
                  </a:schemeClr>
                </a:solidFill>
              </a:rPr>
              <a:t>text boxes, radio buttons, check boxes, buttons …</a:t>
            </a:r>
          </a:p>
          <a:p>
            <a:pPr marL="384048" lvl="1" indent="-182880" eaLnBrk="1" fontAlgn="auto" hangingPunct="1">
              <a:defRPr/>
            </a:pPr>
            <a:r>
              <a:rPr lang="en-US" altLang="en-US" sz="2600" i="1" dirty="0" smtClean="0">
                <a:solidFill>
                  <a:schemeClr val="tx1">
                    <a:lumMod val="75000"/>
                    <a:lumOff val="25000"/>
                  </a:schemeClr>
                </a:solidFill>
              </a:rPr>
              <a:t>Empty tag</a:t>
            </a:r>
          </a:p>
          <a:p>
            <a:pPr marL="91440" indent="-91440" eaLnBrk="1" fontAlgn="auto" hangingPunct="1">
              <a:defRPr/>
            </a:pPr>
            <a:r>
              <a:rPr lang="en-US" altLang="en-US" sz="2800" b="1" dirty="0" smtClean="0">
                <a:solidFill>
                  <a:srgbClr val="0070C0"/>
                </a:solidFill>
                <a:latin typeface="Times New Roman" panose="02020603050405020304" pitchFamily="18" charset="0"/>
                <a:cs typeface="Times New Roman" panose="02020603050405020304" pitchFamily="18" charset="0"/>
              </a:rPr>
              <a:t>&lt;</a:t>
            </a:r>
            <a:r>
              <a:rPr lang="en-US" altLang="en-US" sz="2800" b="1" dirty="0" err="1" smtClean="0">
                <a:solidFill>
                  <a:srgbClr val="0070C0"/>
                </a:solidFill>
                <a:latin typeface="Times New Roman" panose="02020603050405020304" pitchFamily="18" charset="0"/>
                <a:cs typeface="Times New Roman" panose="02020603050405020304" pitchFamily="18" charset="0"/>
              </a:rPr>
              <a:t>textarea</a:t>
            </a:r>
            <a:r>
              <a:rPr lang="en-US" altLang="en-US" sz="2800" b="1" dirty="0" smtClean="0">
                <a:solidFill>
                  <a:srgbClr val="0070C0"/>
                </a:solidFill>
                <a:latin typeface="Times New Roman" panose="02020603050405020304" pitchFamily="18" charset="0"/>
                <a:cs typeface="Times New Roman" panose="02020603050405020304" pitchFamily="18" charset="0"/>
              </a:rPr>
              <a:t>&gt; …. &lt;/</a:t>
            </a:r>
            <a:r>
              <a:rPr lang="en-US" altLang="en-US" sz="2800" b="1" dirty="0" err="1" smtClean="0">
                <a:solidFill>
                  <a:srgbClr val="0070C0"/>
                </a:solidFill>
                <a:latin typeface="Times New Roman" panose="02020603050405020304" pitchFamily="18" charset="0"/>
                <a:cs typeface="Times New Roman" panose="02020603050405020304" pitchFamily="18" charset="0"/>
              </a:rPr>
              <a:t>textarea</a:t>
            </a:r>
            <a:r>
              <a:rPr lang="en-US" altLang="en-US" sz="2800" b="1" dirty="0" smtClean="0">
                <a:solidFill>
                  <a:srgbClr val="0070C0"/>
                </a:solidFill>
                <a:latin typeface="Times New Roman" panose="02020603050405020304" pitchFamily="18" charset="0"/>
                <a:cs typeface="Times New Roman" panose="02020603050405020304" pitchFamily="18" charset="0"/>
              </a:rPr>
              <a:t>&gt;</a:t>
            </a:r>
            <a:endParaRPr lang="en-US" altLang="en-US" sz="2800" b="1" dirty="0" smtClean="0">
              <a:solidFill>
                <a:srgbClr val="0070C0"/>
              </a:solidFill>
            </a:endParaRPr>
          </a:p>
          <a:p>
            <a:pPr marL="384048" lvl="1" indent="-182880" eaLnBrk="1" fontAlgn="auto" hangingPunct="1">
              <a:defRPr/>
            </a:pPr>
            <a:r>
              <a:rPr lang="en-US" altLang="en-US" sz="2600" dirty="0" smtClean="0">
                <a:solidFill>
                  <a:schemeClr val="tx1">
                    <a:lumMod val="75000"/>
                    <a:lumOff val="25000"/>
                  </a:schemeClr>
                </a:solidFill>
              </a:rPr>
              <a:t>Configures a scrolling text box</a:t>
            </a:r>
          </a:p>
          <a:p>
            <a:pPr marL="384048" lvl="1" indent="-182880" eaLnBrk="1" fontAlgn="auto" hangingPunct="1">
              <a:defRPr/>
            </a:pPr>
            <a:r>
              <a:rPr lang="en-US" altLang="en-US" sz="2600" dirty="0" smtClean="0">
                <a:solidFill>
                  <a:schemeClr val="tx1">
                    <a:lumMod val="75000"/>
                    <a:lumOff val="25000"/>
                  </a:schemeClr>
                </a:solidFill>
              </a:rPr>
              <a:t>Container tag</a:t>
            </a:r>
          </a:p>
          <a:p>
            <a:pPr marL="91440" indent="-91440" eaLnBrk="1" fontAlgn="auto" hangingPunct="1">
              <a:defRPr/>
            </a:pPr>
            <a:r>
              <a:rPr lang="en-US" altLang="en-US" sz="2800" b="1" dirty="0" smtClean="0">
                <a:solidFill>
                  <a:srgbClr val="0070C0"/>
                </a:solidFill>
                <a:latin typeface="Times New Roman" panose="02020603050405020304" pitchFamily="18" charset="0"/>
                <a:cs typeface="Times New Roman" panose="02020603050405020304" pitchFamily="18" charset="0"/>
              </a:rPr>
              <a:t>&lt;select&gt; …. &lt;/select</a:t>
            </a:r>
            <a:r>
              <a:rPr lang="en-US" altLang="en-US" sz="2800" b="1" dirty="0">
                <a:solidFill>
                  <a:srgbClr val="0070C0"/>
                </a:solidFill>
                <a:latin typeface="Times New Roman" panose="02020603050405020304" pitchFamily="18" charset="0"/>
                <a:cs typeface="Times New Roman" panose="02020603050405020304" pitchFamily="18" charset="0"/>
              </a:rPr>
              <a:t>&gt;</a:t>
            </a:r>
            <a:endParaRPr lang="en-US" altLang="en-US" sz="2800" b="1" dirty="0" smtClean="0">
              <a:solidFill>
                <a:srgbClr val="0070C0"/>
              </a:solidFill>
            </a:endParaRPr>
          </a:p>
          <a:p>
            <a:pPr marL="384048" lvl="1" indent="-182880" eaLnBrk="1" fontAlgn="auto" hangingPunct="1">
              <a:defRPr/>
            </a:pPr>
            <a:r>
              <a:rPr lang="en-US" altLang="en-US" sz="2600" dirty="0" smtClean="0">
                <a:solidFill>
                  <a:schemeClr val="tx1">
                    <a:lumMod val="75000"/>
                    <a:lumOff val="25000"/>
                  </a:schemeClr>
                </a:solidFill>
              </a:rPr>
              <a:t>Configures  a select box (drop down list or combo)</a:t>
            </a:r>
          </a:p>
          <a:p>
            <a:pPr marL="384048" lvl="1" indent="-182880" eaLnBrk="1" fontAlgn="auto" hangingPunct="1">
              <a:defRPr/>
            </a:pPr>
            <a:r>
              <a:rPr lang="en-US" altLang="en-US" sz="2600" dirty="0" smtClean="0">
                <a:solidFill>
                  <a:schemeClr val="tx1">
                    <a:lumMod val="75000"/>
                    <a:lumOff val="25000"/>
                  </a:schemeClr>
                </a:solidFill>
              </a:rPr>
              <a:t>Container tag</a:t>
            </a:r>
          </a:p>
          <a:p>
            <a:pPr marL="91440" indent="-91440" eaLnBrk="1" fontAlgn="auto" hangingPunct="1">
              <a:defRPr/>
            </a:pPr>
            <a:r>
              <a:rPr lang="en-US" altLang="en-US" sz="2800" b="1" dirty="0" smtClean="0">
                <a:solidFill>
                  <a:srgbClr val="0070C0"/>
                </a:solidFill>
                <a:latin typeface="Times New Roman" panose="02020603050405020304" pitchFamily="18" charset="0"/>
                <a:cs typeface="Times New Roman" panose="02020603050405020304" pitchFamily="18" charset="0"/>
              </a:rPr>
              <a:t>&lt;option&gt; …. &lt;/option</a:t>
            </a:r>
            <a:r>
              <a:rPr lang="en-US" altLang="en-US" sz="2800" b="1" dirty="0">
                <a:solidFill>
                  <a:srgbClr val="0070C0"/>
                </a:solidFill>
                <a:latin typeface="Times New Roman" panose="02020603050405020304" pitchFamily="18" charset="0"/>
                <a:cs typeface="Times New Roman" panose="02020603050405020304" pitchFamily="18" charset="0"/>
              </a:rPr>
              <a:t>&gt;</a:t>
            </a:r>
            <a:r>
              <a:rPr lang="en-US" altLang="en-US" sz="2800" b="1" dirty="0" smtClean="0">
                <a:solidFill>
                  <a:srgbClr val="0070C0"/>
                </a:solidFill>
                <a:latin typeface="Times New Roman" panose="02020603050405020304" pitchFamily="18" charset="0"/>
                <a:cs typeface="Times New Roman" panose="02020603050405020304" pitchFamily="18" charset="0"/>
              </a:rPr>
              <a:t> </a:t>
            </a:r>
            <a:endParaRPr lang="en-US" altLang="en-US" sz="2800" b="1" dirty="0" smtClean="0">
              <a:solidFill>
                <a:srgbClr val="0070C0"/>
              </a:solidFill>
            </a:endParaRPr>
          </a:p>
          <a:p>
            <a:pPr marL="384048" lvl="1" indent="-182880" eaLnBrk="1" fontAlgn="auto" hangingPunct="1">
              <a:defRPr/>
            </a:pPr>
            <a:r>
              <a:rPr lang="en-US" altLang="en-US" sz="2600" dirty="0" smtClean="0">
                <a:solidFill>
                  <a:schemeClr val="tx1">
                    <a:lumMod val="75000"/>
                    <a:lumOff val="25000"/>
                  </a:schemeClr>
                </a:solidFill>
              </a:rPr>
              <a:t>Configures an option in the select box</a:t>
            </a:r>
          </a:p>
          <a:p>
            <a:pPr marL="384048" lvl="1" indent="-182880" eaLnBrk="1" fontAlgn="auto" hangingPunct="1">
              <a:defRPr/>
            </a:pPr>
            <a:r>
              <a:rPr lang="en-US" altLang="en-US" sz="2600" dirty="0" smtClean="0">
                <a:solidFill>
                  <a:schemeClr val="tx1">
                    <a:lumMod val="75000"/>
                    <a:lumOff val="25000"/>
                  </a:schemeClr>
                </a:solidFill>
              </a:rPr>
              <a:t>Container tag</a:t>
            </a:r>
          </a:p>
        </p:txBody>
      </p:sp>
      <p:sp>
        <p:nvSpPr>
          <p:cNvPr id="22533" name="Slide Number Placeholder 5"/>
          <p:cNvSpPr>
            <a:spLocks noGrp="1"/>
          </p:cNvSpPr>
          <p:nvPr>
            <p:ph type="sldNum" sz="quarter" idx="11"/>
          </p:nvPr>
        </p:nvSpPr>
        <p:spPr bwMode="auto">
          <a:xfrm>
            <a:off x="8640763" y="6556375"/>
            <a:ext cx="503237" cy="301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2EFDB62D-5C5B-4E37-A08D-46E247E49548}" type="slidenum">
              <a:rPr lang="en-US" altLang="en-US" sz="1200" smtClean="0">
                <a:solidFill>
                  <a:schemeClr val="tx1"/>
                </a:solidFill>
                <a:latin typeface="Times New Roman" panose="02020603050405020304" pitchFamily="18" charset="0"/>
              </a:rPr>
              <a:pPr>
                <a:lnSpc>
                  <a:spcPct val="100000"/>
                </a:lnSpc>
                <a:spcBef>
                  <a:spcPct val="0"/>
                </a:spcBef>
                <a:spcAft>
                  <a:spcPct val="0"/>
                </a:spcAft>
                <a:buClrTx/>
                <a:buSzTx/>
                <a:buFontTx/>
                <a:buNone/>
              </a:pPr>
              <a:t>5</a:t>
            </a:fld>
            <a:endParaRPr lang="en-US" altLang="en-US" sz="1200" smtClean="0">
              <a:solidFill>
                <a:schemeClr val="tx1"/>
              </a:solidFill>
              <a:latin typeface="Times New Roman" panose="02020603050405020304" pitchFamily="18" charset="0"/>
            </a:endParaRPr>
          </a:p>
        </p:txBody>
      </p:sp>
      <p:cxnSp>
        <p:nvCxnSpPr>
          <p:cNvPr id="6" name="Straight Connector 5"/>
          <p:cNvCxnSpPr/>
          <p:nvPr/>
        </p:nvCxnSpPr>
        <p:spPr>
          <a:xfrm>
            <a:off x="0" y="6858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843713"/>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52488" y="152400"/>
            <a:ext cx="7772400" cy="792163"/>
          </a:xfrm>
        </p:spPr>
        <p:txBody>
          <a:bodyPr/>
          <a:lstStyle/>
          <a:p>
            <a:pPr algn="r" eaLnBrk="1" fontAlgn="auto" hangingPunct="1">
              <a:spcAft>
                <a:spcPts val="0"/>
              </a:spcAft>
              <a:defRPr/>
            </a:pPr>
            <a:r>
              <a:rPr lang="en-US" dirty="0" smtClean="0">
                <a:solidFill>
                  <a:schemeClr val="tx2">
                    <a:satMod val="130000"/>
                  </a:schemeClr>
                </a:solidFill>
              </a:rPr>
              <a:t>HTML form element</a:t>
            </a:r>
          </a:p>
        </p:txBody>
      </p:sp>
      <p:sp>
        <p:nvSpPr>
          <p:cNvPr id="24579" name="Rectangle 3"/>
          <p:cNvSpPr>
            <a:spLocks noGrp="1" noChangeArrowheads="1"/>
          </p:cNvSpPr>
          <p:nvPr>
            <p:ph idx="1"/>
          </p:nvPr>
        </p:nvSpPr>
        <p:spPr>
          <a:xfrm>
            <a:off x="4708525" y="1701800"/>
            <a:ext cx="4206875" cy="4537075"/>
          </a:xfrm>
        </p:spPr>
        <p:txBody>
          <a:bodyPr/>
          <a:lstStyle/>
          <a:p>
            <a:pPr marL="639763" lvl="1" indent="-236538" eaLnBrk="1" hangingPunct="1">
              <a:buFont typeface="Verdana" panose="020B0604030504040204" pitchFamily="34" charset="0"/>
              <a:buChar char="◦"/>
              <a:defRPr/>
            </a:pPr>
            <a:r>
              <a:rPr lang="en-US" altLang="en-US" sz="2800" dirty="0" smtClean="0">
                <a:solidFill>
                  <a:srgbClr val="0070C0"/>
                </a:solidFill>
              </a:rPr>
              <a:t>action</a:t>
            </a:r>
          </a:p>
          <a:p>
            <a:pPr marL="885825" lvl="2" eaLnBrk="1" hangingPunct="1">
              <a:buFont typeface="Wingdings 2" panose="05020102010507070707" pitchFamily="18" charset="2"/>
              <a:buChar char=""/>
              <a:defRPr/>
            </a:pPr>
            <a:r>
              <a:rPr lang="en-US" altLang="en-US" sz="2400" dirty="0"/>
              <a:t>S</a:t>
            </a:r>
            <a:r>
              <a:rPr lang="en-US" altLang="en-US" sz="2400" dirty="0" smtClean="0"/>
              <a:t>ends </a:t>
            </a:r>
            <a:r>
              <a:rPr lang="en-US" altLang="en-US" sz="2400" dirty="0"/>
              <a:t>form data to a specified URL </a:t>
            </a:r>
            <a:r>
              <a:rPr lang="en-US" altLang="en-US" sz="2400" dirty="0" smtClean="0"/>
              <a:t>&amp; file name on server-side that has script to process form data</a:t>
            </a:r>
            <a:endParaRPr lang="en-US" altLang="en-US" sz="2000" dirty="0" smtClean="0"/>
          </a:p>
          <a:p>
            <a:pPr marL="639763" lvl="1" indent="-236538" eaLnBrk="1" hangingPunct="1">
              <a:buFont typeface="Verdana" panose="020B0604030504040204" pitchFamily="34" charset="0"/>
              <a:buChar char="◦"/>
              <a:defRPr/>
            </a:pPr>
            <a:r>
              <a:rPr lang="en-US" altLang="en-US" sz="2800" dirty="0" smtClean="0">
                <a:solidFill>
                  <a:srgbClr val="0070C0"/>
                </a:solidFill>
              </a:rPr>
              <a:t>method</a:t>
            </a:r>
          </a:p>
          <a:p>
            <a:pPr marL="885825" lvl="2" eaLnBrk="1" hangingPunct="1">
              <a:spcBef>
                <a:spcPts val="0"/>
              </a:spcBef>
              <a:spcAft>
                <a:spcPts val="0"/>
              </a:spcAft>
              <a:buFont typeface="Wingdings 2" panose="05020102010507070707" pitchFamily="18" charset="2"/>
              <a:buChar char=""/>
              <a:defRPr/>
            </a:pPr>
            <a:r>
              <a:rPr lang="en-US" altLang="en-US" sz="2400" dirty="0" smtClean="0"/>
              <a:t>get – default value, </a:t>
            </a:r>
            <a:br>
              <a:rPr lang="en-US" altLang="en-US" sz="2400" dirty="0" smtClean="0"/>
            </a:br>
            <a:r>
              <a:rPr lang="en-US" altLang="en-US" sz="2400" dirty="0" smtClean="0"/>
              <a:t>         form data passed </a:t>
            </a:r>
            <a:r>
              <a:rPr lang="en-US" altLang="en-US" sz="2400" dirty="0"/>
              <a:t> </a:t>
            </a:r>
            <a:r>
              <a:rPr lang="en-US" altLang="en-US" sz="2400" dirty="0" smtClean="0"/>
              <a:t> </a:t>
            </a:r>
          </a:p>
          <a:p>
            <a:pPr marL="703262" lvl="2" indent="0" eaLnBrk="1" hangingPunct="1">
              <a:spcBef>
                <a:spcPts val="0"/>
              </a:spcBef>
              <a:spcAft>
                <a:spcPts val="0"/>
              </a:spcAft>
              <a:buFont typeface="Calibri" panose="020F0502020204030204" pitchFamily="34" charset="0"/>
              <a:buNone/>
              <a:defRPr/>
            </a:pPr>
            <a:r>
              <a:rPr lang="en-US" altLang="en-US" sz="2400" dirty="0"/>
              <a:t> </a:t>
            </a:r>
            <a:r>
              <a:rPr lang="en-US" altLang="en-US" sz="2400" dirty="0" smtClean="0"/>
              <a:t>           to server in URL</a:t>
            </a:r>
          </a:p>
          <a:p>
            <a:pPr marL="885825" lvl="2" eaLnBrk="1" hangingPunct="1">
              <a:spcAft>
                <a:spcPts val="0"/>
              </a:spcAft>
              <a:buFont typeface="Wingdings 2" panose="05020102010507070707" pitchFamily="18" charset="2"/>
              <a:buChar char=""/>
              <a:defRPr/>
            </a:pPr>
            <a:r>
              <a:rPr lang="en-US" altLang="en-US" sz="2400" dirty="0" smtClean="0"/>
              <a:t>post – more secure, </a:t>
            </a:r>
            <a:br>
              <a:rPr lang="en-US" altLang="en-US" sz="2400" dirty="0" smtClean="0"/>
            </a:br>
            <a:r>
              <a:rPr lang="en-US" altLang="en-US" sz="2400" dirty="0" smtClean="0"/>
              <a:t>         form data passed </a:t>
            </a:r>
          </a:p>
          <a:p>
            <a:pPr marL="1068387" lvl="4" indent="0" eaLnBrk="1" hangingPunct="1">
              <a:spcAft>
                <a:spcPts val="0"/>
              </a:spcAft>
              <a:buFont typeface="Calibri" panose="020F0502020204030204" pitchFamily="34" charset="0"/>
              <a:buNone/>
              <a:defRPr/>
            </a:pPr>
            <a:r>
              <a:rPr lang="en-US" altLang="en-US" sz="2400" dirty="0"/>
              <a:t> </a:t>
            </a:r>
            <a:r>
              <a:rPr lang="en-US" altLang="en-US" sz="2400" dirty="0" smtClean="0"/>
              <a:t>      in HTTP Entity Body </a:t>
            </a:r>
          </a:p>
        </p:txBody>
      </p:sp>
      <p:sp>
        <p:nvSpPr>
          <p:cNvPr id="24580"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BFC15E-52BE-433F-9499-3767A9401344}" type="slidenum">
              <a:rPr lang="en-US" altLang="en-US" sz="1200" smtClean="0">
                <a:solidFill>
                  <a:srgbClr val="052E65"/>
                </a:solidFill>
              </a:rPr>
              <a:pPr/>
              <a:t>6</a:t>
            </a:fld>
            <a:endParaRPr lang="en-US" altLang="en-US" sz="1200" smtClean="0">
              <a:solidFill>
                <a:srgbClr val="052E65"/>
              </a:solidFill>
            </a:endParaRPr>
          </a:p>
        </p:txBody>
      </p:sp>
      <p:cxnSp>
        <p:nvCxnSpPr>
          <p:cNvPr id="5" name="Straight Connector 4"/>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4583" name="Rectangle 3"/>
          <p:cNvSpPr txBox="1">
            <a:spLocks noChangeArrowheads="1"/>
          </p:cNvSpPr>
          <p:nvPr/>
        </p:nvSpPr>
        <p:spPr bwMode="auto">
          <a:xfrm>
            <a:off x="-76200" y="1716088"/>
            <a:ext cx="45720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639763" indent="-236538">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885825"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buFont typeface="Verdana" panose="020B0604030504040204" pitchFamily="34" charset="0"/>
              <a:buChar char="◦"/>
            </a:pPr>
            <a:r>
              <a:rPr lang="en-US" altLang="en-US" sz="2800" dirty="0" smtClean="0">
                <a:solidFill>
                  <a:srgbClr val="0070C0"/>
                </a:solidFill>
              </a:rPr>
              <a:t>id</a:t>
            </a:r>
            <a:endParaRPr lang="en-US" altLang="en-US" sz="2800" dirty="0">
              <a:solidFill>
                <a:srgbClr val="0070C0"/>
              </a:solidFill>
            </a:endParaRPr>
          </a:p>
          <a:p>
            <a:pPr lvl="2" eaLnBrk="1" hangingPunct="1">
              <a:buFont typeface="Wingdings 2" panose="05020102010507070707" pitchFamily="18" charset="2"/>
              <a:buChar char=""/>
            </a:pPr>
            <a:r>
              <a:rPr lang="en-US" altLang="en-US" sz="2400" dirty="0"/>
              <a:t>Identifies the form… unique to the </a:t>
            </a:r>
            <a:r>
              <a:rPr lang="en-US" altLang="en-US" sz="2400" i="1" dirty="0"/>
              <a:t>page</a:t>
            </a:r>
          </a:p>
          <a:p>
            <a:pPr lvl="2" eaLnBrk="1" hangingPunct="1">
              <a:buFont typeface="Wingdings 2" panose="05020102010507070707" pitchFamily="18" charset="2"/>
              <a:buChar char=""/>
            </a:pPr>
            <a:r>
              <a:rPr lang="en-US" altLang="en-US" sz="2400" dirty="0"/>
              <a:t>use with CSS and access by client-side scripting (JS</a:t>
            </a:r>
            <a:r>
              <a:rPr lang="en-US" altLang="en-US" sz="2400" dirty="0" smtClean="0"/>
              <a:t>)</a:t>
            </a:r>
          </a:p>
          <a:p>
            <a:pPr lvl="1" eaLnBrk="1" hangingPunct="1">
              <a:buFont typeface="Verdana" panose="020B0604030504040204" pitchFamily="34" charset="0"/>
              <a:buChar char="◦"/>
            </a:pPr>
            <a:r>
              <a:rPr lang="en-US" altLang="en-US" sz="2800" dirty="0">
                <a:solidFill>
                  <a:srgbClr val="0070C0"/>
                </a:solidFill>
              </a:rPr>
              <a:t>name</a:t>
            </a:r>
          </a:p>
          <a:p>
            <a:pPr lvl="2" eaLnBrk="1" hangingPunct="1">
              <a:buFont typeface="Wingdings 2" panose="05020102010507070707" pitchFamily="18" charset="2"/>
              <a:buChar char=""/>
            </a:pPr>
            <a:r>
              <a:rPr lang="en-US" altLang="en-US" sz="2400" dirty="0"/>
              <a:t>Identifies the form… unique to the </a:t>
            </a:r>
            <a:r>
              <a:rPr lang="en-US" altLang="en-US" sz="2400" i="1" dirty="0"/>
              <a:t>form</a:t>
            </a:r>
          </a:p>
          <a:p>
            <a:pPr lvl="2" eaLnBrk="1" hangingPunct="1">
              <a:buFont typeface="Wingdings 2" panose="05020102010507070707" pitchFamily="18" charset="2"/>
              <a:buChar char=""/>
            </a:pPr>
            <a:r>
              <a:rPr lang="en-US" altLang="en-US" sz="2400" dirty="0"/>
              <a:t>access for client-side scripting and server-side processing languages </a:t>
            </a:r>
            <a:r>
              <a:rPr lang="en-US" altLang="en-US" sz="2000" dirty="0"/>
              <a:t>(</a:t>
            </a:r>
            <a:r>
              <a:rPr lang="en-US" altLang="en-US" sz="2000" dirty="0" err="1" smtClean="0"/>
              <a:t>php</a:t>
            </a:r>
            <a:r>
              <a:rPr lang="en-US" altLang="en-US" sz="2000" dirty="0" smtClean="0"/>
              <a:t>, java, python </a:t>
            </a:r>
            <a:r>
              <a:rPr lang="en-US" altLang="en-US" sz="2000" dirty="0"/>
              <a:t>…)</a:t>
            </a:r>
          </a:p>
          <a:p>
            <a:pPr lvl="1" eaLnBrk="1" hangingPunct="1">
              <a:buFont typeface="Verdana" panose="020B0604030504040204" pitchFamily="34" charset="0"/>
              <a:buChar char="◦"/>
            </a:pPr>
            <a:r>
              <a:rPr lang="en-US" altLang="en-US" sz="2800" dirty="0" smtClean="0">
                <a:solidFill>
                  <a:srgbClr val="0070C0"/>
                </a:solidFill>
              </a:rPr>
              <a:t>type</a:t>
            </a:r>
            <a:endParaRPr lang="en-US" altLang="en-US" sz="2800" dirty="0">
              <a:solidFill>
                <a:srgbClr val="0070C0"/>
              </a:solidFill>
            </a:endParaRPr>
          </a:p>
        </p:txBody>
      </p:sp>
      <p:sp>
        <p:nvSpPr>
          <p:cNvPr id="24584" name="Rectangle 3"/>
          <p:cNvSpPr txBox="1">
            <a:spLocks noChangeArrowheads="1"/>
          </p:cNvSpPr>
          <p:nvPr/>
        </p:nvSpPr>
        <p:spPr bwMode="auto">
          <a:xfrm>
            <a:off x="0" y="1012825"/>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8255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buFont typeface="Calibri" panose="020F0502020204030204" pitchFamily="34" charset="0"/>
              <a:buNone/>
            </a:pPr>
            <a:r>
              <a:rPr lang="en-US" altLang="en-US" sz="3200" dirty="0"/>
              <a:t>The </a:t>
            </a:r>
            <a:r>
              <a:rPr lang="en-US" altLang="en-US" sz="3200" dirty="0" smtClean="0"/>
              <a:t>form </a:t>
            </a:r>
            <a:r>
              <a:rPr lang="en-US" altLang="en-US" sz="3200" dirty="0"/>
              <a:t>element </a:t>
            </a:r>
            <a:r>
              <a:rPr lang="en-US" altLang="en-US" sz="3200" u="sng" dirty="0"/>
              <a:t>attributes</a:t>
            </a:r>
            <a:r>
              <a:rPr lang="en-US" altLang="en-US" sz="3200" dirty="0"/>
              <a:t>:</a:t>
            </a:r>
            <a:endParaRPr lang="en-US" altLang="en-US" sz="1800" dirty="0"/>
          </a:p>
        </p:txBody>
      </p:sp>
      <p:cxnSp>
        <p:nvCxnSpPr>
          <p:cNvPr id="3" name="Straight Connector 2"/>
          <p:cNvCxnSpPr/>
          <p:nvPr/>
        </p:nvCxnSpPr>
        <p:spPr>
          <a:xfrm>
            <a:off x="4876800" y="1644650"/>
            <a:ext cx="0" cy="45370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233488" y="138113"/>
            <a:ext cx="7543800" cy="931862"/>
          </a:xfrm>
        </p:spPr>
        <p:txBody>
          <a:bodyPr/>
          <a:lstStyle/>
          <a:p>
            <a:pPr algn="r" eaLnBrk="1" fontAlgn="auto" hangingPunct="1">
              <a:spcAft>
                <a:spcPts val="0"/>
              </a:spcAft>
              <a:defRPr/>
            </a:pPr>
            <a:r>
              <a:rPr lang="en-US" i="1" dirty="0" smtClean="0">
                <a:solidFill>
                  <a:srgbClr val="0070C0"/>
                </a:solidFill>
              </a:rPr>
              <a:t>Input</a:t>
            </a:r>
            <a:r>
              <a:rPr lang="en-US" dirty="0" smtClean="0">
                <a:solidFill>
                  <a:schemeClr val="tx2">
                    <a:satMod val="130000"/>
                  </a:schemeClr>
                </a:solidFill>
              </a:rPr>
              <a:t> </a:t>
            </a:r>
            <a:r>
              <a:rPr lang="en-US" u="sng" dirty="0" smtClean="0">
                <a:solidFill>
                  <a:schemeClr val="tx2">
                    <a:satMod val="130000"/>
                  </a:schemeClr>
                </a:solidFill>
              </a:rPr>
              <a:t>Text</a:t>
            </a:r>
            <a:r>
              <a:rPr lang="en-US" dirty="0" smtClean="0">
                <a:solidFill>
                  <a:schemeClr val="tx2">
                    <a:satMod val="130000"/>
                  </a:schemeClr>
                </a:solidFill>
              </a:rPr>
              <a:t> box </a:t>
            </a:r>
          </a:p>
        </p:txBody>
      </p:sp>
      <p:sp>
        <p:nvSpPr>
          <p:cNvPr id="21508" name="Rectangle 3"/>
          <p:cNvSpPr>
            <a:spLocks noGrp="1" noChangeArrowheads="1"/>
          </p:cNvSpPr>
          <p:nvPr>
            <p:ph idx="1"/>
          </p:nvPr>
        </p:nvSpPr>
        <p:spPr>
          <a:xfrm>
            <a:off x="381000" y="1323975"/>
            <a:ext cx="3903663" cy="1406525"/>
          </a:xfrm>
        </p:spPr>
        <p:txBody>
          <a:bodyPr rtlCol="0">
            <a:normAutofit/>
          </a:bodyPr>
          <a:lstStyle/>
          <a:p>
            <a:pPr marL="82296" indent="0" eaLnBrk="1" fontAlgn="auto" hangingPunct="1">
              <a:spcAft>
                <a:spcPts val="0"/>
              </a:spcAft>
              <a:buFont typeface="Calibri" panose="020F0502020204030204" pitchFamily="34" charset="0"/>
              <a:buNone/>
              <a:defRPr/>
            </a:pPr>
            <a:r>
              <a:rPr lang="en-US" sz="2800" dirty="0" smtClean="0">
                <a:solidFill>
                  <a:schemeClr val="tx1">
                    <a:lumMod val="75000"/>
                    <a:lumOff val="25000"/>
                  </a:schemeClr>
                </a:solidFill>
              </a:rPr>
              <a:t>&lt;input …&gt;</a:t>
            </a:r>
          </a:p>
          <a:p>
            <a:pPr marL="82296" indent="0" eaLnBrk="1" fontAlgn="auto" hangingPunct="1">
              <a:spcAft>
                <a:spcPts val="0"/>
              </a:spcAft>
              <a:buFont typeface="Calibri" panose="020F0502020204030204" pitchFamily="34" charset="0"/>
              <a:buNone/>
              <a:defRPr/>
            </a:pPr>
            <a:r>
              <a:rPr lang="en-US" sz="2800" dirty="0" smtClean="0">
                <a:solidFill>
                  <a:schemeClr val="tx1">
                    <a:lumMod val="75000"/>
                    <a:lumOff val="25000"/>
                  </a:schemeClr>
                </a:solidFill>
              </a:rPr>
              <a:t>Accepts text information</a:t>
            </a:r>
          </a:p>
        </p:txBody>
      </p:sp>
      <p:sp>
        <p:nvSpPr>
          <p:cNvPr id="26628"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A9A127-8DFD-40A5-B145-B1F013535F20}" type="slidenum">
              <a:rPr lang="en-US" altLang="en-US" sz="1200" smtClean="0">
                <a:solidFill>
                  <a:srgbClr val="052E65"/>
                </a:solidFill>
              </a:rPr>
              <a:pPr/>
              <a:t>7</a:t>
            </a:fld>
            <a:endParaRPr lang="en-US" altLang="en-US" sz="1200" smtClean="0">
              <a:solidFill>
                <a:srgbClr val="052E65"/>
              </a:solidFill>
            </a:endParaRPr>
          </a:p>
        </p:txBody>
      </p:sp>
      <p:sp>
        <p:nvSpPr>
          <p:cNvPr id="26629" name="Rectangle 5"/>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7" name="Rectangle 3"/>
          <p:cNvSpPr txBox="1">
            <a:spLocks noChangeArrowheads="1"/>
          </p:cNvSpPr>
          <p:nvPr/>
        </p:nvSpPr>
        <p:spPr bwMode="auto">
          <a:xfrm>
            <a:off x="379413" y="3206750"/>
            <a:ext cx="22098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760" indent="-283464" eaLnBrk="1" fontAlgn="auto" hangingPunct="1">
              <a:spcAft>
                <a:spcPts val="0"/>
              </a:spcAft>
              <a:buFont typeface="Wingdings 2"/>
              <a:buChar char=""/>
              <a:defRPr/>
            </a:pPr>
            <a:r>
              <a:rPr lang="en-US" sz="2800" dirty="0" smtClean="0">
                <a:solidFill>
                  <a:schemeClr val="tx1">
                    <a:lumMod val="75000"/>
                    <a:lumOff val="25000"/>
                  </a:schemeClr>
                </a:solidFill>
              </a:rPr>
              <a:t>Attributes:</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type=</a:t>
            </a:r>
            <a:r>
              <a:rPr lang="en-US" dirty="0" smtClean="0">
                <a:solidFill>
                  <a:schemeClr val="tx1">
                    <a:lumMod val="75000"/>
                    <a:lumOff val="25000"/>
                  </a:schemeClr>
                </a:solidFill>
                <a:latin typeface="Arial" panose="020B0604020202020204" pitchFamily="34" charset="0"/>
                <a:cs typeface="Arial" panose="020B0604020202020204" pitchFamily="34" charset="0"/>
              </a:rPr>
              <a:t>"</a:t>
            </a:r>
            <a:r>
              <a:rPr lang="en-US" dirty="0" smtClean="0">
                <a:solidFill>
                  <a:schemeClr val="tx1">
                    <a:lumMod val="75000"/>
                    <a:lumOff val="25000"/>
                  </a:schemeClr>
                </a:solidFill>
              </a:rPr>
              <a:t>text</a:t>
            </a:r>
            <a:r>
              <a:rPr lang="en-US" dirty="0" smtClean="0">
                <a:solidFill>
                  <a:schemeClr val="tx1">
                    <a:lumMod val="75000"/>
                    <a:lumOff val="25000"/>
                  </a:schemeClr>
                </a:solidFill>
                <a:latin typeface="Arial" panose="020B0604020202020204" pitchFamily="34" charset="0"/>
                <a:cs typeface="Arial" panose="020B0604020202020204" pitchFamily="34" charset="0"/>
              </a:rPr>
              <a:t>“</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name</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id</a:t>
            </a: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size</a:t>
            </a:r>
          </a:p>
          <a:p>
            <a:pPr marL="640080" lvl="1" indent="-237744" eaLnBrk="1" fontAlgn="auto" hangingPunct="1">
              <a:spcAft>
                <a:spcPts val="0"/>
              </a:spcAft>
              <a:buFont typeface="Verdana"/>
              <a:buChar char="◦"/>
              <a:defRPr/>
            </a:pPr>
            <a:r>
              <a:rPr lang="en-US" dirty="0" err="1" smtClean="0">
                <a:solidFill>
                  <a:schemeClr val="tx1">
                    <a:lumMod val="75000"/>
                    <a:lumOff val="25000"/>
                  </a:schemeClr>
                </a:solidFill>
              </a:rPr>
              <a:t>maxlength</a:t>
            </a:r>
            <a:endParaRPr lang="en-US" dirty="0" smtClean="0">
              <a:solidFill>
                <a:schemeClr val="tx1">
                  <a:lumMod val="75000"/>
                  <a:lumOff val="25000"/>
                </a:schemeClr>
              </a:solidFill>
            </a:endParaRPr>
          </a:p>
          <a:p>
            <a:pPr marL="640080" lvl="1" indent="-237744" eaLnBrk="1" fontAlgn="auto" hangingPunct="1">
              <a:spcAft>
                <a:spcPts val="0"/>
              </a:spcAft>
              <a:buFont typeface="Verdana"/>
              <a:buChar char="◦"/>
              <a:defRPr/>
            </a:pPr>
            <a:r>
              <a:rPr lang="en-US" dirty="0" smtClean="0">
                <a:solidFill>
                  <a:schemeClr val="tx1">
                    <a:lumMod val="75000"/>
                    <a:lumOff val="25000"/>
                  </a:schemeClr>
                </a:solidFill>
              </a:rPr>
              <a:t>value</a:t>
            </a:r>
          </a:p>
        </p:txBody>
      </p:sp>
      <p:cxnSp>
        <p:nvCxnSpPr>
          <p:cNvPr id="8" name="Straight Connector 7"/>
          <p:cNvCxnSpPr/>
          <p:nvPr/>
        </p:nvCxnSpPr>
        <p:spPr>
          <a:xfrm>
            <a:off x="0" y="107315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971800" y="3240207"/>
            <a:ext cx="6099175" cy="3303468"/>
          </a:xfrm>
          <a:prstGeom prst="rect">
            <a:avLst/>
          </a:prstGeom>
          <a:gradFill>
            <a:gsLst>
              <a:gs pos="0">
                <a:schemeClr val="accent1">
                  <a:lumMod val="5000"/>
                  <a:lumOff val="95000"/>
                </a:schemeClr>
              </a:gs>
              <a:gs pos="100000">
                <a:schemeClr val="accent1">
                  <a:lumMod val="30000"/>
                  <a:lumOff val="70000"/>
                </a:schemeClr>
              </a:gs>
            </a:gsLst>
            <a:lin ang="5400000" scaled="1"/>
          </a:gradFill>
        </p:spPr>
        <p:txBody>
          <a:bodyPr>
            <a:spAutoFit/>
          </a:bodyPr>
          <a:lstStyle/>
          <a:p>
            <a:pPr>
              <a:defRPr/>
            </a:pPr>
            <a:r>
              <a:rPr lang="en-US" dirty="0"/>
              <a:t>&lt;body&gt;</a:t>
            </a:r>
          </a:p>
          <a:p>
            <a:pPr>
              <a:defRPr/>
            </a:pPr>
            <a:r>
              <a:rPr lang="en-US" dirty="0"/>
              <a:t>     &lt;h1&gt;Sample Text Box&lt;/h1&gt;</a:t>
            </a:r>
          </a:p>
          <a:p>
            <a:pPr>
              <a:defRPr/>
            </a:pPr>
            <a:r>
              <a:rPr lang="en-US" dirty="0"/>
              <a:t>     &lt;form</a:t>
            </a:r>
            <a:r>
              <a:rPr lang="en-US" dirty="0" smtClean="0"/>
              <a:t>&gt;</a:t>
            </a:r>
          </a:p>
          <a:p>
            <a:pPr>
              <a:lnSpc>
                <a:spcPts val="1000"/>
              </a:lnSpc>
              <a:defRPr/>
            </a:pPr>
            <a:r>
              <a:rPr lang="en-US" dirty="0" smtClean="0"/>
              <a:t>         …	</a:t>
            </a:r>
          </a:p>
          <a:p>
            <a:pPr>
              <a:defRPr/>
            </a:pPr>
            <a:r>
              <a:rPr lang="en-US" dirty="0"/>
              <a:t>         </a:t>
            </a:r>
            <a:r>
              <a:rPr lang="en-US" dirty="0" smtClean="0"/>
              <a:t>&lt;</a:t>
            </a:r>
            <a:r>
              <a:rPr lang="en-US" dirty="0"/>
              <a:t>label for</a:t>
            </a:r>
            <a:r>
              <a:rPr lang="en-US" dirty="0" smtClean="0"/>
              <a:t>="name"&gt;Name: </a:t>
            </a:r>
            <a:r>
              <a:rPr lang="en-US" dirty="0"/>
              <a:t>&lt;/label&gt;</a:t>
            </a:r>
            <a:br>
              <a:rPr lang="en-US" dirty="0"/>
            </a:br>
            <a:r>
              <a:rPr lang="en-US" dirty="0" smtClean="0"/>
              <a:t>         &lt;</a:t>
            </a:r>
            <a:r>
              <a:rPr lang="en-US" dirty="0"/>
              <a:t>input id="name</a:t>
            </a:r>
            <a:r>
              <a:rPr lang="en-US" dirty="0" smtClean="0"/>
              <a:t>" type="text"</a:t>
            </a:r>
          </a:p>
          <a:p>
            <a:pPr>
              <a:defRPr/>
            </a:pPr>
            <a:r>
              <a:rPr lang="en-US" dirty="0"/>
              <a:t> </a:t>
            </a:r>
            <a:r>
              <a:rPr lang="en-US" dirty="0" smtClean="0"/>
              <a:t>           name="</a:t>
            </a:r>
            <a:r>
              <a:rPr lang="en-US" dirty="0" err="1" smtClean="0"/>
              <a:t>cust_name</a:t>
            </a:r>
            <a:r>
              <a:rPr lang="en-US" dirty="0" smtClean="0"/>
              <a:t>"&gt;</a:t>
            </a:r>
          </a:p>
          <a:p>
            <a:pPr>
              <a:lnSpc>
                <a:spcPts val="1000"/>
              </a:lnSpc>
              <a:defRPr/>
            </a:pPr>
            <a:r>
              <a:rPr lang="en-US" dirty="0"/>
              <a:t> </a:t>
            </a:r>
            <a:r>
              <a:rPr lang="en-US" dirty="0" smtClean="0"/>
              <a:t>        …</a:t>
            </a:r>
            <a:endParaRPr lang="en-US" dirty="0"/>
          </a:p>
          <a:p>
            <a:pPr>
              <a:defRPr/>
            </a:pPr>
            <a:r>
              <a:rPr lang="en-US" dirty="0"/>
              <a:t>     &lt;/form&gt;</a:t>
            </a:r>
          </a:p>
          <a:p>
            <a:pPr>
              <a:defRPr/>
            </a:pPr>
            <a:r>
              <a:rPr lang="en-US" dirty="0"/>
              <a:t>&lt;/body&gt;</a:t>
            </a:r>
          </a:p>
        </p:txBody>
      </p:sp>
      <p:pic>
        <p:nvPicPr>
          <p:cNvPr id="13" name="Picture 12"/>
          <p:cNvPicPr/>
          <p:nvPr/>
        </p:nvPicPr>
        <p:blipFill rotWithShape="1">
          <a:blip r:embed="rId3"/>
          <a:srcRect l="10417" t="12258" r="70673" b="72634"/>
          <a:stretch/>
        </p:blipFill>
        <p:spPr bwMode="auto">
          <a:xfrm>
            <a:off x="5181600" y="1349375"/>
            <a:ext cx="2743200" cy="1381125"/>
          </a:xfrm>
          <a:prstGeom prst="rect">
            <a:avLst/>
          </a:prstGeom>
          <a:gradFill flip="none" rotWithShape="1">
            <a:gsLst>
              <a:gs pos="0">
                <a:schemeClr val="accent1">
                  <a:lumMod val="5000"/>
                  <a:lumOff val="95000"/>
                </a:schemeClr>
              </a:gs>
              <a:gs pos="42000">
                <a:schemeClr val="accent1">
                  <a:lumMod val="45000"/>
                  <a:lumOff val="55000"/>
                </a:schemeClr>
              </a:gs>
              <a:gs pos="69000">
                <a:schemeClr val="accent1">
                  <a:lumMod val="45000"/>
                  <a:lumOff val="55000"/>
                </a:schemeClr>
              </a:gs>
              <a:gs pos="100000">
                <a:schemeClr val="accent1">
                  <a:lumMod val="30000"/>
                  <a:lumOff val="70000"/>
                </a:schemeClr>
              </a:gs>
            </a:gsLst>
            <a:path path="circle">
              <a:fillToRect l="100000" t="100000"/>
            </a:path>
            <a:tileRect r="-100000" b="-100000"/>
          </a:gradFill>
          <a:ln w="19050">
            <a:solidFill>
              <a:schemeClr val="accent1"/>
            </a:solidFill>
          </a:ln>
          <a:effectLst>
            <a:outerShdw blurRad="368300" dist="114300" dir="4380000" algn="ctr" rotWithShape="0">
              <a:schemeClr val="accent5">
                <a:lumMod val="60000"/>
                <a:lumOff val="40000"/>
              </a:schemeClr>
            </a:outerShdw>
          </a:effectLst>
          <a:extLst>
            <a:ext uri="{53640926-AAD7-44D8-BBD7-CCE9431645EC}">
              <a14:shadowObscured xmlns:a14="http://schemas.microsoft.com/office/drawing/2010/main"/>
            </a:ext>
          </a:extLst>
        </p:spPr>
      </p:pic>
      <p:sp>
        <p:nvSpPr>
          <p:cNvPr id="3" name="Oval Callout 2"/>
          <p:cNvSpPr/>
          <p:nvPr/>
        </p:nvSpPr>
        <p:spPr>
          <a:xfrm>
            <a:off x="2332831" y="963612"/>
            <a:ext cx="990600" cy="587375"/>
          </a:xfrm>
          <a:prstGeom prst="wedgeEllipseCallout">
            <a:avLst>
              <a:gd name="adj1" fmla="val -78401"/>
              <a:gd name="adj2" fmla="val 42559"/>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Empty tag</a:t>
            </a:r>
            <a:endParaRPr lang="en-US" sz="1200" dirty="0">
              <a:solidFill>
                <a:srgbClr val="0070C0"/>
              </a:solidFill>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191000" y="0"/>
            <a:ext cx="4175125" cy="808038"/>
          </a:xfrm>
        </p:spPr>
        <p:txBody>
          <a:bodyPr/>
          <a:lstStyle/>
          <a:p>
            <a:pPr algn="r" eaLnBrk="1" fontAlgn="auto" hangingPunct="1">
              <a:spcAft>
                <a:spcPts val="0"/>
              </a:spcAft>
              <a:defRPr/>
            </a:pPr>
            <a:r>
              <a:rPr lang="en-US" dirty="0" smtClean="0">
                <a:solidFill>
                  <a:schemeClr val="tx2">
                    <a:satMod val="130000"/>
                  </a:schemeClr>
                </a:solidFill>
              </a:rPr>
              <a:t>Label element</a:t>
            </a:r>
          </a:p>
        </p:txBody>
      </p:sp>
      <p:sp>
        <p:nvSpPr>
          <p:cNvPr id="61443" name="Rectangle 3"/>
          <p:cNvSpPr>
            <a:spLocks noGrp="1" noChangeArrowheads="1"/>
          </p:cNvSpPr>
          <p:nvPr>
            <p:ph idx="1"/>
          </p:nvPr>
        </p:nvSpPr>
        <p:spPr>
          <a:xfrm>
            <a:off x="495299" y="1495989"/>
            <a:ext cx="7391400" cy="952500"/>
          </a:xfrm>
        </p:spPr>
        <p:txBody>
          <a:bodyPr/>
          <a:lstStyle/>
          <a:p>
            <a:pPr eaLnBrk="1" hangingPunct="1">
              <a:lnSpc>
                <a:spcPct val="80000"/>
              </a:lnSpc>
            </a:pPr>
            <a:r>
              <a:rPr lang="en-US" altLang="en-US" sz="2800" dirty="0" smtClean="0">
                <a:latin typeface="Times New Roman" panose="02020603050405020304" pitchFamily="18" charset="0"/>
                <a:cs typeface="Times New Roman" panose="02020603050405020304" pitchFamily="18" charset="0"/>
              </a:rPr>
              <a:t>&lt;label&gt;</a:t>
            </a:r>
            <a:r>
              <a:rPr lang="en-US" sz="2800" dirty="0">
                <a:solidFill>
                  <a:schemeClr val="tx1">
                    <a:lumMod val="75000"/>
                    <a:lumOff val="25000"/>
                  </a:schemeClr>
                </a:solidFill>
              </a:rPr>
              <a:t> …</a:t>
            </a:r>
            <a:r>
              <a:rPr lang="en-US" altLang="en-US" sz="2800" dirty="0" smtClean="0">
                <a:latin typeface="Times New Roman" panose="02020603050405020304" pitchFamily="18" charset="0"/>
                <a:cs typeface="Times New Roman" panose="02020603050405020304" pitchFamily="18" charset="0"/>
              </a:rPr>
              <a:t> &lt;/label&gt;</a:t>
            </a:r>
          </a:p>
          <a:p>
            <a:pPr eaLnBrk="1" hangingPunct="1">
              <a:lnSpc>
                <a:spcPct val="80000"/>
              </a:lnSpc>
            </a:pPr>
            <a:r>
              <a:rPr lang="en-US" altLang="en-US" sz="2800" dirty="0" smtClean="0">
                <a:cs typeface="Times New Roman" panose="02020603050405020304" pitchFamily="18" charset="0"/>
              </a:rPr>
              <a:t>Associates a text label with a form control</a:t>
            </a:r>
            <a:endParaRPr lang="en-US" altLang="en-US" b="1"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61446" name="Rectangle 1"/>
          <p:cNvSpPr>
            <a:spLocks noChangeArrowheads="1"/>
          </p:cNvSpPr>
          <p:nvPr/>
        </p:nvSpPr>
        <p:spPr bwMode="auto">
          <a:xfrm>
            <a:off x="209087" y="4399693"/>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smtClean="0"/>
              <a:t>*for</a:t>
            </a:r>
            <a:r>
              <a:rPr lang="en-US" altLang="en-US" dirty="0"/>
              <a:t>="…"  and  id="…"   must be the same</a:t>
            </a:r>
          </a:p>
          <a:p>
            <a:r>
              <a:rPr lang="en-US" altLang="en-US" dirty="0"/>
              <a:t>*name="…"  used by client-side scripting &amp; server-side processing</a:t>
            </a:r>
          </a:p>
          <a:p>
            <a:r>
              <a:rPr lang="en-US" altLang="en-US" dirty="0"/>
              <a:t>*id="…"    used by label element, anchor element, &amp; CSS selectors</a:t>
            </a:r>
          </a:p>
        </p:txBody>
      </p:sp>
      <p:sp>
        <p:nvSpPr>
          <p:cNvPr id="10" name="Rectangle 3"/>
          <p:cNvSpPr txBox="1">
            <a:spLocks noChangeArrowheads="1"/>
          </p:cNvSpPr>
          <p:nvPr/>
        </p:nvSpPr>
        <p:spPr bwMode="auto">
          <a:xfrm>
            <a:off x="581752" y="3026402"/>
            <a:ext cx="8093870" cy="1007269"/>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a:ln>
            <a:noFill/>
          </a:ln>
        </p:spPr>
        <p:txBody>
          <a:bodyPr lIns="0" rIns="0"/>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indent="0" eaLnBrk="1" hangingPunct="1">
              <a:lnSpc>
                <a:spcPct val="80000"/>
              </a:lnSpc>
              <a:buFontTx/>
              <a:buNone/>
              <a:defRPr/>
            </a:pPr>
            <a:r>
              <a:rPr lang="en-US" altLang="en-US" b="1" dirty="0" smtClean="0">
                <a:latin typeface="Times New Roman" panose="02020603050405020304" pitchFamily="18" charset="0"/>
                <a:cs typeface="Times New Roman" panose="02020603050405020304" pitchFamily="18" charset="0"/>
              </a:rPr>
              <a:t>&lt;label for="email"&gt;Email: &lt;/label&gt;</a:t>
            </a:r>
            <a:br>
              <a:rPr lang="en-US" altLang="en-US" b="1" dirty="0" smtClean="0">
                <a:latin typeface="Times New Roman" panose="02020603050405020304" pitchFamily="18" charset="0"/>
                <a:cs typeface="Times New Roman" panose="02020603050405020304" pitchFamily="18" charset="0"/>
              </a:rPr>
            </a:br>
            <a:r>
              <a:rPr lang="en-US" altLang="en-US" b="1" dirty="0" smtClean="0">
                <a:latin typeface="Times New Roman" panose="02020603050405020304" pitchFamily="18" charset="0"/>
                <a:cs typeface="Times New Roman" panose="02020603050405020304" pitchFamily="18" charset="0"/>
              </a:rPr>
              <a:t>&lt;input </a:t>
            </a:r>
            <a:r>
              <a:rPr lang="en-US" altLang="en-US" b="1" dirty="0">
                <a:latin typeface="Times New Roman" panose="02020603050405020304" pitchFamily="18" charset="0"/>
                <a:cs typeface="Times New Roman" panose="02020603050405020304" pitchFamily="18" charset="0"/>
              </a:rPr>
              <a:t>id= "email"&gt; type</a:t>
            </a:r>
            <a:r>
              <a:rPr lang="en-US" altLang="en-US" b="1" dirty="0" smtClean="0">
                <a:latin typeface="Times New Roman" panose="02020603050405020304" pitchFamily="18" charset="0"/>
                <a:cs typeface="Times New Roman" panose="02020603050405020304" pitchFamily="18" charset="0"/>
              </a:rPr>
              <a:t>="email" name="</a:t>
            </a:r>
            <a:r>
              <a:rPr lang="en-US" altLang="en-US" b="1" dirty="0" err="1" smtClean="0">
                <a:latin typeface="Times New Roman" panose="02020603050405020304" pitchFamily="18" charset="0"/>
                <a:cs typeface="Times New Roman" panose="02020603050405020304" pitchFamily="18" charset="0"/>
              </a:rPr>
              <a:t>cust_email</a:t>
            </a:r>
            <a:r>
              <a:rPr lang="en-US" altLang="en-US" b="1" dirty="0" smtClean="0">
                <a:latin typeface="Times New Roman" panose="02020603050405020304" pitchFamily="18" charset="0"/>
                <a:cs typeface="Times New Roman" panose="02020603050405020304" pitchFamily="18" charset="0"/>
              </a:rPr>
              <a:t>"</a:t>
            </a:r>
          </a:p>
        </p:txBody>
      </p:sp>
      <p:sp>
        <p:nvSpPr>
          <p:cNvPr id="61451" name="Rectangle 1"/>
          <p:cNvSpPr>
            <a:spLocks noChangeArrowheads="1"/>
          </p:cNvSpPr>
          <p:nvPr/>
        </p:nvSpPr>
        <p:spPr bwMode="auto">
          <a:xfrm>
            <a:off x="7605713" y="6584950"/>
            <a:ext cx="1103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js_Exercise3</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69925" y="112713"/>
            <a:ext cx="8172450" cy="771525"/>
          </a:xfrm>
        </p:spPr>
        <p:txBody>
          <a:bodyPr/>
          <a:lstStyle/>
          <a:p>
            <a:pPr algn="r" eaLnBrk="1" fontAlgn="auto" hangingPunct="1">
              <a:spcAft>
                <a:spcPts val="0"/>
              </a:spcAft>
              <a:defRPr/>
            </a:pPr>
            <a:r>
              <a:rPr lang="en-US" dirty="0" err="1" smtClean="0">
                <a:solidFill>
                  <a:schemeClr val="tx2">
                    <a:satMod val="130000"/>
                  </a:schemeClr>
                </a:solidFill>
              </a:rPr>
              <a:t>textarea</a:t>
            </a:r>
            <a:r>
              <a:rPr lang="en-US" dirty="0" smtClean="0">
                <a:solidFill>
                  <a:schemeClr val="tx2">
                    <a:satMod val="130000"/>
                  </a:schemeClr>
                </a:solidFill>
              </a:rPr>
              <a:t> Scrolling Text Box</a:t>
            </a:r>
          </a:p>
        </p:txBody>
      </p:sp>
      <p:sp>
        <p:nvSpPr>
          <p:cNvPr id="34819" name="Rectangle 3"/>
          <p:cNvSpPr>
            <a:spLocks noGrp="1" noChangeArrowheads="1"/>
          </p:cNvSpPr>
          <p:nvPr>
            <p:ph idx="1"/>
          </p:nvPr>
        </p:nvSpPr>
        <p:spPr>
          <a:xfrm>
            <a:off x="1119188" y="4227513"/>
            <a:ext cx="2209800" cy="461962"/>
          </a:xfrm>
        </p:spPr>
        <p:txBody>
          <a:bodyPr/>
          <a:lstStyle/>
          <a:p>
            <a:pPr eaLnBrk="1" hangingPunct="1"/>
            <a:r>
              <a:rPr lang="en-US" altLang="en-US" sz="2800" smtClean="0"/>
              <a:t>Attributes:</a:t>
            </a:r>
          </a:p>
        </p:txBody>
      </p:sp>
      <p:sp>
        <p:nvSpPr>
          <p:cNvPr id="34820"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BAD204-BD12-46CF-BF9C-3E1AE06A3555}" type="slidenum">
              <a:rPr lang="en-US" altLang="en-US" sz="1200" smtClean="0">
                <a:solidFill>
                  <a:srgbClr val="052E65"/>
                </a:solidFill>
              </a:rPr>
              <a:pPr/>
              <a:t>9</a:t>
            </a:fld>
            <a:endParaRPr lang="en-US" altLang="en-US" sz="1200" smtClean="0">
              <a:solidFill>
                <a:srgbClr val="052E65"/>
              </a:solidFill>
            </a:endParaRPr>
          </a:p>
        </p:txBody>
      </p:sp>
      <p:sp>
        <p:nvSpPr>
          <p:cNvPr id="34821"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4822"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4823"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4824" name="Rectangle 10"/>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24586" name="Picture 9" descr="figure5_13"/>
          <p:cNvPicPr>
            <a:picLocks noChangeAspect="1" noChangeArrowheads="1"/>
          </p:cNvPicPr>
          <p:nvPr/>
        </p:nvPicPr>
        <p:blipFill>
          <a:blip r:embed="rId3"/>
          <a:srcRect/>
          <a:stretch>
            <a:fillRect/>
          </a:stretch>
        </p:blipFill>
        <p:spPr bwMode="auto">
          <a:xfrm>
            <a:off x="4648200" y="4256725"/>
            <a:ext cx="4117975" cy="2048824"/>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4826" name="Rectangle 3"/>
          <p:cNvSpPr txBox="1">
            <a:spLocks noChangeArrowheads="1"/>
          </p:cNvSpPr>
          <p:nvPr/>
        </p:nvSpPr>
        <p:spPr bwMode="auto">
          <a:xfrm>
            <a:off x="244475" y="1020763"/>
            <a:ext cx="45116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ts val="2800"/>
              </a:lnSpc>
              <a:spcBef>
                <a:spcPct val="0"/>
              </a:spcBef>
              <a:spcAft>
                <a:spcPts val="100"/>
              </a:spcAft>
            </a:pPr>
            <a:r>
              <a:rPr lang="en-US" altLang="en-US" sz="2800" dirty="0"/>
              <a:t>&lt;</a:t>
            </a:r>
            <a:r>
              <a:rPr lang="en-US" altLang="en-US" sz="2800" dirty="0" err="1"/>
              <a:t>textarea</a:t>
            </a:r>
            <a:r>
              <a:rPr lang="en-US" altLang="en-US" sz="2800" dirty="0" smtClean="0"/>
              <a:t>&gt;</a:t>
            </a:r>
            <a:r>
              <a:rPr lang="en-US" sz="2800" dirty="0">
                <a:solidFill>
                  <a:schemeClr val="tx1">
                    <a:lumMod val="75000"/>
                    <a:lumOff val="25000"/>
                  </a:schemeClr>
                </a:solidFill>
              </a:rPr>
              <a:t> …</a:t>
            </a:r>
            <a:r>
              <a:rPr lang="en-US" altLang="en-US" sz="2800" dirty="0" smtClean="0"/>
              <a:t> </a:t>
            </a:r>
            <a:r>
              <a:rPr lang="en-US" altLang="en-US" sz="2800" dirty="0"/>
              <a:t>&lt;/</a:t>
            </a:r>
            <a:r>
              <a:rPr lang="en-US" altLang="en-US" sz="2800" dirty="0" err="1"/>
              <a:t>textarea</a:t>
            </a:r>
            <a:r>
              <a:rPr lang="en-US" altLang="en-US" sz="2800" dirty="0"/>
              <a:t>&gt;</a:t>
            </a:r>
          </a:p>
          <a:p>
            <a:pPr eaLnBrk="1" hangingPunct="1">
              <a:lnSpc>
                <a:spcPts val="2800"/>
              </a:lnSpc>
              <a:spcBef>
                <a:spcPct val="0"/>
              </a:spcBef>
              <a:spcAft>
                <a:spcPts val="100"/>
              </a:spcAft>
            </a:pPr>
            <a:r>
              <a:rPr lang="en-US" altLang="en-US" sz="2600" dirty="0"/>
              <a:t>Configures a scrolling text box</a:t>
            </a:r>
          </a:p>
        </p:txBody>
      </p:sp>
      <p:cxnSp>
        <p:nvCxnSpPr>
          <p:cNvPr id="12" name="Straight Connector 11"/>
          <p:cNvCxnSpPr/>
          <p:nvPr/>
        </p:nvCxnSpPr>
        <p:spPr>
          <a:xfrm>
            <a:off x="0" y="88423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69925" y="1881753"/>
            <a:ext cx="7299325" cy="2215991"/>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2000" dirty="0" smtClean="0"/>
              <a:t>&lt;form&gt;</a:t>
            </a:r>
          </a:p>
          <a:p>
            <a:pPr>
              <a:defRPr/>
            </a:pPr>
            <a:r>
              <a:rPr lang="en-US" sz="900" b="1" dirty="0" smtClean="0"/>
              <a:t>…..</a:t>
            </a:r>
          </a:p>
          <a:p>
            <a:pPr>
              <a:defRPr/>
            </a:pPr>
            <a:r>
              <a:rPr lang="en-US" sz="2000" dirty="0" smtClean="0"/>
              <a:t>  &lt;h2&gt;&lt;label for="comments"&gt;Comments:&lt;/label&gt;&lt;/h2&gt;</a:t>
            </a:r>
          </a:p>
          <a:p>
            <a:pPr>
              <a:defRPr/>
            </a:pPr>
            <a:r>
              <a:rPr lang="en-US" sz="2000" dirty="0" smtClean="0"/>
              <a:t>  </a:t>
            </a:r>
            <a:r>
              <a:rPr lang="en-US" sz="2000" dirty="0"/>
              <a:t>&lt;</a:t>
            </a:r>
            <a:r>
              <a:rPr lang="en-US" sz="2000" dirty="0" err="1"/>
              <a:t>textarea</a:t>
            </a:r>
            <a:r>
              <a:rPr lang="en-US" sz="2000" dirty="0"/>
              <a:t> id="comments" name="comments" </a:t>
            </a:r>
            <a:r>
              <a:rPr lang="en-US" sz="2000" dirty="0" smtClean="0"/>
              <a:t>cols</a:t>
            </a:r>
            <a:r>
              <a:rPr lang="en-US" sz="2000" dirty="0"/>
              <a:t>="40" rows="2" &gt; </a:t>
            </a:r>
          </a:p>
          <a:p>
            <a:pPr>
              <a:defRPr/>
            </a:pPr>
            <a:r>
              <a:rPr lang="en-US" sz="2000" dirty="0"/>
              <a:t>                 Enter your comments here</a:t>
            </a:r>
          </a:p>
          <a:p>
            <a:pPr>
              <a:defRPr/>
            </a:pPr>
            <a:r>
              <a:rPr lang="en-US" sz="2000" dirty="0"/>
              <a:t>  &lt;/</a:t>
            </a:r>
            <a:r>
              <a:rPr lang="en-US" sz="2000" dirty="0" err="1"/>
              <a:t>textarea</a:t>
            </a:r>
            <a:r>
              <a:rPr lang="en-US" sz="2000" dirty="0" smtClean="0"/>
              <a:t>&gt;</a:t>
            </a:r>
          </a:p>
          <a:p>
            <a:pPr>
              <a:defRPr/>
            </a:pPr>
            <a:r>
              <a:rPr lang="en-US" sz="900" b="1" dirty="0" smtClean="0"/>
              <a:t>..…</a:t>
            </a:r>
          </a:p>
          <a:p>
            <a:pPr>
              <a:defRPr/>
            </a:pPr>
            <a:r>
              <a:rPr lang="en-US" sz="2000" dirty="0" smtClean="0"/>
              <a:t>&lt;/form&gt;</a:t>
            </a:r>
            <a:endParaRPr lang="en-US" sz="2000" dirty="0"/>
          </a:p>
        </p:txBody>
      </p:sp>
      <p:sp>
        <p:nvSpPr>
          <p:cNvPr id="34830" name="Rectangle 3"/>
          <p:cNvSpPr txBox="1">
            <a:spLocks noChangeArrowheads="1"/>
          </p:cNvSpPr>
          <p:nvPr/>
        </p:nvSpPr>
        <p:spPr bwMode="auto">
          <a:xfrm>
            <a:off x="427038" y="4711700"/>
            <a:ext cx="120015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r>
              <a:rPr lang="en-US" altLang="en-US" sz="2600"/>
              <a:t>name</a:t>
            </a:r>
          </a:p>
          <a:p>
            <a:pPr lvl="1" eaLnBrk="1" hangingPunct="1"/>
            <a:r>
              <a:rPr lang="en-US" altLang="en-US" sz="2600"/>
              <a:t>id</a:t>
            </a:r>
          </a:p>
          <a:p>
            <a:pPr lvl="1" eaLnBrk="1" hangingPunct="1"/>
            <a:r>
              <a:rPr lang="en-US" altLang="en-US" sz="2600"/>
              <a:t>cols</a:t>
            </a:r>
          </a:p>
          <a:p>
            <a:pPr lvl="1" eaLnBrk="1" hangingPunct="1"/>
            <a:r>
              <a:rPr lang="en-US" altLang="en-US" sz="2600"/>
              <a:t>rows</a:t>
            </a:r>
          </a:p>
        </p:txBody>
      </p:sp>
      <p:sp>
        <p:nvSpPr>
          <p:cNvPr id="34831" name="Rectangle 3"/>
          <p:cNvSpPr txBox="1">
            <a:spLocks noChangeArrowheads="1"/>
          </p:cNvSpPr>
          <p:nvPr/>
        </p:nvSpPr>
        <p:spPr bwMode="auto">
          <a:xfrm>
            <a:off x="1963738" y="4773613"/>
            <a:ext cx="1922462"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r>
              <a:rPr lang="en-US" altLang="en-US" sz="2600"/>
              <a:t>maxlength</a:t>
            </a:r>
          </a:p>
          <a:p>
            <a:pPr lvl="1" eaLnBrk="1" hangingPunct="1"/>
            <a:r>
              <a:rPr lang="en-US" altLang="en-US" sz="2600"/>
              <a:t>readonly</a:t>
            </a:r>
          </a:p>
          <a:p>
            <a:pPr lvl="1" eaLnBrk="1" hangingPunct="1"/>
            <a:r>
              <a:rPr lang="en-US" altLang="en-US" sz="2600"/>
              <a:t>accesskey</a:t>
            </a:r>
          </a:p>
          <a:p>
            <a:pPr lvl="1" eaLnBrk="1" hangingPunct="1"/>
            <a:r>
              <a:rPr lang="en-US" altLang="en-US" sz="2600"/>
              <a:t>tabindex</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9229</TotalTime>
  <Words>2328</Words>
  <Application>Microsoft Office PowerPoint</Application>
  <PresentationFormat>On-screen Show (4:3)</PresentationFormat>
  <Paragraphs>507</Paragraphs>
  <Slides>38</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Calibri Light</vt:lpstr>
      <vt:lpstr>Frutiger-Italic</vt:lpstr>
      <vt:lpstr>Gill Sans MT</vt:lpstr>
      <vt:lpstr>Times New Roman</vt:lpstr>
      <vt:lpstr>Verdana</vt:lpstr>
      <vt:lpstr>Wingdings</vt:lpstr>
      <vt:lpstr>Wingdings 2</vt:lpstr>
      <vt:lpstr>Retrospect</vt:lpstr>
      <vt:lpstr>Learning  Outcomes</vt:lpstr>
      <vt:lpstr>Overview of Forms</vt:lpstr>
      <vt:lpstr>Overview of Forms, cont.</vt:lpstr>
      <vt:lpstr>Two Components of Using Forms</vt:lpstr>
      <vt:lpstr>HTML Form Elements</vt:lpstr>
      <vt:lpstr>HTML form element</vt:lpstr>
      <vt:lpstr>Input Text box </vt:lpstr>
      <vt:lpstr>Label element</vt:lpstr>
      <vt:lpstr>textarea Scrolling Text Box</vt:lpstr>
      <vt:lpstr>input Password box </vt:lpstr>
      <vt:lpstr>input Checkbox </vt:lpstr>
      <vt:lpstr>input Radio Button </vt:lpstr>
      <vt:lpstr>input Submit Button </vt:lpstr>
      <vt:lpstr>input Reset Button </vt:lpstr>
      <vt:lpstr>Input Examples</vt:lpstr>
      <vt:lpstr>Your Turn!</vt:lpstr>
      <vt:lpstr>Input Number</vt:lpstr>
      <vt:lpstr>input Hidden form data </vt:lpstr>
      <vt:lpstr>Select List</vt:lpstr>
      <vt:lpstr>Options in a Select List</vt:lpstr>
      <vt:lpstr>OptGroup Select List</vt:lpstr>
      <vt:lpstr>…And your decision would be?</vt:lpstr>
      <vt:lpstr>…More Decisions</vt:lpstr>
      <vt:lpstr>input Image Button </vt:lpstr>
      <vt:lpstr>PowerPoint Presentation</vt:lpstr>
      <vt:lpstr> Button Element</vt:lpstr>
      <vt:lpstr>Accessibility &amp; Forms</vt:lpstr>
      <vt:lpstr>Fieldset and Legend Elements</vt:lpstr>
      <vt:lpstr>Fieldset and  Legend Elements</vt:lpstr>
      <vt:lpstr>Your Turn!</vt:lpstr>
      <vt:lpstr>Your Turn!</vt:lpstr>
      <vt:lpstr>Using CSS to Style a Form</vt:lpstr>
      <vt:lpstr>Using CSS to Style a Form</vt:lpstr>
      <vt:lpstr>Using CSS to Style a Form</vt:lpstr>
      <vt:lpstr>Your Turn!</vt:lpstr>
      <vt:lpstr>Still Your Turn!</vt:lpstr>
      <vt:lpstr>Still Your Turn!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Design Foundations wtih HTML5, 8th Edition</dc:title>
  <dc:subject>Chapter 9</dc:subject>
  <dc:creator>Terry Felke-Morris</dc:creator>
  <cp:lastModifiedBy>Gillard, Sharlett</cp:lastModifiedBy>
  <cp:revision>309</cp:revision>
  <cp:lastPrinted>1601-01-01T00:00:00Z</cp:lastPrinted>
  <dcterms:created xsi:type="dcterms:W3CDTF">2002-01-17T02:49:49Z</dcterms:created>
  <dcterms:modified xsi:type="dcterms:W3CDTF">2019-10-22T13:52:43Z</dcterms:modified>
</cp:coreProperties>
</file>