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1" r:id="rId1"/>
  </p:sldMasterIdLst>
  <p:notesMasterIdLst>
    <p:notesMasterId r:id="rId31"/>
  </p:notesMasterIdLst>
  <p:handoutMasterIdLst>
    <p:handoutMasterId r:id="rId32"/>
  </p:handoutMasterIdLst>
  <p:sldIdLst>
    <p:sldId id="257" r:id="rId2"/>
    <p:sldId id="306" r:id="rId3"/>
    <p:sldId id="304" r:id="rId4"/>
    <p:sldId id="260" r:id="rId5"/>
    <p:sldId id="258" r:id="rId6"/>
    <p:sldId id="265" r:id="rId7"/>
    <p:sldId id="266" r:id="rId8"/>
    <p:sldId id="267" r:id="rId9"/>
    <p:sldId id="311" r:id="rId10"/>
    <p:sldId id="261" r:id="rId11"/>
    <p:sldId id="326" r:id="rId12"/>
    <p:sldId id="312" r:id="rId13"/>
    <p:sldId id="313" r:id="rId14"/>
    <p:sldId id="314" r:id="rId15"/>
    <p:sldId id="274" r:id="rId16"/>
    <p:sldId id="310" r:id="rId17"/>
    <p:sldId id="275" r:id="rId18"/>
    <p:sldId id="322" r:id="rId19"/>
    <p:sldId id="325" r:id="rId20"/>
    <p:sldId id="316" r:id="rId21"/>
    <p:sldId id="323" r:id="rId22"/>
    <p:sldId id="324" r:id="rId23"/>
    <p:sldId id="315" r:id="rId24"/>
    <p:sldId id="271" r:id="rId25"/>
    <p:sldId id="307" r:id="rId26"/>
    <p:sldId id="272" r:id="rId27"/>
    <p:sldId id="309" r:id="rId28"/>
    <p:sldId id="320" r:id="rId29"/>
    <p:sldId id="321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814"/>
    <a:srgbClr val="BB4D2F"/>
    <a:srgbClr val="F5FEBE"/>
    <a:srgbClr val="85FD9C"/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5110" autoAdjust="0"/>
  </p:normalViewPr>
  <p:slideViewPr>
    <p:cSldViewPr>
      <p:cViewPr varScale="1">
        <p:scale>
          <a:sx n="82" d="100"/>
          <a:sy n="82" d="100"/>
        </p:scale>
        <p:origin x="8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C0671-65A4-40F9-A75C-7C43BCBA44C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66A4E-E264-4C80-AB38-5EAAF84A7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0EB30FB-15B0-4759-AE63-3D4D40519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AD510-2993-4208-AE45-B19513E0CD61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14118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12C79-E19A-4A17-8C4E-3CE64AE89F77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08320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12C79-E19A-4A17-8C4E-3CE64AE89F77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9555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12C79-E19A-4A17-8C4E-3CE64AE89F77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3461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4E617-27FE-4391-A2EB-BDEFE9B9A646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4623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4E617-27FE-4391-A2EB-BDEFE9B9A646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0037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41F22-8AC8-4FED-8C0B-7AB2905C3171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5957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20AEF-0A46-454B-BE4F-5A177D6097A9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4802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F880F9-751D-4D4B-B5E7-A8E0F69CAB7D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39296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F880F9-751D-4D4B-B5E7-A8E0F69CAB7D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6593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F880F9-751D-4D4B-B5E7-A8E0F69CAB7D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64320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046FC6-C627-43E6-8C88-604EEF2F65E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39939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20AEF-0A46-454B-BE4F-5A177D6097A9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9670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20AEF-0A46-454B-BE4F-5A177D6097A9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85434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20AEF-0A46-454B-BE4F-5A177D6097A9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72444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41F22-8AC8-4FED-8C0B-7AB2905C3171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90128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22CA84-6132-4974-B5A7-7B954CCF14E7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1566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 -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window.aalert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to Our Site");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- -&gt;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>
                <a:cs typeface="Times New Roman" panose="02020603050405020304" pitchFamily="18" charset="0"/>
              </a:rPr>
              <a:t>Note the &lt;!--  and // </a:t>
            </a:r>
            <a:r>
              <a:rPr lang="en-US" altLang="en-US">
                <a:cs typeface="Times New Roman" panose="02020603050405020304" pitchFamily="18" charset="0"/>
                <a:sym typeface="Wingdings" panose="05000000000000000000" pitchFamily="2" charset="2"/>
              </a:rPr>
              <a:t>&gt;  tags used for legacy browsers and instances where JavaScript is disabled.</a:t>
            </a:r>
            <a:endParaRPr lang="en-US" altLang="en-US" sz="120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E448A3-433A-48B2-A986-D9E15A31469E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08108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BC4BB2-D03A-432C-9188-5D4876857963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831405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470D5E-BCA8-4C7B-A313-7FF1D3FDC0C2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900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470D5E-BCA8-4C7B-A313-7FF1D3FDC0C2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85082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470D5E-BCA8-4C7B-A313-7FF1D3FDC0C2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56912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6EE5E1-8E69-482F-B0BE-97C7EEE807EB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0559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07ED79-C770-4F02-B6BA-596D68539AF3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7853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Basically,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compiled code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can be executed directly by the computer's CPU. That is, the executable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code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is specified in the CPU's "native" language (assembly language). The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code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of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interpreted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languages however must be translated at run-time from any format to CPU machine instructions.</a:t>
            </a: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745FE1-FCC0-4755-B328-4DA86D2F6503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266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6457E4-03AE-4130-B080-8FE91C03E0B8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9131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13E2EE-92FB-4C04-BA33-5C15F4C876C8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3055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4E617-27FE-4391-A2EB-BDEFE9B9A646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8653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4E617-27FE-4391-A2EB-BDEFE9B9A646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6010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88" y="6413500"/>
            <a:ext cx="914241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240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415D-36E7-4F04-84AF-E412FC9C8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34EC2-D4BD-40A5-87E3-A42E1D3B0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3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94BF-C541-4458-A99C-9DED4006D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19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4212C-9367-4768-81CC-743D6DB8C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7EA3-9063-46B6-81D5-128E4C68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C05D-B49C-4071-8209-137BEABF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3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49A1-097A-40E2-B54E-7AD915ED9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A28C-EDE5-4B04-BDA5-B8D2625FC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5665-A468-47BB-A0B2-72F301656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7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8BF9BA8-BE00-4453-A2F7-68AC547B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6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F19F-9712-43B0-B3E1-2EAC5AF67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5A3844-7027-4DC0-8056-F3975310C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products/coldfu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net" TargetMode="External"/><Relationship Id="rId5" Type="http://schemas.openxmlformats.org/officeDocument/2006/relationships/hyperlink" Target="http://www.rubyonrails.org/" TargetMode="External"/><Relationship Id="rId4" Type="http://schemas.openxmlformats.org/officeDocument/2006/relationships/hyperlink" Target="http://www.php.ne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0109" y="180773"/>
            <a:ext cx="7772400" cy="71913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Goals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80109" y="1524000"/>
            <a:ext cx="6854825" cy="4953000"/>
          </a:xfrm>
        </p:spPr>
        <p:txBody>
          <a:bodyPr rtlCol="0">
            <a:normAutofit fontScale="25000" lnSpcReduction="20000"/>
          </a:bodyPr>
          <a:lstStyle/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common uses of JavaScript in web pages</a:t>
            </a:r>
          </a:p>
          <a:p>
            <a:pPr marL="201168" lvl="1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Illustrate Object, Property, Method and dot construct</a:t>
            </a: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simple scripts using the script element</a:t>
            </a:r>
          </a:p>
          <a:p>
            <a:pPr marL="201168" lvl="1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placement of scripts and page rendering</a:t>
            </a: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1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getElementById</a:t>
            </a: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innerHTML</a:t>
            </a:r>
            <a:r>
              <a:rPr lang="en-US" sz="1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prompt, alert, variables, addition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buFontTx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34934" y="5943600"/>
            <a:ext cx="1183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i="1" dirty="0" err="1">
                <a:solidFill>
                  <a:srgbClr val="0070C0"/>
                </a:solidFill>
              </a:rPr>
              <a:t>hello_comments</a:t>
            </a:r>
            <a:endParaRPr lang="en-US" altLang="en-US" sz="1000" dirty="0">
              <a:solidFill>
                <a:srgbClr val="0070C0"/>
              </a:solidFill>
            </a:endParaRPr>
          </a:p>
          <a:p>
            <a:r>
              <a:rPr lang="en-US" altLang="en-US" sz="1000" i="1" dirty="0" err="1">
                <a:solidFill>
                  <a:srgbClr val="0070C0"/>
                </a:solidFill>
              </a:rPr>
              <a:t>ById_innerHTML</a:t>
            </a:r>
            <a:endParaRPr lang="en-US" altLang="en-US" sz="1000" i="1" dirty="0">
              <a:solidFill>
                <a:srgbClr val="0070C0"/>
              </a:solidFill>
            </a:endParaRPr>
          </a:p>
          <a:p>
            <a:r>
              <a:rPr lang="en-US" sz="1000" i="1" dirty="0">
                <a:solidFill>
                  <a:srgbClr val="0070C0"/>
                </a:solidFill>
              </a:rPr>
              <a:t>variables</a:t>
            </a:r>
          </a:p>
          <a:p>
            <a:r>
              <a:rPr lang="en-US" sz="1000" i="1" dirty="0">
                <a:solidFill>
                  <a:srgbClr val="0070C0"/>
                </a:solidFill>
              </a:rPr>
              <a:t>js_Exercise5_task5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33354" y="64832"/>
            <a:ext cx="5470525" cy="88296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Coding JavaScript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5717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1266020" y="1726865"/>
            <a:ext cx="6353980" cy="6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In an external file with a .</a:t>
            </a:r>
            <a:r>
              <a:rPr lang="en-US" altLang="en-US" sz="3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js</a:t>
            </a:r>
            <a:r>
              <a:rPr lang="en-US" altLang="en-US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extension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1808" y="2833238"/>
            <a:ext cx="6937943" cy="7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Embedded in the HTML page  &lt;head&gt;  element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66020" y="4038600"/>
            <a:ext cx="6496402" cy="132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In the &lt;body&gt; element as part of an event attached to an HTML element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536597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CSS, where the external file replaced the use of HTML embedded and/or inline tags, it is common for JS to be used in all three locations depending on the need.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832"/>
            <a:ext cx="9144000" cy="88296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200" dirty="0">
                <a:solidFill>
                  <a:schemeClr val="tx2">
                    <a:satMod val="130000"/>
                  </a:schemeClr>
                </a:solidFill>
              </a:rPr>
              <a:t>Additional JavaScript Coding 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5717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70792" y="1003086"/>
            <a:ext cx="8522683" cy="6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In a file with a .</a:t>
            </a:r>
            <a:r>
              <a:rPr lang="en-US" altLang="en-US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js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extension:</a:t>
            </a:r>
          </a:p>
          <a:p>
            <a:pPr marL="0" indent="0" eaLnBrk="1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add a </a:t>
            </a:r>
            <a:r>
              <a:rPr lang="en-US" altLang="en-US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link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statement in the HTML &lt;head&gt; element:</a:t>
            </a:r>
            <a:endParaRPr lang="en-US" alt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774087"/>
            <a:ext cx="6658740" cy="4308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200" dirty="0"/>
              <a:t>&lt;script type="text/</a:t>
            </a:r>
            <a:r>
              <a:rPr lang="en-US" sz="2200" dirty="0" err="1"/>
              <a:t>javascript</a:t>
            </a:r>
            <a:r>
              <a:rPr lang="en-US" sz="2200" dirty="0"/>
              <a:t>" </a:t>
            </a:r>
            <a:r>
              <a:rPr lang="en-US" sz="2200" dirty="0" err="1"/>
              <a:t>src</a:t>
            </a:r>
            <a:r>
              <a:rPr lang="en-US" sz="2200" dirty="0"/>
              <a:t>="</a:t>
            </a:r>
            <a:r>
              <a:rPr lang="en-US" sz="2200" i="1" dirty="0"/>
              <a:t>path/file</a:t>
            </a:r>
            <a:r>
              <a:rPr lang="en-US" sz="2200" dirty="0"/>
              <a:t>.js"&gt;&lt;/script&gt;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996" y="4816283"/>
            <a:ext cx="7228991" cy="16953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0" dirty="0"/>
              <a:t>&lt;h1&gt;Is it summer yet?!&lt;/h1&gt;</a:t>
            </a:r>
          </a:p>
          <a:p>
            <a:pPr>
              <a:lnSpc>
                <a:spcPts val="2500"/>
              </a:lnSpc>
            </a:pPr>
            <a:r>
              <a:rPr lang="en-US" sz="2200" dirty="0"/>
              <a:t>   &lt;script&gt;</a:t>
            </a:r>
          </a:p>
          <a:p>
            <a:pPr>
              <a:lnSpc>
                <a:spcPts val="2500"/>
              </a:lnSpc>
            </a:pPr>
            <a:r>
              <a:rPr lang="en-US" sz="2200" dirty="0"/>
              <a:t>        </a:t>
            </a:r>
            <a:r>
              <a:rPr lang="en-US" sz="2200" dirty="0" err="1"/>
              <a:t>document.write</a:t>
            </a:r>
            <a:r>
              <a:rPr lang="en-US" sz="2200" dirty="0"/>
              <a:t>("&lt;p&gt;Today's date is: " + Date()+"&lt;/p&gt;");</a:t>
            </a:r>
          </a:p>
          <a:p>
            <a:pPr>
              <a:lnSpc>
                <a:spcPts val="2500"/>
              </a:lnSpc>
            </a:pPr>
            <a:r>
              <a:rPr lang="en-US" sz="2200" dirty="0"/>
              <a:t>   &lt;/script&gt;</a:t>
            </a:r>
          </a:p>
          <a:p>
            <a:pPr>
              <a:lnSpc>
                <a:spcPts val="2500"/>
              </a:lnSpc>
            </a:pPr>
            <a:r>
              <a:rPr lang="en-US" sz="2200" dirty="0"/>
              <a:t>&lt;h2&gt;Sorry, No; it isn't summer yet!&lt;/h2&gt;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0792" y="3962950"/>
            <a:ext cx="8397420" cy="75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in the &lt;body&gt; element as part of an event: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code between &lt;script&gt;  &lt;/script&gt; tags 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0792" y="2494963"/>
            <a:ext cx="8153401" cy="7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Embedded in the HTML page  &lt;head&gt;  element: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code between &lt;script&gt;  &lt;/script&gt; tags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2991051"/>
            <a:ext cx="2273424" cy="8697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&lt;script&gt;</a:t>
            </a:r>
          </a:p>
          <a:p>
            <a:pPr>
              <a:lnSpc>
                <a:spcPts val="2000"/>
              </a:lnSpc>
            </a:pPr>
            <a:r>
              <a:rPr lang="en-US" b="1" baseline="20000" dirty="0"/>
              <a:t>….</a:t>
            </a:r>
          </a:p>
          <a:p>
            <a:pPr>
              <a:lnSpc>
                <a:spcPts val="2000"/>
              </a:lnSpc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518514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4832"/>
            <a:ext cx="6013079" cy="88296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Coding JavaScript, cont.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55717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3"/>
          <p:cNvSpPr txBox="1">
            <a:spLocks noChangeArrowheads="1"/>
          </p:cNvSpPr>
          <p:nvPr/>
        </p:nvSpPr>
        <p:spPr bwMode="auto">
          <a:xfrm>
            <a:off x="625338" y="1127934"/>
            <a:ext cx="7616825" cy="7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Loaded as a separate file (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preferable</a:t>
            </a:r>
            <a:r>
              <a:rPr lang="en-US" altLang="en-US" dirty="0">
                <a:cs typeface="Times New Roman" panose="02020603050405020304" pitchFamily="18" charset="0"/>
              </a:rPr>
              <a:t>) makes </a:t>
            </a:r>
            <a:r>
              <a:rPr lang="en-US" altLang="en-US" dirty="0" err="1"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cs typeface="Times New Roman" panose="02020603050405020304" pitchFamily="18" charset="0"/>
              </a:rPr>
              <a:t> code available to the entire </a:t>
            </a:r>
            <a:r>
              <a:rPr lang="en-US" altLang="en-US" i="1" dirty="0">
                <a:cs typeface="Times New Roman" panose="02020603050405020304" pitchFamily="18" charset="0"/>
              </a:rPr>
              <a:t>site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5569" y="2927452"/>
            <a:ext cx="7832862" cy="78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When imbedded in the HTML, the </a:t>
            </a:r>
            <a:r>
              <a:rPr lang="en-US" altLang="en-US" u="sng" dirty="0">
                <a:solidFill>
                  <a:schemeClr val="tx1"/>
                </a:solidFill>
                <a:cs typeface="Times New Roman" panose="02020603050405020304" pitchFamily="18" charset="0"/>
              </a:rPr>
              <a:t>placement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of </a:t>
            </a:r>
            <a:r>
              <a:rPr lang="en-US" alt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code depends on when it is needed: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5534" y="5174654"/>
            <a:ext cx="8276066" cy="113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--Embedded near the bottom of the &lt;body&gt; allows HTML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elements that will be </a:t>
            </a:r>
            <a:r>
              <a:rPr lang="en-US" altLang="en-US" u="sng" dirty="0">
                <a:cs typeface="Times New Roman" panose="02020603050405020304" pitchFamily="18" charset="0"/>
              </a:rPr>
              <a:t>referenced by </a:t>
            </a:r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 err="1"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cs typeface="Times New Roman" panose="02020603050405020304" pitchFamily="18" charset="0"/>
              </a:rPr>
              <a:t>, to be </a:t>
            </a:r>
            <a:r>
              <a:rPr lang="en-US" altLang="en-US" u="sng" dirty="0">
                <a:cs typeface="Times New Roman" panose="02020603050405020304" pitchFamily="18" charset="0"/>
              </a:rPr>
              <a:t>rendered before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the </a:t>
            </a:r>
            <a:r>
              <a:rPr lang="en-US" altLang="en-US" dirty="0" err="1"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15534" y="3927232"/>
            <a:ext cx="7361666" cy="101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--Recall that code in an HTML page is rendered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sequentially.  So any </a:t>
            </a:r>
            <a:r>
              <a:rPr lang="en-US" altLang="en-US" dirty="0" err="1"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cs typeface="Times New Roman" panose="02020603050405020304" pitchFamily="18" charset="0"/>
              </a:rPr>
              <a:t> at the top of the &lt;body&gt; element </a:t>
            </a:r>
          </a:p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is rendered before any subsequent HTML code.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64154" y="2004438"/>
            <a:ext cx="7616825" cy="79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20002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Embedded in the HTML page &lt;head&gt; element makes </a:t>
            </a:r>
            <a:r>
              <a:rPr lang="en-US" altLang="en-US" dirty="0" err="1">
                <a:cs typeface="Times New Roman" panose="02020603050405020304" pitchFamily="18" charset="0"/>
              </a:rPr>
              <a:t>js</a:t>
            </a:r>
            <a:r>
              <a:rPr lang="en-US" altLang="en-US" dirty="0">
                <a:cs typeface="Times New Roman" panose="02020603050405020304" pitchFamily="18" charset="0"/>
              </a:rPr>
              <a:t> code available to the entire </a:t>
            </a:r>
            <a:r>
              <a:rPr lang="en-US" altLang="en-US" i="1" dirty="0">
                <a:cs typeface="Times New Roman" panose="02020603050405020304" pitchFamily="18" charset="0"/>
              </a:rPr>
              <a:t>page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62835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73025"/>
            <a:ext cx="7543800" cy="7889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Getting Started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620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7239000" y="659765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 err="1"/>
              <a:t>hello_comments</a:t>
            </a:r>
            <a:endParaRPr lang="en-US" altLang="en-US" sz="1800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137" y="614486"/>
            <a:ext cx="2675063" cy="35086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2200" dirty="0"/>
              <a:t>Open </a:t>
            </a:r>
            <a:r>
              <a:rPr lang="en-US" altLang="en-US" sz="2200" i="1" dirty="0" err="1"/>
              <a:t>hello_comments</a:t>
            </a:r>
            <a:endParaRPr lang="en-US" altLang="en-US" sz="2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51213" y="2254477"/>
            <a:ext cx="7810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3) Add the following code </a:t>
            </a:r>
            <a:r>
              <a:rPr lang="en-US" altLang="en-US" b="1" dirty="0"/>
              <a:t>before</a:t>
            </a:r>
            <a:r>
              <a:rPr lang="en-US" altLang="en-US" dirty="0"/>
              <a:t> </a:t>
            </a:r>
            <a:r>
              <a:rPr lang="en-US" altLang="en-US" dirty="0" err="1"/>
              <a:t>document.write</a:t>
            </a:r>
            <a:r>
              <a:rPr lang="en-US" altLang="en-US" dirty="0"/>
              <a:t> …</a:t>
            </a:r>
            <a:endParaRPr lang="en-US" altLang="en-US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9138" y="6254119"/>
            <a:ext cx="8697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Case and punctuation are critical. Try it with a lower-case c for Color.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016" y="4612355"/>
            <a:ext cx="8302625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/>
              <a:t>document.bgColor</a:t>
            </a:r>
            <a:r>
              <a:rPr lang="en-US" dirty="0"/>
              <a:t>="#ffff00";</a:t>
            </a:r>
          </a:p>
          <a:p>
            <a:pPr>
              <a:defRPr/>
            </a:pPr>
            <a:r>
              <a:rPr lang="en-US" dirty="0" err="1"/>
              <a:t>document.write</a:t>
            </a:r>
            <a:r>
              <a:rPr lang="en-US" dirty="0"/>
              <a:t>("&lt;p&gt;This document was last modified on:&lt;/p&gt;");</a:t>
            </a:r>
          </a:p>
          <a:p>
            <a:pPr>
              <a:defRPr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document.lastModified</a:t>
            </a:r>
            <a:r>
              <a:rPr lang="en-US" dirty="0"/>
              <a:t>);</a:t>
            </a:r>
          </a:p>
          <a:p>
            <a:pPr>
              <a:defRPr/>
            </a:pPr>
            <a:r>
              <a:rPr lang="en-US" dirty="0" err="1"/>
              <a:t>document.write</a:t>
            </a:r>
            <a:r>
              <a:rPr lang="en-US" dirty="0"/>
              <a:t>("&lt;p&gt;Today's date is: " + Date()+"&lt;/p&gt;");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08332" y="4080472"/>
            <a:ext cx="7055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5) Copy/paste the following code after  </a:t>
            </a:r>
            <a:r>
              <a:rPr lang="en-US" altLang="en-US" dirty="0" err="1"/>
              <a:t>window.alert</a:t>
            </a:r>
            <a:r>
              <a:rPr lang="en-US" altLang="en-US" dirty="0"/>
              <a:t>….</a:t>
            </a:r>
            <a:endParaRPr lang="en-US" altLang="en-US" b="1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52450" y="1010011"/>
            <a:ext cx="7810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EC3814"/>
                </a:solidFill>
              </a:rPr>
              <a:t>Note that the script is in the &lt;head&gt; element.</a:t>
            </a:r>
          </a:p>
          <a:p>
            <a:r>
              <a:rPr lang="en-US" altLang="en-US" dirty="0"/>
              <a:t>1) Render the page and check the sequence presented.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25452" y="1777658"/>
            <a:ext cx="8458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2) Move the script into the &lt;p&gt;.  Render and check sequence again.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22763" y="2734891"/>
            <a:ext cx="58674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err="1"/>
              <a:t>window.alert</a:t>
            </a:r>
            <a:r>
              <a:rPr lang="en-US" altLang="en-US" dirty="0"/>
              <a:t>("Welcome to my web page!");</a:t>
            </a:r>
            <a:endParaRPr lang="en-US" altLang="en-US" b="1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82602" y="3162028"/>
            <a:ext cx="84010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4) Move the line of code </a:t>
            </a:r>
            <a:r>
              <a:rPr lang="en-US" altLang="en-US" b="1" dirty="0"/>
              <a:t>after</a:t>
            </a:r>
            <a:r>
              <a:rPr lang="en-US" altLang="en-US" dirty="0"/>
              <a:t> </a:t>
            </a:r>
            <a:r>
              <a:rPr lang="en-US" altLang="en-US" dirty="0" err="1"/>
              <a:t>document.write</a:t>
            </a:r>
            <a:r>
              <a:rPr lang="en-US" altLang="en-US" dirty="0"/>
              <a:t> and check sequence in Chrome and Firefox</a:t>
            </a:r>
            <a:endParaRPr lang="en-US" altLang="en-US" b="1" dirty="0"/>
          </a:p>
        </p:txBody>
      </p:sp>
      <p:sp>
        <p:nvSpPr>
          <p:cNvPr id="2" name="Oval Callout 1"/>
          <p:cNvSpPr/>
          <p:nvPr/>
        </p:nvSpPr>
        <p:spPr>
          <a:xfrm rot="240523">
            <a:off x="5172637" y="4447655"/>
            <a:ext cx="971642" cy="581577"/>
          </a:xfrm>
          <a:prstGeom prst="wedgeEllipseCallout">
            <a:avLst>
              <a:gd name="adj1" fmla="val -120064"/>
              <a:gd name="adj2" fmla="val 3597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Object .property</a:t>
            </a:r>
          </a:p>
        </p:txBody>
      </p:sp>
      <p:sp>
        <p:nvSpPr>
          <p:cNvPr id="20" name="Oval Callout 19"/>
          <p:cNvSpPr/>
          <p:nvPr/>
        </p:nvSpPr>
        <p:spPr>
          <a:xfrm rot="20487890">
            <a:off x="-14272" y="4334056"/>
            <a:ext cx="936728" cy="581577"/>
          </a:xfrm>
          <a:prstGeom prst="wedgeEllipseCallout">
            <a:avLst>
              <a:gd name="adj1" fmla="val 10147"/>
              <a:gd name="adj2" fmla="val 10307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Object .method</a:t>
            </a:r>
          </a:p>
        </p:txBody>
      </p:sp>
    </p:spTree>
    <p:extLst>
      <p:ext uri="{BB962C8B-B14F-4D97-AF65-F5344CB8AC3E}">
        <p14:creationId xmlns:p14="http://schemas.microsoft.com/office/powerpoint/2010/main" val="9385582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3025"/>
            <a:ext cx="7543800" cy="78898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innerHTML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76338"/>
            <a:ext cx="8534400" cy="949325"/>
          </a:xfrm>
        </p:spPr>
        <p:txBody>
          <a:bodyPr/>
          <a:lstStyle/>
          <a:p>
            <a:pPr marL="273050"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altLang="en-US" sz="3200" dirty="0" err="1"/>
              <a:t>document.write</a:t>
            </a:r>
            <a:r>
              <a:rPr lang="en-US" altLang="en-US" sz="3200" dirty="0"/>
              <a:t> property </a:t>
            </a:r>
            <a:r>
              <a:rPr lang="en-US" altLang="en-US" sz="3200" i="1" dirty="0">
                <a:solidFill>
                  <a:srgbClr val="00B0F0"/>
                </a:solidFill>
              </a:rPr>
              <a:t>adds</a:t>
            </a:r>
            <a:r>
              <a:rPr lang="en-US" altLang="en-US" sz="3200" dirty="0"/>
              <a:t> content to a page.  You can also </a:t>
            </a:r>
            <a:r>
              <a:rPr lang="en-US" altLang="en-US" sz="3200" i="1" dirty="0">
                <a:solidFill>
                  <a:srgbClr val="00B0F0"/>
                </a:solidFill>
              </a:rPr>
              <a:t>replace</a:t>
            </a:r>
            <a:r>
              <a:rPr lang="en-US" altLang="en-US" sz="3200" dirty="0"/>
              <a:t> content.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620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411298" y="6612523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ById_innerHTML</a:t>
            </a:r>
            <a:endParaRPr lang="en-US" sz="16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552698" y="2278851"/>
            <a:ext cx="4038599" cy="46166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/>
              <a:t>Open </a:t>
            </a:r>
            <a:r>
              <a:rPr lang="en-US" altLang="en-US" i="1" dirty="0" err="1"/>
              <a:t>ById_innerHTML</a:t>
            </a:r>
            <a:endParaRPr lang="en-US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3048000"/>
            <a:ext cx="8534400" cy="48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 eaLnBrk="1" hangingPunct="1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3200" dirty="0"/>
              <a:t>Add the following in the &lt;body&gt;, </a:t>
            </a:r>
            <a:r>
              <a:rPr lang="en-US" altLang="en-US" sz="3200" u="sng" dirty="0"/>
              <a:t>after</a:t>
            </a:r>
            <a:r>
              <a:rPr lang="en-US" altLang="en-US" sz="3200" dirty="0"/>
              <a:t> the HTML.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34023" t="27508" r="28116" b="48786"/>
          <a:stretch/>
        </p:blipFill>
        <p:spPr bwMode="auto">
          <a:xfrm>
            <a:off x="381000" y="3698228"/>
            <a:ext cx="8153400" cy="29311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5875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innerShdw blurRad="114300">
              <a:prstClr val="black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832008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53294" y="123825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Variable 1	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49362"/>
            <a:ext cx="7543800" cy="1749425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A variable is a placeholder for information.</a:t>
            </a:r>
          </a:p>
          <a:p>
            <a:pPr eaLnBrk="1" hangingPunct="1"/>
            <a:r>
              <a:rPr lang="en-US" altLang="en-US" sz="3000" dirty="0"/>
              <a:t>The variable is stored in the computer’s random access memory (RAM)</a:t>
            </a:r>
            <a:r>
              <a:rPr lang="en-US" altLang="en-US" sz="2800" dirty="0"/>
              <a:t>.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9" name="Rectangle 3"/>
          <p:cNvSpPr txBox="1">
            <a:spLocks noChangeArrowheads="1"/>
          </p:cNvSpPr>
          <p:nvPr/>
        </p:nvSpPr>
        <p:spPr bwMode="auto">
          <a:xfrm>
            <a:off x="1066800" y="5828507"/>
            <a:ext cx="68564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Add the above, within a script, to the file.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80" name="TextBox 8"/>
          <p:cNvSpPr txBox="1">
            <a:spLocks noChangeArrowheads="1"/>
          </p:cNvSpPr>
          <p:nvPr/>
        </p:nvSpPr>
        <p:spPr bwMode="auto">
          <a:xfrm>
            <a:off x="7467600" y="6553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variables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286000" y="5129628"/>
            <a:ext cx="4572000" cy="461665"/>
          </a:xfrm>
          <a:prstGeom prst="rect">
            <a:avLst/>
          </a:prstGeom>
          <a:solidFill>
            <a:srgbClr val="F5FEBE"/>
          </a:solidFill>
          <a:ln>
            <a:noFill/>
          </a:ln>
          <a:effectLst>
            <a:outerShdw blurRad="127000" dist="38100" dir="54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/>
              <a:t>Open </a:t>
            </a:r>
            <a:r>
              <a:rPr lang="en-US" altLang="en-US" i="1" dirty="0"/>
              <a:t>variables.html</a:t>
            </a:r>
            <a:endParaRPr lang="en-US" alt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39910" t="41910" r="20673" b="40565"/>
          <a:stretch/>
        </p:blipFill>
        <p:spPr bwMode="auto">
          <a:xfrm>
            <a:off x="1734285" y="3040855"/>
            <a:ext cx="6172200" cy="1553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634" y="4832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Variable 2	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892262"/>
            <a:ext cx="8686799" cy="1683621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1) &lt;h2&gt;Hello    is in "", indicating string data type </a:t>
            </a:r>
          </a:p>
          <a:p>
            <a:pPr eaLnBrk="1" hangingPunct="1"/>
            <a:r>
              <a:rPr lang="en-US" altLang="en-US" sz="3000" dirty="0"/>
              <a:t>2) username has no "" marks, indicating a value </a:t>
            </a:r>
          </a:p>
          <a:p>
            <a:pPr eaLnBrk="1" hangingPunct="1"/>
            <a:r>
              <a:rPr lang="en-US" altLang="en-US" sz="3000" dirty="0"/>
              <a:t>3) there is a space after Hello for sentence structure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496094" y="5681003"/>
            <a:ext cx="8151812" cy="8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Add the </a:t>
            </a:r>
            <a:r>
              <a:rPr lang="en-US" altLang="en-US" sz="3000" dirty="0" err="1"/>
              <a:t>document.write</a:t>
            </a:r>
            <a:r>
              <a:rPr lang="en-US" altLang="en-US" sz="3000" dirty="0"/>
              <a:t>… statement to your </a:t>
            </a:r>
            <a:r>
              <a:rPr lang="en-US" altLang="en-US" sz="3000" i="1" dirty="0"/>
              <a:t>variables</a:t>
            </a:r>
            <a:r>
              <a:rPr lang="en-US" altLang="en-US" sz="3000" dirty="0"/>
              <a:t> file, just below the previous code.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7162800" y="6597650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variables, cont.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30052" t="47612" r="11779" b="34578"/>
          <a:stretch/>
        </p:blipFill>
        <p:spPr bwMode="auto">
          <a:xfrm>
            <a:off x="152400" y="4017691"/>
            <a:ext cx="8839200" cy="153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981480"/>
            <a:ext cx="9144000" cy="79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3000" dirty="0"/>
              <a:t>A variation of the previous illustration includes an HTML h2 element and the + to concatenate.  Note: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Prompt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85863"/>
            <a:ext cx="8213725" cy="1601787"/>
          </a:xfrm>
        </p:spPr>
        <p:txBody>
          <a:bodyPr/>
          <a:lstStyle/>
          <a:p>
            <a:pPr eaLnBrk="1" hangingPunct="1"/>
            <a:r>
              <a:rPr lang="en-US" altLang="en-US" sz="3800"/>
              <a:t>prompt()  method</a:t>
            </a:r>
          </a:p>
          <a:p>
            <a:pPr lvl="1" eaLnBrk="1" hangingPunct="1"/>
            <a:r>
              <a:rPr lang="en-US" altLang="en-US" sz="3200"/>
              <a:t>Displays a message and accepts a value from the user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CEF950C-8E7F-47A2-A4FB-419EB7D29ABE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763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2900" y="2959100"/>
            <a:ext cx="8496300" cy="1079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2700000" scaled="0"/>
          </a:gradFill>
          <a:ln>
            <a:noFill/>
          </a:ln>
        </p:spPr>
        <p:txBody>
          <a:bodyPr lIns="0" rIns="0"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Tx/>
              <a:buNone/>
              <a:defRPr/>
            </a:pPr>
            <a:r>
              <a:rPr lang="en-US" altLang="en-US" sz="3000" b="1" dirty="0" err="1">
                <a:latin typeface="Times New Roman" panose="02020603050405020304" pitchFamily="18" charset="0"/>
              </a:rPr>
              <a:t>var</a:t>
            </a:r>
            <a:r>
              <a:rPr lang="en-US" altLang="en-US" sz="3000" b="1" dirty="0">
                <a:latin typeface="Times New Roman" panose="02020603050405020304" pitchFamily="18" charset="0"/>
              </a:rPr>
              <a:t> </a:t>
            </a:r>
            <a:r>
              <a:rPr lang="en-US" altLang="en-US" sz="3000" b="1" dirty="0" err="1">
                <a:latin typeface="Times New Roman" panose="02020603050405020304" pitchFamily="18" charset="0"/>
              </a:rPr>
              <a:t>myname</a:t>
            </a:r>
            <a:r>
              <a:rPr lang="en-US" altLang="en-US" sz="3000" b="1" dirty="0">
                <a:latin typeface="Times New Roman" panose="02020603050405020304" pitchFamily="18" charset="0"/>
              </a:rPr>
              <a:t>  =  prompt("What is your name?");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3000" b="1" dirty="0">
                <a:latin typeface="Times New Roman" panose="02020603050405020304" pitchFamily="18" charset="0"/>
              </a:rPr>
              <a:t>		</a:t>
            </a:r>
            <a:r>
              <a:rPr lang="en-US" altLang="en-US" sz="3000" b="1" dirty="0" err="1">
                <a:latin typeface="Times New Roman" panose="02020603050405020304" pitchFamily="18" charset="0"/>
              </a:rPr>
              <a:t>document.write</a:t>
            </a:r>
            <a:r>
              <a:rPr lang="en-US" altLang="en-US" sz="3000" b="1" dirty="0">
                <a:latin typeface="Times New Roman" panose="02020603050405020304" pitchFamily="18" charset="0"/>
              </a:rPr>
              <a:t>(</a:t>
            </a:r>
            <a:r>
              <a:rPr lang="en-US" altLang="en-US" sz="3000" b="1" dirty="0" err="1">
                <a:latin typeface="Times New Roman" panose="02020603050405020304" pitchFamily="18" charset="0"/>
              </a:rPr>
              <a:t>myname</a:t>
            </a:r>
            <a:r>
              <a:rPr lang="en-US" altLang="en-US" sz="3000" b="1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58377" name="Rectangle 3"/>
          <p:cNvSpPr txBox="1">
            <a:spLocks noChangeArrowheads="1"/>
          </p:cNvSpPr>
          <p:nvPr/>
        </p:nvSpPr>
        <p:spPr bwMode="auto">
          <a:xfrm>
            <a:off x="428625" y="4244975"/>
            <a:ext cx="80518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3200" dirty="0"/>
              <a:t>The value typed by the user is stored in the variable  </a:t>
            </a:r>
            <a:r>
              <a:rPr lang="en-US" altLang="en-US" sz="3200" dirty="0" err="1"/>
              <a:t>myName</a:t>
            </a:r>
            <a:r>
              <a:rPr lang="en-US" altLang="en-US" sz="3200" dirty="0"/>
              <a:t> and then written to the document.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6094" y="5681003"/>
            <a:ext cx="8151812" cy="87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Add the </a:t>
            </a:r>
            <a:r>
              <a:rPr lang="en-US" altLang="en-US" sz="3000" dirty="0" err="1"/>
              <a:t>myname</a:t>
            </a:r>
            <a:r>
              <a:rPr lang="en-US" altLang="en-US" sz="3000" dirty="0"/>
              <a:t>… code to your </a:t>
            </a:r>
            <a:r>
              <a:rPr lang="en-US" altLang="en-US" sz="3000" i="1" dirty="0"/>
              <a:t>variables</a:t>
            </a:r>
            <a:r>
              <a:rPr lang="en-US" altLang="en-US" sz="3000" dirty="0"/>
              <a:t> file, just below the previous code.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5508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SO FAR….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143000"/>
            <a:ext cx="8213725" cy="5410200"/>
          </a:xfrm>
        </p:spPr>
        <p:txBody>
          <a:bodyPr/>
          <a:lstStyle/>
          <a:p>
            <a:pPr eaLnBrk="1" hangingPunct="1">
              <a:lnSpc>
                <a:spcPts val="2500"/>
              </a:lnSpc>
            </a:pPr>
            <a:r>
              <a:rPr lang="en-US" altLang="en-US" sz="2800" dirty="0" err="1"/>
              <a:t>object.property.method</a:t>
            </a:r>
            <a:endParaRPr lang="en-US" altLang="en-US" sz="2800" dirty="0"/>
          </a:p>
          <a:p>
            <a:pPr lvl="1" eaLnBrk="1" hangingPunct="1">
              <a:lnSpc>
                <a:spcPts val="2500"/>
              </a:lnSpc>
            </a:pPr>
            <a:r>
              <a:rPr lang="en-US" altLang="en-US" sz="2800" dirty="0" err="1"/>
              <a:t>document.bgColor</a:t>
            </a:r>
            <a:r>
              <a:rPr lang="en-US" altLang="en-US" sz="2800" dirty="0"/>
              <a:t>      </a:t>
            </a:r>
          </a:p>
          <a:p>
            <a:pPr lvl="1" eaLnBrk="1" hangingPunct="1">
              <a:lnSpc>
                <a:spcPts val="2500"/>
              </a:lnSpc>
            </a:pPr>
            <a:r>
              <a:rPr lang="en-US" altLang="en-US" sz="2800" dirty="0" err="1"/>
              <a:t>document.write</a:t>
            </a:r>
            <a:r>
              <a:rPr lang="en-US" altLang="en-US" sz="2800" dirty="0"/>
              <a:t>(…)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alert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prompt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concatenation:    +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text "…" 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Function  i.e.,    Date()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 err="1"/>
              <a:t>getElementById</a:t>
            </a:r>
            <a:r>
              <a:rPr lang="en-US" altLang="en-US" sz="2800" dirty="0"/>
              <a:t>,    </a:t>
            </a:r>
            <a:r>
              <a:rPr lang="en-US" altLang="en-US" sz="2800" dirty="0" err="1"/>
              <a:t>innerHTML</a:t>
            </a:r>
            <a:endParaRPr lang="en-US" altLang="en-US" sz="2800" dirty="0"/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Declare a variable:     </a:t>
            </a:r>
            <a:r>
              <a:rPr lang="en-US" altLang="en-US" sz="2800" dirty="0" err="1"/>
              <a:t>var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variablename</a:t>
            </a:r>
            <a:r>
              <a:rPr lang="en-US" altLang="en-US" sz="2800" dirty="0"/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sz="2800" dirty="0"/>
              <a:t>Use a variable:            </a:t>
            </a:r>
            <a:r>
              <a:rPr lang="en-US" altLang="en-US" sz="2800" i="1" dirty="0" err="1"/>
              <a:t>varname</a:t>
            </a:r>
            <a:r>
              <a:rPr lang="en-US" altLang="en-US" sz="2800" dirty="0"/>
              <a:t>      or    method(</a:t>
            </a:r>
            <a:r>
              <a:rPr lang="en-US" altLang="en-US" sz="2800" i="1" dirty="0" err="1"/>
              <a:t>varname</a:t>
            </a:r>
            <a:r>
              <a:rPr lang="en-US" altLang="en-US" sz="2800" dirty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1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2528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5508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6893" y="952500"/>
            <a:ext cx="5791200" cy="5715000"/>
          </a:xfrm>
        </p:spPr>
        <p:txBody>
          <a:bodyPr/>
          <a:lstStyle/>
          <a:p>
            <a:pPr eaLnBrk="1" hangingPunct="1">
              <a:lnSpc>
                <a:spcPts val="2500"/>
              </a:lnSpc>
            </a:pPr>
            <a:r>
              <a:rPr lang="en-US" altLang="en-US" sz="2400" dirty="0"/>
              <a:t>Return to your </a:t>
            </a:r>
            <a:r>
              <a:rPr lang="en-US" altLang="en-US" sz="2400" i="1" dirty="0">
                <a:solidFill>
                  <a:srgbClr val="0070C0"/>
                </a:solidFill>
              </a:rPr>
              <a:t>variables</a:t>
            </a:r>
            <a:r>
              <a:rPr lang="en-US" altLang="en-US" sz="2400" dirty="0"/>
              <a:t> file and create a script as follows: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1.  Create a variable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2.  Put a name into the variable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3.  Produce on your document a statement that declares the name in the variable is last week's winner.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4.  Create a second variable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5.  Ask the user to input the name of this week's winner.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6. Produce on your document a statement that declares the name in the variable is this week's winner.</a:t>
            </a:r>
          </a:p>
          <a:p>
            <a:pPr eaLnBrk="1" hangingPunct="1">
              <a:lnSpc>
                <a:spcPts val="2500"/>
              </a:lnSpc>
            </a:pPr>
            <a:r>
              <a:rPr lang="en-US" altLang="en-US" dirty="0"/>
              <a:t>7.  The statements on the document should be on different lines.</a:t>
            </a:r>
          </a:p>
          <a:p>
            <a:pPr eaLnBrk="1" hangingPunct="1">
              <a:lnSpc>
                <a:spcPts val="2500"/>
              </a:lnSpc>
            </a:pPr>
            <a:endParaRPr lang="en-US" altLang="en-US" sz="2800" dirty="0"/>
          </a:p>
          <a:p>
            <a:pPr eaLnBrk="1" hangingPunct="1">
              <a:lnSpc>
                <a:spcPts val="2500"/>
              </a:lnSpc>
            </a:pPr>
            <a:endParaRPr lang="en-US" alt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3"/>
          <a:srcRect l="37051" t="7590" r="41410" b="52410"/>
          <a:stretch/>
        </p:blipFill>
        <p:spPr bwMode="auto">
          <a:xfrm>
            <a:off x="6705600" y="850106"/>
            <a:ext cx="1660525" cy="2121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/>
          <a:srcRect l="36539" t="6564" r="47820" b="70462"/>
          <a:stretch/>
        </p:blipFill>
        <p:spPr bwMode="auto">
          <a:xfrm>
            <a:off x="6777829" y="3101651"/>
            <a:ext cx="1588296" cy="1622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77829" y="4863582"/>
            <a:ext cx="206137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Illustrations are in Firefox and may render differently in Chrome.</a:t>
            </a:r>
          </a:p>
        </p:txBody>
      </p:sp>
    </p:spTree>
    <p:extLst>
      <p:ext uri="{BB962C8B-B14F-4D97-AF65-F5344CB8AC3E}">
        <p14:creationId xmlns:p14="http://schemas.microsoft.com/office/powerpoint/2010/main" val="143978298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Server-Side Scripting Technologies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620000" cy="3767137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ColdFusion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http://www.adobe.com/products/coldfusion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http://www.php.net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Ruby on Rails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http://www.rubyonrails.org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Microsoft’s .NET Framework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http://www.microsoft.com/net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E7BF30-4576-4893-8703-40034C6AF407}" type="slidenum">
              <a:rPr lang="en-US" altLang="en-US" sz="1200" smtClean="0">
                <a:solidFill>
                  <a:srgbClr val="052E65"/>
                </a:solidFill>
              </a:rPr>
              <a:pPr/>
              <a:t>2</a:t>
            </a:fld>
            <a:endParaRPr lang="en-US" altLang="en-US" sz="1200">
              <a:solidFill>
                <a:srgbClr val="052E65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763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634" y="4832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Variable 3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1202404" y="5834242"/>
            <a:ext cx="6891590" cy="76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Add the above script to your </a:t>
            </a:r>
            <a:r>
              <a:rPr lang="en-US" altLang="en-US" sz="2800" i="1" dirty="0"/>
              <a:t>variables</a:t>
            </a:r>
            <a:r>
              <a:rPr lang="en-US" altLang="en-US" sz="2800" dirty="0"/>
              <a:t> file after the HTML provided.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7162800" y="6597650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variables, cont.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1732461"/>
            <a:ext cx="7924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&lt;p&gt;Score 1: &lt;span id="first"&gt;&lt;/span&gt;&lt;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 Score 2: &lt;span id="second"&gt;&lt;/span&gt;&lt;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 Total: &lt;span id="totalscore"&gt;&lt;/span&gt;&lt;</a:t>
            </a:r>
            <a:r>
              <a:rPr lang="en-US" dirty="0" err="1"/>
              <a:t>br</a:t>
            </a:r>
            <a:r>
              <a:rPr lang="en-US" dirty="0"/>
              <a:t> /&gt;&lt;/p&gt;</a:t>
            </a:r>
          </a:p>
        </p:txBody>
      </p:sp>
      <p:pic>
        <p:nvPicPr>
          <p:cNvPr id="13" name="Picture 12"/>
          <p:cNvPicPr/>
          <p:nvPr/>
        </p:nvPicPr>
        <p:blipFill rotWithShape="1">
          <a:blip r:embed="rId3"/>
          <a:srcRect l="22277" t="41622" r="26683" b="31870"/>
          <a:stretch/>
        </p:blipFill>
        <p:spPr bwMode="auto">
          <a:xfrm>
            <a:off x="609600" y="3276600"/>
            <a:ext cx="7924799" cy="22976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2400" y="929385"/>
            <a:ext cx="8915400" cy="51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2800" dirty="0"/>
              <a:t>Now combine </a:t>
            </a:r>
            <a:r>
              <a:rPr lang="en-US" altLang="en-US" sz="2800" dirty="0" err="1">
                <a:solidFill>
                  <a:srgbClr val="00B0F0"/>
                </a:solidFill>
              </a:rPr>
              <a:t>var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solidFill>
                  <a:srgbClr val="00B0F0"/>
                </a:solidFill>
              </a:rPr>
              <a:t>getElementById</a:t>
            </a:r>
            <a:r>
              <a:rPr lang="en-US" altLang="en-US" sz="2800" dirty="0">
                <a:solidFill>
                  <a:srgbClr val="00B0F0"/>
                </a:solidFill>
              </a:rPr>
              <a:t>( ).</a:t>
            </a:r>
            <a:r>
              <a:rPr lang="en-US" altLang="en-US" sz="2800" dirty="0" err="1">
                <a:solidFill>
                  <a:srgbClr val="00B0F0"/>
                </a:solidFill>
              </a:rPr>
              <a:t>innerHTML</a:t>
            </a:r>
            <a:endParaRPr lang="en-US" altLang="en-US" sz="2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01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634" y="4832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Variable 4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7162800" y="6597650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variables, cont.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5349" y="3875690"/>
            <a:ext cx="9144000" cy="56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dirty="0"/>
              <a:t>HTML code block for our next illustration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2083" y="4312874"/>
            <a:ext cx="7330533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&lt;p&gt;Congratulations to all of our winners!&lt;/p&gt;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&lt;p&gt;In First Place is: &lt;span id="firstplace"&gt;TBA&lt;/span&gt;&lt;/p&gt;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&lt;p&gt;In Second Place is: &lt;span id="secondplace"&gt;TBA&lt;/span&gt;&lt;/p&gt;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&lt;h2&gt;Expressions&lt;/h2&gt;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&lt;p&gt;Score 1: &lt;span id="first"&gt;&lt;/span&gt;&lt;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      Score 2: &lt;span id="second"&gt;&lt;/span&gt;&lt;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      Total: &lt;span id="totalscore"&gt;&lt;/span&gt;&lt;</a:t>
            </a:r>
            <a:r>
              <a:rPr lang="en-US" sz="2000" dirty="0" err="1"/>
              <a:t>br</a:t>
            </a:r>
            <a:r>
              <a:rPr lang="en-US" sz="2000" dirty="0"/>
              <a:t> /&gt;&lt;/p&gt;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3060" y="862577"/>
            <a:ext cx="9155151" cy="46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dirty="0"/>
              <a:t>Script block to be placed </a:t>
            </a:r>
            <a:r>
              <a:rPr lang="en-US" altLang="en-US" sz="2800" b="1" dirty="0"/>
              <a:t>before</a:t>
            </a:r>
            <a:r>
              <a:rPr lang="en-US" altLang="en-US" sz="2800" dirty="0"/>
              <a:t> the HTML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3"/>
          <a:srcRect l="22919" t="58444" r="29327" b="12913"/>
          <a:stretch/>
        </p:blipFill>
        <p:spPr bwMode="auto">
          <a:xfrm>
            <a:off x="1033660" y="1287236"/>
            <a:ext cx="7170465" cy="2462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7815460" y="1533976"/>
            <a:ext cx="1371600" cy="914400"/>
          </a:xfrm>
          <a:prstGeom prst="wedgeEllipseCallout">
            <a:avLst>
              <a:gd name="adj1" fmla="val -164167"/>
              <a:gd name="adj2" fmla="val 375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BB4D2F"/>
                </a:solidFill>
              </a:rPr>
              <a:t>Note the \ before the '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901060" y="2588307"/>
            <a:ext cx="2133600" cy="1103233"/>
          </a:xfrm>
          <a:prstGeom prst="wedgeEllipseCallout">
            <a:avLst>
              <a:gd name="adj1" fmla="val -209972"/>
              <a:gd name="adj2" fmla="val 725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BB4D2F"/>
                </a:solidFill>
              </a:rPr>
              <a:t>This concatenates; must convert to integer to add</a:t>
            </a:r>
          </a:p>
        </p:txBody>
      </p:sp>
    </p:spTree>
    <p:extLst>
      <p:ext uri="{BB962C8B-B14F-4D97-AF65-F5344CB8AC3E}">
        <p14:creationId xmlns:p14="http://schemas.microsoft.com/office/powerpoint/2010/main" val="74903048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634" y="4832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Variable 4,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cont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.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7162800" y="6597650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variables, cont.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7537" y="837310"/>
            <a:ext cx="6941868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&lt;p&gt;Congratulations to all of our winners!&lt;/p&gt;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&lt;p&gt;In First Place is: &lt;span id="firstplace"&gt;TBA&lt;/span&gt;&lt;/p&gt;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&lt;p&gt;In Second Place is: &lt;span id="secondplace"&gt;TBA&lt;/span&gt;&lt;/p&gt;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&lt;h2&gt;Expressions&lt;/h2&gt;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&lt;p&gt;Score 1: &lt;span id="first"&gt;&lt;/span&gt;&lt;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      Score 2: &lt;span id="second"&gt;&lt;/span&gt;&lt;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>
              <a:lnSpc>
                <a:spcPts val="2400"/>
              </a:lnSpc>
            </a:pPr>
            <a:r>
              <a:rPr lang="en-US" sz="2000" dirty="0"/>
              <a:t>      Total: &lt;span id="totalscore"&gt;&lt;/span&gt;&lt;</a:t>
            </a:r>
            <a:r>
              <a:rPr lang="en-US" sz="2000" dirty="0" err="1"/>
              <a:t>br</a:t>
            </a:r>
            <a:r>
              <a:rPr lang="en-US" sz="2000" dirty="0"/>
              <a:t> /&gt;&lt;/p&gt;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3295" y="3491684"/>
            <a:ext cx="8850351" cy="46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800" dirty="0"/>
              <a:t>Script block to be placed </a:t>
            </a:r>
            <a:r>
              <a:rPr lang="en-US" altLang="en-US" sz="2800" b="1" dirty="0"/>
              <a:t>after</a:t>
            </a:r>
            <a:r>
              <a:rPr lang="en-US" altLang="en-US" sz="2800" dirty="0"/>
              <a:t> the HTML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18831" t="60152" r="24599" b="17332"/>
          <a:stretch/>
        </p:blipFill>
        <p:spPr bwMode="auto">
          <a:xfrm>
            <a:off x="261124" y="4046657"/>
            <a:ext cx="8610600" cy="1919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11151" y="6236723"/>
            <a:ext cx="9155151" cy="46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600" dirty="0"/>
              <a:t>Add both script blocks to your </a:t>
            </a:r>
            <a:r>
              <a:rPr lang="en-US" altLang="en-US" sz="2600" i="1" dirty="0"/>
              <a:t>variables</a:t>
            </a:r>
            <a:r>
              <a:rPr lang="en-US" altLang="en-US" sz="2600" dirty="0"/>
              <a:t> file.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1362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543800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Rules for Variable Names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9388"/>
            <a:ext cx="7924800" cy="28940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*</a:t>
            </a:r>
            <a:r>
              <a:rPr lang="en-US" altLang="en-US" sz="3000" dirty="0"/>
              <a:t>names are case-sensitive </a:t>
            </a:r>
          </a:p>
          <a:p>
            <a:pPr marL="0" indent="0" eaLnBrk="1" hangingPunct="1">
              <a:buNone/>
            </a:pPr>
            <a:r>
              <a:rPr lang="en-US" altLang="en-US" sz="3000" dirty="0"/>
              <a:t>   *programming convention excludes upper-case</a:t>
            </a:r>
          </a:p>
          <a:p>
            <a:pPr marL="0" indent="0" eaLnBrk="1" hangingPunct="1"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*</a:t>
            </a:r>
            <a:r>
              <a:rPr lang="en-US" altLang="en-US" sz="3000" dirty="0"/>
              <a:t>names must start with a letter or underscore</a:t>
            </a:r>
          </a:p>
          <a:p>
            <a:pPr marL="0" indent="0" eaLnBrk="1" hangingPunct="1"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*</a:t>
            </a:r>
            <a:r>
              <a:rPr lang="en-US" altLang="en-US" sz="3000" dirty="0"/>
              <a:t>names cannot contain punctuation or spaces</a:t>
            </a:r>
          </a:p>
          <a:p>
            <a:pPr marL="0" indent="0" eaLnBrk="1" hangingPunct="1">
              <a:buNone/>
            </a:pPr>
            <a:r>
              <a:rPr lang="en-US" altLang="en-US" sz="3000" dirty="0">
                <a:solidFill>
                  <a:srgbClr val="FF0000"/>
                </a:solidFill>
              </a:rPr>
              <a:t>*</a:t>
            </a:r>
            <a:r>
              <a:rPr lang="en-US" altLang="en-US" sz="3000" dirty="0"/>
              <a:t>names cannot be </a:t>
            </a:r>
            <a:r>
              <a:rPr lang="en-US" altLang="en-US" sz="3000" dirty="0" err="1"/>
              <a:t>js</a:t>
            </a:r>
            <a:r>
              <a:rPr lang="en-US" altLang="en-US" sz="3000" dirty="0"/>
              <a:t> reserved words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779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9" name="Rectangle 3"/>
          <p:cNvSpPr txBox="1">
            <a:spLocks noChangeArrowheads="1"/>
          </p:cNvSpPr>
          <p:nvPr/>
        </p:nvSpPr>
        <p:spPr bwMode="auto">
          <a:xfrm>
            <a:off x="1070517" y="5036154"/>
            <a:ext cx="7237412" cy="41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Following is a link to a list of reserved words:</a:t>
            </a:r>
          </a:p>
          <a:p>
            <a:pPr eaLnBrk="1" hangingPunct="1"/>
            <a:endParaRPr lang="en-US" alt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789906" y="5637741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http://www.w3schools.com/js/js_reserved.asp</a:t>
            </a:r>
          </a:p>
        </p:txBody>
      </p:sp>
    </p:spTree>
    <p:extLst>
      <p:ext uri="{BB962C8B-B14F-4D97-AF65-F5344CB8AC3E}">
        <p14:creationId xmlns:p14="http://schemas.microsoft.com/office/powerpoint/2010/main" val="422967289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0"/>
            <a:ext cx="7696200" cy="9239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JavaScript Debugging(1)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371600"/>
            <a:ext cx="8686800" cy="5105400"/>
          </a:xfrm>
        </p:spPr>
        <p:txBody>
          <a:bodyPr rtlCol="0"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Check the syntax of the statements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 very close attention to upper and lower case letters, spaces, and quotations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Verify that you have saved the page with your most recent changes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3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Verify that you are testing the most recent version of the page (refresh or reload the page)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3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 you get an error message, use the error messages that are displayed by the browser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F578BD0-C88E-4CA2-B5E6-720AA9FE2DFC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239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993775" y="146050"/>
            <a:ext cx="8077200" cy="7096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First Debugging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3817787"/>
            <a:ext cx="6553200" cy="2354413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0"/>
            <a:tileRect/>
          </a:gradFill>
        </p:spPr>
        <p:txBody>
          <a:bodyPr>
            <a:noAutofit/>
          </a:bodyPr>
          <a:lstStyle/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window.aalert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to Our Site");</a:t>
            </a: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365125" indent="-282575" eaLnBrk="1" hangingPunct="1">
              <a:spcBef>
                <a:spcPts val="6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747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2"/>
          <p:cNvSpPr txBox="1">
            <a:spLocks noChangeArrowheads="1"/>
          </p:cNvSpPr>
          <p:nvPr/>
        </p:nvSpPr>
        <p:spPr bwMode="auto">
          <a:xfrm>
            <a:off x="493712" y="967840"/>
            <a:ext cx="81565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9763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Char char=""/>
            </a:pPr>
            <a:r>
              <a:rPr lang="en-US" altLang="en-US" sz="3000" dirty="0">
                <a:cs typeface="Times New Roman" panose="02020603050405020304" pitchFamily="18" charset="0"/>
              </a:rPr>
              <a:t>Add the </a:t>
            </a:r>
            <a:r>
              <a:rPr lang="en-US" altLang="en-US" sz="3000" dirty="0" err="1">
                <a:cs typeface="Times New Roman" panose="02020603050405020304" pitchFamily="18" charset="0"/>
              </a:rPr>
              <a:t>window.alert</a:t>
            </a:r>
            <a:r>
              <a:rPr lang="en-US" altLang="en-US" sz="3000" dirty="0">
                <a:cs typeface="Times New Roman" panose="02020603050405020304" pitchFamily="18" charset="0"/>
              </a:rPr>
              <a:t>(…) below to your </a:t>
            </a:r>
            <a:r>
              <a:rPr lang="en-US" altLang="en-US" sz="3000" i="1" dirty="0">
                <a:cs typeface="Times New Roman" panose="02020603050405020304" pitchFamily="18" charset="0"/>
              </a:rPr>
              <a:t>variables</a:t>
            </a:r>
            <a:r>
              <a:rPr lang="en-US" altLang="en-US" sz="3000" dirty="0">
                <a:cs typeface="Times New Roman" panose="02020603050405020304" pitchFamily="18" charset="0"/>
              </a:rPr>
              <a:t> file.  Run it to observe the result; then misspell alert to intentionally cause an error.</a:t>
            </a:r>
          </a:p>
        </p:txBody>
      </p:sp>
      <p:sp>
        <p:nvSpPr>
          <p:cNvPr id="50185" name="TextBox 8"/>
          <p:cNvSpPr txBox="1">
            <a:spLocks noChangeArrowheads="1"/>
          </p:cNvSpPr>
          <p:nvPr/>
        </p:nvSpPr>
        <p:spPr bwMode="auto">
          <a:xfrm>
            <a:off x="7239000" y="65532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 dirty="0"/>
              <a:t>variables</a:t>
            </a:r>
            <a:r>
              <a:rPr lang="en-US" altLang="en-US" sz="1800" dirty="0"/>
              <a:t>, cont.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40473" y="2814935"/>
            <a:ext cx="8209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9763" indent="-2365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Char char=""/>
            </a:pPr>
            <a:r>
              <a:rPr lang="en-US" altLang="en-US" dirty="0">
                <a:cs typeface="Times New Roman" panose="02020603050405020304" pitchFamily="18" charset="0"/>
              </a:rPr>
              <a:t>When you run the script with the misspelled property, there will be no alert.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75" y="14288"/>
            <a:ext cx="7315200" cy="9572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JavaScript Debugging(2)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1534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Using the Firefox browser</a:t>
            </a:r>
            <a:r>
              <a:rPr lang="en-US" altLang="en-US" sz="2800" dirty="0">
                <a:cs typeface="Arial" panose="020B060402020202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Select the top right menu icon (“Hamburger” icon)</a:t>
            </a:r>
          </a:p>
          <a:p>
            <a:pPr lvl="1"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Select Developer &gt; Web Console (Ctrl-Shift-K)</a:t>
            </a:r>
          </a:p>
          <a:p>
            <a:pPr lvl="1"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The Web Console will indicate an issue and the line number</a:t>
            </a:r>
          </a:p>
          <a:p>
            <a:pPr lvl="2" eaLnBrk="1" hangingPunct="1"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This may not be exactly where </a:t>
            </a:r>
          </a:p>
          <a:p>
            <a:pPr marL="384175" lvl="2" indent="0" eaLnBrk="1" hangingPunct="1"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   the problem is</a:t>
            </a:r>
          </a:p>
          <a:p>
            <a:pPr lvl="2" eaLnBrk="1" hangingPunct="1"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Sometimes the error is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dirty="0">
                <a:cs typeface="Arial" panose="020B0604020202020204" pitchFamily="34" charset="0"/>
              </a:rPr>
              <a:t>one or two lines above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dirty="0">
                <a:cs typeface="Arial" panose="020B0604020202020204" pitchFamily="34" charset="0"/>
              </a:rPr>
              <a:t>the indicated line number. </a:t>
            </a:r>
          </a:p>
        </p:txBody>
      </p:sp>
      <p:pic>
        <p:nvPicPr>
          <p:cNvPr id="522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4083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97155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7735" y="6096297"/>
            <a:ext cx="820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Ctrl-Shift-K without going through the hamburger will also work.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2727325" cy="7889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1" name="Rectangle 3"/>
          <p:cNvSpPr txBox="1">
            <a:spLocks noChangeArrowheads="1"/>
          </p:cNvSpPr>
          <p:nvPr/>
        </p:nvSpPr>
        <p:spPr bwMode="auto">
          <a:xfrm>
            <a:off x="643578" y="2029466"/>
            <a:ext cx="8151813" cy="94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Task 1:  Prompt the user for the name of a song and print the song name in the document.</a:t>
            </a:r>
            <a:endParaRPr lang="en-US" alt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2" name="Rectangle 3"/>
          <p:cNvSpPr txBox="1">
            <a:spLocks noChangeArrowheads="1"/>
          </p:cNvSpPr>
          <p:nvPr/>
        </p:nvSpPr>
        <p:spPr bwMode="auto">
          <a:xfrm>
            <a:off x="643579" y="5105400"/>
            <a:ext cx="81518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Task 3: Create an alert message that welcomes the user to the web page.  Use a script block in the head section.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7239000" y="6597650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js_Exercise5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3578" y="3124200"/>
            <a:ext cx="8151813" cy="176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Task 2:  Prompt the user for a name and age, and write a message using the name and age.  Use the prompt() method and variables.  End the sentence with a period.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" y="914400"/>
            <a:ext cx="9144000" cy="79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>
                <a:solidFill>
                  <a:srgbClr val="EC3814"/>
                </a:solidFill>
              </a:rPr>
              <a:t>Use a single web page for tasks 1-4.  Label each task, and where feasible, leave space between each (blank lines).</a:t>
            </a:r>
            <a:endParaRPr lang="en-US" altLang="en-US" sz="3000" b="1" dirty="0">
              <a:solidFill>
                <a:srgbClr val="EC38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3429000" cy="78898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Still 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7632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1" name="Rectangle 3"/>
          <p:cNvSpPr txBox="1">
            <a:spLocks noChangeArrowheads="1"/>
          </p:cNvSpPr>
          <p:nvPr/>
        </p:nvSpPr>
        <p:spPr bwMode="auto">
          <a:xfrm>
            <a:off x="701752" y="1260476"/>
            <a:ext cx="815181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Task 4: The goal is to allow the user to specify a background color that is then applied to the document background and a text color that is applied to all document text.</a:t>
            </a:r>
            <a:endParaRPr lang="en-US" alt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2" name="Rectangle 3"/>
          <p:cNvSpPr txBox="1">
            <a:spLocks noChangeArrowheads="1"/>
          </p:cNvSpPr>
          <p:nvPr/>
        </p:nvSpPr>
        <p:spPr bwMode="auto">
          <a:xfrm>
            <a:off x="679450" y="3421063"/>
            <a:ext cx="815181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000" dirty="0"/>
              <a:t>Use prompts and variables.  </a:t>
            </a:r>
          </a:p>
          <a:p>
            <a:pPr eaLnBrk="1" hangingPunct="1"/>
            <a:r>
              <a:rPr lang="en-US" altLang="en-US" sz="3000" dirty="0"/>
              <a:t>Colors could be red, blue, green, orange, or whatever the user decides (do not ask for hex). </a:t>
            </a:r>
          </a:p>
          <a:p>
            <a:pPr eaLnBrk="1" hangingPunct="1"/>
            <a:r>
              <a:rPr lang="en-US" altLang="en-US" sz="3000" dirty="0"/>
              <a:t>Use the </a:t>
            </a:r>
            <a:r>
              <a:rPr lang="en-US" altLang="en-US" sz="3000" dirty="0" err="1"/>
              <a:t>bgColor</a:t>
            </a:r>
            <a:r>
              <a:rPr lang="en-US" altLang="en-US" sz="3000" dirty="0"/>
              <a:t> and the </a:t>
            </a:r>
            <a:r>
              <a:rPr lang="en-US" altLang="en-US" sz="3000" dirty="0" err="1"/>
              <a:t>fgColor</a:t>
            </a:r>
            <a:r>
              <a:rPr lang="en-US" altLang="en-US" sz="3000" dirty="0"/>
              <a:t> properties to apply the choices.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7239000" y="6597650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js_Exercise5</a:t>
            </a:r>
          </a:p>
        </p:txBody>
      </p:sp>
    </p:spTree>
    <p:extLst>
      <p:ext uri="{BB962C8B-B14F-4D97-AF65-F5344CB8AC3E}">
        <p14:creationId xmlns:p14="http://schemas.microsoft.com/office/powerpoint/2010/main" val="58945181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3429000" cy="78898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Still 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0487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1" name="Rectangle 3"/>
          <p:cNvSpPr txBox="1">
            <a:spLocks noChangeArrowheads="1"/>
          </p:cNvSpPr>
          <p:nvPr/>
        </p:nvSpPr>
        <p:spPr bwMode="auto">
          <a:xfrm>
            <a:off x="0" y="1088589"/>
            <a:ext cx="9144000" cy="89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750" dirty="0"/>
              <a:t>Task 5: open the </a:t>
            </a:r>
            <a:r>
              <a:rPr lang="en-US" altLang="en-US" sz="2750" i="1" dirty="0"/>
              <a:t>task5.html</a:t>
            </a:r>
            <a:r>
              <a:rPr lang="en-US" altLang="en-US" sz="2750" dirty="0"/>
              <a:t> file.  It contains a rudimentary Order "form</a:t>
            </a:r>
            <a:r>
              <a:rPr lang="en-US" altLang="en-US" sz="2750" dirty="0" smtClean="0"/>
              <a:t>" already styled with CSS.</a:t>
            </a:r>
            <a:endParaRPr lang="en-US" altLang="en-US" sz="27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2" name="Rectangle 3"/>
          <p:cNvSpPr txBox="1">
            <a:spLocks noChangeArrowheads="1"/>
          </p:cNvSpPr>
          <p:nvPr/>
        </p:nvSpPr>
        <p:spPr bwMode="auto">
          <a:xfrm>
            <a:off x="152400" y="2819400"/>
            <a:ext cx="3489248" cy="367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Complete the task by requesting new quantities for the 7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, 8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, and 9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grade tests. </a:t>
            </a:r>
          </a:p>
          <a:p>
            <a:pPr eaLnBrk="1" hangingPunct="1"/>
            <a:r>
              <a:rPr lang="en-US" altLang="en-US" sz="2800" dirty="0"/>
              <a:t>The new data is from </a:t>
            </a:r>
            <a:r>
              <a:rPr lang="en-US" altLang="en-US" sz="2800" dirty="0" smtClean="0"/>
              <a:t>that </a:t>
            </a:r>
            <a:r>
              <a:rPr lang="en-US" altLang="en-US" sz="2800" dirty="0"/>
              <a:t>user input. </a:t>
            </a:r>
          </a:p>
          <a:p>
            <a:pPr eaLnBrk="1" hangingPunct="1"/>
            <a:r>
              <a:rPr lang="en-US" altLang="en-US" sz="2800" dirty="0" smtClean="0"/>
              <a:t>Use </a:t>
            </a:r>
            <a:r>
              <a:rPr lang="en-US" altLang="en-US" sz="2800" dirty="0"/>
              <a:t>prompts and </a:t>
            </a:r>
            <a:r>
              <a:rPr lang="en-US" altLang="en-US" sz="2800" dirty="0" smtClean="0"/>
              <a:t>variables.  </a:t>
            </a:r>
            <a:endParaRPr lang="en-US" altLang="en-US" sz="2800" dirty="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7042886" y="6622852"/>
            <a:ext cx="2024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js_Exercise5   </a:t>
            </a:r>
            <a:r>
              <a:rPr lang="en-US" altLang="en-US" sz="1800" i="1" dirty="0"/>
              <a:t>task5</a:t>
            </a:r>
            <a:endParaRPr lang="en-US" altLang="en-US" sz="1800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42816" t="14280" r="7692" b="22661"/>
          <a:stretch/>
        </p:blipFill>
        <p:spPr bwMode="auto">
          <a:xfrm>
            <a:off x="3733800" y="2489547"/>
            <a:ext cx="4876800" cy="4000054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819400" y="50292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8308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0"/>
            <a:ext cx="845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242888"/>
            <a:ext cx="8653462" cy="8382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Common Uses of Server-Side Scripting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703388"/>
            <a:ext cx="5410200" cy="2671762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Search a database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Place an order at an online store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Send a web page address to a friend </a:t>
            </a:r>
          </a:p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Subscribe to a newsletter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A19A9B4-81D3-46F3-9669-7222B703BF89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8" name="Picture 7" descr="E:\0WDF7ED\Figures\Chapter1\Figure1.6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3275"/>
            <a:ext cx="2667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600200"/>
            <a:ext cx="792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" y="342900"/>
            <a:ext cx="9034463" cy="72231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Common Uses of JavaScript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47447"/>
            <a:ext cx="7086600" cy="441801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Display a message box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Edit and validate form information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Select list navigation (drop-down &amp; side-bar)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Create a new window with a specified size and screen position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Display status messages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Display current date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Calculations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3EADF78-75B2-487E-BBF3-E5F89A47E070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23813" y="1066800"/>
            <a:ext cx="914400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9460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Client Side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32775" cy="85566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Is JavaScript the same as Java?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17650"/>
            <a:ext cx="4267200" cy="510222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Object-based scripting language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Not compiled; its scripts are interpreted (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read line-by-line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) by a browser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	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Works with the </a:t>
            </a:r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objects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associated with a Web page document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84048" lvl="1" indent="-182880" eaLnBrk="1" fontAlgn="auto" hangingPunct="1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window, document, forms, images, hyperlinks, etc.</a:t>
            </a:r>
          </a:p>
          <a:p>
            <a:pPr marL="0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Client-side processing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65188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05400" y="1517650"/>
            <a:ext cx="38100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normAutofit fontScale="92500" lnSpcReduction="20000"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Programming language that competes with C, C++ and other languages, for developing complex applications.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Compiled (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for syntax errors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) and Interpreted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(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converted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to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virtual machine code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Read by any platform using a Java interpreter.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75400" y="976313"/>
            <a:ext cx="10668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norm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Java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71600" y="1006475"/>
            <a:ext cx="16827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norm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JavaScript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0080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Object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963863"/>
            <a:ext cx="5959475" cy="252253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An object is a </a:t>
            </a:r>
            <a:r>
              <a:rPr lang="en-US" altLang="en-US" sz="3600" i="1" dirty="0">
                <a:solidFill>
                  <a:srgbClr val="00B0F0"/>
                </a:solidFill>
              </a:rPr>
              <a:t>thing</a:t>
            </a:r>
            <a:r>
              <a:rPr lang="en-US" altLang="en-US" sz="3600" dirty="0"/>
              <a:t> or entity</a:t>
            </a:r>
          </a:p>
          <a:p>
            <a:pPr lvl="1" eaLnBrk="1" hangingPunct="1"/>
            <a:r>
              <a:rPr lang="en-US" altLang="en-US" sz="2800" dirty="0"/>
              <a:t>Browser window</a:t>
            </a:r>
          </a:p>
          <a:p>
            <a:pPr lvl="1" eaLnBrk="1" hangingPunct="1"/>
            <a:r>
              <a:rPr lang="en-US" altLang="en-US" sz="2800" dirty="0"/>
              <a:t>Submit button</a:t>
            </a:r>
          </a:p>
          <a:p>
            <a:pPr lvl="1" eaLnBrk="1" hangingPunct="1"/>
            <a:r>
              <a:rPr lang="en-US" altLang="en-US" sz="2800" dirty="0"/>
              <a:t>Web page document</a:t>
            </a:r>
          </a:p>
          <a:p>
            <a:pPr lvl="1" eaLnBrk="1" hangingPunct="1"/>
            <a:r>
              <a:rPr lang="en-US" altLang="en-US" sz="2800" dirty="0"/>
              <a:t>HTML form element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8D4ABE8-E351-4819-9551-D2A77F45DCD4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10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1066800" y="1676400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JavaScript is called an object-oriented language because it works with HTML objects.  So what is an object?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31750"/>
            <a:ext cx="7543800" cy="7889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Property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543800" cy="402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A property is a characteristic or </a:t>
            </a:r>
            <a:r>
              <a:rPr lang="en-US" altLang="en-US" sz="3000" i="1" dirty="0">
                <a:solidFill>
                  <a:srgbClr val="00B0F0"/>
                </a:solidFill>
              </a:rPr>
              <a:t>attribute</a:t>
            </a:r>
            <a:r>
              <a:rPr lang="en-US" altLang="en-US" sz="3000" dirty="0"/>
              <a:t> of an object, for example…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The background color of a web page document</a:t>
            </a:r>
            <a:br>
              <a:rPr lang="en-US" altLang="en-US" sz="2600" dirty="0"/>
            </a:br>
            <a:r>
              <a:rPr lang="en-US" altLang="en-US" sz="2600" b="1" dirty="0" err="1">
                <a:latin typeface="Times New Roman" panose="02020603050405020304" pitchFamily="18" charset="0"/>
              </a:rPr>
              <a:t>document.bgcolor</a:t>
            </a:r>
            <a:r>
              <a:rPr lang="en-US" altLang="en-US" sz="2600" b="1" dirty="0">
                <a:latin typeface="Times New Roman" panose="02020603050405020304" pitchFamily="18" charset="0"/>
              </a:rPr>
              <a:t>   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object.property</a:t>
            </a:r>
            <a:r>
              <a:rPr lang="en-US" altLang="en-US" sz="1400" b="1" dirty="0">
                <a:latin typeface="Times New Roman" panose="02020603050405020304" pitchFamily="18" charset="0"/>
              </a:rPr>
              <a:t>)</a:t>
            </a:r>
            <a:r>
              <a:rPr lang="en-US" altLang="en-US" sz="2600" b="1" dirty="0">
                <a:latin typeface="Times New Roman" panose="02020603050405020304" pitchFamily="18" charset="0"/>
              </a:rPr>
              <a:t/>
            </a:r>
            <a:br>
              <a:rPr lang="en-US" altLang="en-US" sz="2600" b="1" dirty="0">
                <a:latin typeface="Times New Roman" panose="02020603050405020304" pitchFamily="18" charset="0"/>
              </a:rPr>
            </a:br>
            <a:endParaRPr lang="en-US" altLang="en-US" sz="26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The date the web page file was last modified</a:t>
            </a:r>
            <a:br>
              <a:rPr lang="en-US" altLang="en-US" sz="2600" dirty="0"/>
            </a:br>
            <a:r>
              <a:rPr lang="en-US" altLang="en-US" sz="2600" b="1" dirty="0" err="1">
                <a:latin typeface="Times New Roman" panose="02020603050405020304" pitchFamily="18" charset="0"/>
              </a:rPr>
              <a:t>document.lastmodified</a:t>
            </a:r>
            <a:r>
              <a:rPr lang="en-US" altLang="en-US" sz="2600" b="1" dirty="0">
                <a:latin typeface="Times New Roman" panose="02020603050405020304" pitchFamily="18" charset="0"/>
              </a:rPr>
              <a:t> 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object.property</a:t>
            </a:r>
            <a:r>
              <a:rPr lang="en-US" altLang="en-US" sz="1400" b="1" dirty="0">
                <a:latin typeface="Times New Roman" panose="02020603050405020304" pitchFamily="18" charset="0"/>
              </a:rPr>
              <a:t>)</a:t>
            </a:r>
            <a:r>
              <a:rPr lang="en-US" altLang="en-US" sz="2600" b="1" dirty="0">
                <a:latin typeface="Times New Roman" panose="02020603050405020304" pitchFamily="18" charset="0"/>
              </a:rPr>
              <a:t/>
            </a:r>
            <a:br>
              <a:rPr lang="en-US" altLang="en-US" sz="2600" b="1" dirty="0">
                <a:latin typeface="Times New Roman" panose="02020603050405020304" pitchFamily="18" charset="0"/>
              </a:rPr>
            </a:br>
            <a:endParaRPr lang="en-US" altLang="en-US" sz="26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dirty="0"/>
              <a:t>The </a:t>
            </a:r>
            <a:r>
              <a:rPr lang="en-US" altLang="en-US" sz="2600" dirty="0" err="1"/>
              <a:t>src</a:t>
            </a:r>
            <a:r>
              <a:rPr lang="en-US" altLang="en-US" sz="2600" dirty="0"/>
              <a:t> file of an image object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/>
              <a:t>	</a:t>
            </a:r>
            <a:r>
              <a:rPr lang="en-US" altLang="en-US" sz="2600" b="1" dirty="0">
                <a:latin typeface="Times New Roman" panose="02020603050405020304" pitchFamily="18" charset="0"/>
              </a:rPr>
              <a:t>image1.src      </a:t>
            </a:r>
            <a:r>
              <a:rPr lang="en-US" altLang="en-US" sz="1400" b="1" dirty="0">
                <a:latin typeface="Times New Roman" panose="02020603050405020304" pitchFamily="18" charset="0"/>
              </a:rPr>
              <a:t>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object.property</a:t>
            </a:r>
            <a:r>
              <a:rPr lang="en-US" altLang="en-US" sz="1400" b="1" dirty="0">
                <a:latin typeface="Times New Roman" panose="02020603050405020304" pitchFamily="18" charset="0"/>
              </a:rPr>
              <a:t>)</a:t>
            </a:r>
            <a:r>
              <a:rPr lang="en-US" altLang="en-US" sz="2600" b="1" dirty="0">
                <a:latin typeface="Times New Roman" panose="02020603050405020304" pitchFamily="18" charset="0"/>
              </a:rPr>
              <a:t/>
            </a:r>
            <a:br>
              <a:rPr lang="en-US" altLang="en-US" sz="2600" b="1" dirty="0">
                <a:latin typeface="Times New Roman" panose="02020603050405020304" pitchFamily="18" charset="0"/>
              </a:rPr>
            </a:br>
            <a:endParaRPr lang="en-US" altLang="en-US" sz="2600" b="1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77875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73025"/>
            <a:ext cx="7543800" cy="78898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Method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97025" y="2361408"/>
            <a:ext cx="6746875" cy="3658392"/>
          </a:xfrm>
        </p:spPr>
        <p:txBody>
          <a:bodyPr/>
          <a:lstStyle/>
          <a:p>
            <a:pPr marL="273050"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altLang="en-US" sz="2800" dirty="0"/>
              <a:t>Writing text to a web page document </a:t>
            </a:r>
          </a:p>
          <a:p>
            <a:pPr marL="273050" lvl="2" eaLnBrk="1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2600" b="1" dirty="0">
                <a:latin typeface="Times New Roman" panose="02020603050405020304" pitchFamily="18" charset="0"/>
              </a:rPr>
              <a:t>  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document.write</a:t>
            </a:r>
            <a:r>
              <a:rPr lang="en-US" altLang="en-US" sz="2600" b="1" dirty="0">
                <a:latin typeface="Times New Roman" panose="02020603050405020304" pitchFamily="18" charset="0"/>
              </a:rPr>
              <a:t>()      </a:t>
            </a:r>
            <a:r>
              <a:rPr lang="en-US" altLang="en-US" b="1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object.method</a:t>
            </a:r>
            <a:r>
              <a:rPr lang="en-US" altLang="en-US" b="1" dirty="0">
                <a:latin typeface="Times New Roman" panose="02020603050405020304" pitchFamily="18" charset="0"/>
              </a:rPr>
              <a:t>)</a:t>
            </a:r>
          </a:p>
          <a:p>
            <a:pPr marL="273050" lvl="2" eaLnBrk="1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altLang="en-US" sz="2800" dirty="0"/>
              <a:t>Submitting a form</a:t>
            </a: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en-US" sz="2600" dirty="0"/>
              <a:t>	 </a:t>
            </a:r>
            <a:r>
              <a:rPr lang="en-US" altLang="en-US" sz="2600" b="1" dirty="0">
                <a:latin typeface="Times New Roman" panose="02020603050405020304" pitchFamily="18" charset="0"/>
              </a:rPr>
              <a:t>form1.submit()</a:t>
            </a:r>
            <a:r>
              <a:rPr lang="en-US" altLang="en-US" sz="1400" b="1" dirty="0">
                <a:latin typeface="Times New Roman" panose="02020603050405020304" pitchFamily="18" charset="0"/>
              </a:rPr>
              <a:t>              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object.method</a:t>
            </a:r>
            <a:r>
              <a:rPr lang="en-US" altLang="en-US" sz="1400" b="1" dirty="0">
                <a:latin typeface="Times New Roman" panose="02020603050405020304" pitchFamily="18" charset="0"/>
              </a:rPr>
              <a:t>)</a:t>
            </a:r>
            <a:endParaRPr lang="en-US" altLang="en-US" sz="2600" b="1" dirty="0">
              <a:latin typeface="Times New Roman" panose="02020603050405020304" pitchFamily="18" charset="0"/>
            </a:endParaRP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altLang="en-US" sz="2600" b="1" dirty="0">
              <a:latin typeface="Times New Roman" panose="02020603050405020304" pitchFamily="18" charset="0"/>
            </a:endParaRP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  <a:buClr>
                <a:srgbClr val="1CADE4"/>
              </a:buClr>
            </a:pPr>
            <a:r>
              <a:rPr lang="en-US" altLang="en-US" sz="2800" dirty="0"/>
              <a:t>Finding an element on an HTML page</a:t>
            </a: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  <a:buClr>
                <a:srgbClr val="1CADE4"/>
              </a:buClr>
              <a:buNone/>
            </a:pPr>
            <a:r>
              <a:rPr lang="en-US" altLang="en-US" sz="2600" dirty="0"/>
              <a:t>	 </a:t>
            </a:r>
            <a:r>
              <a:rPr lang="en-US" altLang="en-US" sz="2600" b="1" dirty="0" err="1">
                <a:latin typeface="Times New Roman" panose="02020603050405020304" pitchFamily="18" charset="0"/>
              </a:rPr>
              <a:t>document.getElementById</a:t>
            </a:r>
            <a:r>
              <a:rPr lang="en-US" altLang="en-US" sz="2600" b="1" dirty="0">
                <a:latin typeface="Times New Roman" panose="02020603050405020304" pitchFamily="18" charset="0"/>
              </a:rPr>
              <a:t>()</a:t>
            </a:r>
            <a:r>
              <a:rPr lang="en-US" altLang="en-US" sz="1400" b="1" dirty="0">
                <a:latin typeface="Times New Roman" panose="02020603050405020304" pitchFamily="18" charset="0"/>
              </a:rPr>
              <a:t>         (</a:t>
            </a:r>
            <a:r>
              <a:rPr lang="en-US" altLang="en-US" sz="1400" b="1" dirty="0" err="1">
                <a:latin typeface="Times New Roman" panose="02020603050405020304" pitchFamily="18" charset="0"/>
              </a:rPr>
              <a:t>object.method</a:t>
            </a:r>
            <a:r>
              <a:rPr lang="en-US" altLang="en-US" sz="1400" b="1" dirty="0">
                <a:latin typeface="Times New Roman" panose="02020603050405020304" pitchFamily="18" charset="0"/>
              </a:rPr>
              <a:t>)</a:t>
            </a:r>
            <a:r>
              <a:rPr lang="en-US" altLang="en-US" sz="2600" b="1" dirty="0">
                <a:latin typeface="Times New Roman" panose="02020603050405020304" pitchFamily="18" charset="0"/>
              </a:rPr>
              <a:t/>
            </a:r>
            <a:br>
              <a:rPr lang="en-US" altLang="en-US" sz="2600" b="1" dirty="0">
                <a:latin typeface="Times New Roman" panose="02020603050405020304" pitchFamily="18" charset="0"/>
              </a:rPr>
            </a:br>
            <a:endParaRPr lang="en-US" altLang="en-US" sz="2600" b="1" dirty="0">
              <a:latin typeface="Times New Roman" panose="02020603050405020304" pitchFamily="18" charset="0"/>
            </a:endParaRPr>
          </a:p>
          <a:p>
            <a:pPr marL="273050" lvl="1" eaLnBrk="1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endParaRPr lang="en-US" altLang="en-US" sz="2600" b="1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620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1339851"/>
            <a:ext cx="6746875" cy="5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 eaLnBrk="1" hangingPunct="1">
              <a:spcBef>
                <a:spcPts val="6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en-US" altLang="en-US" sz="3200" dirty="0"/>
              <a:t>A method is an </a:t>
            </a:r>
            <a:r>
              <a:rPr lang="en-US" altLang="en-US" sz="3200" i="1" dirty="0">
                <a:solidFill>
                  <a:srgbClr val="00B0F0"/>
                </a:solidFill>
              </a:rPr>
              <a:t>action</a:t>
            </a:r>
            <a:r>
              <a:rPr lang="en-US" altLang="en-US" sz="3200" dirty="0"/>
              <a:t> (a verb), such as: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025"/>
            <a:ext cx="9144000" cy="788988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100" dirty="0">
                <a:solidFill>
                  <a:schemeClr val="tx2">
                    <a:satMod val="130000"/>
                  </a:schemeClr>
                </a:solidFill>
              </a:rPr>
              <a:t>Dot Construct:   </a:t>
            </a:r>
            <a:r>
              <a:rPr lang="en-US" sz="4100" dirty="0" err="1">
                <a:solidFill>
                  <a:schemeClr val="tx2">
                    <a:satMod val="130000"/>
                  </a:schemeClr>
                </a:solidFill>
              </a:rPr>
              <a:t>Object.Property.Method</a:t>
            </a:r>
            <a:endParaRPr lang="en-US" sz="41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08075"/>
            <a:ext cx="6746875" cy="542926"/>
          </a:xfrm>
        </p:spPr>
        <p:txBody>
          <a:bodyPr/>
          <a:lstStyle/>
          <a:p>
            <a:pPr marL="273050"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altLang="en-US" sz="3200" dirty="0"/>
              <a:t>To put it another way…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62013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533400" y="2021671"/>
            <a:ext cx="836639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Let's say you have a </a:t>
            </a:r>
            <a:r>
              <a:rPr lang="en-US" altLang="en-US" u="sng" dirty="0"/>
              <a:t>book</a:t>
            </a:r>
            <a:r>
              <a:rPr lang="en-US" altLang="en-US" dirty="0"/>
              <a:t>.  That's an </a:t>
            </a:r>
            <a:r>
              <a:rPr lang="en-US" altLang="en-US" i="1" dirty="0"/>
              <a:t>object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The book is a </a:t>
            </a:r>
            <a:r>
              <a:rPr lang="en-US" altLang="en-US" u="sng" dirty="0"/>
              <a:t>paperback</a:t>
            </a:r>
            <a:r>
              <a:rPr lang="en-US" altLang="en-US" dirty="0"/>
              <a:t>.  That's a description of the object…</a:t>
            </a:r>
          </a:p>
          <a:p>
            <a:r>
              <a:rPr lang="en-US" altLang="en-US" dirty="0"/>
              <a:t>			A </a:t>
            </a:r>
            <a:r>
              <a:rPr lang="en-US" altLang="en-US" i="1" dirty="0"/>
              <a:t>property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You </a:t>
            </a:r>
            <a:r>
              <a:rPr lang="en-US" altLang="en-US" u="sng" dirty="0"/>
              <a:t>read</a:t>
            </a:r>
            <a:r>
              <a:rPr lang="en-US" altLang="en-US" dirty="0"/>
              <a:t> the book.  That's an action to take with the object…</a:t>
            </a:r>
          </a:p>
          <a:p>
            <a:r>
              <a:rPr lang="en-US" altLang="en-US" dirty="0"/>
              <a:t>			A </a:t>
            </a:r>
            <a:r>
              <a:rPr lang="en-US" altLang="en-US" i="1" dirty="0"/>
              <a:t>method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JavaScript, like many languages, uses a "dot" construct to separate</a:t>
            </a:r>
          </a:p>
          <a:p>
            <a:endParaRPr lang="en-US" altLang="en-US" dirty="0"/>
          </a:p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JavaScript:  </a:t>
            </a:r>
            <a:r>
              <a:rPr lang="en-US" altLang="en-US" dirty="0" err="1">
                <a:solidFill>
                  <a:srgbClr val="0070C0"/>
                </a:solidFill>
              </a:rPr>
              <a:t>book.paperback.read</a:t>
            </a:r>
            <a:r>
              <a:rPr lang="en-US" altLang="en-US" dirty="0">
                <a:solidFill>
                  <a:srgbClr val="0070C0"/>
                </a:solidFill>
              </a:rPr>
              <a:t>( );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0333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7165</TotalTime>
  <Words>1971</Words>
  <Application>Microsoft Office PowerPoint</Application>
  <PresentationFormat>On-screen Show (4:3)</PresentationFormat>
  <Paragraphs>303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Gill Sans MT</vt:lpstr>
      <vt:lpstr>Times New Roman</vt:lpstr>
      <vt:lpstr>Verdana</vt:lpstr>
      <vt:lpstr>Wingdings</vt:lpstr>
      <vt:lpstr>Wingdings 2</vt:lpstr>
      <vt:lpstr>Retrospect</vt:lpstr>
      <vt:lpstr>Goals</vt:lpstr>
      <vt:lpstr>Server-Side Scripting Technologies</vt:lpstr>
      <vt:lpstr>Common Uses of Server-Side Scripting</vt:lpstr>
      <vt:lpstr>Common Uses of JavaScript</vt:lpstr>
      <vt:lpstr>Is JavaScript the same as Java?</vt:lpstr>
      <vt:lpstr>Object</vt:lpstr>
      <vt:lpstr>Property</vt:lpstr>
      <vt:lpstr>Method</vt:lpstr>
      <vt:lpstr>Dot Construct:   Object.Property.Method</vt:lpstr>
      <vt:lpstr>Coding JavaScript</vt:lpstr>
      <vt:lpstr>Additional JavaScript Coding Requirements</vt:lpstr>
      <vt:lpstr>Coding JavaScript, cont.</vt:lpstr>
      <vt:lpstr>Getting Started</vt:lpstr>
      <vt:lpstr>getElementById and innerHTML</vt:lpstr>
      <vt:lpstr>Variable 1 </vt:lpstr>
      <vt:lpstr>Variable 2 </vt:lpstr>
      <vt:lpstr>Prompt</vt:lpstr>
      <vt:lpstr>SO FAR….</vt:lpstr>
      <vt:lpstr>Your Turn!</vt:lpstr>
      <vt:lpstr>Variable 3 </vt:lpstr>
      <vt:lpstr>Variable 4 </vt:lpstr>
      <vt:lpstr>Variable 4, cont. </vt:lpstr>
      <vt:lpstr>Rules for Variable Names</vt:lpstr>
      <vt:lpstr>JavaScript Debugging(1)</vt:lpstr>
      <vt:lpstr>First Debugging Example</vt:lpstr>
      <vt:lpstr>JavaScript Debugging(2)</vt:lpstr>
      <vt:lpstr>Your Turn!</vt:lpstr>
      <vt:lpstr>Still Your Turn!</vt:lpstr>
      <vt:lpstr>Still 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14</dc:subject>
  <dc:creator>Terry Felke-Morris</dc:creator>
  <cp:lastModifiedBy>Gillard, Sharlett</cp:lastModifiedBy>
  <cp:revision>340</cp:revision>
  <cp:lastPrinted>2018-03-26T13:33:36Z</cp:lastPrinted>
  <dcterms:created xsi:type="dcterms:W3CDTF">2002-01-17T02:49:49Z</dcterms:created>
  <dcterms:modified xsi:type="dcterms:W3CDTF">2019-10-31T13:35:19Z</dcterms:modified>
</cp:coreProperties>
</file>