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1" r:id="rId1"/>
  </p:sldMasterIdLst>
  <p:notesMasterIdLst>
    <p:notesMasterId r:id="rId16"/>
  </p:notesMasterIdLst>
  <p:sldIdLst>
    <p:sldId id="257" r:id="rId2"/>
    <p:sldId id="269" r:id="rId3"/>
    <p:sldId id="270" r:id="rId4"/>
    <p:sldId id="309" r:id="rId5"/>
    <p:sldId id="276" r:id="rId6"/>
    <p:sldId id="308" r:id="rId7"/>
    <p:sldId id="277" r:id="rId8"/>
    <p:sldId id="318" r:id="rId9"/>
    <p:sldId id="311" r:id="rId10"/>
    <p:sldId id="319" r:id="rId11"/>
    <p:sldId id="315" r:id="rId12"/>
    <p:sldId id="316" r:id="rId13"/>
    <p:sldId id="317" r:id="rId14"/>
    <p:sldId id="320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BB4D2F"/>
    <a:srgbClr val="F5FEBE"/>
    <a:srgbClr val="85FD9C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94951" autoAdjust="0"/>
  </p:normalViewPr>
  <p:slideViewPr>
    <p:cSldViewPr>
      <p:cViewPr varScale="1">
        <p:scale>
          <a:sx n="81" d="100"/>
          <a:sy n="81" d="100"/>
        </p:scale>
        <p:origin x="8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0EB30FB-15B0-4759-AE63-3D4D405197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30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3AD510-2993-4208-AE45-B19513E0CD61}" type="slidenum">
              <a:rPr lang="en-US" altLang="en-US" sz="1300" smtClean="0"/>
              <a:pPr/>
              <a:t>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141182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301175-A0F8-4DAE-AB34-535E2CC4D645}" type="slidenum">
              <a:rPr lang="en-US" altLang="en-US" sz="1300" smtClean="0"/>
              <a:pPr/>
              <a:t>10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086477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8E6A80-09F1-4861-A72B-A19C8CA671AD}" type="slidenum">
              <a:rPr lang="en-US" altLang="en-US" sz="1300" smtClean="0"/>
              <a:pPr/>
              <a:t>11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69084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8E6A80-09F1-4861-A72B-A19C8CA671AD}" type="slidenum">
              <a:rPr lang="en-US" altLang="en-US" sz="1300" smtClean="0"/>
              <a:pPr/>
              <a:t>12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244812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8E6A80-09F1-4861-A72B-A19C8CA671AD}" type="slidenum">
              <a:rPr lang="en-US" altLang="en-US" sz="1300" smtClean="0"/>
              <a:pPr/>
              <a:t>13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02831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8E6A80-09F1-4861-A72B-A19C8CA671AD}" type="slidenum">
              <a:rPr lang="en-US" altLang="en-US" sz="1300" smtClean="0"/>
              <a:pPr/>
              <a:t>14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5212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D117CC-E556-4227-B11D-4FB1B244C37E}" type="slidenum">
              <a:rPr lang="en-US" altLang="en-US" sz="1300" smtClean="0"/>
              <a:pPr/>
              <a:t>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99887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AE52B2-79CC-485F-A6DC-B15F2E38D108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78735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err="1" smtClean="0"/>
              <a:t>href</a:t>
            </a:r>
            <a:r>
              <a:rPr lang="en-US" altLang="en-US" dirty="0" smtClean="0"/>
              <a:t>="#" means 'go to top of page'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AE52B2-79CC-485F-A6DC-B15F2E38D108}" type="slidenum">
              <a:rPr lang="en-US" altLang="en-US" sz="1300" smtClean="0"/>
              <a:pPr/>
              <a:t>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68742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D9A93F-7D4E-4FF9-AC6C-C3358C33B899}" type="slidenum">
              <a:rPr lang="en-US" altLang="en-US" sz="1300" smtClean="0"/>
              <a:pPr/>
              <a:t>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675037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B58D57-640C-4986-87FB-04DBA04B9805}" type="slidenum">
              <a:rPr lang="en-US" altLang="en-US" sz="1300" smtClean="0"/>
              <a:pPr/>
              <a:t>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92877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12251E-070C-456D-9054-C611071C7188}" type="slidenum">
              <a:rPr lang="en-US" altLang="en-US" sz="1300" smtClean="0"/>
              <a:pPr/>
              <a:t>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408970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B58D57-640C-4986-87FB-04DBA04B9805}" type="slidenum">
              <a:rPr lang="en-US" altLang="en-US" sz="1300" smtClean="0"/>
              <a:pPr/>
              <a:t>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52650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301175-A0F8-4DAE-AB34-535E2CC4D645}" type="slidenum">
              <a:rPr lang="en-US" altLang="en-US" sz="1300" smtClean="0"/>
              <a:pPr/>
              <a:t>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49514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88" y="6413500"/>
            <a:ext cx="9142412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2400" y="6511925"/>
            <a:ext cx="594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2415D-36E7-4F04-84AF-E412FC9C83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53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34EC2-D4BD-40A5-87E3-A42E1D3B0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31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C94BF-C541-4458-A99C-9DED4006D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918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64008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133600" y="1981200"/>
            <a:ext cx="6400800" cy="40386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336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2002 Terry Felke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6990F-3585-423E-A2C5-2881F3F47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4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511925"/>
            <a:ext cx="594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4212C-9367-4768-81CC-743D6DB8C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93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87EA3-9063-46B6-81D5-128E4C68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6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EC05D-B49C-4071-8209-137BEABF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3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749A1-097A-40E2-B54E-7AD915ED9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3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9A28C-EDE5-4B04-BDA5-B8D2625FC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5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C5665-A468-47BB-A0B2-72F3016562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70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8BF9BA8-BE00-4453-A2F7-68AC547B8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63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F19F-9712-43B0-B3E1-2EAC5AF672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30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5A3844-7027-4DC0-8056-F3975310C2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0" r:id="rId1"/>
    <p:sldLayoutId id="2147484601" r:id="rId2"/>
    <p:sldLayoutId id="2147484602" r:id="rId3"/>
    <p:sldLayoutId id="2147484603" r:id="rId4"/>
    <p:sldLayoutId id="2147484604" r:id="rId5"/>
    <p:sldLayoutId id="2147484605" r:id="rId6"/>
    <p:sldLayoutId id="2147484606" r:id="rId7"/>
    <p:sldLayoutId id="2147484607" r:id="rId8"/>
    <p:sldLayoutId id="2147484608" r:id="rId9"/>
    <p:sldLayoutId id="2147484609" r:id="rId10"/>
    <p:sldLayoutId id="2147484610" r:id="rId11"/>
    <p:sldLayoutId id="2147484611" r:id="rId12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tables.com/convert/temperature/how-celsius-to-fahrenheit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tables.com/convert/weight/how-kg-to-pound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dom_obj_even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280988"/>
            <a:ext cx="7772400" cy="71913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Goals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720075"/>
            <a:ext cx="6854825" cy="4097376"/>
          </a:xfrm>
        </p:spPr>
        <p:txBody>
          <a:bodyPr rtlCol="0">
            <a:normAutofit fontScale="25000" lnSpcReduction="20000"/>
          </a:bodyPr>
          <a:lstStyle/>
          <a:p>
            <a:pPr marL="384048" lvl="1" indent="-182880" eaLnBrk="1" fontAlgn="auto" hangingPunct="1">
              <a:defRPr/>
            </a:pPr>
            <a:r>
              <a:rPr lang="en-US" sz="1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Introduce events</a:t>
            </a:r>
          </a:p>
          <a:p>
            <a:pPr marL="201168" lvl="1" indent="0" eaLnBrk="1" fontAlgn="auto" hangingPunct="1">
              <a:buFont typeface="Calibri" panose="020F0502020204030204" pitchFamily="34" charset="0"/>
              <a:buNone/>
              <a:defRPr/>
            </a:pPr>
            <a:endParaRPr lang="en-US" sz="1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defRPr/>
            </a:pPr>
            <a:r>
              <a:rPr lang="en-US" sz="1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Explore math and comparison operators</a:t>
            </a:r>
          </a:p>
          <a:p>
            <a:pPr marL="384048" lvl="1" indent="-182880" eaLnBrk="1" fontAlgn="auto" hangingPunct="1">
              <a:defRPr/>
            </a:pPr>
            <a:endParaRPr lang="en-US" sz="1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defRPr/>
            </a:pPr>
            <a:r>
              <a:rPr lang="en-US" sz="1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 data types</a:t>
            </a:r>
          </a:p>
          <a:p>
            <a:pPr marL="384048" lvl="1" indent="-182880" eaLnBrk="1" fontAlgn="auto" hangingPunct="1">
              <a:defRPr/>
            </a:pPr>
            <a:endParaRPr lang="en-US" sz="1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defRPr/>
            </a:pPr>
            <a:r>
              <a:rPr lang="en-US" sz="1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 order of operations</a:t>
            </a:r>
            <a:endParaRPr lang="en-US" sz="1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defRPr/>
            </a:pPr>
            <a:endParaRPr lang="en-US" sz="1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1168" lvl="1" indent="0" eaLnBrk="1" fontAlgn="auto" hangingPunct="1">
              <a:buFont typeface="Calibri" panose="020F0502020204030204" pitchFamily="34" charset="0"/>
              <a:buNone/>
              <a:defRPr/>
            </a:pPr>
            <a:endParaRPr lang="en-US" sz="1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772400" y="5874421"/>
            <a:ext cx="1259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0070C0"/>
                </a:solidFill>
              </a:rPr>
              <a:t>Events.html</a:t>
            </a:r>
          </a:p>
          <a:p>
            <a:r>
              <a:rPr lang="en-US" sz="1200" i="1" dirty="0" smtClean="0">
                <a:solidFill>
                  <a:srgbClr val="0070C0"/>
                </a:solidFill>
              </a:rPr>
              <a:t>Bday.jpg</a:t>
            </a:r>
          </a:p>
          <a:p>
            <a:r>
              <a:rPr lang="en-US" sz="1200" i="1" dirty="0" smtClean="0">
                <a:solidFill>
                  <a:srgbClr val="0070C0"/>
                </a:solidFill>
              </a:rPr>
              <a:t>Math1.html</a:t>
            </a:r>
          </a:p>
          <a:p>
            <a:r>
              <a:rPr lang="en-US" sz="1200" i="1" dirty="0" smtClean="0">
                <a:solidFill>
                  <a:srgbClr val="0070C0"/>
                </a:solidFill>
              </a:rPr>
              <a:t>Math2.html</a:t>
            </a:r>
          </a:p>
          <a:p>
            <a:endParaRPr lang="en-US" sz="12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49213"/>
            <a:ext cx="7543800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Data Types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1"/>
            <a:ext cx="9144000" cy="560386"/>
          </a:xfrm>
        </p:spPr>
        <p:txBody>
          <a:bodyPr/>
          <a:lstStyle/>
          <a:p>
            <a:pPr marL="0" algn="ctr" ea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3000" dirty="0" smtClean="0">
                <a:solidFill>
                  <a:srgbClr val="0070C0"/>
                </a:solidFill>
                <a:latin typeface="Verdana" panose="020B0604030504040204" pitchFamily="34" charset="0"/>
              </a:rPr>
              <a:t>Array</a:t>
            </a:r>
            <a:r>
              <a:rPr lang="en-US" sz="3000" dirty="0">
                <a:solidFill>
                  <a:srgbClr val="0070C0"/>
                </a:solidFill>
                <a:latin typeface="Verdana" panose="020B0604030504040204" pitchFamily="34" charset="0"/>
              </a:rPr>
              <a:t>, Object</a:t>
            </a:r>
            <a:endParaRPr lang="en-US" altLang="en-US" sz="3000" dirty="0" smtClean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09972" y="3322861"/>
            <a:ext cx="8324056" cy="48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 smtClean="0"/>
              <a:t>var</a:t>
            </a:r>
            <a:r>
              <a:rPr lang="en-US" sz="2800" dirty="0"/>
              <a:t> </a:t>
            </a:r>
            <a:r>
              <a:rPr lang="en-US" sz="2800" dirty="0" smtClean="0"/>
              <a:t>m </a:t>
            </a:r>
            <a:r>
              <a:rPr lang="en-US" sz="2800" dirty="0"/>
              <a:t>= {</a:t>
            </a:r>
            <a:r>
              <a:rPr lang="en-US" sz="2800" dirty="0" err="1"/>
              <a:t>firstName</a:t>
            </a:r>
            <a:r>
              <a:rPr lang="en-US" sz="2800" dirty="0"/>
              <a:t>:"John", </a:t>
            </a:r>
            <a:r>
              <a:rPr lang="en-US" sz="2800" dirty="0" err="1"/>
              <a:t>lastName</a:t>
            </a:r>
            <a:r>
              <a:rPr lang="en-US" sz="2800" dirty="0"/>
              <a:t>:"Doe</a:t>
            </a:r>
            <a:r>
              <a:rPr lang="en-US" sz="2800" dirty="0" smtClean="0"/>
              <a:t>"};</a:t>
            </a:r>
            <a:r>
              <a:rPr lang="en-US" sz="2800" dirty="0"/>
              <a:t> </a:t>
            </a:r>
            <a:r>
              <a:rPr lang="en-US" sz="2800" dirty="0" smtClean="0"/>
              <a:t>    // Object</a:t>
            </a:r>
            <a:endParaRPr lang="en-US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5522478"/>
            <a:ext cx="9144000" cy="41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  <a:defRPr/>
            </a:pPr>
            <a:r>
              <a:rPr lang="en-US" sz="2700" dirty="0" smtClean="0"/>
              <a:t>A </a:t>
            </a:r>
            <a:r>
              <a:rPr lang="en-US" sz="2700" dirty="0"/>
              <a:t>variable without a value, </a:t>
            </a:r>
            <a:r>
              <a:rPr lang="en-US" sz="2700" dirty="0" smtClean="0"/>
              <a:t>is given the default value, </a:t>
            </a:r>
            <a:r>
              <a:rPr lang="en-US" sz="2700" b="1" dirty="0" smtClean="0">
                <a:solidFill>
                  <a:srgbClr val="0070C0"/>
                </a:solidFill>
              </a:rPr>
              <a:t>undefined</a:t>
            </a:r>
            <a:endParaRPr lang="en-US" sz="2700" dirty="0">
              <a:solidFill>
                <a:srgbClr val="0070C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3970794"/>
            <a:ext cx="9144000" cy="601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smtClean="0"/>
              <a:t>Object </a:t>
            </a:r>
            <a:r>
              <a:rPr lang="en-US" sz="2800" dirty="0"/>
              <a:t>properties are </a:t>
            </a:r>
            <a:r>
              <a:rPr lang="en-US" sz="2800" dirty="0" err="1" smtClean="0"/>
              <a:t>name:value</a:t>
            </a:r>
            <a:r>
              <a:rPr lang="en-US" sz="2800" dirty="0" smtClean="0"/>
              <a:t>  pairs</a:t>
            </a:r>
            <a:r>
              <a:rPr lang="en-US" sz="2800" dirty="0"/>
              <a:t>, separated by commas.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09972" y="2026476"/>
            <a:ext cx="8324056" cy="468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 smtClean="0"/>
              <a:t>var</a:t>
            </a:r>
            <a:r>
              <a:rPr lang="en-US" sz="2800" dirty="0"/>
              <a:t> </a:t>
            </a:r>
            <a:r>
              <a:rPr lang="en-US" sz="2800" dirty="0" smtClean="0"/>
              <a:t>fruit </a:t>
            </a:r>
            <a:r>
              <a:rPr lang="en-US" sz="2800" dirty="0"/>
              <a:t>= </a:t>
            </a:r>
            <a:r>
              <a:rPr lang="en-US" sz="2800" dirty="0" smtClean="0"/>
              <a:t>["pear",</a:t>
            </a:r>
            <a:r>
              <a:rPr lang="en-US" sz="2800" dirty="0"/>
              <a:t> </a:t>
            </a:r>
            <a:r>
              <a:rPr lang="en-US" sz="2800" dirty="0" smtClean="0"/>
              <a:t>"peach",</a:t>
            </a:r>
            <a:r>
              <a:rPr lang="en-US" sz="2800" dirty="0"/>
              <a:t> </a:t>
            </a:r>
            <a:r>
              <a:rPr lang="en-US" sz="2800" dirty="0" smtClean="0"/>
              <a:t>"grape"];</a:t>
            </a:r>
            <a:r>
              <a:rPr lang="en-US" sz="2800" dirty="0"/>
              <a:t>         </a:t>
            </a:r>
            <a:r>
              <a:rPr lang="en-US" sz="2800" dirty="0" smtClean="0"/>
              <a:t> </a:t>
            </a:r>
            <a:r>
              <a:rPr lang="en-US" sz="2800" dirty="0"/>
              <a:t> </a:t>
            </a:r>
            <a:r>
              <a:rPr lang="en-US" sz="2800" dirty="0" smtClean="0"/>
              <a:t>         // </a:t>
            </a:r>
            <a:r>
              <a:rPr lang="en-US" sz="2800" dirty="0"/>
              <a:t>Array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628038" y="5959493"/>
            <a:ext cx="1887924" cy="41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  <a:defRPr/>
            </a:pPr>
            <a:r>
              <a:rPr lang="en-US" sz="2800" dirty="0" err="1" smtClean="0"/>
              <a:t>var</a:t>
            </a:r>
            <a:r>
              <a:rPr lang="en-US" sz="2800" dirty="0" smtClean="0"/>
              <a:t> veggie;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756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2727325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0913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3" name="Rectangle 3"/>
          <p:cNvSpPr txBox="1">
            <a:spLocks noChangeArrowheads="1"/>
          </p:cNvSpPr>
          <p:nvPr/>
        </p:nvSpPr>
        <p:spPr bwMode="auto">
          <a:xfrm>
            <a:off x="417567" y="1707168"/>
            <a:ext cx="84613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smtClean="0"/>
              <a:t>Use  JavaScript to calculate the temperature </a:t>
            </a:r>
            <a:r>
              <a:rPr lang="en-US" altLang="en-US" sz="3600" dirty="0"/>
              <a:t>in </a:t>
            </a:r>
            <a:r>
              <a:rPr lang="en-US" altLang="en-US" sz="3600" dirty="0" smtClean="0"/>
              <a:t>Fahrenheit when a Celsius temperature is provided.  Use a prompt to obtain the </a:t>
            </a:r>
            <a:r>
              <a:rPr lang="en-US" altLang="en-US" sz="3600" dirty="0"/>
              <a:t>Celsius</a:t>
            </a:r>
            <a:r>
              <a:rPr lang="en-US" altLang="en-US" sz="3600" dirty="0" smtClean="0"/>
              <a:t> temperature.  Display both temperatures, with some sentence like, "x degrees C</a:t>
            </a:r>
            <a:r>
              <a:rPr lang="en-US" altLang="en-US" sz="3600" dirty="0"/>
              <a:t>elsius</a:t>
            </a:r>
            <a:r>
              <a:rPr lang="en-US" altLang="en-US" sz="3600" dirty="0" smtClean="0"/>
              <a:t> converts to x degrees Fahrenheit."  The statement should already exist in the HTML.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/>
              <a:t> </a:t>
            </a:r>
            <a:endParaRPr lang="en-US" altLang="en-US" sz="14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smtClean="0"/>
              <a:t>Fahrenheit </a:t>
            </a:r>
            <a:r>
              <a:rPr lang="en-US" altLang="en-US" sz="3600" dirty="0"/>
              <a:t>= 1.8 * Celsius + 32 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/>
          </a:p>
        </p:txBody>
      </p:sp>
      <p:sp>
        <p:nvSpPr>
          <p:cNvPr id="43014" name="Rectangle 1"/>
          <p:cNvSpPr>
            <a:spLocks noChangeArrowheads="1"/>
          </p:cNvSpPr>
          <p:nvPr/>
        </p:nvSpPr>
        <p:spPr bwMode="auto">
          <a:xfrm>
            <a:off x="7606847" y="6612523"/>
            <a:ext cx="12362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 smtClean="0"/>
              <a:t>js_Exercise6</a:t>
            </a:r>
            <a:endParaRPr lang="en-US" altLang="en-US" sz="1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3085" y="1077412"/>
            <a:ext cx="1339516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smtClean="0"/>
              <a:t>Task 1</a:t>
            </a:r>
            <a:endParaRPr lang="en-US" alt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152400" y="6197025"/>
            <a:ext cx="90439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hlinkClick r:id="rId3"/>
              </a:rPr>
              <a:t>http://</a:t>
            </a:r>
            <a:r>
              <a:rPr lang="en-US" sz="2100" dirty="0" smtClean="0">
                <a:hlinkClick r:id="rId3"/>
              </a:rPr>
              <a:t>www.rapidtables.com/convert/temperature/how-celsius-to-fahrenheit.htm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743597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2727325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0913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3" name="Rectangle 3"/>
          <p:cNvSpPr txBox="1">
            <a:spLocks noChangeArrowheads="1"/>
          </p:cNvSpPr>
          <p:nvPr/>
        </p:nvSpPr>
        <p:spPr bwMode="auto">
          <a:xfrm>
            <a:off x="413085" y="1712285"/>
            <a:ext cx="8461375" cy="278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smtClean="0"/>
              <a:t>Use  JavaScript to convert </a:t>
            </a:r>
            <a:r>
              <a:rPr lang="en-US" altLang="en-US" sz="2800" dirty="0"/>
              <a:t>kilograms (kg</a:t>
            </a:r>
            <a:r>
              <a:rPr lang="en-US" altLang="en-US" sz="2800" dirty="0" smtClean="0"/>
              <a:t>) to </a:t>
            </a:r>
            <a:r>
              <a:rPr lang="en-US" altLang="en-US" sz="2800" dirty="0"/>
              <a:t>pounds </a:t>
            </a:r>
            <a:r>
              <a:rPr lang="en-US" altLang="en-US" sz="2800" dirty="0" smtClean="0"/>
              <a:t>(</a:t>
            </a:r>
            <a:r>
              <a:rPr lang="en-US" altLang="en-US" sz="2800" dirty="0" err="1" smtClean="0"/>
              <a:t>lbs</a:t>
            </a:r>
            <a:r>
              <a:rPr lang="en-US" altLang="en-US" sz="2800" dirty="0" smtClean="0"/>
              <a:t>).  Display both with some sentence like, "x kilograms converts to x pounds".  Obtain the kilograms from a prompt.  Display the statement without any existing HTML.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smtClean="0"/>
              <a:t> </a:t>
            </a:r>
            <a:endParaRPr lang="en-US" altLang="en-US" sz="1400" dirty="0" smtClean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err="1" smtClean="0"/>
              <a:t>lb</a:t>
            </a:r>
            <a:r>
              <a:rPr lang="en-US" altLang="en-US" sz="2800" dirty="0" smtClean="0"/>
              <a:t> = kg/0.45359237</a:t>
            </a:r>
            <a:endParaRPr lang="en-US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3085" y="1077412"/>
            <a:ext cx="1339516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smtClean="0"/>
              <a:t>Task 2</a:t>
            </a:r>
            <a:endParaRPr lang="en-US" altLang="en-US" sz="36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467600" y="6619129"/>
            <a:ext cx="12362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 smtClean="0"/>
              <a:t>js_Exercise6</a:t>
            </a:r>
            <a:endParaRPr lang="en-US" alt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28600" y="6058047"/>
            <a:ext cx="8815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www.rapidtables.com/convert/weight/how-kg-to-pound.htm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5376040"/>
            <a:ext cx="7640052" cy="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Return to task 2 and round the pounds to the nearest integer.</a:t>
            </a:r>
            <a:endParaRPr lang="en-US" alt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17567" y="4801541"/>
            <a:ext cx="1339516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smtClean="0"/>
              <a:t>Task 3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55144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2727325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0913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467600" y="6590595"/>
            <a:ext cx="12362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 smtClean="0"/>
              <a:t>js_Exercise6</a:t>
            </a:r>
            <a:endParaRPr lang="en-US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71500" y="1689080"/>
            <a:ext cx="800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You rent a car at a rate of $75.30/day.  Although there is no credit for returning the car early, for every hour late, the company charges $6.79/hour.  You had the car for 3 days and 4 hours. 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Calculate the charge for the 3 days, the 4 hours, and the total.  Display each on a separate line, appropriately labeled.  All amounts are to be calculated from variables and displayed with 2 decimals. 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Everything should be done using JavaScript.  No HTML elements are required, although the script is embedded in the body of an HTML page.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13085" y="1129073"/>
            <a:ext cx="1339516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smtClean="0"/>
              <a:t>Task 4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148167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2727325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0913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3" name="Rectangle 3"/>
          <p:cNvSpPr txBox="1">
            <a:spLocks noChangeArrowheads="1"/>
          </p:cNvSpPr>
          <p:nvPr/>
        </p:nvSpPr>
        <p:spPr bwMode="auto">
          <a:xfrm>
            <a:off x="751974" y="4786136"/>
            <a:ext cx="7951862" cy="17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Revisit the car rental project.  This time, use text boxes to obtain days and hours, and a button with an </a:t>
            </a:r>
            <a:r>
              <a:rPr lang="en-US" altLang="en-US" sz="2400" dirty="0" err="1" smtClean="0"/>
              <a:t>onClick</a:t>
            </a:r>
            <a:r>
              <a:rPr lang="en-US" altLang="en-US" sz="2400" dirty="0" smtClean="0"/>
              <a:t> event to trigger calculation and display of information.  Specify 2 decimals.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A script is not necessary, only HTML.</a:t>
            </a:r>
            <a:endParaRPr lang="en-US" altLang="en-US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3085" y="1077412"/>
            <a:ext cx="1339516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smtClean="0"/>
              <a:t>Task 5</a:t>
            </a:r>
            <a:endParaRPr lang="en-US" altLang="en-US" sz="36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467600" y="6590595"/>
            <a:ext cx="12362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 smtClean="0"/>
              <a:t>js_Exercise6</a:t>
            </a:r>
            <a:endParaRPr lang="en-US" alt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3085" y="4267200"/>
            <a:ext cx="1339516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smtClean="0"/>
              <a:t>Task 6</a:t>
            </a:r>
            <a:endParaRPr lang="en-US" altLang="en-US" sz="3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51974" y="1623723"/>
            <a:ext cx="7951862" cy="249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Using the rates provided in Task 4 (</a:t>
            </a:r>
            <a:r>
              <a:rPr lang="en-US" sz="2400" dirty="0"/>
              <a:t>$75.30/day </a:t>
            </a:r>
            <a:r>
              <a:rPr lang="en-US" sz="2400" dirty="0" smtClean="0"/>
              <a:t> &amp; </a:t>
            </a:r>
            <a:r>
              <a:rPr lang="en-US" sz="2400" dirty="0"/>
              <a:t>$6.79/hour </a:t>
            </a:r>
            <a:r>
              <a:rPr lang="en-US" sz="2400" dirty="0" smtClean="0"/>
              <a:t>  late), </a:t>
            </a:r>
            <a:r>
              <a:rPr lang="en-US" altLang="en-US" sz="2400" dirty="0" smtClean="0"/>
              <a:t>create a new project to calculate car rental fees.  Use prompts to obtain from the user the number of days and hours for which the car was rented.  Also provide a button with an </a:t>
            </a:r>
            <a:r>
              <a:rPr lang="en-US" altLang="en-US" sz="2400" dirty="0" err="1" smtClean="0"/>
              <a:t>onClick</a:t>
            </a:r>
            <a:r>
              <a:rPr lang="en-US" altLang="en-US" sz="2400" dirty="0" smtClean="0"/>
              <a:t> event to trigger calculation and display of  information.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Use a HTML/JavaScript combo approach.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49741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600200"/>
            <a:ext cx="8001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-16042"/>
            <a:ext cx="6400800" cy="6858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Event Examples </a:t>
            </a:r>
          </a:p>
        </p:txBody>
      </p:sp>
      <p:graphicFrame>
        <p:nvGraphicFramePr>
          <p:cNvPr id="295006" name="Group 9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467494147"/>
              </p:ext>
            </p:extLst>
          </p:nvPr>
        </p:nvGraphicFramePr>
        <p:xfrm>
          <a:off x="1409700" y="1084263"/>
          <a:ext cx="6248400" cy="539273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17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Event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6" marB="45716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Event Handler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6" marB="45716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3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click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onclick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41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load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onload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269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mouseover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onmouseover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5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mouseout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onmouseout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73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submit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onsubmit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7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unload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onunload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57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keydown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onkeydown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857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HTML element loses focus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onblur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40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5589133-1915-40BB-819B-1B91DF7C9828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79186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341055" y="706986"/>
            <a:ext cx="4802945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r>
              <a:rPr lang="en-US" sz="1800" i="1" dirty="0" smtClean="0">
                <a:solidFill>
                  <a:srgbClr val="000000"/>
                </a:solidFill>
                <a:hlinkClick r:id="rId3"/>
              </a:rPr>
              <a:t>http://www.w3schools.com/jsref/dom_obj_event.asp</a:t>
            </a:r>
            <a:endParaRPr lang="en-US" sz="1800" i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0" y="49213"/>
            <a:ext cx="5470525" cy="8382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JavaScript and Events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07975" y="1112839"/>
            <a:ext cx="8305800" cy="1935161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JavaScript can be configured to perform actions when events occur. </a:t>
            </a:r>
          </a:p>
          <a:p>
            <a:pPr eaLnBrk="1" hangingPunct="1"/>
            <a:endParaRPr lang="en-US" altLang="en-US" sz="900" dirty="0" smtClean="0"/>
          </a:p>
          <a:p>
            <a:pPr lvl="1" eaLnBrk="1" hangingPunct="1"/>
            <a:r>
              <a:rPr lang="en-US" altLang="en-US" sz="2400" dirty="0" smtClean="0"/>
              <a:t>The event name is coded as an attribute of an HTML tag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309813" y="1985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457200" y="5292804"/>
            <a:ext cx="8229600" cy="11079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200" b="1" dirty="0">
                <a:cs typeface="Times New Roman" pitchFamily="18" charset="0"/>
              </a:rPr>
              <a:t>&lt;p&gt;This ticket type includes a </a:t>
            </a:r>
            <a:r>
              <a:rPr lang="en-US" sz="2200" b="1" dirty="0" smtClean="0">
                <a:cs typeface="Times New Roman" pitchFamily="18" charset="0"/>
              </a:rPr>
              <a:t>&lt;</a:t>
            </a:r>
            <a:r>
              <a:rPr lang="en-US" sz="2200" b="1" dirty="0">
                <a:cs typeface="Times New Roman" pitchFamily="18" charset="0"/>
              </a:rPr>
              <a:t>span </a:t>
            </a:r>
            <a:r>
              <a:rPr lang="en-US" sz="2200" b="1" dirty="0" err="1">
                <a:cs typeface="Times New Roman" pitchFamily="18" charset="0"/>
              </a:rPr>
              <a:t>onmouseover</a:t>
            </a:r>
            <a:r>
              <a:rPr lang="en-US" sz="2200" b="1" dirty="0">
                <a:cs typeface="Times New Roman" pitchFamily="18" charset="0"/>
              </a:rPr>
              <a:t>="alert('First checked bag is free with this ticket.')"&gt;BONUS &lt;/</a:t>
            </a:r>
            <a:r>
              <a:rPr lang="en-US" sz="2200" b="1" dirty="0" smtClean="0">
                <a:cs typeface="Times New Roman" pitchFamily="18" charset="0"/>
              </a:rPr>
              <a:t>span&gt;when </a:t>
            </a:r>
            <a:r>
              <a:rPr lang="en-US" sz="2200" b="1" dirty="0">
                <a:cs typeface="Times New Roman" pitchFamily="18" charset="0"/>
              </a:rPr>
              <a:t>purchased using our credit card.&lt;/p</a:t>
            </a:r>
            <a:r>
              <a:rPr lang="en-US" sz="2200" b="1" dirty="0" smtClean="0">
                <a:cs typeface="Times New Roman" pitchFamily="18" charset="0"/>
              </a:rPr>
              <a:t>&gt;</a:t>
            </a:r>
            <a:endParaRPr lang="en-US" sz="2200" b="1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84238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96006" y="3037260"/>
            <a:ext cx="8305800" cy="134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 dirty="0" smtClean="0">
                <a:cs typeface="Times New Roman" panose="02020603050405020304" pitchFamily="18" charset="0"/>
              </a:rPr>
              <a:t>Example 1 (</a:t>
            </a:r>
            <a:r>
              <a:rPr lang="en-US" altLang="en-US" sz="2800" dirty="0" err="1" smtClean="0">
                <a:cs typeface="Times New Roman" panose="02020603050405020304" pitchFamily="18" charset="0"/>
              </a:rPr>
              <a:t>onmouseover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): </a:t>
            </a:r>
            <a:br>
              <a:rPr lang="en-US" altLang="en-US" sz="2800" dirty="0" smtClean="0">
                <a:cs typeface="Times New Roman" panose="02020603050405020304" pitchFamily="18" charset="0"/>
              </a:rPr>
            </a:br>
            <a:r>
              <a:rPr lang="en-US" altLang="en-US" sz="2800" i="1" dirty="0" smtClean="0">
                <a:cs typeface="Times New Roman" panose="02020603050405020304" pitchFamily="18" charset="0"/>
              </a:rPr>
              <a:t>Display an alert box when the mouse is placed over a word.</a:t>
            </a: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4648200"/>
            <a:ext cx="7658100" cy="54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HTML sentence:</a:t>
            </a:r>
          </a:p>
          <a:p>
            <a:pPr marL="0" indent="0" ea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This ticket type includes a BONUS when purchased using our credit card.</a:t>
            </a:r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0" y="49213"/>
            <a:ext cx="5470525" cy="8382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JavaScript and Events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27537" y="1118323"/>
            <a:ext cx="8305800" cy="1249362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2 (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 an HTML element with the current date when a button is clicked.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309813" y="1985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357833" y="2450397"/>
            <a:ext cx="8458200" cy="14465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200" b="1" dirty="0">
                <a:cs typeface="Times New Roman" pitchFamily="18" charset="0"/>
              </a:rPr>
              <a:t>&lt;</a:t>
            </a:r>
            <a:r>
              <a:rPr lang="en-US" sz="2200" b="1" dirty="0" smtClean="0">
                <a:cs typeface="Times New Roman" pitchFamily="18" charset="0"/>
              </a:rPr>
              <a:t>p id="</a:t>
            </a:r>
            <a:r>
              <a:rPr lang="en-US" sz="2200" b="1" dirty="0" err="1" smtClean="0">
                <a:cs typeface="Times New Roman" pitchFamily="18" charset="0"/>
              </a:rPr>
              <a:t>datenow</a:t>
            </a:r>
            <a:r>
              <a:rPr lang="en-US" sz="2200" b="1" dirty="0" smtClean="0">
                <a:cs typeface="Times New Roman" pitchFamily="18" charset="0"/>
              </a:rPr>
              <a:t>"&gt;Click the button for the current date&lt;/p&gt;</a:t>
            </a:r>
          </a:p>
          <a:p>
            <a:pPr>
              <a:defRPr/>
            </a:pPr>
            <a:r>
              <a:rPr lang="en-US" sz="2200" b="1" dirty="0" smtClean="0">
                <a:cs typeface="Times New Roman" pitchFamily="18" charset="0"/>
              </a:rPr>
              <a:t>&lt;input type="button" value="Want the date?" 	</a:t>
            </a:r>
            <a:r>
              <a:rPr lang="en-US" sz="2200" b="1" dirty="0" err="1" smtClean="0">
                <a:cs typeface="Times New Roman" pitchFamily="18" charset="0"/>
              </a:rPr>
              <a:t>onClick</a:t>
            </a:r>
            <a:r>
              <a:rPr lang="en-US" sz="2200" b="1" dirty="0" smtClean="0">
                <a:cs typeface="Times New Roman" pitchFamily="18" charset="0"/>
              </a:rPr>
              <a:t>="</a:t>
            </a:r>
            <a:r>
              <a:rPr lang="en-US" sz="2200" b="1" dirty="0" err="1" smtClean="0">
                <a:cs typeface="Times New Roman" pitchFamily="18" charset="0"/>
              </a:rPr>
              <a:t>document.getElementById</a:t>
            </a:r>
            <a:r>
              <a:rPr lang="en-US" sz="2200" b="1" dirty="0" smtClean="0">
                <a:cs typeface="Times New Roman" pitchFamily="18" charset="0"/>
              </a:rPr>
              <a:t>('</a:t>
            </a:r>
            <a:r>
              <a:rPr lang="en-US" sz="2200" b="1" dirty="0" err="1" smtClean="0">
                <a:cs typeface="Times New Roman" pitchFamily="18" charset="0"/>
              </a:rPr>
              <a:t>datenow</a:t>
            </a:r>
            <a:r>
              <a:rPr lang="en-US" sz="2200" b="1" dirty="0" smtClean="0">
                <a:cs typeface="Times New Roman" pitchFamily="18" charset="0"/>
              </a:rPr>
              <a:t>').</a:t>
            </a:r>
            <a:r>
              <a:rPr lang="en-US" sz="2200" b="1" dirty="0" err="1" smtClean="0">
                <a:cs typeface="Times New Roman" pitchFamily="18" charset="0"/>
              </a:rPr>
              <a:t>innerHTML</a:t>
            </a:r>
            <a:r>
              <a:rPr lang="en-US" sz="2200" b="1" dirty="0" smtClean="0"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b="1" dirty="0" smtClean="0">
                <a:cs typeface="Times New Roman" pitchFamily="18" charset="0"/>
              </a:rPr>
              <a:t>            =Date();" /&gt;</a:t>
            </a:r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84238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8" name="TextBox 8"/>
          <p:cNvSpPr txBox="1">
            <a:spLocks noChangeArrowheads="1"/>
          </p:cNvSpPr>
          <p:nvPr/>
        </p:nvSpPr>
        <p:spPr bwMode="auto">
          <a:xfrm>
            <a:off x="7239000" y="65532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1" dirty="0" smtClean="0"/>
              <a:t>events</a:t>
            </a:r>
            <a:endParaRPr lang="en-US" altLang="en-US" sz="1800" i="1" dirty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2403774" y="6532386"/>
            <a:ext cx="4080732" cy="325538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en-US" sz="2000" dirty="0" smtClean="0"/>
              <a:t>Open </a:t>
            </a:r>
            <a:r>
              <a:rPr lang="en-US" altLang="en-US" sz="2000" i="1" dirty="0" smtClean="0"/>
              <a:t>events.html </a:t>
            </a:r>
            <a:r>
              <a:rPr lang="en-US" altLang="en-US" sz="2000" dirty="0" smtClean="0"/>
              <a:t>for more examples</a:t>
            </a:r>
            <a:endParaRPr lang="en-US" alt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30764" y="4330896"/>
            <a:ext cx="84322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Example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3 (</a:t>
            </a:r>
            <a:r>
              <a:rPr lang="en-US" altLang="en-US" sz="2800" dirty="0" err="1" smtClean="0">
                <a:cs typeface="Times New Roman" panose="02020603050405020304" pitchFamily="18" charset="0"/>
              </a:rPr>
              <a:t>onblur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):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 i="1" dirty="0" smtClean="0">
                <a:cs typeface="Times New Roman" panose="02020603050405020304" pitchFamily="18" charset="0"/>
              </a:rPr>
              <a:t>Display </a:t>
            </a:r>
            <a:r>
              <a:rPr lang="en-US" altLang="en-US" sz="2800" i="1" dirty="0">
                <a:cs typeface="Times New Roman" panose="02020603050405020304" pitchFamily="18" charset="0"/>
              </a:rPr>
              <a:t>an alert box when the mouse is placed over a </a:t>
            </a:r>
            <a:r>
              <a:rPr lang="en-US" altLang="en-US" sz="2800" i="1" dirty="0" smtClean="0">
                <a:cs typeface="Times New Roman" panose="02020603050405020304" pitchFamily="18" charset="0"/>
              </a:rPr>
              <a:t>hyperlink</a:t>
            </a:r>
            <a:r>
              <a:rPr lang="en-US" altLang="en-US" sz="2800" i="1" dirty="0">
                <a:cs typeface="Times New Roman" panose="02020603050405020304" pitchFamily="18" charset="0"/>
              </a:rPr>
              <a:t>.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303376" y="5804935"/>
            <a:ext cx="8229600" cy="4308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200" b="1" dirty="0" smtClean="0">
                <a:cs typeface="Times New Roman" pitchFamily="18" charset="0"/>
              </a:rPr>
              <a:t>&lt;</a:t>
            </a:r>
            <a:r>
              <a:rPr lang="en-US" sz="2200" b="1" dirty="0">
                <a:cs typeface="Times New Roman" pitchFamily="18" charset="0"/>
              </a:rPr>
              <a:t>a </a:t>
            </a:r>
            <a:r>
              <a:rPr lang="en-US" sz="2200" b="1" dirty="0" err="1">
                <a:cs typeface="Times New Roman" pitchFamily="18" charset="0"/>
              </a:rPr>
              <a:t>href</a:t>
            </a:r>
            <a:r>
              <a:rPr lang="en-US" sz="2200" b="1" dirty="0">
                <a:cs typeface="Times New Roman" pitchFamily="18" charset="0"/>
              </a:rPr>
              <a:t>="#" </a:t>
            </a:r>
            <a:r>
              <a:rPr lang="en-US" sz="2200" b="1" dirty="0" err="1">
                <a:cs typeface="Times New Roman" pitchFamily="18" charset="0"/>
              </a:rPr>
              <a:t>onblur</a:t>
            </a:r>
            <a:r>
              <a:rPr lang="en-US" sz="2200" b="1" dirty="0">
                <a:cs typeface="Times New Roman" pitchFamily="18" charset="0"/>
              </a:rPr>
              <a:t>="alert('The link has lost focus')"&gt;Top </a:t>
            </a:r>
            <a:r>
              <a:rPr lang="en-US" sz="2200" b="1" dirty="0" smtClean="0">
                <a:cs typeface="Times New Roman" pitchFamily="18" charset="0"/>
              </a:rPr>
              <a:t>&lt;/</a:t>
            </a:r>
            <a:r>
              <a:rPr lang="en-US" sz="2200" b="1" dirty="0">
                <a:cs typeface="Times New Roman" pitchFamily="18" charset="0"/>
              </a:rPr>
              <a:t>a</a:t>
            </a:r>
            <a:r>
              <a:rPr lang="en-US" sz="2200" b="1" dirty="0" smtClean="0">
                <a:cs typeface="Times New Roman" pitchFamily="18" charset="0"/>
              </a:rPr>
              <a:t>&gt;</a:t>
            </a:r>
            <a:endParaRPr lang="en-US" sz="22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371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6400800" cy="10668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Arithmetic Operators</a:t>
            </a:r>
          </a:p>
        </p:txBody>
      </p:sp>
      <p:graphicFrame>
        <p:nvGraphicFramePr>
          <p:cNvPr id="293030" name="Group 16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96755567"/>
              </p:ext>
            </p:extLst>
          </p:nvPr>
        </p:nvGraphicFramePr>
        <p:xfrm>
          <a:off x="228600" y="1600200"/>
          <a:ext cx="8763000" cy="3489325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77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32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914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Operator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Example (variable)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Value of Quantity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assign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quantity = 10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addition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quantity = 10 + 6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subtraction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quantity = 10 - 6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multiplication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quantity = 10 * 2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division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quantity = 10 / 2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25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77B4F1B-9F14-4F19-B16E-46D08AF6BD6C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76325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180975"/>
            <a:ext cx="6400800" cy="6858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Arithmetic Operators</a:t>
            </a:r>
          </a:p>
        </p:txBody>
      </p:sp>
      <p:graphicFrame>
        <p:nvGraphicFramePr>
          <p:cNvPr id="293030" name="Group 16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047538548"/>
              </p:ext>
            </p:extLst>
          </p:nvPr>
        </p:nvGraphicFramePr>
        <p:xfrm>
          <a:off x="190500" y="1033463"/>
          <a:ext cx="8763000" cy="5510367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100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Operator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Example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Value of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Qty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00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+=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Left and right operands are added; resulting value assigned to left operand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27419" marB="274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+= 5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+= 3 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72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-=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Right operand is subtracted from left; resulting value assigned to left operand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27419" marB="274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-= 2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-= 1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72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*=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Multiplies both operands; assigns resulting value to left operand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27419" marB="274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*= 2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*= 3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072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/=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Left operand divided by right; resulting value assigned to left operand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27419" marB="274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/= 2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/= 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072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%=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Left operand divided by right;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remaining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value assigned to left operand (modulus)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27419" marB="274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%= 3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866775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54" name="Rectangle 1"/>
          <p:cNvSpPr>
            <a:spLocks noChangeArrowheads="1"/>
          </p:cNvSpPr>
          <p:nvPr/>
        </p:nvSpPr>
        <p:spPr bwMode="auto">
          <a:xfrm>
            <a:off x="76200" y="406400"/>
            <a:ext cx="1212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qty = 10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754127" y="6583265"/>
            <a:ext cx="5008873" cy="323165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en-US" sz="1600" dirty="0" smtClean="0"/>
              <a:t>Open </a:t>
            </a:r>
            <a:r>
              <a:rPr lang="en-US" altLang="en-US" sz="1600" i="1" dirty="0" smtClean="0"/>
              <a:t>math1.html  </a:t>
            </a:r>
            <a:r>
              <a:rPr lang="en-US" altLang="en-US" sz="1600" dirty="0" smtClean="0"/>
              <a:t>and</a:t>
            </a:r>
            <a:r>
              <a:rPr lang="en-US" altLang="en-US" sz="1600" i="1" dirty="0" smtClean="0"/>
              <a:t>  math2.html </a:t>
            </a:r>
            <a:r>
              <a:rPr lang="en-US" altLang="en-US" sz="1600" dirty="0" smtClean="0"/>
              <a:t>for more examples</a:t>
            </a:r>
            <a:endParaRPr lang="en-US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781800" cy="6858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Comparison Operators</a:t>
            </a:r>
          </a:p>
        </p:txBody>
      </p:sp>
      <p:graphicFrame>
        <p:nvGraphicFramePr>
          <p:cNvPr id="297155" name="Group 19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8648392"/>
              </p:ext>
            </p:extLst>
          </p:nvPr>
        </p:nvGraphicFramePr>
        <p:xfrm>
          <a:off x="228600" y="1116812"/>
          <a:ext cx="8686800" cy="53101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088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Operator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Example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Sample values of quantity 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testing 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ea typeface="Times New Roman" pitchFamily="18" charset="0"/>
                          <a:cs typeface="Courier New" pitchFamily="49" charset="0"/>
                        </a:rPr>
                        <a:t>true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999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=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 equals sign (equivalent) “is equal to”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quantity = = 10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28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===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Triple equals sign (strict equality) same data type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 === 10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  (but not "10")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6553673"/>
                  </a:ext>
                </a:extLst>
              </a:tr>
              <a:tr h="5417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Greater than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quantity &gt; 10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11, 12 (but not 10)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24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=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Greater than or equal to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quantity &gt; = 10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10, 11, 12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17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Less than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quantity &lt; 10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 9 (but not 10)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50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=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Less than or equal to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quantity &lt; = 10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8, 9, 10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 =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equal to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quantity ! = 10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 9, 11 (but not 10)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814137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7592"/>
            <a:ext cx="6400800" cy="6858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Order of Operations</a:t>
            </a:r>
          </a:p>
        </p:txBody>
      </p:sp>
      <p:graphicFrame>
        <p:nvGraphicFramePr>
          <p:cNvPr id="293030" name="Group 16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041199575"/>
              </p:ext>
            </p:extLst>
          </p:nvPr>
        </p:nvGraphicFramePr>
        <p:xfrm>
          <a:off x="2256152" y="1224392"/>
          <a:ext cx="5287648" cy="4795408"/>
        </p:xfrm>
        <a:graphic>
          <a:graphicData uri="http://schemas.openxmlformats.org/drawingml/2006/table">
            <a:tbl>
              <a:tblPr/>
              <a:tblGrid>
                <a:gridCol w="239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00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Operator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itchFamily="34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73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)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Parentheses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27419" marB="274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2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 /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Multiply/divide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27419" marB="274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91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 -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Addition/subtraction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27419" marB="274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544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  &lt;=   &gt;   &gt;=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Relational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27419" marB="274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169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==  !=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Equality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27419" marB="274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Logical and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27419" marB="274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Logical or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27419" marB="274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==  !=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Conditional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27419" marB="274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0291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 +=  -=  *=  /=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Assignment operators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27419" marB="274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866775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8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49213"/>
            <a:ext cx="7543800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Data Types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990601"/>
            <a:ext cx="9067800" cy="560386"/>
          </a:xfrm>
        </p:spPr>
        <p:txBody>
          <a:bodyPr/>
          <a:lstStyle/>
          <a:p>
            <a:pPr marL="0" algn="ctr" ea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3000" dirty="0" smtClean="0">
                <a:solidFill>
                  <a:srgbClr val="0070C0"/>
                </a:solidFill>
                <a:latin typeface="Verdana" panose="020B0604030504040204" pitchFamily="34" charset="0"/>
              </a:rPr>
              <a:t>Number</a:t>
            </a:r>
            <a:r>
              <a:rPr lang="en-US" sz="3000" dirty="0">
                <a:solidFill>
                  <a:srgbClr val="0070C0"/>
                </a:solidFill>
                <a:latin typeface="Verdana" panose="020B0604030504040204" pitchFamily="34" charset="0"/>
              </a:rPr>
              <a:t>, String</a:t>
            </a:r>
            <a:r>
              <a:rPr lang="en-US" sz="3000" dirty="0" smtClean="0">
                <a:solidFill>
                  <a:srgbClr val="0070C0"/>
                </a:solidFill>
                <a:latin typeface="Verdana" panose="020B0604030504040204" pitchFamily="34" charset="0"/>
              </a:rPr>
              <a:t>, Boolean</a:t>
            </a:r>
            <a:endParaRPr lang="en-US" altLang="en-US" sz="3000" dirty="0" smtClean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664443"/>
            <a:ext cx="8001001" cy="48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smtClean="0"/>
              <a:t>   </a:t>
            </a:r>
            <a:r>
              <a:rPr lang="en-US" sz="2800" dirty="0" err="1" smtClean="0"/>
              <a:t>var</a:t>
            </a:r>
            <a:r>
              <a:rPr lang="en-US" sz="2800" dirty="0"/>
              <a:t> length = 16; </a:t>
            </a:r>
            <a:r>
              <a:rPr lang="en-US" sz="2800" dirty="0" smtClean="0"/>
              <a:t>                         // Number</a:t>
            </a:r>
            <a:endParaRPr lang="en-US" sz="28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87443" y="5992814"/>
            <a:ext cx="7365957" cy="45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  <a:defRPr/>
            </a:pPr>
            <a:r>
              <a:rPr lang="en-US" sz="2800" dirty="0" err="1" smtClean="0"/>
              <a:t>var</a:t>
            </a:r>
            <a:r>
              <a:rPr lang="en-US" sz="2800" dirty="0"/>
              <a:t> x = </a:t>
            </a:r>
            <a:r>
              <a:rPr lang="en-US" sz="2800" dirty="0" smtClean="0"/>
              <a:t>"grape"</a:t>
            </a:r>
            <a:r>
              <a:rPr lang="en-US" sz="2800" dirty="0"/>
              <a:t> + 16 + 4</a:t>
            </a:r>
            <a:r>
              <a:rPr lang="en-US" sz="2800" dirty="0" smtClean="0"/>
              <a:t>;        </a:t>
            </a:r>
            <a:r>
              <a:rPr lang="en-US" sz="2800" dirty="0"/>
              <a:t>//result:  </a:t>
            </a:r>
            <a:r>
              <a:rPr lang="en-US" sz="2800" dirty="0" smtClean="0"/>
              <a:t>grape164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25885" y="3148613"/>
            <a:ext cx="7983494" cy="47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smtClean="0"/>
              <a:t>   </a:t>
            </a:r>
            <a:r>
              <a:rPr lang="en-US" sz="2800" dirty="0" err="1" smtClean="0"/>
              <a:t>var</a:t>
            </a:r>
            <a:r>
              <a:rPr lang="en-US" sz="2800" dirty="0"/>
              <a:t> match = true;                    // </a:t>
            </a:r>
            <a:r>
              <a:rPr lang="en-US" sz="2800" dirty="0" smtClean="0"/>
              <a:t>Boolean</a:t>
            </a:r>
            <a:endParaRPr lang="en-US" sz="280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85800" y="2372178"/>
            <a:ext cx="8295982" cy="426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smtClean="0"/>
              <a:t>   </a:t>
            </a:r>
            <a:r>
              <a:rPr lang="en-US" sz="2800" dirty="0" err="1" smtClean="0"/>
              <a:t>var</a:t>
            </a:r>
            <a:r>
              <a:rPr lang="en-US" sz="2800" dirty="0" smtClean="0"/>
              <a:t> </a:t>
            </a:r>
            <a:r>
              <a:rPr lang="en-US" sz="2800" dirty="0" err="1" smtClean="0"/>
              <a:t>lastName</a:t>
            </a:r>
            <a:r>
              <a:rPr lang="en-US" sz="2800" dirty="0" smtClean="0"/>
              <a:t> = "Johnson";     // String can use " "  or  ' '</a:t>
            </a:r>
            <a:endParaRPr lang="en-US" sz="280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787443" y="5094491"/>
            <a:ext cx="7365957" cy="439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  <a:defRPr/>
            </a:pPr>
            <a:r>
              <a:rPr lang="en-US" sz="2800" dirty="0" err="1" smtClean="0"/>
              <a:t>var</a:t>
            </a:r>
            <a:r>
              <a:rPr lang="en-US" sz="2800" dirty="0"/>
              <a:t> x = 16 + 4 + </a:t>
            </a:r>
            <a:r>
              <a:rPr lang="en-US" sz="2800" dirty="0" smtClean="0"/>
              <a:t>"grape";          //result:  20grape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-5644" y="4334263"/>
            <a:ext cx="9067800" cy="56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ea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3000" dirty="0" smtClean="0">
                <a:solidFill>
                  <a:srgbClr val="0070C0"/>
                </a:solidFill>
                <a:latin typeface="Verdana" panose="020B0604030504040204" pitchFamily="34" charset="0"/>
              </a:rPr>
              <a:t>Mixed Number &amp; String… Sequence Matters:</a:t>
            </a:r>
            <a:endParaRPr lang="en-US" altLang="en-US" sz="3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068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11206</TotalTime>
  <Words>1008</Words>
  <Application>Microsoft Office PowerPoint</Application>
  <PresentationFormat>On-screen Show (4:3)</PresentationFormat>
  <Paragraphs>231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Franklin Gothic Medium</vt:lpstr>
      <vt:lpstr>Gill Sans MT</vt:lpstr>
      <vt:lpstr>Times New Roman</vt:lpstr>
      <vt:lpstr>Verdana</vt:lpstr>
      <vt:lpstr>Wingdings 2</vt:lpstr>
      <vt:lpstr>Retrospect</vt:lpstr>
      <vt:lpstr>Goals</vt:lpstr>
      <vt:lpstr>Event Examples </vt:lpstr>
      <vt:lpstr>JavaScript and Events</vt:lpstr>
      <vt:lpstr>JavaScript and Events</vt:lpstr>
      <vt:lpstr>Arithmetic Operators</vt:lpstr>
      <vt:lpstr>Arithmetic Operators</vt:lpstr>
      <vt:lpstr>Comparison Operators</vt:lpstr>
      <vt:lpstr>Order of Operations</vt:lpstr>
      <vt:lpstr>Data Types</vt:lpstr>
      <vt:lpstr>Data Types</vt:lpstr>
      <vt:lpstr>Your Turn!</vt:lpstr>
      <vt:lpstr>Your Turn!</vt:lpstr>
      <vt:lpstr>Your Turn!</vt:lpstr>
      <vt:lpstr>Your Turn!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wtih HTML5, 8th Edition</dc:title>
  <dc:subject>Chapter 14</dc:subject>
  <dc:creator>Terry Felke-Morris</dc:creator>
  <cp:lastModifiedBy>Gillard, Sharlett</cp:lastModifiedBy>
  <cp:revision>359</cp:revision>
  <cp:lastPrinted>1601-01-01T00:00:00Z</cp:lastPrinted>
  <dcterms:created xsi:type="dcterms:W3CDTF">2002-01-17T02:49:49Z</dcterms:created>
  <dcterms:modified xsi:type="dcterms:W3CDTF">2019-03-25T13:53:20Z</dcterms:modified>
</cp:coreProperties>
</file>