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1" r:id="rId1"/>
  </p:sldMasterIdLst>
  <p:notesMasterIdLst>
    <p:notesMasterId r:id="rId13"/>
  </p:notesMasterIdLst>
  <p:sldIdLst>
    <p:sldId id="275" r:id="rId2"/>
    <p:sldId id="258" r:id="rId3"/>
    <p:sldId id="259" r:id="rId4"/>
    <p:sldId id="277" r:id="rId5"/>
    <p:sldId id="278" r:id="rId6"/>
    <p:sldId id="260" r:id="rId7"/>
    <p:sldId id="261" r:id="rId8"/>
    <p:sldId id="281" r:id="rId9"/>
    <p:sldId id="282" r:id="rId10"/>
    <p:sldId id="280" r:id="rId11"/>
    <p:sldId id="279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CC"/>
    <a:srgbClr val="BB4D2F"/>
    <a:srgbClr val="F5FEBE"/>
    <a:srgbClr val="85FD9C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3" autoAdjust="0"/>
    <p:restoredTop sz="94580" autoAdjust="0"/>
  </p:normalViewPr>
  <p:slideViewPr>
    <p:cSldViewPr>
      <p:cViewPr varScale="1">
        <p:scale>
          <a:sx n="86" d="100"/>
          <a:sy n="86" d="100"/>
        </p:scale>
        <p:origin x="6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0EB30FB-15B0-4759-AE63-3D4D405197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308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3AD510-2993-4208-AE45-B19513E0CD61}" type="slidenum">
              <a:rPr lang="en-US" altLang="en-US" sz="1300" smtClean="0"/>
              <a:pPr/>
              <a:t>1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4244772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94F58A-73A9-4238-85A0-52BDB39BA60B}" type="slidenum">
              <a:rPr lang="en-US" altLang="en-US" sz="1300" smtClean="0"/>
              <a:pPr/>
              <a:t>2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766360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8E6A80-09F1-4861-A72B-A19C8CA671AD}" type="slidenum">
              <a:rPr lang="en-US" altLang="en-US" sz="1300" smtClean="0"/>
              <a:pPr/>
              <a:t>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58994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8E6A80-09F1-4861-A72B-A19C8CA671AD}" type="slidenum">
              <a:rPr lang="en-US" altLang="en-US" sz="1300" smtClean="0"/>
              <a:pPr/>
              <a:t>5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4140214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8E6A80-09F1-4861-A72B-A19C8CA671AD}" type="slidenum">
              <a:rPr lang="en-US" altLang="en-US" sz="1300" smtClean="0"/>
              <a:pPr/>
              <a:t>6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754631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8E6A80-09F1-4861-A72B-A19C8CA671AD}" type="slidenum">
              <a:rPr lang="en-US" altLang="en-US" sz="1300" smtClean="0"/>
              <a:pPr/>
              <a:t>7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08303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88" y="6413500"/>
            <a:ext cx="9142412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2400" y="6511925"/>
            <a:ext cx="594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Copyright © Terry </a:t>
            </a:r>
            <a:r>
              <a:rPr lang="en-US" altLang="en-US" sz="1100" dirty="0" err="1" smtClean="0">
                <a:solidFill>
                  <a:schemeClr val="bg1"/>
                </a:solidFill>
                <a:latin typeface="Gill Sans MT" pitchFamily="34" charset="0"/>
              </a:rPr>
              <a:t>Felke</a:t>
            </a: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-Morris http://terrymorris.net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2415D-36E7-4F04-84AF-E412FC9C83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53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34EC2-D4BD-40A5-87E3-A42E1D3B0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31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C94BF-C541-4458-A99C-9DED4006D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91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6511925"/>
            <a:ext cx="594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Copyright © Terry </a:t>
            </a:r>
            <a:r>
              <a:rPr lang="en-US" altLang="en-US" sz="1100" dirty="0" err="1" smtClean="0">
                <a:solidFill>
                  <a:schemeClr val="bg1"/>
                </a:solidFill>
                <a:latin typeface="Gill Sans MT" pitchFamily="34" charset="0"/>
              </a:rPr>
              <a:t>Felke</a:t>
            </a: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-Morris http://terrymorris.net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4212C-9367-4768-81CC-743D6DB8C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93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87EA3-9063-46B6-81D5-128E4C68B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6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EC05D-B49C-4071-8209-137BEABFD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3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749A1-097A-40E2-B54E-7AD915ED98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35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9A28C-EDE5-4B04-BDA5-B8D2625FC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75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C5665-A468-47BB-A0B2-72F3016562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70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8BF9BA8-BE00-4453-A2F7-68AC547B8B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63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BF19F-9712-43B0-B3E1-2EAC5AF672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30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A5A3844-7027-4DC0-8056-F3975310C2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0" r:id="rId1"/>
    <p:sldLayoutId id="2147484601" r:id="rId2"/>
    <p:sldLayoutId id="2147484602" r:id="rId3"/>
    <p:sldLayoutId id="2147484603" r:id="rId4"/>
    <p:sldLayoutId id="2147484604" r:id="rId5"/>
    <p:sldLayoutId id="2147484605" r:id="rId6"/>
    <p:sldLayoutId id="2147484606" r:id="rId7"/>
    <p:sldLayoutId id="2147484607" r:id="rId8"/>
    <p:sldLayoutId id="2147484608" r:id="rId9"/>
    <p:sldLayoutId id="2147484609" r:id="rId10"/>
    <p:sldLayoutId id="2147484610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280988"/>
            <a:ext cx="7772400" cy="71913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Goals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981200"/>
            <a:ext cx="6934201" cy="2743200"/>
          </a:xfrm>
        </p:spPr>
        <p:txBody>
          <a:bodyPr rtlCol="0">
            <a:normAutofit/>
          </a:bodyPr>
          <a:lstStyle/>
          <a:p>
            <a:pPr marL="384048" lvl="1" indent="-182880" eaLnBrk="1" fontAlgn="auto" hangingPunct="1">
              <a:defRPr/>
            </a:pPr>
            <a:r>
              <a:rPr lang="en-US" sz="4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and use functions</a:t>
            </a:r>
          </a:p>
          <a:p>
            <a:pPr marL="384048" lvl="1" indent="-182880" eaLnBrk="1" fontAlgn="auto" hangingPunct="1">
              <a:defRPr/>
            </a:pPr>
            <a:endParaRPr lang="en-US" sz="4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eaLnBrk="1" fontAlgn="auto" hangingPunct="1">
              <a:defRPr/>
            </a:pPr>
            <a:r>
              <a:rPr lang="en-US" sz="4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HTML, Call scripts in JS file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97101" y="5257800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i="1" dirty="0">
                <a:solidFill>
                  <a:srgbClr val="0070C0"/>
                </a:solidFill>
              </a:rPr>
              <a:t>car rental </a:t>
            </a:r>
            <a:r>
              <a:rPr lang="en-US" altLang="en-US" sz="1200" i="1" dirty="0" err="1">
                <a:solidFill>
                  <a:srgbClr val="0070C0"/>
                </a:solidFill>
              </a:rPr>
              <a:t>seque</a:t>
            </a:r>
            <a:r>
              <a:rPr lang="en-US" altLang="en-US" sz="1200" i="1" dirty="0">
                <a:solidFill>
                  <a:srgbClr val="0070C0"/>
                </a:solidFill>
              </a:rPr>
              <a:t> and functions1 </a:t>
            </a:r>
            <a:r>
              <a:rPr lang="en-US" altLang="en-US" sz="1200" i="1" dirty="0" smtClean="0">
                <a:solidFill>
                  <a:srgbClr val="0070C0"/>
                </a:solidFill>
              </a:rPr>
              <a:t>folder</a:t>
            </a:r>
          </a:p>
          <a:p>
            <a:r>
              <a:rPr lang="en-US" altLang="en-US" sz="1200" i="1" dirty="0">
                <a:solidFill>
                  <a:srgbClr val="0070C0"/>
                </a:solidFill>
              </a:rPr>
              <a:t>task1 car rental &amp;  task2 4variables </a:t>
            </a:r>
            <a:r>
              <a:rPr lang="en-US" altLang="en-US" sz="1200" i="1" dirty="0" smtClean="0">
                <a:solidFill>
                  <a:srgbClr val="0070C0"/>
                </a:solidFill>
              </a:rPr>
              <a:t>folder</a:t>
            </a:r>
          </a:p>
          <a:p>
            <a:r>
              <a:rPr lang="en-US" altLang="en-US" sz="1200" i="1" dirty="0" smtClean="0">
                <a:solidFill>
                  <a:srgbClr val="0070C0"/>
                </a:solidFill>
              </a:rPr>
              <a:t>porsche.html</a:t>
            </a:r>
          </a:p>
          <a:p>
            <a:r>
              <a:rPr lang="en-US" altLang="en-US" sz="1200" i="1" dirty="0" err="1" smtClean="0">
                <a:solidFill>
                  <a:srgbClr val="0070C0"/>
                </a:solidFill>
              </a:rPr>
              <a:t>display_vs_visibility</a:t>
            </a:r>
            <a:r>
              <a:rPr lang="en-US" altLang="en-US" sz="1200" i="1" dirty="0" smtClean="0">
                <a:solidFill>
                  <a:srgbClr val="0070C0"/>
                </a:solidFill>
              </a:rPr>
              <a:t> </a:t>
            </a:r>
            <a:r>
              <a:rPr lang="en-US" altLang="en-US" sz="1200" dirty="0" smtClean="0">
                <a:solidFill>
                  <a:srgbClr val="0070C0"/>
                </a:solidFill>
              </a:rPr>
              <a:t>folder</a:t>
            </a:r>
            <a:endParaRPr lang="en-US" altLang="en-US" sz="1200" i="1" dirty="0" smtClean="0">
              <a:solidFill>
                <a:srgbClr val="0070C0"/>
              </a:solidFill>
            </a:endParaRPr>
          </a:p>
          <a:p>
            <a:r>
              <a:rPr lang="en-US" altLang="en-US" sz="1200" i="1" dirty="0" smtClean="0">
                <a:solidFill>
                  <a:srgbClr val="0070C0"/>
                </a:solidFill>
              </a:rPr>
              <a:t>cars_mouseover.html</a:t>
            </a:r>
          </a:p>
          <a:p>
            <a:r>
              <a:rPr lang="en-US" altLang="en-US" sz="1200" i="1" dirty="0" err="1" smtClean="0">
                <a:solidFill>
                  <a:srgbClr val="0070C0"/>
                </a:solidFill>
              </a:rPr>
              <a:t>Faq</a:t>
            </a:r>
            <a:r>
              <a:rPr lang="en-US" altLang="en-US" sz="1200" i="1" dirty="0" smtClean="0">
                <a:solidFill>
                  <a:srgbClr val="0070C0"/>
                </a:solidFill>
              </a:rPr>
              <a:t> – student.html</a:t>
            </a:r>
          </a:p>
        </p:txBody>
      </p:sp>
    </p:spTree>
    <p:extLst>
      <p:ext uri="{BB962C8B-B14F-4D97-AF65-F5344CB8AC3E}">
        <p14:creationId xmlns:p14="http://schemas.microsoft.com/office/powerpoint/2010/main" val="17448575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25776-4256-4468-8234-4FACD14F798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267200" y="500390"/>
            <a:ext cx="4343400" cy="523220"/>
          </a:xfrm>
          <a:prstGeom prst="rect">
            <a:avLst/>
          </a:prstGeom>
          <a:solidFill>
            <a:srgbClr val="F5FEBE"/>
          </a:solidFill>
          <a:ln>
            <a:noFill/>
          </a:ln>
          <a:effectLst>
            <a:outerShdw blurRad="127000" dist="38100" dir="5400000" algn="tl" rotWithShape="0">
              <a:prstClr val="black">
                <a:alpha val="40000"/>
              </a:prstClr>
            </a:outerShdw>
            <a:softEdge rad="31750"/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dirty="0" smtClean="0"/>
              <a:t>Open </a:t>
            </a:r>
            <a:r>
              <a:rPr lang="en-US" altLang="en-US" sz="2800" dirty="0"/>
              <a:t>cars_mouseover.html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9781" y="956448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 a link to a </a:t>
            </a:r>
            <a:r>
              <a:rPr lang="en-US" sz="2800" dirty="0" err="1" smtClean="0"/>
              <a:t>js</a:t>
            </a:r>
            <a:r>
              <a:rPr lang="en-US" sz="2800" dirty="0" smtClean="0"/>
              <a:t> file</a:t>
            </a:r>
          </a:p>
          <a:p>
            <a:r>
              <a:rPr lang="en-US" sz="2800" dirty="0" smtClean="0"/>
              <a:t>Create and save the </a:t>
            </a:r>
            <a:r>
              <a:rPr lang="en-US" sz="2800" dirty="0" err="1" smtClean="0"/>
              <a:t>js</a:t>
            </a:r>
            <a:r>
              <a:rPr lang="en-US" sz="2800" dirty="0" smtClean="0"/>
              <a:t>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9781" y="2071128"/>
            <a:ext cx="89153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--</a:t>
            </a:r>
            <a:r>
              <a:rPr lang="en-US" sz="2800" dirty="0" smtClean="0"/>
              <a:t>In the HTML file, add an </a:t>
            </a:r>
            <a:r>
              <a:rPr lang="en-US" sz="2800" dirty="0" err="1" smtClean="0"/>
              <a:t>onLoad</a:t>
            </a:r>
            <a:r>
              <a:rPr lang="en-US" sz="2800" dirty="0" smtClean="0"/>
              <a:t> event in the body element to call a function(s) to hide all detail text</a:t>
            </a:r>
          </a:p>
          <a:p>
            <a:r>
              <a:rPr lang="en-US" sz="1200" dirty="0" smtClean="0"/>
              <a:t> </a:t>
            </a:r>
          </a:p>
          <a:p>
            <a:r>
              <a:rPr lang="en-US" sz="3200" dirty="0"/>
              <a:t>--</a:t>
            </a:r>
            <a:r>
              <a:rPr lang="en-US" sz="2800" dirty="0"/>
              <a:t>add </a:t>
            </a:r>
            <a:r>
              <a:rPr lang="en-US" sz="2800" dirty="0" err="1"/>
              <a:t>onMouseover</a:t>
            </a:r>
            <a:r>
              <a:rPr lang="en-US" sz="2800" dirty="0"/>
              <a:t> in &lt;</a:t>
            </a:r>
            <a:r>
              <a:rPr lang="en-US" sz="2800" dirty="0" err="1"/>
              <a:t>img</a:t>
            </a:r>
            <a:r>
              <a:rPr lang="en-US" sz="2800" dirty="0"/>
              <a:t>&gt; element tags to show details</a:t>
            </a:r>
          </a:p>
          <a:p>
            <a:r>
              <a:rPr lang="en-US" sz="1200" dirty="0" smtClean="0"/>
              <a:t> </a:t>
            </a:r>
          </a:p>
          <a:p>
            <a:r>
              <a:rPr lang="en-US" sz="3200" dirty="0"/>
              <a:t>--</a:t>
            </a:r>
            <a:r>
              <a:rPr lang="en-US" sz="2800" dirty="0"/>
              <a:t>add </a:t>
            </a:r>
            <a:r>
              <a:rPr lang="en-US" sz="2800" dirty="0" err="1"/>
              <a:t>onClick</a:t>
            </a:r>
            <a:r>
              <a:rPr lang="en-US" sz="2800" dirty="0"/>
              <a:t> to &lt;span&gt; elements to allow a way to hide detail </a:t>
            </a:r>
            <a:r>
              <a:rPr lang="en-US" sz="2800" dirty="0" smtClean="0"/>
              <a:t>text (words: "hide detail" not a button)</a:t>
            </a:r>
          </a:p>
          <a:p>
            <a:r>
              <a:rPr lang="en-US" sz="1200" dirty="0"/>
              <a:t> </a:t>
            </a:r>
          </a:p>
          <a:p>
            <a:r>
              <a:rPr lang="en-US" sz="3200" dirty="0" smtClean="0"/>
              <a:t>--</a:t>
            </a:r>
            <a:r>
              <a:rPr lang="en-US" sz="2800" dirty="0"/>
              <a:t>add </a:t>
            </a:r>
            <a:r>
              <a:rPr lang="en-US" sz="2800" dirty="0" smtClean="0"/>
              <a:t>ids </a:t>
            </a:r>
            <a:r>
              <a:rPr lang="en-US" sz="2800" dirty="0"/>
              <a:t>in appropriate &lt;td&gt; elements to show/hide &lt;td&gt;</a:t>
            </a:r>
          </a:p>
          <a:p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3200" dirty="0" smtClean="0"/>
              <a:t>--</a:t>
            </a:r>
            <a:r>
              <a:rPr lang="en-US" sz="2800" dirty="0" smtClean="0"/>
              <a:t>Code </a:t>
            </a:r>
            <a:r>
              <a:rPr lang="en-US" sz="2800" dirty="0" err="1" smtClean="0"/>
              <a:t>js</a:t>
            </a:r>
            <a:r>
              <a:rPr lang="en-US" sz="2800" dirty="0" smtClean="0"/>
              <a:t> functions to </a:t>
            </a:r>
            <a:r>
              <a:rPr lang="en-US" sz="2800" dirty="0"/>
              <a:t>hide and </a:t>
            </a:r>
            <a:r>
              <a:rPr lang="en-US" sz="2800" dirty="0" smtClean="0"/>
              <a:t>to </a:t>
            </a:r>
            <a:r>
              <a:rPr lang="en-US" sz="2800" dirty="0"/>
              <a:t>show </a:t>
            </a:r>
            <a:r>
              <a:rPr lang="en-US" sz="2800" dirty="0" smtClean="0"/>
              <a:t>detail text for each car</a:t>
            </a:r>
          </a:p>
          <a:p>
            <a:endParaRPr lang="en-US" sz="3200" dirty="0" smtClean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52400" y="115888"/>
            <a:ext cx="2727325" cy="7889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Your Turn!</a:t>
            </a:r>
            <a:endParaRPr lang="en-US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1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25776-4256-4468-8234-4FACD14F798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800600" y="534913"/>
            <a:ext cx="3695700" cy="523220"/>
          </a:xfrm>
          <a:prstGeom prst="rect">
            <a:avLst/>
          </a:prstGeom>
          <a:solidFill>
            <a:srgbClr val="F5FEBE"/>
          </a:solidFill>
          <a:ln>
            <a:noFill/>
          </a:ln>
          <a:effectLst>
            <a:outerShdw blurRad="127000" dist="38100" dir="5400000" algn="tl" rotWithShape="0">
              <a:prstClr val="black">
                <a:alpha val="40000"/>
              </a:prstClr>
            </a:outerShdw>
            <a:softEdge rad="31750"/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dirty="0" smtClean="0"/>
              <a:t>Open </a:t>
            </a:r>
            <a:r>
              <a:rPr lang="en-US" altLang="en-US" sz="2800" dirty="0" err="1" smtClean="0"/>
              <a:t>faq</a:t>
            </a:r>
            <a:r>
              <a:rPr lang="en-US" altLang="en-US" sz="2800" dirty="0" smtClean="0"/>
              <a:t> - student.html</a:t>
            </a:r>
            <a:endParaRPr lang="en-US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78492" y="1549280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Code a link to a </a:t>
            </a:r>
            <a:r>
              <a:rPr lang="en-US" sz="3200" dirty="0" err="1" smtClean="0"/>
              <a:t>js</a:t>
            </a:r>
            <a:r>
              <a:rPr lang="en-US" sz="3200" dirty="0" smtClean="0"/>
              <a:t> file</a:t>
            </a:r>
          </a:p>
          <a:p>
            <a:r>
              <a:rPr lang="en-US" sz="3200" dirty="0" smtClean="0"/>
              <a:t>Create and save the </a:t>
            </a:r>
            <a:r>
              <a:rPr lang="en-US" sz="3200" dirty="0" err="1" smtClean="0"/>
              <a:t>js</a:t>
            </a:r>
            <a:r>
              <a:rPr lang="en-US" sz="3200" dirty="0" smtClean="0"/>
              <a:t> file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492" y="2819400"/>
            <a:ext cx="89153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 the HTML file, add</a:t>
            </a:r>
          </a:p>
          <a:p>
            <a:r>
              <a:rPr lang="en-US" sz="3200" dirty="0" smtClean="0"/>
              <a:t> --</a:t>
            </a:r>
            <a:r>
              <a:rPr lang="en-US" sz="3200" dirty="0" err="1" smtClean="0"/>
              <a:t>onLoad</a:t>
            </a:r>
            <a:r>
              <a:rPr lang="en-US" sz="3200" dirty="0" smtClean="0"/>
              <a:t> event in the body element</a:t>
            </a:r>
          </a:p>
          <a:p>
            <a:r>
              <a:rPr lang="en-US" sz="1200" dirty="0" smtClean="0"/>
              <a:t> </a:t>
            </a:r>
          </a:p>
          <a:p>
            <a:r>
              <a:rPr lang="en-US" sz="3200" dirty="0" smtClean="0"/>
              <a:t> --</a:t>
            </a:r>
            <a:r>
              <a:rPr lang="en-US" sz="3200" dirty="0" err="1" smtClean="0"/>
              <a:t>onClick</a:t>
            </a:r>
            <a:r>
              <a:rPr lang="en-US" sz="3200" dirty="0" smtClean="0"/>
              <a:t> events in all &lt;h2&gt; elements</a:t>
            </a:r>
          </a:p>
          <a:p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3200" dirty="0" smtClean="0"/>
              <a:t> --2 ids in each &lt;p&gt; element</a:t>
            </a:r>
          </a:p>
          <a:p>
            <a:r>
              <a:rPr lang="en-US" sz="1200" dirty="0" smtClean="0"/>
              <a:t> </a:t>
            </a:r>
          </a:p>
          <a:p>
            <a:r>
              <a:rPr lang="en-US" sz="3200" dirty="0" smtClean="0"/>
              <a:t>In the </a:t>
            </a:r>
            <a:r>
              <a:rPr lang="en-US" sz="3200" dirty="0" err="1" smtClean="0"/>
              <a:t>js</a:t>
            </a:r>
            <a:r>
              <a:rPr lang="en-US" sz="3200" dirty="0" smtClean="0"/>
              <a:t> file, code 5 functions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52400" y="115888"/>
            <a:ext cx="2727325" cy="7889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Your Turn!</a:t>
            </a:r>
            <a:endParaRPr lang="en-US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6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849313" y="57150"/>
            <a:ext cx="7543800" cy="788988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Function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574925" y="2164998"/>
            <a:ext cx="4740275" cy="16002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function</a:t>
            </a:r>
            <a:r>
              <a:rPr lang="en-US" altLang="en-US" sz="2800" dirty="0" smtClean="0"/>
              <a:t>  </a:t>
            </a:r>
            <a:r>
              <a:rPr lang="en-US" altLang="en-US" sz="2800" dirty="0" err="1" smtClean="0"/>
              <a:t>function_name</a:t>
            </a:r>
            <a:r>
              <a:rPr lang="en-US" altLang="en-US" sz="2800" dirty="0" smtClean="0"/>
              <a:t>()  {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   </a:t>
            </a:r>
            <a:r>
              <a:rPr lang="en-US" altLang="en-US" sz="2800" b="1" i="1" dirty="0" smtClean="0"/>
              <a:t>... JavaScript statements …</a:t>
            </a:r>
            <a:endParaRPr lang="en-US" altLang="en-US" sz="2800" dirty="0" smtClean="0"/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46138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2" name="Rectangle 3"/>
          <p:cNvSpPr txBox="1">
            <a:spLocks noChangeArrowheads="1"/>
          </p:cNvSpPr>
          <p:nvPr/>
        </p:nvSpPr>
        <p:spPr bwMode="auto">
          <a:xfrm>
            <a:off x="304800" y="1192213"/>
            <a:ext cx="8610600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A function is a block of one or more JavaScript </a:t>
            </a:r>
            <a:r>
              <a:rPr lang="en-US" altLang="en-US" sz="2800" dirty="0" smtClean="0"/>
              <a:t>statements, </a:t>
            </a:r>
            <a:r>
              <a:rPr lang="en-US" altLang="en-US" sz="2800" dirty="0"/>
              <a:t>with a specific purpose, </a:t>
            </a:r>
            <a:r>
              <a:rPr lang="en-US" altLang="en-US" sz="2800" dirty="0" smtClean="0"/>
              <a:t>that </a:t>
            </a:r>
            <a:r>
              <a:rPr lang="en-US" altLang="en-US" sz="2800" dirty="0"/>
              <a:t>can be run when needed.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574925" y="3968750"/>
            <a:ext cx="5818188" cy="1498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0" rIns="0"/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function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>  </a:t>
            </a:r>
            <a:r>
              <a:rPr lang="en-US" altLang="en-US" sz="2400" b="1" dirty="0" err="1" smtClean="0">
                <a:latin typeface="Times New Roman" panose="02020603050405020304" pitchFamily="18" charset="0"/>
              </a:rPr>
              <a:t>showalert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>() {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400" b="1" dirty="0" smtClean="0">
                <a:latin typeface="Times New Roman" panose="02020603050405020304" pitchFamily="18" charset="0"/>
              </a:rPr>
              <a:t>   alert("Please click OK to continue.");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400" b="1" dirty="0" smtClean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74925" y="5781675"/>
            <a:ext cx="2606675" cy="6191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xtLst/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accent1"/>
              </a:buClr>
              <a:buSzPct val="85000"/>
              <a:buFont typeface="Wingdings 3" panose="05040102010807070707" pitchFamily="18" charset="2"/>
              <a:buChar char=""/>
              <a:defRPr sz="20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spcBef>
                <a:spcPts val="700"/>
              </a:spcBef>
              <a:buClr>
                <a:schemeClr val="accent1"/>
              </a:buClr>
              <a:buSzPct val="85000"/>
              <a:buFont typeface="Wingdings 3" panose="05040102010807070707" pitchFamily="18" charset="2"/>
              <a:buChar char=""/>
              <a:defRPr sz="16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spcBef>
                <a:spcPts val="700"/>
              </a:spcBef>
              <a:buClr>
                <a:schemeClr val="accent1"/>
              </a:buClr>
              <a:buSzPct val="85000"/>
              <a:buFont typeface="Wingdings 3" panose="05040102010807070707" pitchFamily="18" charset="2"/>
              <a:buChar char=""/>
              <a:defRPr sz="1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spcBef>
                <a:spcPts val="700"/>
              </a:spcBef>
              <a:buClr>
                <a:schemeClr val="accent1"/>
              </a:buClr>
              <a:buSzPct val="85000"/>
              <a:buFont typeface="Wingdings 3" panose="05040102010807070707" pitchFamily="18" charset="2"/>
              <a:buChar char=""/>
              <a:defRPr sz="1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spcBef>
                <a:spcPts val="700"/>
              </a:spcBef>
              <a:buClr>
                <a:schemeClr val="accent1"/>
              </a:buClr>
              <a:buSzPct val="85000"/>
              <a:buFont typeface="Wingdings 3" panose="05040102010807070707" pitchFamily="18" charset="2"/>
              <a:buChar char=""/>
              <a:defRPr sz="1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3" panose="05040102010807070707" pitchFamily="18" charset="2"/>
              <a:buChar char=""/>
              <a:defRPr sz="1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3" panose="05040102010807070707" pitchFamily="18" charset="2"/>
              <a:buChar char=""/>
              <a:defRPr sz="1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3" panose="05040102010807070707" pitchFamily="18" charset="2"/>
              <a:buChar char=""/>
              <a:defRPr sz="1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3" panose="05040102010807070707" pitchFamily="18" charset="2"/>
              <a:buChar char=""/>
              <a:defRPr sz="1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en-US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showalert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();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8762" y="4217988"/>
            <a:ext cx="2179637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hangingPunct="1">
              <a:lnSpc>
                <a:spcPct val="80000"/>
              </a:lnSpc>
              <a:defRPr/>
            </a:pP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Define in </a:t>
            </a:r>
            <a:r>
              <a:rPr lang="en-US" sz="3200" dirty="0" err="1" smtClean="0">
                <a:solidFill>
                  <a:schemeClr val="tx2"/>
                </a:solidFill>
                <a:latin typeface="+mn-lt"/>
              </a:rPr>
              <a:t>js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: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6199" y="5677693"/>
            <a:ext cx="23622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hangingPunct="1">
              <a:lnSpc>
                <a:spcPct val="80000"/>
              </a:lnSpc>
              <a:defRPr/>
            </a:pP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Call from html or </a:t>
            </a:r>
            <a:r>
              <a:rPr lang="en-US" sz="3200" dirty="0" err="1" smtClean="0">
                <a:solidFill>
                  <a:schemeClr val="tx2"/>
                </a:solidFill>
                <a:latin typeface="+mn-lt"/>
              </a:rPr>
              <a:t>js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: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23874" y="2336803"/>
            <a:ext cx="146685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hangingPunct="1">
              <a:lnSpc>
                <a:spcPct val="80000"/>
              </a:lnSpc>
              <a:defRPr/>
            </a:pP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syntax: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77807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25776-4256-4468-8234-4FACD14F79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304801" y="917006"/>
            <a:ext cx="8677269" cy="52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1" i="1" dirty="0" smtClean="0">
                <a:solidFill>
                  <a:srgbClr val="0070C0"/>
                </a:solidFill>
              </a:rPr>
              <a:t>xyz</a:t>
            </a:r>
            <a:r>
              <a:rPr lang="en-US" altLang="en-US" sz="3200" b="1" dirty="0" smtClean="0">
                <a:solidFill>
                  <a:srgbClr val="0070C0"/>
                </a:solidFill>
              </a:rPr>
              <a:t>.js file….</a:t>
            </a:r>
          </a:p>
          <a:p>
            <a:endParaRPr lang="en-US" altLang="en-US" sz="1200" b="1" dirty="0" smtClean="0">
              <a:solidFill>
                <a:srgbClr val="0070C0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en-US" sz="2800" dirty="0" smtClean="0">
                <a:solidFill>
                  <a:srgbClr val="FF0000"/>
                </a:solidFill>
              </a:rPr>
              <a:t>function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usrname</a:t>
            </a:r>
            <a:r>
              <a:rPr lang="en-US" altLang="en-US" sz="2800" dirty="0" smtClean="0">
                <a:solidFill>
                  <a:srgbClr val="000000"/>
                </a:solidFill>
              </a:rPr>
              <a:t>()  {</a:t>
            </a:r>
          </a:p>
          <a:p>
            <a:pPr>
              <a:lnSpc>
                <a:spcPts val="2500"/>
              </a:lnSpc>
            </a:pPr>
            <a:r>
              <a:rPr lang="en-US" altLang="en-US" sz="2800" dirty="0" err="1" smtClean="0">
                <a:solidFill>
                  <a:srgbClr val="000000"/>
                </a:solidFill>
              </a:rPr>
              <a:t>var</a:t>
            </a:r>
            <a:r>
              <a:rPr lang="en-US" altLang="en-US" sz="2800" dirty="0" smtClean="0">
                <a:solidFill>
                  <a:srgbClr val="000000"/>
                </a:solidFill>
              </a:rPr>
              <a:t> user;</a:t>
            </a:r>
          </a:p>
          <a:p>
            <a:pPr>
              <a:lnSpc>
                <a:spcPts val="2500"/>
              </a:lnSpc>
            </a:pPr>
            <a:r>
              <a:rPr lang="en-US" altLang="en-US" sz="2800" dirty="0" smtClean="0">
                <a:solidFill>
                  <a:srgbClr val="000000"/>
                </a:solidFill>
              </a:rPr>
              <a:t>user </a:t>
            </a:r>
            <a:r>
              <a:rPr lang="en-US" altLang="en-US" sz="2800" dirty="0">
                <a:solidFill>
                  <a:srgbClr val="000000"/>
                </a:solidFill>
              </a:rPr>
              <a:t>= prompt("Please </a:t>
            </a:r>
            <a:r>
              <a:rPr lang="en-US" altLang="en-US" sz="2800" dirty="0" smtClean="0">
                <a:solidFill>
                  <a:srgbClr val="000000"/>
                </a:solidFill>
              </a:rPr>
              <a:t>enter your name");</a:t>
            </a:r>
          </a:p>
          <a:p>
            <a:pPr>
              <a:lnSpc>
                <a:spcPts val="2500"/>
              </a:lnSpc>
            </a:pPr>
            <a:r>
              <a:rPr lang="en-US" altLang="en-US" sz="2800" dirty="0" smtClean="0">
                <a:solidFill>
                  <a:srgbClr val="000000"/>
                </a:solidFill>
              </a:rPr>
              <a:t>	alert</a:t>
            </a:r>
            <a:r>
              <a:rPr lang="en-US" altLang="en-US" sz="2800" dirty="0">
                <a:solidFill>
                  <a:srgbClr val="000000"/>
                </a:solidFill>
              </a:rPr>
              <a:t>("Thank </a:t>
            </a:r>
            <a:r>
              <a:rPr lang="en-US" altLang="en-US" sz="2800" dirty="0" smtClean="0">
                <a:solidFill>
                  <a:srgbClr val="000000"/>
                </a:solidFill>
              </a:rPr>
              <a:t>you," + user);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en-US" sz="2800" dirty="0" smtClean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ts val="2500"/>
              </a:lnSpc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>
              <a:lnSpc>
                <a:spcPts val="2500"/>
              </a:lnSpc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en-US" sz="3200" b="1" i="1" dirty="0" smtClean="0">
                <a:solidFill>
                  <a:srgbClr val="0070C0"/>
                </a:solidFill>
              </a:rPr>
              <a:t>xyz</a:t>
            </a:r>
            <a:r>
              <a:rPr lang="en-US" altLang="en-US" sz="3200" b="1" dirty="0" smtClean="0">
                <a:solidFill>
                  <a:srgbClr val="0070C0"/>
                </a:solidFill>
              </a:rPr>
              <a:t>.html file….</a:t>
            </a:r>
          </a:p>
          <a:p>
            <a:pPr>
              <a:lnSpc>
                <a:spcPts val="2500"/>
              </a:lnSpc>
            </a:pPr>
            <a:r>
              <a:rPr lang="en-US" altLang="en-US" sz="1200" b="1" dirty="0">
                <a:solidFill>
                  <a:srgbClr val="0070C0"/>
                </a:solidFill>
              </a:rPr>
              <a:t> </a:t>
            </a:r>
            <a:endParaRPr lang="en-US" altLang="en-US" sz="1200" b="1" dirty="0" smtClean="0"/>
          </a:p>
          <a:p>
            <a:pPr>
              <a:lnSpc>
                <a:spcPts val="2500"/>
              </a:lnSpc>
            </a:pPr>
            <a:r>
              <a:rPr lang="en-US" altLang="en-US" sz="2800" dirty="0" smtClean="0"/>
              <a:t>&lt;body&gt;</a:t>
            </a:r>
          </a:p>
          <a:p>
            <a:pPr>
              <a:lnSpc>
                <a:spcPts val="2500"/>
              </a:lnSpc>
            </a:pPr>
            <a:r>
              <a:rPr lang="en-US" altLang="en-US" sz="2800" dirty="0" smtClean="0"/>
              <a:t>    &lt;</a:t>
            </a:r>
            <a:r>
              <a:rPr lang="en-US" altLang="en-US" sz="2800" dirty="0"/>
              <a:t>h1&gt;Using JavaScript&lt;/h1&gt;</a:t>
            </a:r>
          </a:p>
          <a:p>
            <a:pPr>
              <a:lnSpc>
                <a:spcPts val="2500"/>
              </a:lnSpc>
            </a:pPr>
            <a:r>
              <a:rPr lang="en-US" altLang="en-US" sz="2800" dirty="0" smtClean="0"/>
              <a:t>    &lt;</a:t>
            </a:r>
            <a:r>
              <a:rPr lang="en-US" altLang="en-US" sz="2800" dirty="0"/>
              <a:t>input type="button" value="Click to enter </a:t>
            </a:r>
            <a:r>
              <a:rPr lang="en-US" altLang="en-US" sz="2800" dirty="0" smtClean="0"/>
              <a:t>your name" 	</a:t>
            </a:r>
            <a:r>
              <a:rPr lang="en-US" altLang="en-US" sz="2800" dirty="0" err="1" smtClean="0"/>
              <a:t>onClick</a:t>
            </a:r>
            <a:r>
              <a:rPr lang="en-US" altLang="en-US" sz="2800" dirty="0" smtClean="0"/>
              <a:t>="</a:t>
            </a:r>
            <a:r>
              <a:rPr lang="en-US" altLang="en-US" sz="2800" dirty="0" err="1" smtClean="0"/>
              <a:t>usrname</a:t>
            </a:r>
            <a:r>
              <a:rPr lang="en-US" altLang="en-US" sz="2800" dirty="0" smtClean="0"/>
              <a:t>();"&gt;</a:t>
            </a:r>
          </a:p>
          <a:p>
            <a:pPr>
              <a:lnSpc>
                <a:spcPts val="2500"/>
              </a:lnSpc>
            </a:pPr>
            <a:r>
              <a:rPr lang="en-US" altLang="en-US" sz="2800" dirty="0" smtClean="0"/>
              <a:t>&lt;/</a:t>
            </a:r>
            <a:r>
              <a:rPr lang="en-US" altLang="en-US" sz="2800" dirty="0"/>
              <a:t>body&gt;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49313" y="57150"/>
            <a:ext cx="7543800" cy="7889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Function </a:t>
            </a: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Illustration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553200" y="6597134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 smtClean="0"/>
              <a:t>functions1_students</a:t>
            </a:r>
            <a:endParaRPr lang="en-US" altLang="en-US" sz="1800" dirty="0"/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681285" y="6189782"/>
            <a:ext cx="3924300" cy="523220"/>
          </a:xfrm>
          <a:prstGeom prst="rect">
            <a:avLst/>
          </a:prstGeom>
          <a:solidFill>
            <a:srgbClr val="F5FEBE"/>
          </a:solidFill>
          <a:ln>
            <a:noFill/>
          </a:ln>
          <a:effectLst>
            <a:outerShdw blurRad="127000" dist="38100" dir="5400000" algn="tl" rotWithShape="0">
              <a:prstClr val="black">
                <a:alpha val="40000"/>
              </a:prstClr>
            </a:outerShdw>
            <a:softEdge rad="31750"/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dirty="0" smtClean="0"/>
              <a:t>Open functions1</a:t>
            </a:r>
            <a:r>
              <a:rPr lang="en-US" altLang="en-US" sz="2800" i="1" dirty="0" smtClean="0"/>
              <a:t>.html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849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80622" y="285386"/>
            <a:ext cx="8991600" cy="788987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F0"/>
                </a:solidFill>
              </a:rPr>
              <a:t>Segue into Functions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1130171"/>
            <a:ext cx="385411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smtClean="0"/>
              <a:t>Car Rental Revisited</a:t>
            </a:r>
            <a:endParaRPr lang="en-US" altLang="en-US" sz="36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600" y="1663571"/>
            <a:ext cx="8915400" cy="77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/>
              <a:t>Consider how cluttered our </a:t>
            </a:r>
            <a:r>
              <a:rPr lang="en-US" altLang="en-US" sz="2400" smtClean="0"/>
              <a:t>HTML will </a:t>
            </a:r>
            <a:r>
              <a:rPr lang="en-US" altLang="en-US" sz="2400" dirty="0" smtClean="0"/>
              <a:t>become if we continue to add scripts and events.  It is time to separate the JavaScript.</a:t>
            </a:r>
            <a:endParaRPr lang="en-US" altLang="en-US" sz="2400" dirty="0"/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1283"/>
            <a:ext cx="5791200" cy="430887"/>
          </a:xfrm>
          <a:prstGeom prst="rect">
            <a:avLst/>
          </a:prstGeom>
          <a:solidFill>
            <a:srgbClr val="F5FEBE"/>
          </a:solidFill>
          <a:ln>
            <a:noFill/>
          </a:ln>
          <a:effectLst>
            <a:outerShdw blurRad="127000" dist="38100" dir="5400000" algn="tl" rotWithShape="0">
              <a:prstClr val="black">
                <a:alpha val="40000"/>
              </a:prstClr>
            </a:outerShdw>
            <a:softEdge rad="31750"/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 dirty="0" smtClean="0"/>
              <a:t>Open </a:t>
            </a:r>
            <a:r>
              <a:rPr lang="en-US" altLang="en-US" sz="2200" i="1" dirty="0"/>
              <a:t>car_rental_pptx4_functions_segue.html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51974" y="2422715"/>
            <a:ext cx="8163426" cy="169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/>
              <a:t>Recall: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/>
              <a:t>--rates are </a:t>
            </a:r>
            <a:r>
              <a:rPr lang="en-US" sz="2400" dirty="0" smtClean="0"/>
              <a:t>$75.30/day &amp; </a:t>
            </a:r>
            <a:r>
              <a:rPr lang="en-US" sz="2400" dirty="0"/>
              <a:t>$6.79/hour </a:t>
            </a:r>
            <a:r>
              <a:rPr lang="en-US" sz="2400" dirty="0" smtClean="0"/>
              <a:t>late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/>
              <a:t>--text boxes are used </a:t>
            </a:r>
            <a:r>
              <a:rPr lang="en-US" altLang="en-US" sz="2400" dirty="0"/>
              <a:t>to obtain days and hours</a:t>
            </a:r>
            <a:endParaRPr lang="en-US" altLang="en-US" sz="2400" dirty="0" smtClean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/>
              <a:t>--a button with an </a:t>
            </a:r>
            <a:r>
              <a:rPr lang="en-US" altLang="en-US" sz="2400" dirty="0" err="1" smtClean="0"/>
              <a:t>onClick</a:t>
            </a:r>
            <a:r>
              <a:rPr lang="en-US" altLang="en-US" sz="2400" dirty="0" smtClean="0"/>
              <a:t> event triggers calculation and display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/>
              <a:t>--2 decimals specified for $ amounts</a:t>
            </a:r>
            <a:endParaRPr lang="en-US" altLang="en-US" sz="24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6200" y="4362510"/>
            <a:ext cx="9144000" cy="234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50" b="1" dirty="0" smtClean="0">
                <a:solidFill>
                  <a:srgbClr val="00B0F0"/>
                </a:solidFill>
              </a:rPr>
              <a:t>Changes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50" dirty="0" smtClean="0"/>
              <a:t>--create a new file in Notepad++ and save it as </a:t>
            </a:r>
            <a:r>
              <a:rPr lang="en-US" altLang="en-US" sz="2450" i="1" dirty="0" smtClean="0"/>
              <a:t>car_rental.js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50" dirty="0" smtClean="0"/>
              <a:t>--in the head area of the HTML, add a link to the </a:t>
            </a:r>
            <a:r>
              <a:rPr lang="en-US" altLang="en-US" sz="2450" dirty="0" err="1" smtClean="0"/>
              <a:t>js</a:t>
            </a:r>
            <a:r>
              <a:rPr lang="en-US" altLang="en-US" sz="2450" dirty="0" smtClean="0"/>
              <a:t> file </a:t>
            </a:r>
            <a:endParaRPr lang="en-US" sz="2450" dirty="0" smtClean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50" dirty="0" smtClean="0"/>
              <a:t>--move all of the </a:t>
            </a:r>
            <a:r>
              <a:rPr lang="en-US" altLang="en-US" sz="2450" dirty="0" err="1" smtClean="0"/>
              <a:t>onClick</a:t>
            </a:r>
            <a:r>
              <a:rPr lang="en-US" altLang="en-US" sz="2450" dirty="0" smtClean="0"/>
              <a:t>=  </a:t>
            </a:r>
            <a:r>
              <a:rPr lang="en-US" altLang="en-US" sz="2450" u="sng" dirty="0" smtClean="0"/>
              <a:t>actions</a:t>
            </a:r>
            <a:r>
              <a:rPr lang="en-US" altLang="en-US" sz="2450" dirty="0" smtClean="0"/>
              <a:t> into the </a:t>
            </a:r>
            <a:r>
              <a:rPr lang="en-US" altLang="en-US" sz="2450" dirty="0" err="1" smtClean="0"/>
              <a:t>js</a:t>
            </a:r>
            <a:r>
              <a:rPr lang="en-US" altLang="en-US" sz="2450" dirty="0" smtClean="0"/>
              <a:t> file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50" dirty="0" smtClean="0"/>
              <a:t>--add  </a:t>
            </a:r>
            <a:r>
              <a:rPr lang="en-US" altLang="en-US" sz="2450" b="1" dirty="0" smtClean="0">
                <a:solidFill>
                  <a:srgbClr val="FF0000"/>
                </a:solidFill>
              </a:rPr>
              <a:t>function</a:t>
            </a:r>
            <a:r>
              <a:rPr lang="en-US" altLang="en-US" sz="2450" b="1" dirty="0" smtClean="0"/>
              <a:t> rental ( ) </a:t>
            </a:r>
            <a:r>
              <a:rPr lang="en-US" altLang="en-US" sz="2450" dirty="0" smtClean="0"/>
              <a:t> above the statements and  </a:t>
            </a:r>
            <a:r>
              <a:rPr lang="en-US" altLang="en-US" sz="2450" b="1" dirty="0" smtClean="0"/>
              <a:t>{     } </a:t>
            </a:r>
            <a:r>
              <a:rPr lang="en-US" altLang="en-US" sz="2450" dirty="0" smtClean="0"/>
              <a:t> around them </a:t>
            </a:r>
            <a:endParaRPr lang="en-US" altLang="en-US" sz="2450" b="1" dirty="0" smtClean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50" dirty="0" smtClean="0"/>
              <a:t>--in HTML after </a:t>
            </a:r>
            <a:r>
              <a:rPr lang="en-US" altLang="en-US" sz="2450" dirty="0" err="1" smtClean="0"/>
              <a:t>onClick</a:t>
            </a:r>
            <a:r>
              <a:rPr lang="en-US" altLang="en-US" sz="2450" dirty="0" smtClean="0"/>
              <a:t>=  add</a:t>
            </a:r>
            <a:r>
              <a:rPr lang="en-US" altLang="en-US" sz="2450" b="1" dirty="0" smtClean="0"/>
              <a:t>  "rental()"</a:t>
            </a:r>
            <a:r>
              <a:rPr lang="en-US" altLang="en-US" sz="2450" dirty="0" smtClean="0"/>
              <a:t>  and be sure the /&gt; closes input</a:t>
            </a:r>
            <a:endParaRPr lang="en-US" altLang="en-US" sz="2450" dirty="0"/>
          </a:p>
        </p:txBody>
      </p:sp>
    </p:spTree>
    <p:extLst>
      <p:ext uri="{BB962C8B-B14F-4D97-AF65-F5344CB8AC3E}">
        <p14:creationId xmlns:p14="http://schemas.microsoft.com/office/powerpoint/2010/main" val="19027569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2743200" cy="788987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Your Turn!</a:t>
            </a:r>
            <a:endParaRPr lang="en-US" dirty="0" smtClean="0">
              <a:solidFill>
                <a:srgbClr val="00B0F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0913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1" y="1316936"/>
            <a:ext cx="1219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smtClean="0"/>
              <a:t>Task 1</a:t>
            </a:r>
            <a:endParaRPr lang="en-US" altLang="en-US" sz="36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3171" y="2077839"/>
            <a:ext cx="8229600" cy="191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smtClean="0"/>
              <a:t>Improve the Car Rental program by tweaking it to pass </a:t>
            </a:r>
            <a:r>
              <a:rPr lang="en-US" altLang="en-US" sz="2600" dirty="0"/>
              <a:t>the </a:t>
            </a:r>
            <a:r>
              <a:rPr lang="en-US" altLang="en-US" sz="2600" dirty="0" err="1" smtClean="0"/>
              <a:t>days_out</a:t>
            </a:r>
            <a:r>
              <a:rPr lang="en-US" altLang="en-US" sz="2600" dirty="0" smtClean="0"/>
              <a:t> and </a:t>
            </a:r>
            <a:r>
              <a:rPr lang="en-US" altLang="en-US" sz="2600" dirty="0" err="1" smtClean="0"/>
              <a:t>hrs_over</a:t>
            </a:r>
            <a:r>
              <a:rPr lang="en-US" altLang="en-US" sz="2600" dirty="0"/>
              <a:t> </a:t>
            </a:r>
            <a:r>
              <a:rPr lang="en-US" altLang="en-US" sz="2600" dirty="0" smtClean="0"/>
              <a:t>as arguments of the </a:t>
            </a:r>
            <a:r>
              <a:rPr lang="en-US" altLang="en-US" sz="2600" dirty="0" err="1" smtClean="0"/>
              <a:t>js</a:t>
            </a:r>
            <a:r>
              <a:rPr lang="en-US" altLang="en-US" sz="2600" dirty="0" smtClean="0"/>
              <a:t> function.  Also, code variables in the </a:t>
            </a:r>
            <a:r>
              <a:rPr lang="en-US" altLang="en-US" sz="2600" dirty="0" err="1" smtClean="0"/>
              <a:t>js</a:t>
            </a:r>
            <a:r>
              <a:rPr lang="en-US" altLang="en-US" sz="2600" dirty="0" smtClean="0"/>
              <a:t> function for the two rates (</a:t>
            </a:r>
            <a:r>
              <a:rPr lang="en-US" sz="2600" dirty="0"/>
              <a:t>$75.30/day </a:t>
            </a:r>
            <a:r>
              <a:rPr lang="en-US" sz="2600" dirty="0" smtClean="0"/>
              <a:t>and </a:t>
            </a:r>
            <a:r>
              <a:rPr lang="en-US" sz="2600" dirty="0"/>
              <a:t>$</a:t>
            </a:r>
            <a:r>
              <a:rPr lang="en-US" sz="2600" dirty="0" smtClean="0"/>
              <a:t>6.79/hour).</a:t>
            </a:r>
            <a:r>
              <a:rPr lang="en-US" altLang="en-US" sz="2600" dirty="0" smtClean="0"/>
              <a:t>  Calculate Total Cost using variables.</a:t>
            </a:r>
            <a:endParaRPr lang="en-US" altLang="en-US" sz="2600" dirty="0"/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828800" y="1309258"/>
            <a:ext cx="5181600" cy="430887"/>
          </a:xfrm>
          <a:prstGeom prst="rect">
            <a:avLst/>
          </a:prstGeom>
          <a:solidFill>
            <a:srgbClr val="F5FEBE"/>
          </a:solidFill>
          <a:ln>
            <a:noFill/>
          </a:ln>
          <a:effectLst>
            <a:outerShdw blurRad="127000" dist="38100" dir="5400000" algn="tl" rotWithShape="0">
              <a:prstClr val="black">
                <a:alpha val="40000"/>
              </a:prstClr>
            </a:outerShdw>
            <a:softEdge rad="31750"/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 dirty="0" smtClean="0"/>
              <a:t>Open </a:t>
            </a:r>
            <a:r>
              <a:rPr lang="en-US" altLang="en-US" sz="2200" i="1" dirty="0"/>
              <a:t>task1_car_rental_pptx4_student.html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73171" y="4227880"/>
            <a:ext cx="1219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smtClean="0"/>
              <a:t>Task 2</a:t>
            </a:r>
            <a:endParaRPr lang="en-US" altLang="en-US" sz="3600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58792" y="4896059"/>
            <a:ext cx="8243979" cy="165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smtClean="0"/>
              <a:t>This is from the functions file we have been using.  Tweak the last illustration to pass four variables: the price of a packet of corn and peas and the </a:t>
            </a:r>
            <a:r>
              <a:rPr lang="en-US" altLang="en-US" sz="2600" dirty="0" err="1" smtClean="0"/>
              <a:t>qty</a:t>
            </a:r>
            <a:r>
              <a:rPr lang="en-US" altLang="en-US" sz="2600" dirty="0" smtClean="0"/>
              <a:t> being ordered</a:t>
            </a:r>
            <a:r>
              <a:rPr lang="en-US" sz="2600" dirty="0" smtClean="0"/>
              <a:t>.</a:t>
            </a:r>
            <a:r>
              <a:rPr lang="en-US" altLang="en-US" sz="2600" dirty="0" smtClean="0"/>
              <a:t>  Calculate Total Cost using variables.</a:t>
            </a:r>
            <a:endParaRPr lang="en-US" altLang="en-US" sz="2600" dirty="0"/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1828800" y="4251415"/>
            <a:ext cx="4953000" cy="430887"/>
          </a:xfrm>
          <a:prstGeom prst="rect">
            <a:avLst/>
          </a:prstGeom>
          <a:solidFill>
            <a:srgbClr val="F5FEBE"/>
          </a:solidFill>
          <a:ln>
            <a:noFill/>
          </a:ln>
          <a:effectLst>
            <a:outerShdw blurRad="127000" dist="38100" dir="5400000" algn="tl" rotWithShape="0">
              <a:prstClr val="black">
                <a:alpha val="40000"/>
              </a:prstClr>
            </a:outerShdw>
            <a:softEdge rad="31750"/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 dirty="0" smtClean="0"/>
              <a:t>Open </a:t>
            </a:r>
            <a:r>
              <a:rPr lang="en-US" altLang="en-US" sz="2200" i="1" dirty="0" smtClean="0"/>
              <a:t>task2_4variables_student.html</a:t>
            </a:r>
            <a:endParaRPr lang="en-US" alt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35396836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2727325" cy="78898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Your Turn!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0913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3" name="Rectangle 3"/>
          <p:cNvSpPr txBox="1">
            <a:spLocks noChangeArrowheads="1"/>
          </p:cNvSpPr>
          <p:nvPr/>
        </p:nvSpPr>
        <p:spPr bwMode="auto">
          <a:xfrm>
            <a:off x="152400" y="1523999"/>
            <a:ext cx="8991600" cy="2477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smtClean="0"/>
              <a:t>Code the HTML and </a:t>
            </a:r>
            <a:r>
              <a:rPr lang="en-US" altLang="en-US" sz="3600" dirty="0" err="1" smtClean="0"/>
              <a:t>js</a:t>
            </a:r>
            <a:r>
              <a:rPr lang="en-US" altLang="en-US" sz="3600" dirty="0" smtClean="0"/>
              <a:t>.  From a textbox, obtain the amount of money an individual could put into savings each month.  Calculate (and show the user) the accumulated amount of savings in 3 years.  Include a call to a </a:t>
            </a:r>
            <a:r>
              <a:rPr lang="en-US" altLang="en-US" sz="3600" dirty="0" err="1" smtClean="0"/>
              <a:t>js</a:t>
            </a:r>
            <a:r>
              <a:rPr lang="en-US" altLang="en-US" sz="3600" dirty="0" smtClean="0"/>
              <a:t> function.</a:t>
            </a:r>
            <a:endParaRPr lang="en-US" altLang="en-US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1339516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smtClean="0"/>
              <a:t>Task 3</a:t>
            </a:r>
            <a:endParaRPr lang="en-US" altLang="en-US" sz="36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781800" y="6612522"/>
            <a:ext cx="19559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 smtClean="0"/>
              <a:t>js_Exercise7_savings</a:t>
            </a:r>
            <a:endParaRPr lang="en-US" altLang="en-US" sz="1600" dirty="0"/>
          </a:p>
        </p:txBody>
      </p:sp>
      <p:pic>
        <p:nvPicPr>
          <p:cNvPr id="9" name="Picture 8"/>
          <p:cNvPicPr/>
          <p:nvPr/>
        </p:nvPicPr>
        <p:blipFill rotWithShape="1">
          <a:blip r:embed="rId3"/>
          <a:srcRect l="50640" t="14816" r="5830" b="59657"/>
          <a:stretch/>
        </p:blipFill>
        <p:spPr bwMode="auto">
          <a:xfrm>
            <a:off x="2438400" y="4157474"/>
            <a:ext cx="6552028" cy="229928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95455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2727325" cy="78898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Your Turn!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0913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3" name="Rectangle 3"/>
          <p:cNvSpPr txBox="1">
            <a:spLocks noChangeArrowheads="1"/>
          </p:cNvSpPr>
          <p:nvPr/>
        </p:nvSpPr>
        <p:spPr bwMode="auto">
          <a:xfrm>
            <a:off x="304800" y="1743660"/>
            <a:ext cx="3354711" cy="449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smtClean="0"/>
              <a:t>Revisit your temperature and weight conversion file(s).  Obtain c and </a:t>
            </a:r>
            <a:r>
              <a:rPr lang="en-US" altLang="en-US" sz="3600" dirty="0" err="1" smtClean="0"/>
              <a:t>kgs</a:t>
            </a:r>
            <a:r>
              <a:rPr lang="en-US" altLang="en-US" sz="3600" dirty="0" smtClean="0"/>
              <a:t> from text boxes; send the input to a function, and display results.</a:t>
            </a:r>
            <a:endParaRPr lang="en-US" altLang="en-US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3084" y="1077412"/>
            <a:ext cx="1491915" cy="66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 smtClean="0"/>
              <a:t>Task 4</a:t>
            </a:r>
            <a:endParaRPr lang="en-US" altLang="en-US" sz="40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781800" y="6612522"/>
            <a:ext cx="19559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i="1" dirty="0" smtClean="0"/>
              <a:t>js_Exercise7_savings</a:t>
            </a:r>
            <a:endParaRPr lang="en-US" altLang="en-US" sz="1600" i="1" dirty="0"/>
          </a:p>
        </p:txBody>
      </p:sp>
      <p:pic>
        <p:nvPicPr>
          <p:cNvPr id="11" name="Picture 10"/>
          <p:cNvPicPr/>
          <p:nvPr/>
        </p:nvPicPr>
        <p:blipFill rotWithShape="1">
          <a:blip r:embed="rId3"/>
          <a:srcRect l="481" t="24615" r="66186" b="50000"/>
          <a:stretch/>
        </p:blipFill>
        <p:spPr bwMode="auto">
          <a:xfrm>
            <a:off x="4191000" y="1835195"/>
            <a:ext cx="4648200" cy="3451807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17040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25776-4256-4468-8234-4FACD14F798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57150"/>
            <a:ext cx="8610600" cy="7889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Hide/Show: Display vs Visibility</a:t>
            </a:r>
            <a:endParaRPr lang="en-US" sz="40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2081018"/>
            <a:ext cx="86106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&lt;script&gt;</a:t>
            </a:r>
          </a:p>
          <a:p>
            <a:r>
              <a:rPr lang="en-US" sz="2200" dirty="0"/>
              <a:t>function </a:t>
            </a:r>
            <a:r>
              <a:rPr lang="en-US" sz="2200" dirty="0" err="1"/>
              <a:t>removeElement</a:t>
            </a:r>
            <a:r>
              <a:rPr lang="en-US" sz="2200" dirty="0"/>
              <a:t>() {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document.getElementById</a:t>
            </a:r>
            <a:r>
              <a:rPr lang="en-US" sz="2200" dirty="0"/>
              <a:t>("</a:t>
            </a:r>
            <a:r>
              <a:rPr lang="en-US" sz="2200" dirty="0" err="1"/>
              <a:t>cardisplay</a:t>
            </a:r>
            <a:r>
              <a:rPr lang="en-US" sz="2200" dirty="0"/>
              <a:t>").</a:t>
            </a:r>
            <a:r>
              <a:rPr lang="en-US" sz="2200" dirty="0" err="1"/>
              <a:t>style.display</a:t>
            </a:r>
            <a:r>
              <a:rPr lang="en-US" sz="2200" dirty="0"/>
              <a:t> = "none";</a:t>
            </a:r>
          </a:p>
          <a:p>
            <a:r>
              <a:rPr lang="en-US" sz="2200" dirty="0"/>
              <a:t>}</a:t>
            </a:r>
          </a:p>
          <a:p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2200" dirty="0"/>
              <a:t>function </a:t>
            </a:r>
            <a:r>
              <a:rPr lang="en-US" sz="2200" dirty="0" err="1"/>
              <a:t>changeVisibility</a:t>
            </a:r>
            <a:r>
              <a:rPr lang="en-US" sz="2200" dirty="0"/>
              <a:t>() {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document.getElementById</a:t>
            </a:r>
            <a:r>
              <a:rPr lang="en-US" sz="2200" dirty="0"/>
              <a:t>("</a:t>
            </a:r>
            <a:r>
              <a:rPr lang="en-US" sz="2200" dirty="0" err="1"/>
              <a:t>carvisibility</a:t>
            </a:r>
            <a:r>
              <a:rPr lang="en-US" sz="2200" dirty="0"/>
              <a:t>").</a:t>
            </a:r>
            <a:r>
              <a:rPr lang="en-US" sz="2200" dirty="0" err="1"/>
              <a:t>style.visibility</a:t>
            </a:r>
            <a:r>
              <a:rPr lang="en-US" sz="2200" dirty="0"/>
              <a:t> = "hidden";</a:t>
            </a:r>
          </a:p>
          <a:p>
            <a:r>
              <a:rPr lang="en-US" sz="2200" dirty="0"/>
              <a:t>}</a:t>
            </a:r>
          </a:p>
          <a:p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2200" dirty="0"/>
              <a:t>function </a:t>
            </a:r>
            <a:r>
              <a:rPr lang="en-US" sz="2200" dirty="0" err="1"/>
              <a:t>resetElement</a:t>
            </a:r>
            <a:r>
              <a:rPr lang="en-US" sz="2200" dirty="0"/>
              <a:t>() {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document.getElementById</a:t>
            </a:r>
            <a:r>
              <a:rPr lang="en-US" sz="2200" dirty="0"/>
              <a:t>("</a:t>
            </a:r>
            <a:r>
              <a:rPr lang="en-US" sz="2200" dirty="0" err="1"/>
              <a:t>cardisplay</a:t>
            </a:r>
            <a:r>
              <a:rPr lang="en-US" sz="2200" dirty="0"/>
              <a:t>").</a:t>
            </a:r>
            <a:r>
              <a:rPr lang="en-US" sz="2200" dirty="0" err="1"/>
              <a:t>style.display</a:t>
            </a:r>
            <a:r>
              <a:rPr lang="en-US" sz="2200" dirty="0"/>
              <a:t> = "block";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document.getElementById</a:t>
            </a:r>
            <a:r>
              <a:rPr lang="en-US" sz="2200" dirty="0"/>
              <a:t>("</a:t>
            </a:r>
            <a:r>
              <a:rPr lang="en-US" sz="2200" dirty="0" err="1"/>
              <a:t>carvisibility</a:t>
            </a:r>
            <a:r>
              <a:rPr lang="en-US" sz="2200" dirty="0"/>
              <a:t>").</a:t>
            </a:r>
            <a:r>
              <a:rPr lang="en-US" sz="2200" dirty="0" err="1"/>
              <a:t>style.visibility</a:t>
            </a:r>
            <a:r>
              <a:rPr lang="en-US" sz="2200" dirty="0"/>
              <a:t> = "visible";</a:t>
            </a:r>
          </a:p>
          <a:p>
            <a:r>
              <a:rPr lang="en-US" sz="2200" dirty="0"/>
              <a:t>}</a:t>
            </a:r>
          </a:p>
          <a:p>
            <a:r>
              <a:rPr lang="en-US" sz="2200" dirty="0"/>
              <a:t>&lt;/script&gt;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333" y="1179493"/>
            <a:ext cx="891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70C0"/>
                </a:solidFill>
              </a:rPr>
              <a:t>Display:"none</a:t>
            </a:r>
            <a:r>
              <a:rPr lang="en-US" sz="2800" dirty="0" smtClean="0">
                <a:solidFill>
                  <a:srgbClr val="0070C0"/>
                </a:solidFill>
              </a:rPr>
              <a:t>" removes the element and collapses the space</a:t>
            </a:r>
          </a:p>
          <a:p>
            <a:r>
              <a:rPr lang="en-US" sz="2800" dirty="0" err="1" smtClean="0">
                <a:solidFill>
                  <a:srgbClr val="0070C0"/>
                </a:solidFill>
              </a:rPr>
              <a:t>Visibility:"hidden</a:t>
            </a:r>
            <a:r>
              <a:rPr lang="en-US" sz="2800" dirty="0" smtClean="0">
                <a:solidFill>
                  <a:srgbClr val="0070C0"/>
                </a:solidFill>
              </a:rPr>
              <a:t>" retains the space but hides the element 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-5179" y="624472"/>
            <a:ext cx="3048000" cy="584775"/>
          </a:xfrm>
          <a:prstGeom prst="rect">
            <a:avLst/>
          </a:prstGeom>
          <a:solidFill>
            <a:srgbClr val="F5FEBE"/>
          </a:solidFill>
          <a:ln>
            <a:noFill/>
          </a:ln>
          <a:effectLst>
            <a:outerShdw blurRad="127000" dist="38100" dir="5400000" algn="tl" rotWithShape="0">
              <a:prstClr val="black">
                <a:alpha val="40000"/>
              </a:prstClr>
            </a:outerShdw>
            <a:softEdge rad="31750"/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dirty="0" smtClean="0"/>
              <a:t>Open </a:t>
            </a:r>
            <a:r>
              <a:rPr lang="en-US" altLang="en-US" sz="1600" i="1" dirty="0" smtClean="0"/>
              <a:t>display_visibility.html</a:t>
            </a:r>
          </a:p>
          <a:p>
            <a:pPr algn="ctr"/>
            <a:r>
              <a:rPr lang="en-US" altLang="en-US" sz="1600" i="1" dirty="0"/>
              <a:t>display_visibility.js</a:t>
            </a:r>
          </a:p>
        </p:txBody>
      </p:sp>
    </p:spTree>
    <p:extLst>
      <p:ext uri="{BB962C8B-B14F-4D97-AF65-F5344CB8AC3E}">
        <p14:creationId xmlns:p14="http://schemas.microsoft.com/office/powerpoint/2010/main" val="54540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25776-4256-4468-8234-4FACD14F798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14600" y="57150"/>
            <a:ext cx="6095999" cy="7889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Function to Hide/Show</a:t>
            </a:r>
            <a:endParaRPr lang="en-US" sz="40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28600" y="906790"/>
            <a:ext cx="3352800" cy="523220"/>
          </a:xfrm>
          <a:prstGeom prst="rect">
            <a:avLst/>
          </a:prstGeom>
          <a:solidFill>
            <a:srgbClr val="F5FEBE"/>
          </a:solidFill>
          <a:ln>
            <a:noFill/>
          </a:ln>
          <a:effectLst>
            <a:outerShdw blurRad="127000" dist="38100" dir="5400000" algn="tl" rotWithShape="0">
              <a:prstClr val="black">
                <a:alpha val="40000"/>
              </a:prstClr>
            </a:outerShdw>
            <a:softEdge rad="31750"/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dirty="0" smtClean="0"/>
              <a:t>Open porsche.html</a:t>
            </a:r>
            <a:endParaRPr lang="en-US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1" y="1600200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Code a link to a </a:t>
            </a:r>
            <a:r>
              <a:rPr lang="en-US" sz="3200" dirty="0" err="1" smtClean="0"/>
              <a:t>js</a:t>
            </a:r>
            <a:r>
              <a:rPr lang="en-US" sz="3200" dirty="0" smtClean="0"/>
              <a:t> file</a:t>
            </a:r>
          </a:p>
          <a:p>
            <a:r>
              <a:rPr lang="en-US" sz="3200" dirty="0" smtClean="0"/>
              <a:t>Create and save the </a:t>
            </a:r>
            <a:r>
              <a:rPr lang="en-US" sz="3200" dirty="0" err="1" smtClean="0"/>
              <a:t>js</a:t>
            </a:r>
            <a:r>
              <a:rPr lang="en-US" sz="3200" dirty="0" smtClean="0"/>
              <a:t>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9781" y="2883853"/>
            <a:ext cx="891539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 will do these steps together:</a:t>
            </a:r>
          </a:p>
          <a:p>
            <a:r>
              <a:rPr lang="en-US" sz="3200" dirty="0" smtClean="0"/>
              <a:t>--In the HTML file, add an </a:t>
            </a:r>
            <a:r>
              <a:rPr lang="en-US" sz="3200" b="1" dirty="0" err="1" smtClean="0"/>
              <a:t>onLoad</a:t>
            </a:r>
            <a:r>
              <a:rPr lang="en-US" sz="3200" dirty="0" smtClean="0"/>
              <a:t> event in the body element to call the function, </a:t>
            </a:r>
            <a:r>
              <a:rPr lang="en-US" sz="3200" dirty="0" err="1" smtClean="0"/>
              <a:t>hidecar</a:t>
            </a:r>
            <a:endParaRPr lang="en-US" sz="3200" dirty="0" smtClean="0"/>
          </a:p>
          <a:p>
            <a:r>
              <a:rPr lang="en-US" sz="1200" dirty="0" smtClean="0"/>
              <a:t> </a:t>
            </a:r>
          </a:p>
          <a:p>
            <a:r>
              <a:rPr lang="en-US" sz="3200" dirty="0" smtClean="0"/>
              <a:t>--Look at the 2 ids in the HTML.  What are they for?</a:t>
            </a:r>
          </a:p>
          <a:p>
            <a:r>
              <a:rPr lang="en-US" sz="1200" dirty="0" smtClean="0"/>
              <a:t> </a:t>
            </a:r>
          </a:p>
          <a:p>
            <a:r>
              <a:rPr lang="en-US" sz="3200" dirty="0" smtClean="0"/>
              <a:t>--Now code 2 functions:  one to hide and one to show the car.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232835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13016</TotalTime>
  <Words>808</Words>
  <Application>Microsoft Office PowerPoint</Application>
  <PresentationFormat>On-screen Show (4:3)</PresentationFormat>
  <Paragraphs>135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Gill Sans MT</vt:lpstr>
      <vt:lpstr>Times New Roman</vt:lpstr>
      <vt:lpstr>Verdana</vt:lpstr>
      <vt:lpstr>Retrospect</vt:lpstr>
      <vt:lpstr>Goals</vt:lpstr>
      <vt:lpstr>Function</vt:lpstr>
      <vt:lpstr>PowerPoint Presentation</vt:lpstr>
      <vt:lpstr>Segue into Functions</vt:lpstr>
      <vt:lpstr>Your Turn!</vt:lpstr>
      <vt:lpstr>Your Turn!</vt:lpstr>
      <vt:lpstr>Your Turn!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wtih HTML5, 8th Edition</dc:title>
  <dc:subject>Chapter 14</dc:subject>
  <dc:creator>Terry Felke-Morris</dc:creator>
  <cp:lastModifiedBy>Gillard, Sharlett</cp:lastModifiedBy>
  <cp:revision>394</cp:revision>
  <cp:lastPrinted>2017-11-16T14:47:02Z</cp:lastPrinted>
  <dcterms:created xsi:type="dcterms:W3CDTF">2002-01-17T02:49:49Z</dcterms:created>
  <dcterms:modified xsi:type="dcterms:W3CDTF">2019-03-27T13:55:08Z</dcterms:modified>
</cp:coreProperties>
</file>