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1" r:id="rId1"/>
  </p:sldMasterIdLst>
  <p:notesMasterIdLst>
    <p:notesMasterId r:id="rId18"/>
  </p:notesMasterIdLst>
  <p:sldIdLst>
    <p:sldId id="257" r:id="rId2"/>
    <p:sldId id="275" r:id="rId3"/>
    <p:sldId id="265" r:id="rId4"/>
    <p:sldId id="263" r:id="rId5"/>
    <p:sldId id="279" r:id="rId6"/>
    <p:sldId id="271" r:id="rId7"/>
    <p:sldId id="272" r:id="rId8"/>
    <p:sldId id="277" r:id="rId9"/>
    <p:sldId id="266" r:id="rId10"/>
    <p:sldId id="273" r:id="rId11"/>
    <p:sldId id="262" r:id="rId12"/>
    <p:sldId id="264" r:id="rId13"/>
    <p:sldId id="276" r:id="rId14"/>
    <p:sldId id="267" r:id="rId15"/>
    <p:sldId id="278" r:id="rId16"/>
    <p:sldId id="274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ECD"/>
    <a:srgbClr val="BB4D2F"/>
    <a:srgbClr val="000000"/>
    <a:srgbClr val="FFFFCC"/>
    <a:srgbClr val="F5FEBE"/>
    <a:srgbClr val="85FD9C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3" autoAdjust="0"/>
    <p:restoredTop sz="82933" autoAdjust="0"/>
  </p:normalViewPr>
  <p:slideViewPr>
    <p:cSldViewPr>
      <p:cViewPr varScale="1">
        <p:scale>
          <a:sx n="71" d="100"/>
          <a:sy n="71" d="100"/>
        </p:scale>
        <p:origin x="112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0EB30FB-15B0-4759-AE63-3D4D405197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30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3AD510-2993-4208-AE45-B19513E0CD61}" type="slidenum">
              <a:rPr lang="en-US" altLang="en-US" sz="1300" smtClean="0"/>
              <a:pPr/>
              <a:t>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14118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3AD510-2993-4208-AE45-B19513E0CD61}" type="slidenum">
              <a:rPr lang="en-US" altLang="en-US" sz="1300" smtClean="0"/>
              <a:pPr/>
              <a:t>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24477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1.A NULL value represents the absence of a value in a field</a:t>
            </a:r>
          </a:p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2.An empty value is a "field-formatted" value with no significant data in it.</a:t>
            </a:r>
          </a:p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3.NULL isn't allocated any memory; however, Empty IS allocated to a memory location, although the value stored in the memory is "".</a:t>
            </a:r>
          </a:p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4.Null has no bounds, it can be used for string, integer, date, etc. fields. Empty string is just regarding a string.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EB30FB-15B0-4759-AE63-3D4D4051972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92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8E6A80-09F1-4861-A72B-A19C8CA671AD}" type="slidenum">
              <a:rPr lang="en-US" altLang="en-US" sz="1300" smtClean="0"/>
              <a:pPr/>
              <a:t>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89842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8E6A80-09F1-4861-A72B-A19C8CA671AD}" type="slidenum">
              <a:rPr lang="en-US" altLang="en-US" sz="1300" smtClean="0"/>
              <a:pPr/>
              <a:t>11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49722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8E6A80-09F1-4861-A72B-A19C8CA671AD}" type="slidenum">
              <a:rPr lang="en-US" altLang="en-US" sz="1300" smtClean="0"/>
              <a:pPr/>
              <a:t>13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19999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07E1D0-55EA-45CF-8EE2-C4011BC924C7}" type="slidenum">
              <a:rPr lang="en-US" altLang="en-US" sz="1300" smtClean="0"/>
              <a:pPr/>
              <a:t>14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93831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8E6A80-09F1-4861-A72B-A19C8CA671AD}" type="slidenum">
              <a:rPr lang="en-US" altLang="en-US" sz="1300" smtClean="0"/>
              <a:pPr/>
              <a:t>15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07024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88" y="6413500"/>
            <a:ext cx="9142412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2400" y="6511925"/>
            <a:ext cx="594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 smtClean="0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2415D-36E7-4F04-84AF-E412FC9C83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53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34EC2-D4BD-40A5-87E3-A42E1D3B0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31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C94BF-C541-4458-A99C-9DED4006D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91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511925"/>
            <a:ext cx="594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 smtClean="0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4212C-9367-4768-81CC-743D6DB8C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93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87EA3-9063-46B6-81D5-128E4C68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6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EC05D-B49C-4071-8209-137BEABF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3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749A1-097A-40E2-B54E-7AD915ED98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3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9A28C-EDE5-4B04-BDA5-B8D2625FC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5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C5665-A468-47BB-A0B2-72F3016562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70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8BF9BA8-BE00-4453-A2F7-68AC547B8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63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F19F-9712-43B0-B3E1-2EAC5AF672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30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5A3844-7027-4DC0-8056-F3975310C2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0" r:id="rId1"/>
    <p:sldLayoutId id="2147484601" r:id="rId2"/>
    <p:sldLayoutId id="2147484602" r:id="rId3"/>
    <p:sldLayoutId id="2147484603" r:id="rId4"/>
    <p:sldLayoutId id="2147484604" r:id="rId5"/>
    <p:sldLayoutId id="2147484605" r:id="rId6"/>
    <p:sldLayoutId id="2147484606" r:id="rId7"/>
    <p:sldLayoutId id="2147484607" r:id="rId8"/>
    <p:sldLayoutId id="2147484608" r:id="rId9"/>
    <p:sldLayoutId id="2147484609" r:id="rId10"/>
    <p:sldLayoutId id="2147484610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27644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66360" y="1066800"/>
            <a:ext cx="3886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2000" i="1" dirty="0"/>
          </a:p>
          <a:p>
            <a:r>
              <a:rPr lang="en-US" altLang="en-US" sz="2000" i="1" dirty="0" smtClean="0"/>
              <a:t>conditional2_if.html</a:t>
            </a:r>
          </a:p>
          <a:p>
            <a:r>
              <a:rPr lang="en-US" altLang="en-US" sz="2000" i="1" dirty="0" smtClean="0"/>
              <a:t>conditional2_if.js</a:t>
            </a:r>
          </a:p>
          <a:p>
            <a:endParaRPr lang="en-US" altLang="en-US" sz="2000" i="1" dirty="0"/>
          </a:p>
          <a:p>
            <a:r>
              <a:rPr lang="en-US" altLang="en-US" sz="2000" i="1" dirty="0" err="1"/>
              <a:t>js_Exercise</a:t>
            </a:r>
            <a:r>
              <a:rPr lang="en-US" altLang="en-US" sz="2000" i="1" dirty="0"/>
              <a:t> </a:t>
            </a:r>
            <a:r>
              <a:rPr lang="en-US" altLang="en-US" sz="2000" i="1" dirty="0" smtClean="0"/>
              <a:t>9_tshirts_students.html</a:t>
            </a:r>
          </a:p>
          <a:p>
            <a:endParaRPr lang="en-US" altLang="en-US" sz="2000" i="1" dirty="0" smtClean="0"/>
          </a:p>
          <a:p>
            <a:r>
              <a:rPr lang="en-US" altLang="en-US" sz="2000" i="1" dirty="0" smtClean="0"/>
              <a:t>conditional3_radio_chkbox.html</a:t>
            </a:r>
          </a:p>
          <a:p>
            <a:r>
              <a:rPr lang="en-US" altLang="en-US" sz="2000" i="1" dirty="0" smtClean="0"/>
              <a:t>conditional3_radio_chkbox.js</a:t>
            </a:r>
          </a:p>
          <a:p>
            <a:endParaRPr lang="en-US" altLang="en-US" sz="2000" i="1" dirty="0" smtClean="0"/>
          </a:p>
          <a:p>
            <a:r>
              <a:rPr lang="en-US" altLang="en-US" sz="2000" i="1" dirty="0"/>
              <a:t>myCart.html</a:t>
            </a:r>
          </a:p>
          <a:p>
            <a:endParaRPr lang="en-US" altLang="en-US" sz="2000" i="1" dirty="0"/>
          </a:p>
          <a:p>
            <a:r>
              <a:rPr lang="en-US" altLang="en-US" sz="2000" i="1" dirty="0" smtClean="0"/>
              <a:t>validation folder</a:t>
            </a:r>
            <a:endParaRPr lang="en-US" altLang="en-US" sz="2000" i="1" dirty="0"/>
          </a:p>
          <a:p>
            <a:endParaRPr lang="en-US" altLang="en-US" sz="2000" i="1" dirty="0"/>
          </a:p>
        </p:txBody>
      </p:sp>
      <p:sp>
        <p:nvSpPr>
          <p:cNvPr id="3" name="Rectangle 2"/>
          <p:cNvSpPr/>
          <p:nvPr/>
        </p:nvSpPr>
        <p:spPr>
          <a:xfrm>
            <a:off x="5181600" y="0"/>
            <a:ext cx="268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students need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" y="1374576"/>
            <a:ext cx="396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i="1" dirty="0" smtClean="0"/>
              <a:t>conditional_if.html</a:t>
            </a:r>
          </a:p>
          <a:p>
            <a:r>
              <a:rPr lang="en-US" altLang="en-US" sz="2000" i="1" dirty="0" smtClean="0"/>
              <a:t>conditional_if.js</a:t>
            </a:r>
            <a:endParaRPr lang="en-US" altLang="en-US" sz="2000" i="1" dirty="0"/>
          </a:p>
          <a:p>
            <a:endParaRPr lang="en-US" altLang="en-US" sz="2000" i="1" dirty="0" smtClean="0"/>
          </a:p>
          <a:p>
            <a:r>
              <a:rPr lang="en-US" altLang="en-US" sz="2000" i="1" dirty="0" smtClean="0"/>
              <a:t>conditional1_if.html</a:t>
            </a:r>
            <a:r>
              <a:rPr lang="en-US" altLang="en-US" sz="2000" dirty="0" smtClean="0"/>
              <a:t>   </a:t>
            </a:r>
          </a:p>
          <a:p>
            <a:r>
              <a:rPr lang="en-US" altLang="en-US" sz="2000" i="1" dirty="0" smtClean="0"/>
              <a:t>conditional1_if.js</a:t>
            </a:r>
          </a:p>
          <a:p>
            <a:endParaRPr lang="en-US" altLang="en-US" sz="2000" i="1" dirty="0" smtClean="0"/>
          </a:p>
          <a:p>
            <a:r>
              <a:rPr lang="en-US" altLang="en-US" sz="2000" i="1" dirty="0" smtClean="0"/>
              <a:t>case_illustrated.html</a:t>
            </a:r>
          </a:p>
          <a:p>
            <a:r>
              <a:rPr lang="en-US" altLang="en-US" sz="2000" i="1" dirty="0" smtClean="0"/>
              <a:t>case_illustrated.js</a:t>
            </a:r>
          </a:p>
          <a:p>
            <a:endParaRPr lang="en-US" altLang="en-US" sz="2000" i="1" dirty="0" smtClean="0"/>
          </a:p>
          <a:p>
            <a:r>
              <a:rPr lang="en-US" altLang="en-US" sz="2000" i="1" dirty="0" smtClean="0"/>
              <a:t>js_Exercise8_softball_students.html</a:t>
            </a:r>
          </a:p>
          <a:p>
            <a:endParaRPr lang="en-US" altLang="en-US" sz="2000" i="1" dirty="0"/>
          </a:p>
          <a:p>
            <a:endParaRPr lang="en-US" altLang="en-US" sz="2000" i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24400" y="12954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25776-4256-4468-8234-4FACD14F798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-1940" y="10668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84944" y="243945"/>
            <a:ext cx="7543800" cy="7889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600" dirty="0" smtClean="0">
                <a:solidFill>
                  <a:schemeClr val="tx2">
                    <a:satMod val="130000"/>
                  </a:schemeClr>
                </a:solidFill>
              </a:rPr>
              <a:t>More Function Illustrations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821488" y="6597134"/>
            <a:ext cx="213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1" dirty="0" smtClean="0"/>
              <a:t>conditional2_if.html</a:t>
            </a:r>
            <a:endParaRPr lang="en-US" altLang="en-US" sz="1800" dirty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905000" y="1905000"/>
            <a:ext cx="5932311" cy="2246769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smtClean="0"/>
              <a:t>Please open</a:t>
            </a:r>
          </a:p>
          <a:p>
            <a:pPr algn="ctr"/>
            <a:r>
              <a:rPr lang="en-US" altLang="en-US" sz="2800" dirty="0" smtClean="0"/>
              <a:t> </a:t>
            </a:r>
            <a:endParaRPr lang="en-US" altLang="en-US" sz="2800" dirty="0"/>
          </a:p>
          <a:p>
            <a:pPr algn="ctr"/>
            <a:r>
              <a:rPr lang="en-US" altLang="en-US" sz="2800" i="1" dirty="0" smtClean="0"/>
              <a:t>conditional2_if.html</a:t>
            </a:r>
          </a:p>
          <a:p>
            <a:pPr algn="ctr"/>
            <a:r>
              <a:rPr lang="en-US" altLang="en-US" sz="2800" i="1" dirty="0" smtClean="0"/>
              <a:t>conditional2_if.js</a:t>
            </a:r>
          </a:p>
          <a:p>
            <a:pPr algn="ctr"/>
            <a:endParaRPr lang="en-US" altLang="en-US" sz="2800" i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248855" y="4749966"/>
            <a:ext cx="657263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 the use of </a:t>
            </a:r>
            <a:r>
              <a:rPr lang="en-US" i="1" dirty="0" smtClean="0"/>
              <a:t>length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err="1" smtClean="0"/>
              <a:t>onchange</a:t>
            </a:r>
            <a:r>
              <a:rPr lang="en-US" i="1" dirty="0" smtClean="0"/>
              <a:t>; case</a:t>
            </a:r>
            <a:r>
              <a:rPr lang="en-US" dirty="0" smtClean="0"/>
              <a:t> revisited</a:t>
            </a:r>
            <a:endParaRPr lang="en-US" i="1" dirty="0"/>
          </a:p>
          <a:p>
            <a:endParaRPr lang="en-US" sz="1200" dirty="0"/>
          </a:p>
          <a:p>
            <a:r>
              <a:rPr lang="en-US" dirty="0" smtClean="0"/>
              <a:t>(</a:t>
            </a:r>
            <a:r>
              <a:rPr lang="en-US" dirty="0" err="1" smtClean="0"/>
              <a:t>usernum.</a:t>
            </a:r>
            <a:r>
              <a:rPr lang="en-US" dirty="0" err="1" smtClean="0">
                <a:solidFill>
                  <a:srgbClr val="FA0ECD"/>
                </a:solidFill>
              </a:rPr>
              <a:t>length</a:t>
            </a:r>
            <a:r>
              <a:rPr lang="en-US" dirty="0" smtClean="0"/>
              <a:t> </a:t>
            </a:r>
            <a:r>
              <a:rPr lang="en-US" dirty="0"/>
              <a:t>== 7</a:t>
            </a:r>
            <a:r>
              <a:rPr lang="en-US" dirty="0" smtClean="0"/>
              <a:t>)</a:t>
            </a:r>
          </a:p>
          <a:p>
            <a:r>
              <a:rPr lang="en-US" dirty="0" err="1">
                <a:solidFill>
                  <a:srgbClr val="FA0ECD"/>
                </a:solidFill>
              </a:rPr>
              <a:t>onchange</a:t>
            </a:r>
            <a:r>
              <a:rPr lang="en-US" dirty="0"/>
              <a:t>="</a:t>
            </a:r>
            <a:r>
              <a:rPr lang="en-US" dirty="0" err="1"/>
              <a:t>pageColor</a:t>
            </a:r>
            <a:r>
              <a:rPr lang="en-US" dirty="0"/>
              <a:t>(</a:t>
            </a:r>
            <a:r>
              <a:rPr lang="en-US" dirty="0" err="1"/>
              <a:t>pagecolor.value</a:t>
            </a:r>
            <a:r>
              <a:rPr lang="en-US" dirty="0"/>
              <a:t>)"</a:t>
            </a:r>
          </a:p>
        </p:txBody>
      </p:sp>
    </p:spTree>
    <p:extLst>
      <p:ext uri="{BB962C8B-B14F-4D97-AF65-F5344CB8AC3E}">
        <p14:creationId xmlns:p14="http://schemas.microsoft.com/office/powerpoint/2010/main" val="384887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2727325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0913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3" name="Rectangle 3"/>
          <p:cNvSpPr txBox="1">
            <a:spLocks noChangeArrowheads="1"/>
          </p:cNvSpPr>
          <p:nvPr/>
        </p:nvSpPr>
        <p:spPr bwMode="auto">
          <a:xfrm>
            <a:off x="304800" y="1442955"/>
            <a:ext cx="4082715" cy="472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An order form has been started for this task.  Note the comments where you need to add elements.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You will also need to create a JavaScript file and code functions to complete the task.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Note that the $ amounts have 2 decimals and that the state is lower case; but upper case should work, too (consider using .</a:t>
            </a:r>
            <a:r>
              <a:rPr lang="en-US" altLang="en-US" sz="2400" dirty="0" err="1" smtClean="0"/>
              <a:t>toUpperCase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781800" y="6612522"/>
            <a:ext cx="18437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 smtClean="0"/>
              <a:t>js_Exercise9_tshirts</a:t>
            </a:r>
            <a:endParaRPr lang="en-US" altLang="en-US" sz="1600" dirty="0"/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l="401" t="9153" r="65505" b="34293"/>
          <a:stretch/>
        </p:blipFill>
        <p:spPr bwMode="auto">
          <a:xfrm>
            <a:off x="4724400" y="1295400"/>
            <a:ext cx="4343399" cy="4191000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4"/>
          <a:srcRect l="28368" t="36492" r="49092" b="48688"/>
          <a:stretch/>
        </p:blipFill>
        <p:spPr bwMode="auto">
          <a:xfrm>
            <a:off x="5105400" y="5571039"/>
            <a:ext cx="2895600" cy="95684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724400" y="381041"/>
            <a:ext cx="4267200" cy="646331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dirty="0" smtClean="0"/>
              <a:t>Open  </a:t>
            </a:r>
            <a:r>
              <a:rPr lang="en-US" altLang="en-US" sz="1800" i="1" dirty="0" smtClean="0"/>
              <a:t>js_Exercise9_</a:t>
            </a:r>
            <a:r>
              <a:rPr lang="en-US" altLang="en-US" sz="1800" i="1" dirty="0">
                <a:solidFill>
                  <a:srgbClr val="0070C0"/>
                </a:solidFill>
              </a:rPr>
              <a:t>tshirts</a:t>
            </a:r>
            <a:r>
              <a:rPr lang="en-US" altLang="en-US" sz="1800" i="1" dirty="0" smtClean="0"/>
              <a:t>_students.html</a:t>
            </a:r>
          </a:p>
          <a:p>
            <a:pPr algn="ctr"/>
            <a:r>
              <a:rPr lang="en-US" altLang="en-US" sz="1800" dirty="0" smtClean="0"/>
              <a:t>to begin and for additional instructions.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825710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25776-4256-4468-8234-4FACD14F798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-1940" y="10668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84944" y="243945"/>
            <a:ext cx="7543800" cy="7889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More Function 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Illustrations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710238" y="6597134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1" dirty="0" smtClean="0"/>
              <a:t>conditional3_radio_chkbox</a:t>
            </a:r>
            <a:endParaRPr lang="en-US" altLang="en-US" sz="1800" dirty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310129" y="1494087"/>
            <a:ext cx="6519862" cy="2246769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smtClean="0"/>
              <a:t>Please open</a:t>
            </a:r>
          </a:p>
          <a:p>
            <a:pPr algn="ctr"/>
            <a:endParaRPr lang="en-US" altLang="en-US" sz="2800" dirty="0" smtClean="0"/>
          </a:p>
          <a:p>
            <a:pPr algn="ctr"/>
            <a:r>
              <a:rPr lang="en-US" altLang="en-US" sz="2800" dirty="0" smtClean="0"/>
              <a:t> </a:t>
            </a:r>
            <a:r>
              <a:rPr lang="en-US" altLang="en-US" sz="2800" i="1" dirty="0" smtClean="0"/>
              <a:t>conditional3_radio_chkbox.html</a:t>
            </a:r>
          </a:p>
          <a:p>
            <a:pPr algn="ctr"/>
            <a:r>
              <a:rPr lang="en-US" altLang="en-US" sz="2800" i="1" dirty="0" smtClean="0"/>
              <a:t>conditional3_radio_chkbox.js</a:t>
            </a:r>
          </a:p>
          <a:p>
            <a:pPr algn="ctr"/>
            <a:endParaRPr lang="en-US" altLang="en-US" sz="2800" i="1" dirty="0"/>
          </a:p>
        </p:txBody>
      </p:sp>
      <p:sp>
        <p:nvSpPr>
          <p:cNvPr id="9" name="Rectangle 8"/>
          <p:cNvSpPr/>
          <p:nvPr/>
        </p:nvSpPr>
        <p:spPr>
          <a:xfrm>
            <a:off x="510633" y="4297277"/>
            <a:ext cx="6229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 the use of </a:t>
            </a:r>
            <a:r>
              <a:rPr lang="en-US" i="1" dirty="0" smtClean="0"/>
              <a:t>case, if, "priming" variables, assembling a list or message </a:t>
            </a:r>
          </a:p>
          <a:p>
            <a:r>
              <a:rPr lang="en-US" sz="1200" i="1" dirty="0" smtClean="0"/>
              <a:t> </a:t>
            </a:r>
            <a:endParaRPr lang="en-US" sz="1200" i="1" dirty="0"/>
          </a:p>
          <a:p>
            <a:r>
              <a:rPr lang="en-US" i="1" dirty="0" err="1"/>
              <a:t>var</a:t>
            </a:r>
            <a:r>
              <a:rPr lang="en-US" i="1" dirty="0"/>
              <a:t> note</a:t>
            </a:r>
            <a:r>
              <a:rPr lang="en-US" i="1" dirty="0" smtClean="0"/>
              <a:t>="";</a:t>
            </a:r>
          </a:p>
          <a:p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chcheese</a:t>
            </a:r>
            <a:r>
              <a:rPr lang="en-US" i="1" dirty="0"/>
              <a:t>="false</a:t>
            </a:r>
            <a:r>
              <a:rPr lang="en-US" i="1" dirty="0" smtClean="0"/>
              <a:t>";</a:t>
            </a:r>
          </a:p>
          <a:p>
            <a:r>
              <a:rPr lang="en-US" i="1" dirty="0"/>
              <a:t>note+=</a:t>
            </a:r>
            <a:r>
              <a:rPr lang="en-US" i="1" dirty="0" err="1"/>
              <a:t>showcheese</a:t>
            </a:r>
            <a:r>
              <a:rPr lang="en-US" i="1" dirty="0"/>
              <a:t>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857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2727325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99185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3" name="Rectangle 3"/>
          <p:cNvSpPr txBox="1">
            <a:spLocks noChangeArrowheads="1"/>
          </p:cNvSpPr>
          <p:nvPr/>
        </p:nvSpPr>
        <p:spPr bwMode="auto">
          <a:xfrm>
            <a:off x="341312" y="1107115"/>
            <a:ext cx="8461375" cy="549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en-US" altLang="en-US" sz="3600" dirty="0" smtClean="0"/>
              <a:t>From the checkboxes provided, create a shopping cart that displays when a button is pressed.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endParaRPr lang="en-US" altLang="en-US" sz="36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en-US" altLang="en-US" sz="3600" dirty="0" smtClean="0"/>
              <a:t>Another button should clear the cart.</a:t>
            </a:r>
            <a:endParaRPr lang="en-US" altLang="en-US" sz="3600" dirty="0"/>
          </a:p>
        </p:txBody>
      </p:sp>
      <p:sp>
        <p:nvSpPr>
          <p:cNvPr id="43014" name="Rectangle 1"/>
          <p:cNvSpPr>
            <a:spLocks noChangeArrowheads="1"/>
          </p:cNvSpPr>
          <p:nvPr/>
        </p:nvSpPr>
        <p:spPr bwMode="auto">
          <a:xfrm>
            <a:off x="6248400" y="6597650"/>
            <a:ext cx="23550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1" dirty="0" smtClean="0"/>
              <a:t>js_Exercise8_softball</a:t>
            </a:r>
            <a:endParaRPr lang="en-US" altLang="en-US" sz="1800" i="1" dirty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622799" y="371553"/>
            <a:ext cx="4267200" cy="646331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dirty="0" smtClean="0"/>
              <a:t>Open  </a:t>
            </a:r>
            <a:r>
              <a:rPr lang="en-US" altLang="en-US" sz="1800" i="1" dirty="0" smtClean="0"/>
              <a:t>myCart_students.html</a:t>
            </a:r>
          </a:p>
          <a:p>
            <a:pPr algn="ctr"/>
            <a:r>
              <a:rPr lang="en-US" altLang="en-US" sz="1800" dirty="0" smtClean="0"/>
              <a:t>to begin and for additional instructions.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63701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7543800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Form Validation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13141"/>
            <a:ext cx="8610600" cy="29718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It is common to use JavaScript to validate form information before submitting it to the web server.</a:t>
            </a:r>
          </a:p>
          <a:p>
            <a:pPr lvl="1" eaLnBrk="1" hangingPunct="1"/>
            <a:r>
              <a:rPr lang="en-US" altLang="en-US" sz="2400" dirty="0" smtClean="0"/>
              <a:t>Is the name entered?</a:t>
            </a:r>
          </a:p>
          <a:p>
            <a:pPr lvl="1" eaLnBrk="1" hangingPunct="1"/>
            <a:r>
              <a:rPr lang="en-US" altLang="en-US" sz="2400" dirty="0" smtClean="0"/>
              <a:t>Is the e-mail address of correct format?</a:t>
            </a:r>
          </a:p>
          <a:p>
            <a:pPr lvl="1" eaLnBrk="1" hangingPunct="1"/>
            <a:r>
              <a:rPr lang="en-US" altLang="en-US" sz="2400" dirty="0" smtClean="0"/>
              <a:t>Is the phone number in the correct format?</a:t>
            </a:r>
          </a:p>
          <a:p>
            <a:pPr eaLnBrk="1" hangingPunct="1"/>
            <a:r>
              <a:rPr lang="en-US" altLang="en-US" sz="2600" dirty="0" smtClean="0"/>
              <a:t>The primary addition to our previous exercises is accessing form elements and returning a value (true/false) to the HTML.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76325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629399" y="6597650"/>
            <a:ext cx="1978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 err="1"/>
              <a:t>form_validation</a:t>
            </a:r>
            <a:endParaRPr lang="en-US" altLang="en-US" sz="1800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676400" y="4419600"/>
            <a:ext cx="5775325" cy="2092881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600" dirty="0" smtClean="0"/>
              <a:t>Please open</a:t>
            </a:r>
          </a:p>
          <a:p>
            <a:pPr algn="ctr"/>
            <a:r>
              <a:rPr lang="en-US" altLang="en-US" sz="2600" dirty="0" smtClean="0"/>
              <a:t> </a:t>
            </a:r>
            <a:r>
              <a:rPr lang="en-US" altLang="en-US" sz="2600" i="1" dirty="0" smtClean="0"/>
              <a:t>form_validation_example1.html</a:t>
            </a:r>
          </a:p>
          <a:p>
            <a:pPr algn="ctr"/>
            <a:r>
              <a:rPr lang="en-US" altLang="en-US" sz="2600" i="1" dirty="0" smtClean="0"/>
              <a:t>form_validation_example1.js</a:t>
            </a:r>
          </a:p>
          <a:p>
            <a:pPr algn="ctr"/>
            <a:r>
              <a:rPr lang="en-US" altLang="en-US" sz="2600" i="1" dirty="0" smtClean="0"/>
              <a:t>form_validation_example2.html</a:t>
            </a:r>
          </a:p>
          <a:p>
            <a:pPr algn="ctr"/>
            <a:r>
              <a:rPr lang="en-US" altLang="en-US" sz="2600" i="1" dirty="0" smtClean="0"/>
              <a:t>form_validation_example2.js</a:t>
            </a:r>
            <a:endParaRPr lang="en-US" alt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42141153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2727325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99185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3" name="Rectangle 3"/>
          <p:cNvSpPr txBox="1">
            <a:spLocks noChangeArrowheads="1"/>
          </p:cNvSpPr>
          <p:nvPr/>
        </p:nvSpPr>
        <p:spPr bwMode="auto">
          <a:xfrm>
            <a:off x="341312" y="1107115"/>
            <a:ext cx="8461375" cy="549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en-US" altLang="en-US" sz="2400" dirty="0" smtClean="0"/>
              <a:t>The html file contains multiple forms.  The first collects basic data (name, address, etc.).  The next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en-US" altLang="en-US" sz="2400" dirty="0" smtClean="0"/>
              <a:t>A style sheet has already been created, but there is no link from html.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en-US" altLang="en-US" sz="2400" dirty="0" smtClean="0"/>
              <a:t>A </a:t>
            </a:r>
            <a:r>
              <a:rPr lang="en-US" altLang="en-US" sz="2400" dirty="0" err="1" smtClean="0"/>
              <a:t>js</a:t>
            </a:r>
            <a:r>
              <a:rPr lang="en-US" altLang="en-US" sz="2400" dirty="0" smtClean="0"/>
              <a:t> sheet has been created, but not coded nor linked from html.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en-US" altLang="en-US" sz="2400" dirty="0" smtClean="0"/>
              <a:t>Link everything together and then code as necessary to validate input on the forms.  </a:t>
            </a:r>
            <a:endParaRPr lang="en-US" altLang="en-US" sz="2400" dirty="0"/>
          </a:p>
        </p:txBody>
      </p:sp>
      <p:sp>
        <p:nvSpPr>
          <p:cNvPr id="43014" name="Rectangle 1"/>
          <p:cNvSpPr>
            <a:spLocks noChangeArrowheads="1"/>
          </p:cNvSpPr>
          <p:nvPr/>
        </p:nvSpPr>
        <p:spPr bwMode="auto">
          <a:xfrm>
            <a:off x="6248400" y="6597650"/>
            <a:ext cx="23550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1" dirty="0" err="1" smtClean="0"/>
              <a:t>vaiidate</a:t>
            </a:r>
            <a:endParaRPr lang="en-US" altLang="en-US" sz="1800" i="1" dirty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622799" y="371553"/>
            <a:ext cx="4267200" cy="646331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dirty="0" smtClean="0"/>
              <a:t>Open  </a:t>
            </a:r>
            <a:r>
              <a:rPr lang="en-US" altLang="en-US" sz="1800" i="1" dirty="0" err="1" smtClean="0"/>
              <a:t>validateforms</a:t>
            </a:r>
            <a:r>
              <a:rPr lang="en-US" altLang="en-US" sz="1800" i="1" dirty="0" smtClean="0"/>
              <a:t> folder </a:t>
            </a:r>
          </a:p>
          <a:p>
            <a:pPr algn="ctr"/>
            <a:r>
              <a:rPr lang="en-US" altLang="en-US" sz="1800" dirty="0" smtClean="0"/>
              <a:t>to begin and for additional instructions.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03832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25776-4256-4468-8234-4FACD14F798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47700" y="990600"/>
            <a:ext cx="7848600" cy="4524315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dirty="0" smtClean="0"/>
              <a:t>That brings us to the end of our semester materials.  Any remaining time may be used to complete your final project.</a:t>
            </a:r>
          </a:p>
          <a:p>
            <a:pPr algn="ctr"/>
            <a:endParaRPr lang="en-US" altLang="en-US" sz="3600" dirty="0" smtClean="0"/>
          </a:p>
          <a:p>
            <a:pPr algn="ctr"/>
            <a:r>
              <a:rPr lang="en-US" altLang="en-US" sz="3600" dirty="0" smtClean="0"/>
              <a:t>I have enjoyed our time together.  I hope you have learned much.</a:t>
            </a:r>
          </a:p>
          <a:p>
            <a:pPr algn="ctr"/>
            <a:endParaRPr lang="en-US" altLang="en-US" sz="3600" dirty="0"/>
          </a:p>
          <a:p>
            <a:pPr algn="ctr"/>
            <a:r>
              <a:rPr lang="en-US" altLang="en-US" sz="3600" dirty="0" smtClean="0">
                <a:solidFill>
                  <a:srgbClr val="FF0000"/>
                </a:solidFill>
              </a:rPr>
              <a:t>Best of  luck in all of your finals!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7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280988"/>
            <a:ext cx="7772400" cy="71913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Goals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1000" y="1149489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Explore IF statements</a:t>
            </a:r>
          </a:p>
          <a:p>
            <a:endParaRPr lang="en-US" sz="2800" dirty="0" smtClean="0"/>
          </a:p>
          <a:p>
            <a:r>
              <a:rPr lang="en-US" sz="2800" dirty="0" smtClean="0"/>
              <a:t>Examine Case structure</a:t>
            </a:r>
          </a:p>
          <a:p>
            <a:endParaRPr lang="en-US" sz="2800" dirty="0" smtClean="0"/>
          </a:p>
          <a:p>
            <a:r>
              <a:rPr lang="en-US" sz="2800" dirty="0" smtClean="0"/>
              <a:t>Check elements for</a:t>
            </a:r>
          </a:p>
          <a:p>
            <a:r>
              <a:rPr lang="en-US" dirty="0" smtClean="0"/>
              <a:t>     equality		less than	greater than</a:t>
            </a:r>
          </a:p>
          <a:p>
            <a:r>
              <a:rPr lang="en-US" dirty="0"/>
              <a:t> </a:t>
            </a:r>
            <a:r>
              <a:rPr lang="en-US" dirty="0" smtClean="0"/>
              <a:t>    existence		length		range</a:t>
            </a:r>
          </a:p>
          <a:p>
            <a:r>
              <a:rPr lang="en-US" dirty="0"/>
              <a:t> </a:t>
            </a:r>
            <a:r>
              <a:rPr lang="en-US" dirty="0" smtClean="0"/>
              <a:t>    string		numeric</a:t>
            </a:r>
          </a:p>
          <a:p>
            <a:r>
              <a:rPr lang="en-US" dirty="0" smtClean="0"/>
              <a:t>	</a:t>
            </a:r>
          </a:p>
          <a:p>
            <a:r>
              <a:rPr lang="en-US" sz="2800" dirty="0"/>
              <a:t>Create a basic form validation script for</a:t>
            </a:r>
          </a:p>
          <a:p>
            <a:r>
              <a:rPr lang="en-US" dirty="0"/>
              <a:t> </a:t>
            </a:r>
            <a:r>
              <a:rPr lang="en-US" dirty="0" smtClean="0"/>
              <a:t>    Text </a:t>
            </a:r>
            <a:r>
              <a:rPr lang="en-US" dirty="0"/>
              <a:t>boxes</a:t>
            </a:r>
          </a:p>
          <a:p>
            <a:r>
              <a:rPr lang="en-US" dirty="0" smtClean="0"/>
              <a:t>     Check </a:t>
            </a:r>
            <a:r>
              <a:rPr lang="en-US" dirty="0"/>
              <a:t>boxes</a:t>
            </a:r>
          </a:p>
          <a:p>
            <a:r>
              <a:rPr lang="en-US" dirty="0" smtClean="0"/>
              <a:t>     Radio </a:t>
            </a:r>
            <a:r>
              <a:rPr lang="en-US" dirty="0"/>
              <a:t>buttons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575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25776-4256-4468-8234-4FACD14F79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327075" y="1236792"/>
            <a:ext cx="8677269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400" dirty="0" smtClean="0">
                <a:solidFill>
                  <a:srgbClr val="FF0000"/>
                </a:solidFill>
              </a:rPr>
              <a:t>if</a:t>
            </a:r>
            <a:r>
              <a:rPr lang="en-US" altLang="en-US" sz="4400" dirty="0" smtClean="0">
                <a:solidFill>
                  <a:srgbClr val="000000"/>
                </a:solidFill>
              </a:rPr>
              <a:t> (condition to be tested)    </a:t>
            </a:r>
            <a:r>
              <a:rPr lang="en-US" altLang="en-US" sz="4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en-US" sz="4400" dirty="0">
                <a:solidFill>
                  <a:srgbClr val="000000"/>
                </a:solidFill>
              </a:rPr>
              <a:t> </a:t>
            </a:r>
            <a:r>
              <a:rPr lang="en-US" altLang="en-US" sz="4400" dirty="0" smtClean="0">
                <a:solidFill>
                  <a:srgbClr val="000000"/>
                </a:solidFill>
              </a:rPr>
              <a:t>   </a:t>
            </a:r>
            <a:r>
              <a:rPr lang="en-US" altLang="en-US" sz="4400" dirty="0" err="1" smtClean="0">
                <a:solidFill>
                  <a:srgbClr val="000000"/>
                </a:solidFill>
              </a:rPr>
              <a:t>js</a:t>
            </a:r>
            <a:r>
              <a:rPr lang="en-US" altLang="en-US" sz="4400" dirty="0" smtClean="0">
                <a:solidFill>
                  <a:srgbClr val="000000"/>
                </a:solidFill>
              </a:rPr>
              <a:t> statements for true result of test;</a:t>
            </a:r>
            <a:endParaRPr lang="en-US" altLang="en-US" sz="4400" dirty="0">
              <a:solidFill>
                <a:srgbClr val="000000"/>
              </a:solidFill>
            </a:endParaRPr>
          </a:p>
          <a:p>
            <a:r>
              <a:rPr lang="en-US" altLang="en-US" sz="4400" dirty="0" smtClean="0">
                <a:solidFill>
                  <a:srgbClr val="000000"/>
                </a:solidFill>
              </a:rPr>
              <a:t>    } </a:t>
            </a:r>
          </a:p>
          <a:p>
            <a:r>
              <a:rPr lang="en-US" altLang="en-US" sz="4400" dirty="0" smtClean="0">
                <a:solidFill>
                  <a:srgbClr val="FF0000"/>
                </a:solidFill>
              </a:rPr>
              <a:t>else</a:t>
            </a:r>
            <a:r>
              <a:rPr lang="en-US" altLang="en-US" sz="4400" dirty="0" smtClean="0">
                <a:solidFill>
                  <a:srgbClr val="000000"/>
                </a:solidFill>
              </a:rPr>
              <a:t> </a:t>
            </a:r>
            <a:r>
              <a:rPr lang="en-US" altLang="en-US" sz="4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en-US" sz="4400" dirty="0" smtClean="0">
                <a:solidFill>
                  <a:srgbClr val="000000"/>
                </a:solidFill>
              </a:rPr>
              <a:t> </a:t>
            </a:r>
            <a:r>
              <a:rPr lang="en-US" altLang="en-US" sz="4400" dirty="0">
                <a:solidFill>
                  <a:srgbClr val="000000"/>
                </a:solidFill>
              </a:rPr>
              <a:t> </a:t>
            </a:r>
            <a:r>
              <a:rPr lang="en-US" altLang="en-US" sz="4400" dirty="0" smtClean="0">
                <a:solidFill>
                  <a:srgbClr val="000000"/>
                </a:solidFill>
              </a:rPr>
              <a:t>  </a:t>
            </a:r>
            <a:r>
              <a:rPr lang="en-US" altLang="en-US" sz="4400" dirty="0" err="1" smtClean="0">
                <a:solidFill>
                  <a:srgbClr val="000000"/>
                </a:solidFill>
              </a:rPr>
              <a:t>js</a:t>
            </a:r>
            <a:r>
              <a:rPr lang="en-US" altLang="en-US" sz="4400" dirty="0" smtClean="0">
                <a:solidFill>
                  <a:srgbClr val="000000"/>
                </a:solidFill>
              </a:rPr>
              <a:t> </a:t>
            </a:r>
            <a:r>
              <a:rPr lang="en-US" altLang="en-US" sz="4400" dirty="0">
                <a:solidFill>
                  <a:srgbClr val="000000"/>
                </a:solidFill>
              </a:rPr>
              <a:t>statements for </a:t>
            </a:r>
            <a:r>
              <a:rPr lang="en-US" altLang="en-US" sz="4400" dirty="0" smtClean="0">
                <a:solidFill>
                  <a:srgbClr val="000000"/>
                </a:solidFill>
              </a:rPr>
              <a:t>false </a:t>
            </a:r>
            <a:r>
              <a:rPr lang="en-US" altLang="en-US" sz="4400" dirty="0">
                <a:solidFill>
                  <a:srgbClr val="000000"/>
                </a:solidFill>
              </a:rPr>
              <a:t>result of test</a:t>
            </a:r>
            <a:r>
              <a:rPr lang="en-US" altLang="en-US" sz="4400" dirty="0" smtClean="0">
                <a:solidFill>
                  <a:srgbClr val="000000"/>
                </a:solidFill>
              </a:rPr>
              <a:t>;</a:t>
            </a:r>
            <a:endParaRPr lang="en-US" altLang="en-US" sz="4400" dirty="0">
              <a:solidFill>
                <a:srgbClr val="000000"/>
              </a:solidFill>
            </a:endParaRPr>
          </a:p>
          <a:p>
            <a:r>
              <a:rPr lang="en-US" altLang="en-US" sz="4400" dirty="0" smtClean="0">
                <a:solidFill>
                  <a:srgbClr val="000000"/>
                </a:solidFill>
              </a:rPr>
              <a:t>    }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49313" y="57150"/>
            <a:ext cx="7543800" cy="7889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IF 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Syntax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" y="6019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else </a:t>
            </a:r>
            <a:r>
              <a:rPr lang="en-US" dirty="0" smtClean="0">
                <a:solidFill>
                  <a:srgbClr val="0070C0"/>
                </a:solidFill>
              </a:rPr>
              <a:t>is not required; when omitted, nothing happens if condition is false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6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25776-4256-4468-8234-4FACD14F79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-1940" y="921202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29000" y="224235"/>
            <a:ext cx="3475744" cy="7889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600" dirty="0" smtClean="0">
                <a:solidFill>
                  <a:schemeClr val="tx2">
                    <a:satMod val="130000"/>
                  </a:schemeClr>
                </a:solidFill>
              </a:rPr>
              <a:t>IF Illustrations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629400" y="6597134"/>
            <a:ext cx="213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1" dirty="0" smtClean="0"/>
              <a:t>conditional_if.html</a:t>
            </a:r>
            <a:r>
              <a:rPr lang="en-US" altLang="en-US" sz="1800" dirty="0" smtClean="0"/>
              <a:t>  </a:t>
            </a:r>
            <a:endParaRPr lang="en-US" altLang="en-US" sz="1800" dirty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14534" y="618729"/>
            <a:ext cx="2229379" cy="369332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i="1" dirty="0" smtClean="0"/>
              <a:t>conditional_if.html</a:t>
            </a:r>
            <a:endParaRPr lang="en-US" altLang="en-US" sz="1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1254059"/>
            <a:ext cx="471107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 smtClean="0">
                <a:solidFill>
                  <a:srgbClr val="C00000"/>
                </a:solidFill>
              </a:rPr>
              <a:t>/* --  1</a:t>
            </a:r>
            <a:r>
              <a:rPr lang="en-US" sz="1900" b="1" baseline="30000" dirty="0" smtClean="0">
                <a:solidFill>
                  <a:srgbClr val="C00000"/>
                </a:solidFill>
              </a:rPr>
              <a:t>st</a:t>
            </a:r>
            <a:r>
              <a:rPr lang="en-US" sz="1900" b="1" dirty="0" smtClean="0">
                <a:solidFill>
                  <a:srgbClr val="C00000"/>
                </a:solidFill>
              </a:rPr>
              <a:t> if statement; result:  "true"  --*/</a:t>
            </a:r>
            <a:endParaRPr lang="en-US" sz="1900" b="1" dirty="0">
              <a:solidFill>
                <a:srgbClr val="0070C0"/>
              </a:solidFill>
            </a:endParaRPr>
          </a:p>
          <a:p>
            <a:r>
              <a:rPr lang="en-US" sz="1800" dirty="0"/>
              <a:t>  if ((20/2)==10){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 err="1" smtClean="0"/>
              <a:t>document.write</a:t>
            </a:r>
            <a:r>
              <a:rPr lang="en-US" sz="1800" dirty="0"/>
              <a:t>("true" + "&lt;</a:t>
            </a:r>
            <a:r>
              <a:rPr lang="en-US" sz="1800" dirty="0" err="1"/>
              <a:t>br</a:t>
            </a:r>
            <a:r>
              <a:rPr lang="en-US" sz="1800" dirty="0"/>
              <a:t>&gt;");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</a:t>
            </a:r>
            <a:r>
              <a:rPr lang="en-US" sz="1800" dirty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 err="1"/>
              <a:t>document.write</a:t>
            </a:r>
            <a:r>
              <a:rPr lang="en-US" sz="1800" dirty="0"/>
              <a:t>("false" + "&lt;</a:t>
            </a:r>
            <a:r>
              <a:rPr lang="en-US" sz="1800" dirty="0" err="1"/>
              <a:t>br</a:t>
            </a:r>
            <a:r>
              <a:rPr lang="en-US" sz="1800" dirty="0"/>
              <a:t>&gt;");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</a:t>
            </a:r>
          </a:p>
          <a:p>
            <a:r>
              <a:rPr lang="en-US" sz="1800" dirty="0" smtClean="0"/>
              <a:t> </a:t>
            </a:r>
          </a:p>
          <a:p>
            <a:r>
              <a:rPr lang="en-US" sz="1800" dirty="0"/>
              <a:t>	  </a:t>
            </a:r>
            <a:endParaRPr lang="en-US" sz="1900" dirty="0"/>
          </a:p>
          <a:p>
            <a:r>
              <a:rPr lang="en-US" sz="1900" b="1" dirty="0" smtClean="0">
                <a:solidFill>
                  <a:srgbClr val="C00000"/>
                </a:solidFill>
              </a:rPr>
              <a:t>/* --  2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nd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>
                <a:solidFill>
                  <a:srgbClr val="C00000"/>
                </a:solidFill>
              </a:rPr>
              <a:t>if statement; </a:t>
            </a:r>
            <a:r>
              <a:rPr lang="en-US" sz="1900" b="1" dirty="0" smtClean="0">
                <a:solidFill>
                  <a:srgbClr val="C00000"/>
                </a:solidFill>
              </a:rPr>
              <a:t>result:  "false"  --*/ </a:t>
            </a:r>
            <a:r>
              <a:rPr lang="en-US" sz="1900" dirty="0" smtClean="0"/>
              <a:t> </a:t>
            </a:r>
            <a:endParaRPr lang="en-US" sz="1900" dirty="0"/>
          </a:p>
          <a:p>
            <a:r>
              <a:rPr lang="en-US" sz="1800" dirty="0"/>
              <a:t>  </a:t>
            </a:r>
            <a:r>
              <a:rPr lang="en-US" sz="1800" dirty="0" smtClean="0"/>
              <a:t>if </a:t>
            </a:r>
            <a:r>
              <a:rPr lang="en-US" sz="1800" dirty="0"/>
              <a:t>((20/2)!=10</a:t>
            </a:r>
            <a:r>
              <a:rPr lang="en-US" sz="1800" dirty="0" smtClean="0"/>
              <a:t>){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document.write</a:t>
            </a:r>
            <a:r>
              <a:rPr lang="en-US" sz="1800" dirty="0"/>
              <a:t>("true" + "&lt;</a:t>
            </a:r>
            <a:r>
              <a:rPr lang="en-US" sz="1800" dirty="0" err="1"/>
              <a:t>br</a:t>
            </a:r>
            <a:r>
              <a:rPr lang="en-US" sz="1800" dirty="0" smtClean="0"/>
              <a:t>&gt;");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document.write</a:t>
            </a:r>
            <a:r>
              <a:rPr lang="en-US" sz="1800" dirty="0"/>
              <a:t>("false" + "&lt;</a:t>
            </a:r>
            <a:r>
              <a:rPr lang="en-US" sz="1800" dirty="0" err="1"/>
              <a:t>br</a:t>
            </a:r>
            <a:r>
              <a:rPr lang="en-US" sz="1800" dirty="0" smtClean="0"/>
              <a:t>&gt;");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   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4706722" y="3674161"/>
            <a:ext cx="457200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 smtClean="0">
                <a:solidFill>
                  <a:srgbClr val="C00000"/>
                </a:solidFill>
              </a:rPr>
              <a:t>/* --  5</a:t>
            </a:r>
            <a:r>
              <a:rPr lang="en-US" sz="1900" b="1" baseline="30000" dirty="0" smtClean="0">
                <a:solidFill>
                  <a:srgbClr val="C00000"/>
                </a:solidFill>
              </a:rPr>
              <a:t>h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>
                <a:solidFill>
                  <a:srgbClr val="C00000"/>
                </a:solidFill>
              </a:rPr>
              <a:t>if statement; </a:t>
            </a:r>
            <a:r>
              <a:rPr lang="en-US" sz="1900" b="1" dirty="0" smtClean="0">
                <a:solidFill>
                  <a:srgbClr val="C00000"/>
                </a:solidFill>
              </a:rPr>
              <a:t>result: "false"  --*/ </a:t>
            </a:r>
            <a:r>
              <a:rPr lang="en-US" sz="1900" dirty="0" smtClean="0"/>
              <a:t>     </a:t>
            </a:r>
            <a:endParaRPr lang="en-US" sz="1900" dirty="0"/>
          </a:p>
          <a:p>
            <a:r>
              <a:rPr lang="en-US" sz="1800" dirty="0" smtClean="0"/>
              <a:t> </a:t>
            </a:r>
            <a:r>
              <a:rPr lang="en-US" sz="1800" dirty="0" err="1" smtClean="0"/>
              <a:t>var</a:t>
            </a:r>
            <a:r>
              <a:rPr lang="en-US" sz="1800" dirty="0" smtClean="0"/>
              <a:t> value1</a:t>
            </a:r>
            <a:r>
              <a:rPr lang="en-US" sz="1800" dirty="0"/>
              <a:t>="Jennifer"; </a:t>
            </a:r>
            <a:r>
              <a:rPr lang="en-US" sz="1800" dirty="0" err="1" smtClean="0"/>
              <a:t>var</a:t>
            </a:r>
            <a:r>
              <a:rPr lang="en-US" sz="1800" dirty="0" smtClean="0"/>
              <a:t> value2</a:t>
            </a:r>
            <a:r>
              <a:rPr lang="en-US" sz="1800" dirty="0" smtClean="0"/>
              <a:t>="</a:t>
            </a:r>
            <a:r>
              <a:rPr lang="en-US" sz="1800" dirty="0" err="1" smtClean="0"/>
              <a:t>jennifer</a:t>
            </a:r>
            <a:r>
              <a:rPr lang="en-US" sz="1800" dirty="0" smtClean="0"/>
              <a:t>";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smtClean="0"/>
              <a:t> if </a:t>
            </a:r>
            <a:r>
              <a:rPr lang="en-US" sz="1800" dirty="0"/>
              <a:t>(value1==value2</a:t>
            </a:r>
            <a:r>
              <a:rPr lang="en-US" sz="1800" dirty="0" smtClean="0"/>
              <a:t>){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 err="1" smtClean="0"/>
              <a:t>document.write</a:t>
            </a:r>
            <a:r>
              <a:rPr lang="en-US" sz="1800" dirty="0"/>
              <a:t>("true" + "&lt;</a:t>
            </a:r>
            <a:r>
              <a:rPr lang="en-US" sz="1800" dirty="0" err="1"/>
              <a:t>br</a:t>
            </a:r>
            <a:r>
              <a:rPr lang="en-US" sz="1800" dirty="0" smtClean="0"/>
              <a:t>&gt;");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 err="1" smtClean="0"/>
              <a:t>document.write</a:t>
            </a:r>
            <a:r>
              <a:rPr lang="en-US" sz="1800" dirty="0"/>
              <a:t>("false" + "&lt;</a:t>
            </a:r>
            <a:r>
              <a:rPr lang="en-US" sz="1800" dirty="0" err="1"/>
              <a:t>br</a:t>
            </a:r>
            <a:r>
              <a:rPr lang="en-US" sz="1800" dirty="0" smtClean="0"/>
              <a:t>&gt;");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 </a:t>
            </a:r>
            <a:endParaRPr lang="en-US" sz="1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39815" y="1219499"/>
            <a:ext cx="8385" cy="52400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723131" y="1305820"/>
            <a:ext cx="4572000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 smtClean="0">
                <a:solidFill>
                  <a:srgbClr val="C00000"/>
                </a:solidFill>
              </a:rPr>
              <a:t>/* --  3rd </a:t>
            </a:r>
            <a:r>
              <a:rPr lang="en-US" sz="1900" b="1" dirty="0">
                <a:solidFill>
                  <a:srgbClr val="C00000"/>
                </a:solidFill>
              </a:rPr>
              <a:t>if statement; </a:t>
            </a:r>
            <a:r>
              <a:rPr lang="en-US" sz="1900" b="1" dirty="0" smtClean="0">
                <a:solidFill>
                  <a:srgbClr val="C00000"/>
                </a:solidFill>
              </a:rPr>
              <a:t>result: "true"  --*/ </a:t>
            </a:r>
            <a:r>
              <a:rPr lang="en-US" sz="1900" dirty="0" smtClean="0"/>
              <a:t>     </a:t>
            </a:r>
            <a:endParaRPr lang="en-US" sz="1900" dirty="0"/>
          </a:p>
          <a:p>
            <a:r>
              <a:rPr lang="en-US" sz="1800" dirty="0" smtClean="0"/>
              <a:t> </a:t>
            </a:r>
            <a:r>
              <a:rPr lang="en-US" sz="1800" dirty="0"/>
              <a:t>if ((20/3)!=10</a:t>
            </a:r>
            <a:r>
              <a:rPr lang="en-US" sz="1800" dirty="0" smtClean="0"/>
              <a:t>)</a:t>
            </a:r>
            <a:r>
              <a:rPr lang="en-US" sz="1800" dirty="0"/>
              <a:t> </a:t>
            </a:r>
            <a:r>
              <a:rPr lang="en-US" sz="1800" dirty="0" smtClean="0"/>
              <a:t>{….}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b="1" dirty="0">
                <a:solidFill>
                  <a:srgbClr val="C00000"/>
                </a:solidFill>
              </a:rPr>
              <a:t>/* --  </a:t>
            </a:r>
            <a:r>
              <a:rPr lang="en-US" sz="1800" b="1" dirty="0" smtClean="0">
                <a:solidFill>
                  <a:srgbClr val="C00000"/>
                </a:solidFill>
              </a:rPr>
              <a:t>4th </a:t>
            </a:r>
            <a:r>
              <a:rPr lang="en-US" sz="1800" b="1" dirty="0">
                <a:solidFill>
                  <a:srgbClr val="C00000"/>
                </a:solidFill>
              </a:rPr>
              <a:t>if statement; result: </a:t>
            </a:r>
            <a:r>
              <a:rPr lang="en-US" sz="1800" b="1" dirty="0" smtClean="0">
                <a:solidFill>
                  <a:srgbClr val="C00000"/>
                </a:solidFill>
              </a:rPr>
              <a:t>"true"  --*/</a:t>
            </a:r>
          </a:p>
          <a:p>
            <a:r>
              <a:rPr lang="en-US" sz="1800" dirty="0"/>
              <a:t>if ((20/2)&gt;=10</a:t>
            </a:r>
            <a:r>
              <a:rPr lang="en-US" sz="1800" dirty="0" smtClean="0"/>
              <a:t>) </a:t>
            </a:r>
            <a:r>
              <a:rPr lang="en-US" sz="1600" dirty="0" smtClean="0"/>
              <a:t>{….}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85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C5665-A468-47BB-A0B2-72F30165622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609600" y="3928408"/>
            <a:ext cx="754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/>
              <a:t>tryme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score1=100; </a:t>
            </a:r>
            <a:r>
              <a:rPr lang="en-US" dirty="0" err="1"/>
              <a:t>var</a:t>
            </a:r>
            <a:r>
              <a:rPr lang="en-US" dirty="0"/>
              <a:t> score2=50; </a:t>
            </a:r>
            <a:r>
              <a:rPr lang="en-US" dirty="0" err="1"/>
              <a:t>var</a:t>
            </a:r>
            <a:r>
              <a:rPr lang="en-US" dirty="0"/>
              <a:t> tot;</a:t>
            </a:r>
          </a:p>
          <a:p>
            <a:r>
              <a:rPr lang="en-US" dirty="0"/>
              <a:t>	tot=</a:t>
            </a:r>
            <a:r>
              <a:rPr lang="en-US" dirty="0" err="1"/>
              <a:t>parseInt</a:t>
            </a:r>
            <a:r>
              <a:rPr lang="en-US" dirty="0"/>
              <a:t>(score1)+</a:t>
            </a:r>
            <a:r>
              <a:rPr lang="en-US" dirty="0" err="1"/>
              <a:t>parseInt</a:t>
            </a:r>
            <a:r>
              <a:rPr lang="en-US" dirty="0"/>
              <a:t>(score2);</a:t>
            </a:r>
          </a:p>
          <a:p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(tot);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5334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 caution when </a:t>
            </a:r>
            <a:r>
              <a:rPr lang="en-US" dirty="0"/>
              <a:t>the </a:t>
            </a:r>
            <a:r>
              <a:rPr lang="en-US" dirty="0" err="1"/>
              <a:t>js</a:t>
            </a:r>
            <a:r>
              <a:rPr lang="en-US" dirty="0"/>
              <a:t> is "</a:t>
            </a:r>
            <a:r>
              <a:rPr lang="en-US" dirty="0" err="1"/>
              <a:t>document.write</a:t>
            </a:r>
            <a:r>
              <a:rPr lang="en-US" dirty="0"/>
              <a:t>" instead of </a:t>
            </a:r>
            <a:r>
              <a:rPr lang="en-US" dirty="0" smtClean="0"/>
              <a:t>.</a:t>
            </a:r>
            <a:r>
              <a:rPr lang="en-US" dirty="0" err="1"/>
              <a:t>innerHTML</a:t>
            </a:r>
            <a:r>
              <a:rPr lang="en-US" dirty="0" smtClean="0"/>
              <a:t>="…"   If other text is already on the document screen, the </a:t>
            </a:r>
            <a:r>
              <a:rPr lang="en-US" dirty="0" err="1" smtClean="0"/>
              <a:t>document.write</a:t>
            </a:r>
            <a:r>
              <a:rPr lang="en-US" dirty="0" smtClean="0"/>
              <a:t> may replace everything else.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9906" y="2369403"/>
            <a:ext cx="7633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&lt;input type="button" value="Try" </a:t>
            </a:r>
            <a:endParaRPr lang="en-US" dirty="0" smtClean="0"/>
          </a:p>
          <a:p>
            <a:r>
              <a:rPr lang="en-US" dirty="0" smtClean="0"/>
              <a:t>&lt;span </a:t>
            </a:r>
            <a:r>
              <a:rPr lang="en-US" dirty="0" err="1" smtClean="0"/>
              <a:t>onClick</a:t>
            </a:r>
            <a:r>
              <a:rPr lang="en-US" dirty="0"/>
              <a:t>="</a:t>
            </a:r>
            <a:r>
              <a:rPr lang="en-US" dirty="0" err="1"/>
              <a:t>tryme</a:t>
            </a:r>
            <a:r>
              <a:rPr lang="en-US" dirty="0" smtClean="0"/>
              <a:t>();"&gt;</a:t>
            </a:r>
            <a:r>
              <a:rPr lang="en-US" dirty="0" err="1" smtClean="0"/>
              <a:t>calc</a:t>
            </a:r>
            <a:r>
              <a:rPr lang="en-US" dirty="0" smtClean="0"/>
              <a:t>&lt;/</a:t>
            </a:r>
            <a:r>
              <a:rPr lang="en-US" dirty="0"/>
              <a:t>span&gt;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906" y="2047648"/>
            <a:ext cx="138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6106" y="3571882"/>
            <a:ext cx="138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1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25776-4256-4468-8234-4FACD14F79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66731" y="793725"/>
            <a:ext cx="8677269" cy="591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n-US" altLang="en-US" b="1" i="1" dirty="0">
                <a:solidFill>
                  <a:srgbClr val="0070C0"/>
                </a:solidFill>
              </a:rPr>
              <a:t>xyz</a:t>
            </a:r>
            <a:r>
              <a:rPr lang="en-US" altLang="en-US" b="1" dirty="0">
                <a:solidFill>
                  <a:srgbClr val="0070C0"/>
                </a:solidFill>
              </a:rPr>
              <a:t>.html  file….</a:t>
            </a:r>
            <a:endParaRPr lang="en-US" altLang="en-US" b="1" dirty="0"/>
          </a:p>
          <a:p>
            <a:pPr>
              <a:lnSpc>
                <a:spcPts val="2500"/>
              </a:lnSpc>
            </a:pPr>
            <a:r>
              <a:rPr lang="en-US" altLang="en-US" dirty="0"/>
              <a:t>&lt;body&gt;</a:t>
            </a:r>
          </a:p>
          <a:p>
            <a:pPr>
              <a:lnSpc>
                <a:spcPts val="2500"/>
              </a:lnSpc>
            </a:pPr>
            <a:r>
              <a:rPr lang="en-US" altLang="en-US" dirty="0"/>
              <a:t>    &lt;h1&gt;Using JavaScript&lt;/h1&gt;</a:t>
            </a:r>
          </a:p>
          <a:p>
            <a:pPr>
              <a:lnSpc>
                <a:spcPts val="2500"/>
              </a:lnSpc>
            </a:pPr>
            <a:r>
              <a:rPr lang="en-US" altLang="en-US" dirty="0"/>
              <a:t>    &lt;input type="button" value="Click to enter quantity" 	</a:t>
            </a:r>
            <a:r>
              <a:rPr lang="en-US" altLang="en-US" dirty="0" err="1"/>
              <a:t>onclick</a:t>
            </a:r>
            <a:r>
              <a:rPr lang="en-US" altLang="en-US" dirty="0"/>
              <a:t>="</a:t>
            </a:r>
            <a:r>
              <a:rPr lang="en-US" altLang="en-US" dirty="0" err="1"/>
              <a:t>prompt_quantity</a:t>
            </a:r>
            <a:r>
              <a:rPr lang="en-US" altLang="en-US" dirty="0"/>
              <a:t>();"&gt;</a:t>
            </a:r>
          </a:p>
          <a:p>
            <a:pPr>
              <a:lnSpc>
                <a:spcPts val="2500"/>
              </a:lnSpc>
            </a:pPr>
            <a:r>
              <a:rPr lang="en-US" altLang="en-US" dirty="0"/>
              <a:t>&lt;/body</a:t>
            </a:r>
            <a:r>
              <a:rPr lang="en-US" altLang="en-US" dirty="0" smtClean="0"/>
              <a:t>&gt;</a:t>
            </a:r>
          </a:p>
          <a:p>
            <a:pPr>
              <a:lnSpc>
                <a:spcPts val="2500"/>
              </a:lnSpc>
            </a:pPr>
            <a:endParaRPr lang="en-US" altLang="en-US" dirty="0"/>
          </a:p>
          <a:p>
            <a:pPr>
              <a:lnSpc>
                <a:spcPts val="2500"/>
              </a:lnSpc>
            </a:pPr>
            <a:endParaRPr lang="en-US" altLang="en-US" dirty="0"/>
          </a:p>
          <a:p>
            <a:r>
              <a:rPr lang="en-US" altLang="en-US" b="1" i="1" dirty="0" smtClean="0">
                <a:solidFill>
                  <a:srgbClr val="0070C0"/>
                </a:solidFill>
              </a:rPr>
              <a:t>xyz</a:t>
            </a:r>
            <a:r>
              <a:rPr lang="en-US" altLang="en-US" b="1" dirty="0" smtClean="0">
                <a:solidFill>
                  <a:srgbClr val="0070C0"/>
                </a:solidFill>
              </a:rPr>
              <a:t>.js  file….</a:t>
            </a:r>
          </a:p>
          <a:p>
            <a:pPr>
              <a:lnSpc>
                <a:spcPts val="2500"/>
              </a:lnSpc>
            </a:pPr>
            <a:r>
              <a:rPr lang="en-US" altLang="en-US" dirty="0">
                <a:solidFill>
                  <a:srgbClr val="FF0000"/>
                </a:solidFill>
              </a:rPr>
              <a:t>function </a:t>
            </a:r>
            <a:r>
              <a:rPr lang="en-US" altLang="en-US" dirty="0" err="1" smtClean="0">
                <a:solidFill>
                  <a:srgbClr val="000000"/>
                </a:solidFill>
              </a:rPr>
              <a:t>prompt_quantity</a:t>
            </a:r>
            <a:r>
              <a:rPr lang="en-US" altLang="en-US" dirty="0">
                <a:solidFill>
                  <a:srgbClr val="000000"/>
                </a:solidFill>
              </a:rPr>
              <a:t>()  {</a:t>
            </a:r>
          </a:p>
          <a:p>
            <a:pPr>
              <a:lnSpc>
                <a:spcPts val="2500"/>
              </a:lnSpc>
            </a:pPr>
            <a:r>
              <a:rPr lang="en-US" altLang="en-US" dirty="0" err="1" smtClean="0">
                <a:solidFill>
                  <a:srgbClr val="FF0000"/>
                </a:solidFill>
              </a:rPr>
              <a:t>var</a:t>
            </a:r>
            <a:r>
              <a:rPr lang="en-US" altLang="en-US" dirty="0" smtClean="0">
                <a:solidFill>
                  <a:srgbClr val="000000"/>
                </a:solidFill>
              </a:rPr>
              <a:t> quantity= </a:t>
            </a:r>
            <a:r>
              <a:rPr lang="en-US" altLang="en-US" dirty="0">
                <a:solidFill>
                  <a:srgbClr val="000000"/>
                </a:solidFill>
              </a:rPr>
              <a:t>prompt("Please </a:t>
            </a:r>
            <a:r>
              <a:rPr lang="en-US" altLang="en-US" dirty="0" smtClean="0">
                <a:solidFill>
                  <a:srgbClr val="000000"/>
                </a:solidFill>
              </a:rPr>
              <a:t>enter </a:t>
            </a:r>
            <a:r>
              <a:rPr lang="en-US" altLang="en-US" dirty="0">
                <a:solidFill>
                  <a:srgbClr val="000000"/>
                </a:solidFill>
              </a:rPr>
              <a:t>a quantity greater than 0</a:t>
            </a:r>
            <a:r>
              <a:rPr lang="en-US" altLang="en-US" dirty="0" smtClean="0">
                <a:solidFill>
                  <a:srgbClr val="000000"/>
                </a:solidFill>
              </a:rPr>
              <a:t>");</a:t>
            </a:r>
          </a:p>
          <a:p>
            <a:pPr>
              <a:lnSpc>
                <a:spcPts val="25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     </a:t>
            </a:r>
            <a:r>
              <a:rPr lang="en-US" altLang="en-US" dirty="0" smtClean="0">
                <a:solidFill>
                  <a:srgbClr val="FF0000"/>
                </a:solidFill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</a:rPr>
              <a:t> (</a:t>
            </a:r>
            <a:r>
              <a:rPr lang="en-US" altLang="en-US" dirty="0" err="1" smtClean="0">
                <a:solidFill>
                  <a:srgbClr val="000000"/>
                </a:solidFill>
              </a:rPr>
              <a:t>parseInt</a:t>
            </a:r>
            <a:r>
              <a:rPr lang="en-US" altLang="en-US" dirty="0" smtClean="0">
                <a:solidFill>
                  <a:srgbClr val="000000"/>
                </a:solidFill>
              </a:rPr>
              <a:t>(quantity) </a:t>
            </a:r>
            <a:r>
              <a:rPr lang="en-US" altLang="en-US" dirty="0">
                <a:solidFill>
                  <a:srgbClr val="000000"/>
                </a:solidFill>
              </a:rPr>
              <a:t>&lt;= 0)    {</a:t>
            </a:r>
          </a:p>
          <a:p>
            <a:pPr>
              <a:lnSpc>
                <a:spcPts val="25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	alert</a:t>
            </a:r>
            <a:r>
              <a:rPr lang="en-US" altLang="en-US" dirty="0">
                <a:solidFill>
                  <a:srgbClr val="000000"/>
                </a:solidFill>
              </a:rPr>
              <a:t>("Quantity is not greater than 0.");</a:t>
            </a:r>
          </a:p>
          <a:p>
            <a:pPr>
              <a:lnSpc>
                <a:spcPts val="25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     } </a:t>
            </a:r>
          </a:p>
          <a:p>
            <a:pPr>
              <a:lnSpc>
                <a:spcPts val="2500"/>
              </a:lnSpc>
            </a:pP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</a:rPr>
              <a:t>else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ts val="25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            </a:t>
            </a:r>
            <a:r>
              <a:rPr lang="en-US" altLang="en-US" dirty="0">
                <a:solidFill>
                  <a:srgbClr val="000000"/>
                </a:solidFill>
              </a:rPr>
              <a:t>alert("Thank you for entering a quantity greater than 0</a:t>
            </a:r>
            <a:r>
              <a:rPr lang="en-US" altLang="en-US" dirty="0" smtClean="0">
                <a:solidFill>
                  <a:srgbClr val="000000"/>
                </a:solidFill>
              </a:rPr>
              <a:t>.");</a:t>
            </a:r>
          </a:p>
          <a:p>
            <a:pPr>
              <a:lnSpc>
                <a:spcPts val="2500"/>
              </a:lnSpc>
            </a:pP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    </a:t>
            </a:r>
            <a:r>
              <a:rPr lang="en-US" altLang="en-US" dirty="0">
                <a:solidFill>
                  <a:srgbClr val="000000"/>
                </a:solidFill>
              </a:rPr>
              <a:t>} 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    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733799" y="57150"/>
            <a:ext cx="4659313" cy="7889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Function with IF </a:t>
            </a:r>
            <a:endParaRPr lang="en-US" sz="40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52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25776-4256-4468-8234-4FACD14F79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-1940" y="10668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84944" y="243945"/>
            <a:ext cx="7543800" cy="7889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600" dirty="0" smtClean="0">
                <a:solidFill>
                  <a:schemeClr val="tx2">
                    <a:satMod val="130000"/>
                  </a:schemeClr>
                </a:solidFill>
              </a:rPr>
              <a:t>More Function Illustrations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6200" y="6597134"/>
            <a:ext cx="49603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1" dirty="0" smtClean="0"/>
              <a:t>conditional1_if.html</a:t>
            </a:r>
            <a:r>
              <a:rPr lang="en-US" altLang="en-US" sz="1800" dirty="0" smtClean="0"/>
              <a:t>  &amp;  </a:t>
            </a:r>
            <a:r>
              <a:rPr lang="en-US" altLang="en-US" sz="1800" i="1" dirty="0" smtClean="0"/>
              <a:t>conditional1_if_students.js</a:t>
            </a:r>
            <a:r>
              <a:rPr lang="en-US" altLang="en-US" sz="1800" dirty="0" smtClean="0"/>
              <a:t> </a:t>
            </a:r>
            <a:endParaRPr lang="en-US" altLang="en-US" sz="1800" dirty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905000" y="1540764"/>
            <a:ext cx="5715000" cy="3108543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smtClean="0"/>
              <a:t>Previous slide and additional illustrations are in</a:t>
            </a:r>
          </a:p>
          <a:p>
            <a:pPr algn="ctr"/>
            <a:r>
              <a:rPr lang="en-US" altLang="en-US" sz="2800" dirty="0" smtClean="0"/>
              <a:t> </a:t>
            </a:r>
            <a:endParaRPr lang="en-US" altLang="en-US" sz="2800" dirty="0"/>
          </a:p>
          <a:p>
            <a:pPr algn="ctr"/>
            <a:r>
              <a:rPr lang="en-US" altLang="en-US" sz="2800" i="1" dirty="0" smtClean="0"/>
              <a:t>conditional1_if.html</a:t>
            </a:r>
          </a:p>
          <a:p>
            <a:pPr algn="ctr"/>
            <a:r>
              <a:rPr lang="en-US" altLang="en-US" sz="2800" i="1" dirty="0" smtClean="0"/>
              <a:t>conditional1_if.js</a:t>
            </a:r>
          </a:p>
          <a:p>
            <a:pPr algn="ctr"/>
            <a:endParaRPr lang="en-US" altLang="en-US" sz="2800" i="1" dirty="0"/>
          </a:p>
          <a:p>
            <a:pPr algn="ctr"/>
            <a:r>
              <a:rPr lang="en-US" altLang="en-US" sz="2800" dirty="0" smtClean="0"/>
              <a:t>Please open those files.</a:t>
            </a:r>
            <a:endParaRPr lang="en-US" alt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04800" y="4917550"/>
            <a:ext cx="83503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Note the use of </a:t>
            </a:r>
            <a:r>
              <a:rPr lang="en-US" i="1" dirty="0" smtClean="0"/>
              <a:t>or</a:t>
            </a:r>
            <a:r>
              <a:rPr lang="en-US" dirty="0" smtClean="0"/>
              <a:t>, </a:t>
            </a:r>
            <a:r>
              <a:rPr lang="en-US" i="1" dirty="0" smtClean="0"/>
              <a:t>blank</a:t>
            </a:r>
            <a:r>
              <a:rPr lang="en-US" dirty="0" smtClean="0"/>
              <a:t>, </a:t>
            </a:r>
            <a:r>
              <a:rPr lang="en-US" i="1" dirty="0" smtClean="0"/>
              <a:t>null, not equal;  switch case </a:t>
            </a:r>
            <a:r>
              <a:rPr lang="en-US" dirty="0" smtClean="0"/>
              <a:t>introduced</a:t>
            </a:r>
            <a:endParaRPr lang="en-US" i="1" dirty="0" smtClean="0"/>
          </a:p>
          <a:p>
            <a:endParaRPr lang="en-US" sz="1200" dirty="0" smtClean="0"/>
          </a:p>
          <a:p>
            <a:r>
              <a:rPr lang="en-US" dirty="0" smtClean="0"/>
              <a:t>(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en-US" b="1" dirty="0"/>
              <a:t>==</a:t>
            </a:r>
            <a:r>
              <a:rPr lang="en-US" dirty="0"/>
              <a:t> "IN" </a:t>
            </a:r>
            <a:r>
              <a:rPr lang="en-US" b="1" dirty="0">
                <a:solidFill>
                  <a:srgbClr val="FA0ECD"/>
                </a:solidFill>
              </a:rPr>
              <a:t>||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=="in</a:t>
            </a:r>
            <a:r>
              <a:rPr lang="en-US" dirty="0" smtClean="0"/>
              <a:t>")                                       </a:t>
            </a:r>
            <a:endParaRPr lang="en-US" b="1" dirty="0" smtClean="0">
              <a:solidFill>
                <a:srgbClr val="FA0ECD"/>
              </a:solidFill>
            </a:endParaRPr>
          </a:p>
          <a:p>
            <a:r>
              <a:rPr lang="en-US" dirty="0" smtClean="0"/>
              <a:t>(</a:t>
            </a:r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userage</a:t>
            </a:r>
            <a:r>
              <a:rPr lang="en-US" dirty="0" smtClean="0"/>
              <a:t>)==</a:t>
            </a:r>
            <a:r>
              <a:rPr lang="en-US" b="1" dirty="0" smtClean="0">
                <a:solidFill>
                  <a:srgbClr val="FA0ECD"/>
                </a:solidFill>
              </a:rPr>
              <a:t>""</a:t>
            </a:r>
            <a:r>
              <a:rPr lang="en-US" dirty="0" smtClean="0"/>
              <a:t> || </a:t>
            </a:r>
            <a:r>
              <a:rPr lang="en-US" dirty="0" err="1" smtClean="0"/>
              <a:t>userage</a:t>
            </a:r>
            <a:r>
              <a:rPr lang="en-US" dirty="0" smtClean="0"/>
              <a:t> == </a:t>
            </a:r>
            <a:r>
              <a:rPr lang="en-US" b="1" dirty="0" smtClean="0">
                <a:solidFill>
                  <a:srgbClr val="FA0ECD"/>
                </a:solidFill>
              </a:rPr>
              <a:t>null</a:t>
            </a:r>
            <a:r>
              <a:rPr lang="en-US" dirty="0" smtClean="0"/>
              <a:t>)           </a:t>
            </a:r>
            <a:endParaRPr lang="en-US" b="1" dirty="0" smtClean="0">
              <a:solidFill>
                <a:srgbClr val="FA0ECD"/>
              </a:solidFill>
            </a:endParaRPr>
          </a:p>
          <a:p>
            <a:r>
              <a:rPr lang="en-US" dirty="0" smtClean="0"/>
              <a:t>(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useranswer</a:t>
            </a:r>
            <a:r>
              <a:rPr lang="en-US" dirty="0"/>
              <a:t>) </a:t>
            </a:r>
            <a:r>
              <a:rPr lang="en-US" b="1" dirty="0" smtClean="0">
                <a:solidFill>
                  <a:srgbClr val="FA0ECD"/>
                </a:solidFill>
              </a:rPr>
              <a:t>!=</a:t>
            </a:r>
            <a:r>
              <a:rPr lang="en-US" dirty="0" smtClean="0"/>
              <a:t> </a:t>
            </a:r>
            <a:r>
              <a:rPr lang="en-US" dirty="0"/>
              <a:t>4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4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25776-4256-4468-8234-4FACD14F798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304800" y="719138"/>
            <a:ext cx="5333999" cy="599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function</a:t>
            </a:r>
            <a:r>
              <a:rPr lang="en-US" altLang="en-US" dirty="0" smtClean="0"/>
              <a:t> </a:t>
            </a:r>
            <a:r>
              <a:rPr lang="en-US" altLang="en-US" dirty="0" err="1"/>
              <a:t>chk_color</a:t>
            </a:r>
            <a:r>
              <a:rPr lang="en-US" altLang="en-US" dirty="0"/>
              <a:t>(</a:t>
            </a:r>
            <a:r>
              <a:rPr lang="en-US" altLang="en-US" dirty="0" err="1"/>
              <a:t>mycolor</a:t>
            </a:r>
            <a:r>
              <a:rPr lang="en-US" altLang="en-US" dirty="0" smtClean="0"/>
              <a:t>)</a:t>
            </a:r>
          </a:p>
          <a:p>
            <a:pPr>
              <a:lnSpc>
                <a:spcPts val="1200"/>
              </a:lnSpc>
            </a:pPr>
            <a:r>
              <a:rPr lang="en-US" altLang="en-US" sz="1600" dirty="0" smtClean="0"/>
              <a:t>{</a:t>
            </a:r>
            <a:endParaRPr lang="en-US" altLang="en-US" sz="1600" dirty="0"/>
          </a:p>
          <a:p>
            <a:pPr>
              <a:lnSpc>
                <a:spcPts val="2500"/>
              </a:lnSpc>
            </a:pPr>
            <a:r>
              <a:rPr lang="en-US" altLang="en-US" dirty="0">
                <a:solidFill>
                  <a:srgbClr val="FF0000"/>
                </a:solidFill>
              </a:rPr>
              <a:t>switch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FF0000"/>
                </a:solidFill>
              </a:rPr>
              <a:t>true</a:t>
            </a:r>
            <a:r>
              <a:rPr lang="en-US" altLang="en-US" dirty="0" smtClean="0"/>
              <a:t>)</a:t>
            </a:r>
          </a:p>
          <a:p>
            <a:pPr>
              <a:lnSpc>
                <a:spcPts val="1200"/>
              </a:lnSpc>
            </a:pPr>
            <a:r>
              <a:rPr lang="en-US" altLang="en-US" sz="1600" dirty="0" smtClean="0"/>
              <a:t>{</a:t>
            </a:r>
            <a:endParaRPr lang="en-US" altLang="en-US" sz="1600" dirty="0"/>
          </a:p>
          <a:p>
            <a:pPr>
              <a:lnSpc>
                <a:spcPts val="2500"/>
              </a:lnSpc>
            </a:pPr>
            <a:r>
              <a:rPr lang="en-US" altLang="en-US" dirty="0" smtClean="0"/>
              <a:t>    </a:t>
            </a:r>
            <a:r>
              <a:rPr lang="en-US" altLang="en-US" dirty="0" smtClean="0">
                <a:solidFill>
                  <a:srgbClr val="FF0000"/>
                </a:solidFill>
              </a:rPr>
              <a:t>case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mycolor</a:t>
            </a:r>
            <a:r>
              <a:rPr lang="en-US" altLang="en-US" dirty="0"/>
              <a:t>=="blue")</a:t>
            </a:r>
            <a:r>
              <a:rPr lang="en-US" altLang="en-US" b="1" dirty="0"/>
              <a:t>:</a:t>
            </a:r>
          </a:p>
          <a:p>
            <a:pPr>
              <a:lnSpc>
                <a:spcPts val="2500"/>
              </a:lnSpc>
            </a:pPr>
            <a:r>
              <a:rPr lang="en-US" altLang="en-US" dirty="0" smtClean="0"/>
              <a:t>        </a:t>
            </a:r>
            <a:r>
              <a:rPr lang="en-US" altLang="en-US" dirty="0" err="1" smtClean="0"/>
              <a:t>document.bgColor</a:t>
            </a:r>
            <a:r>
              <a:rPr lang="en-US" altLang="en-US" dirty="0" smtClean="0"/>
              <a:t> </a:t>
            </a:r>
            <a:r>
              <a:rPr lang="en-US" altLang="en-US" dirty="0"/>
              <a:t>= "#00f";</a:t>
            </a:r>
          </a:p>
          <a:p>
            <a:pPr>
              <a:lnSpc>
                <a:spcPts val="2500"/>
              </a:lnSpc>
            </a:pPr>
            <a:r>
              <a:rPr lang="en-US" altLang="en-US" dirty="0" smtClean="0"/>
              <a:t>        </a:t>
            </a:r>
            <a:r>
              <a:rPr lang="en-US" altLang="en-US" dirty="0" smtClean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;</a:t>
            </a:r>
          </a:p>
          <a:p>
            <a:pPr>
              <a:lnSpc>
                <a:spcPts val="2500"/>
              </a:lnSpc>
            </a:pPr>
            <a:r>
              <a:rPr lang="en-US" altLang="en-US" dirty="0" smtClean="0"/>
              <a:t>    </a:t>
            </a:r>
            <a:r>
              <a:rPr lang="en-US" altLang="en-US" dirty="0" smtClean="0">
                <a:solidFill>
                  <a:srgbClr val="FF0000"/>
                </a:solidFill>
              </a:rPr>
              <a:t>case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mycolor</a:t>
            </a:r>
            <a:r>
              <a:rPr lang="en-US" altLang="en-US" dirty="0"/>
              <a:t>=="green")</a:t>
            </a:r>
            <a:r>
              <a:rPr lang="en-US" altLang="en-US" b="1" dirty="0"/>
              <a:t>:</a:t>
            </a:r>
          </a:p>
          <a:p>
            <a:pPr>
              <a:lnSpc>
                <a:spcPts val="2500"/>
              </a:lnSpc>
            </a:pPr>
            <a:r>
              <a:rPr lang="en-US" altLang="en-US" dirty="0" smtClean="0"/>
              <a:t>        </a:t>
            </a:r>
            <a:r>
              <a:rPr lang="en-US" altLang="en-US" dirty="0" err="1" smtClean="0"/>
              <a:t>document.bgColor</a:t>
            </a:r>
            <a:r>
              <a:rPr lang="en-US" altLang="en-US" dirty="0" smtClean="0"/>
              <a:t> </a:t>
            </a:r>
            <a:r>
              <a:rPr lang="en-US" altLang="en-US" dirty="0"/>
              <a:t>= "#0f0";</a:t>
            </a:r>
          </a:p>
          <a:p>
            <a:pPr>
              <a:lnSpc>
                <a:spcPts val="25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        break</a:t>
            </a:r>
            <a:r>
              <a:rPr lang="en-US" altLang="en-US" dirty="0"/>
              <a:t>;</a:t>
            </a:r>
          </a:p>
          <a:p>
            <a:pPr>
              <a:lnSpc>
                <a:spcPts val="25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    case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mycolor</a:t>
            </a:r>
            <a:r>
              <a:rPr lang="en-US" altLang="en-US" dirty="0"/>
              <a:t>=="red")</a:t>
            </a:r>
            <a:r>
              <a:rPr lang="en-US" altLang="en-US" b="1" dirty="0"/>
              <a:t>:</a:t>
            </a:r>
          </a:p>
          <a:p>
            <a:pPr>
              <a:lnSpc>
                <a:spcPts val="2500"/>
              </a:lnSpc>
            </a:pPr>
            <a:r>
              <a:rPr lang="en-US" altLang="en-US" dirty="0" smtClean="0"/>
              <a:t>        </a:t>
            </a:r>
            <a:r>
              <a:rPr lang="en-US" altLang="en-US" dirty="0" err="1" smtClean="0"/>
              <a:t>document.bgColor</a:t>
            </a:r>
            <a:r>
              <a:rPr lang="en-US" altLang="en-US" dirty="0" smtClean="0"/>
              <a:t> </a:t>
            </a:r>
            <a:r>
              <a:rPr lang="en-US" altLang="en-US" dirty="0"/>
              <a:t>= "#f00";</a:t>
            </a:r>
          </a:p>
          <a:p>
            <a:pPr>
              <a:lnSpc>
                <a:spcPts val="25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        break</a:t>
            </a:r>
            <a:r>
              <a:rPr lang="en-US" altLang="en-US" dirty="0"/>
              <a:t>;</a:t>
            </a:r>
          </a:p>
          <a:p>
            <a:pPr>
              <a:lnSpc>
                <a:spcPts val="25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    case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mycolor</a:t>
            </a:r>
            <a:r>
              <a:rPr lang="en-US" altLang="en-US" dirty="0"/>
              <a:t>=="orange")</a:t>
            </a:r>
            <a:r>
              <a:rPr lang="en-US" altLang="en-US" b="1" dirty="0"/>
              <a:t>:</a:t>
            </a:r>
          </a:p>
          <a:p>
            <a:pPr>
              <a:lnSpc>
                <a:spcPts val="2500"/>
              </a:lnSpc>
            </a:pPr>
            <a:r>
              <a:rPr lang="en-US" altLang="en-US" dirty="0" smtClean="0"/>
              <a:t>        </a:t>
            </a:r>
            <a:r>
              <a:rPr lang="en-US" altLang="en-US" dirty="0" err="1" smtClean="0"/>
              <a:t>document.bgColor</a:t>
            </a:r>
            <a:r>
              <a:rPr lang="en-US" altLang="en-US" dirty="0" smtClean="0"/>
              <a:t> </a:t>
            </a:r>
            <a:r>
              <a:rPr lang="en-US" altLang="en-US" dirty="0"/>
              <a:t>= "#f60";</a:t>
            </a:r>
          </a:p>
          <a:p>
            <a:pPr>
              <a:lnSpc>
                <a:spcPts val="25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        break</a:t>
            </a:r>
            <a:r>
              <a:rPr lang="en-US" altLang="en-US" dirty="0"/>
              <a:t>;			</a:t>
            </a:r>
          </a:p>
          <a:p>
            <a:pPr>
              <a:lnSpc>
                <a:spcPts val="25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    default</a:t>
            </a:r>
            <a:r>
              <a:rPr lang="en-US" altLang="en-US" b="1" dirty="0"/>
              <a:t>:</a:t>
            </a:r>
          </a:p>
          <a:p>
            <a:pPr>
              <a:lnSpc>
                <a:spcPts val="2500"/>
              </a:lnSpc>
            </a:pPr>
            <a:r>
              <a:rPr lang="en-US" altLang="en-US" dirty="0" smtClean="0"/>
              <a:t>        </a:t>
            </a:r>
            <a:r>
              <a:rPr lang="en-US" altLang="en-US" dirty="0" err="1" smtClean="0"/>
              <a:t>document.bgColor</a:t>
            </a:r>
            <a:r>
              <a:rPr lang="en-US" altLang="en-US" dirty="0" smtClean="0"/>
              <a:t> </a:t>
            </a:r>
            <a:r>
              <a:rPr lang="en-US" altLang="en-US" dirty="0"/>
              <a:t>= "#000";	</a:t>
            </a:r>
          </a:p>
          <a:p>
            <a:pPr>
              <a:lnSpc>
                <a:spcPts val="1200"/>
              </a:lnSpc>
            </a:pPr>
            <a:r>
              <a:rPr lang="en-US" altLang="en-US" sz="1600" dirty="0" smtClean="0"/>
              <a:t>}</a:t>
            </a:r>
          </a:p>
          <a:p>
            <a:pPr>
              <a:lnSpc>
                <a:spcPts val="1200"/>
              </a:lnSpc>
            </a:pPr>
            <a:endParaRPr lang="en-US" altLang="en-US" sz="1600" dirty="0" smtClean="0"/>
          </a:p>
          <a:p>
            <a:pPr>
              <a:lnSpc>
                <a:spcPts val="1200"/>
              </a:lnSpc>
            </a:pPr>
            <a:r>
              <a:rPr lang="en-US" altLang="en-US" sz="1600" dirty="0"/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05158" y="85156"/>
            <a:ext cx="5802312" cy="63398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SWITCH CASE ILLUSTRATED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976938" y="931117"/>
            <a:ext cx="2895600" cy="369332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dirty="0" smtClean="0"/>
              <a:t>Open  </a:t>
            </a:r>
            <a:r>
              <a:rPr lang="en-US" altLang="en-US" sz="1800" i="1" dirty="0" smtClean="0"/>
              <a:t>case_illustrated.html</a:t>
            </a:r>
          </a:p>
        </p:txBody>
      </p:sp>
    </p:spTree>
    <p:extLst>
      <p:ext uri="{BB962C8B-B14F-4D97-AF65-F5344CB8AC3E}">
        <p14:creationId xmlns:p14="http://schemas.microsoft.com/office/powerpoint/2010/main" val="334728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2727325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99185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3" name="Rectangle 3"/>
          <p:cNvSpPr txBox="1">
            <a:spLocks noChangeArrowheads="1"/>
          </p:cNvSpPr>
          <p:nvPr/>
        </p:nvSpPr>
        <p:spPr bwMode="auto">
          <a:xfrm>
            <a:off x="341312" y="1107115"/>
            <a:ext cx="8461375" cy="549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en-US" altLang="en-US" sz="3600" dirty="0" smtClean="0"/>
              <a:t>Determine the winner of a "tiny tots" softball competition.  There are only 2 innings.  Record the number of runs for each team in input text boxes and then use </a:t>
            </a:r>
            <a:r>
              <a:rPr lang="en-US" altLang="en-US" sz="3600" dirty="0"/>
              <a:t>a button to call </a:t>
            </a:r>
            <a:r>
              <a:rPr lang="en-US" altLang="en-US" sz="3600" dirty="0" smtClean="0"/>
              <a:t>a function that calculates the score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at any time during the game. 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endParaRPr lang="en-US" altLang="en-US" sz="36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en-US" altLang="en-US" sz="3600" dirty="0" smtClean="0"/>
              <a:t>Display the score for each team for each inning; the total score for each team; and the name of the winning team (names are Purple and Yellow).</a:t>
            </a:r>
            <a:endParaRPr lang="en-US" altLang="en-US" sz="3600" dirty="0"/>
          </a:p>
        </p:txBody>
      </p:sp>
      <p:sp>
        <p:nvSpPr>
          <p:cNvPr id="43014" name="Rectangle 1"/>
          <p:cNvSpPr>
            <a:spLocks noChangeArrowheads="1"/>
          </p:cNvSpPr>
          <p:nvPr/>
        </p:nvSpPr>
        <p:spPr bwMode="auto">
          <a:xfrm>
            <a:off x="6248400" y="6597650"/>
            <a:ext cx="23550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1" dirty="0" smtClean="0"/>
              <a:t>js_Exercise8_softball</a:t>
            </a:r>
            <a:endParaRPr lang="en-US" altLang="en-US" sz="1800" i="1" dirty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622799" y="371553"/>
            <a:ext cx="4267200" cy="646331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dirty="0" smtClean="0"/>
              <a:t>Open  </a:t>
            </a:r>
            <a:r>
              <a:rPr lang="en-US" altLang="en-US" sz="1800" i="1" dirty="0" smtClean="0"/>
              <a:t>js_Exercise8_softball_students.html</a:t>
            </a:r>
          </a:p>
          <a:p>
            <a:pPr algn="ctr"/>
            <a:r>
              <a:rPr lang="en-US" altLang="en-US" sz="1800" dirty="0" smtClean="0"/>
              <a:t>to begin and for additional instructions.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183574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14444</TotalTime>
  <Words>1024</Words>
  <Application>Microsoft Office PowerPoint</Application>
  <PresentationFormat>On-screen Show (4:3)</PresentationFormat>
  <Paragraphs>236</Paragraphs>
  <Slides>16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Gill Sans MT</vt:lpstr>
      <vt:lpstr>Times New Roman</vt:lpstr>
      <vt:lpstr>Verdana</vt:lpstr>
      <vt:lpstr>Retrospect</vt:lpstr>
      <vt:lpstr>PowerPoint Presentation</vt:lpstr>
      <vt:lpstr>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Turn!</vt:lpstr>
      <vt:lpstr>PowerPoint Presentation</vt:lpstr>
      <vt:lpstr>Your Turn!</vt:lpstr>
      <vt:lpstr>PowerPoint Presentation</vt:lpstr>
      <vt:lpstr>Your Turn!</vt:lpstr>
      <vt:lpstr>Form Validation</vt:lpstr>
      <vt:lpstr>Your Turn!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wtih HTML5, 8th Edition</dc:title>
  <dc:subject>Chapter 14</dc:subject>
  <dc:creator>Terry Felke-Morris</dc:creator>
  <cp:lastModifiedBy>Gillard, Sharlett</cp:lastModifiedBy>
  <cp:revision>412</cp:revision>
  <cp:lastPrinted>1601-01-01T00:00:00Z</cp:lastPrinted>
  <dcterms:created xsi:type="dcterms:W3CDTF">2002-01-17T02:49:49Z</dcterms:created>
  <dcterms:modified xsi:type="dcterms:W3CDTF">2019-11-14T14:25:33Z</dcterms:modified>
</cp:coreProperties>
</file>