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14" r:id="rId3"/>
    <p:sldId id="336" r:id="rId4"/>
    <p:sldId id="378" r:id="rId5"/>
    <p:sldId id="379" r:id="rId6"/>
    <p:sldId id="380" r:id="rId7"/>
    <p:sldId id="381" r:id="rId8"/>
    <p:sldId id="382" r:id="rId9"/>
    <p:sldId id="383" r:id="rId10"/>
    <p:sldId id="385" r:id="rId11"/>
    <p:sldId id="384" r:id="rId12"/>
    <p:sldId id="386" r:id="rId13"/>
    <p:sldId id="387" r:id="rId14"/>
    <p:sldId id="388" r:id="rId15"/>
    <p:sldId id="389" r:id="rId16"/>
    <p:sldId id="390" r:id="rId17"/>
    <p:sldId id="391" r:id="rId18"/>
    <p:sldId id="392" r:id="rId19"/>
    <p:sldId id="393" r:id="rId20"/>
    <p:sldId id="394" r:id="rId21"/>
    <p:sldId id="395" r:id="rId22"/>
  </p:sldIdLst>
  <p:sldSz cx="9144000" cy="6858000" type="screen4x3"/>
  <p:notesSz cx="7010400" cy="92964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A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6" autoAdjust="0"/>
    <p:restoredTop sz="87575" autoAdjust="0"/>
  </p:normalViewPr>
  <p:slideViewPr>
    <p:cSldViewPr>
      <p:cViewPr varScale="1">
        <p:scale>
          <a:sx n="94" d="100"/>
          <a:sy n="94" d="100"/>
        </p:scale>
        <p:origin x="78" y="156"/>
      </p:cViewPr>
      <p:guideLst>
        <p:guide orient="horz" pos="1872"/>
        <p:guide pos="14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9C9DB83-C1E6-45E0-BE1A-95D51F1217A8}" type="datetimeFigureOut">
              <a:rPr lang="en-US" smtClean="0"/>
              <a:t>7/16/2016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B26C386-143B-438A-8FF5-7F774B0C4303}" type="slidenum">
              <a:rPr lang="en-US" smtClean="0"/>
              <a:t>‹#›</a:t>
            </a:fld>
            <a:endParaRPr lang="en-US"/>
          </a:p>
        </p:txBody>
      </p:sp>
    </p:spTree>
    <p:extLst>
      <p:ext uri="{BB962C8B-B14F-4D97-AF65-F5344CB8AC3E}">
        <p14:creationId xmlns:p14="http://schemas.microsoft.com/office/powerpoint/2010/main" val="1323380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7A1523E-516C-4467-973B-9EEA307F4481}" type="datetimeFigureOut">
              <a:rPr lang="en-US" smtClean="0"/>
              <a:pPr/>
              <a:t>7/16/2016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574AEAE-F28A-48C5-9504-CA443EB5FEA4}" type="slidenum">
              <a:rPr lang="en-US" smtClean="0"/>
              <a:pPr/>
              <a:t>‹#›</a:t>
            </a:fld>
            <a:endParaRPr lang="en-US" dirty="0"/>
          </a:p>
        </p:txBody>
      </p:sp>
    </p:spTree>
    <p:extLst>
      <p:ext uri="{BB962C8B-B14F-4D97-AF65-F5344CB8AC3E}">
        <p14:creationId xmlns:p14="http://schemas.microsoft.com/office/powerpoint/2010/main" val="84733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1A8DA-4CDA-4AB1-B034-8F5E5D05F71C}" type="slidenum">
              <a:rPr lang="en-US" altLang="en-US"/>
              <a:pPr/>
              <a:t>11</a:t>
            </a:fld>
            <a:endParaRPr lang="en-US" altLang="en-US"/>
          </a:p>
        </p:txBody>
      </p:sp>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553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ea typeface="Batang" pitchFamily="18" charset="-127"/>
              </a:rPr>
              <a:t>A.   positive.</a:t>
            </a:r>
          </a:p>
          <a:p>
            <a:endParaRPr lang="en-US" altLang="en-US"/>
          </a:p>
        </p:txBody>
      </p:sp>
    </p:spTree>
    <p:extLst>
      <p:ext uri="{BB962C8B-B14F-4D97-AF65-F5344CB8AC3E}">
        <p14:creationId xmlns:p14="http://schemas.microsoft.com/office/powerpoint/2010/main" val="161962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979C3-BD15-43D7-A815-1A59350DA636}" type="slidenum">
              <a:rPr lang="en-US" altLang="en-US"/>
              <a:pPr/>
              <a:t>12</a:t>
            </a:fld>
            <a:endParaRPr lang="en-US" altLang="en-US"/>
          </a:p>
        </p:txBody>
      </p:sp>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75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ea typeface="Batang" pitchFamily="18" charset="-127"/>
              </a:rPr>
              <a:t>A.   positive.</a:t>
            </a:r>
          </a:p>
          <a:p>
            <a:endParaRPr lang="en-US" altLang="en-US"/>
          </a:p>
        </p:txBody>
      </p:sp>
    </p:spTree>
    <p:extLst>
      <p:ext uri="{BB962C8B-B14F-4D97-AF65-F5344CB8AC3E}">
        <p14:creationId xmlns:p14="http://schemas.microsoft.com/office/powerpoint/2010/main" val="184055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FEDA8-46D0-4918-8A0E-32F9E317836B}" type="slidenum">
              <a:rPr lang="en-US" altLang="en-US"/>
              <a:pPr/>
              <a:t>16</a:t>
            </a:fld>
            <a:endParaRPr lang="en-US" altLang="en-US"/>
          </a:p>
        </p:txBody>
      </p:sp>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ea typeface="Batang" pitchFamily="18" charset="-127"/>
              </a:rPr>
              <a:t>B.   one quarter as strong.</a:t>
            </a:r>
          </a:p>
          <a:p>
            <a:endParaRPr lang="en-US" altLang="en-US"/>
          </a:p>
        </p:txBody>
      </p:sp>
    </p:spTree>
    <p:extLst>
      <p:ext uri="{BB962C8B-B14F-4D97-AF65-F5344CB8AC3E}">
        <p14:creationId xmlns:p14="http://schemas.microsoft.com/office/powerpoint/2010/main" val="2380584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D72FA-1F44-48DA-BE9E-157944C20EA1}" type="slidenum">
              <a:rPr lang="en-US" altLang="en-US"/>
              <a:pPr/>
              <a:t>17</a:t>
            </a:fld>
            <a:endParaRPr lang="en-US" altLang="en-US"/>
          </a:p>
        </p:txBody>
      </p:sp>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ea typeface="Batang" pitchFamily="18" charset="-127"/>
              </a:rPr>
              <a:t>B.   one quarter as strong.</a:t>
            </a:r>
          </a:p>
          <a:p>
            <a:endParaRPr lang="en-US" altLang="en-US"/>
          </a:p>
        </p:txBody>
      </p:sp>
    </p:spTree>
    <p:extLst>
      <p:ext uri="{BB962C8B-B14F-4D97-AF65-F5344CB8AC3E}">
        <p14:creationId xmlns:p14="http://schemas.microsoft.com/office/powerpoint/2010/main" val="91409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253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dirty="0"/>
          </a:p>
        </p:txBody>
      </p:sp>
      <p:sp>
        <p:nvSpPr>
          <p:cNvPr id="8" name="Rectangle 6"/>
          <p:cNvSpPr>
            <a:spLocks noGrp="1" noChangeArrowheads="1"/>
          </p:cNvSpPr>
          <p:nvPr>
            <p:ph type="sldNum" sz="quarter" idx="12"/>
          </p:nvPr>
        </p:nvSpPr>
        <p:spPr/>
        <p:txBody>
          <a:bodyPr/>
          <a:lstStyle>
            <a:lvl1pPr>
              <a:defRPr/>
            </a:lvl1pPr>
          </a:lstStyle>
          <a:p>
            <a:pPr>
              <a:defRPr/>
            </a:pPr>
            <a:fld id="{E962A27A-FC12-4A6A-87BD-55E1A3E21B6F}" type="slidenum">
              <a:rPr lang="en-US" altLang="en-US"/>
              <a:pPr>
                <a:defRPr/>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BD2A5E1-2CE7-4775-8F03-F28B6EEDE3C7}"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56DC3F4-D20A-4A2D-A26B-2AFB56EAAB07}"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C06EFA9-A047-4BD6-9225-AF236222540F}"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C8DD282-99E5-43C0-BFD9-8231BFA436AA}"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24B6BC6-AFC7-4BE0-B01D-BDFFB81D8181}"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0312B6F2-21C9-46F7-8748-EDC88D9617FC}"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1671FB18-A333-401B-BBE3-0552B67A11A1}"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CE2CA73-F9F6-4E38-868D-125FF671E3A3}"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3262BDA-EC22-4A9B-AFE0-FAB05FAEA5EF}"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E508143-A94C-405B-A731-980177F4343E}"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0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dirty="0"/>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dirty="0"/>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7D29F186-5FAA-48F7-AFD8-EF134EF98FC7}" type="slidenum">
              <a:rPr lang="en-US" altLang="en-US"/>
              <a:pPr>
                <a:defRPr/>
              </a:pPr>
              <a:t>‹#›</a:t>
            </a:fld>
            <a:endParaRPr lang="en-US" altLang="en-US" dirty="0"/>
          </a:p>
        </p:txBody>
      </p:sp>
      <p:sp>
        <p:nvSpPr>
          <p:cNvPr id="2151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151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pcomitz@live.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het.colorado.edu/sims/charges-and-fields/charges-and-fields_e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799" y="762000"/>
            <a:ext cx="7623175" cy="1752600"/>
          </a:xfrm>
        </p:spPr>
        <p:txBody>
          <a:bodyPr/>
          <a:lstStyle/>
          <a:p>
            <a:pPr eaLnBrk="1" hangingPunct="1"/>
            <a:br>
              <a:rPr lang="en-US" sz="4800" dirty="0"/>
            </a:br>
            <a:r>
              <a:rPr lang="en-US" sz="4800" dirty="0"/>
              <a:t>Module 4 Part 1 </a:t>
            </a:r>
            <a:br>
              <a:rPr lang="en-US" sz="4800" dirty="0"/>
            </a:br>
            <a:r>
              <a:rPr lang="en-US" sz="4400" dirty="0"/>
              <a:t>Electricity</a:t>
            </a:r>
            <a:br>
              <a:rPr lang="en-US" sz="3600" dirty="0"/>
            </a:br>
            <a:br>
              <a:rPr lang="en-US" sz="4800" dirty="0"/>
            </a:br>
            <a:br>
              <a:rPr lang="en-US" sz="4800" dirty="0"/>
            </a:br>
            <a:endParaRPr lang="en-US" dirty="0"/>
          </a:p>
        </p:txBody>
      </p:sp>
      <p:sp>
        <p:nvSpPr>
          <p:cNvPr id="6147" name="Rectangle 3"/>
          <p:cNvSpPr>
            <a:spLocks noGrp="1" noChangeArrowheads="1"/>
          </p:cNvSpPr>
          <p:nvPr>
            <p:ph type="subTitle" idx="1"/>
          </p:nvPr>
        </p:nvSpPr>
        <p:spPr>
          <a:xfrm>
            <a:off x="914400" y="2991173"/>
            <a:ext cx="6553200" cy="1752600"/>
          </a:xfrm>
        </p:spPr>
        <p:txBody>
          <a:bodyPr/>
          <a:lstStyle/>
          <a:p>
            <a:pPr eaLnBrk="1" hangingPunct="1"/>
            <a:r>
              <a:rPr lang="en-US" dirty="0"/>
              <a:t>Dr. Paul H. Comitz</a:t>
            </a:r>
          </a:p>
          <a:p>
            <a:pPr eaLnBrk="1" hangingPunct="1"/>
            <a:r>
              <a:rPr lang="en-US" dirty="0">
                <a:hlinkClick r:id="rId2"/>
              </a:rPr>
              <a:t>pcomitz@live.com</a:t>
            </a:r>
            <a:endParaRPr lang="en-US" dirty="0"/>
          </a:p>
          <a:p>
            <a:pPr eaLnBrk="1" hangingPunct="1"/>
            <a:endParaRPr lang="en-US" dirty="0"/>
          </a:p>
          <a:p>
            <a:pPr eaLnBrk="1" hangingPunct="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3" y="4114800"/>
            <a:ext cx="4038600" cy="263387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035" y="4119282"/>
            <a:ext cx="3981450" cy="26498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Electric Force and Charge</a:t>
            </a:r>
          </a:p>
        </p:txBody>
      </p:sp>
      <p:sp>
        <p:nvSpPr>
          <p:cNvPr id="37891" name="Rectangle 3"/>
          <p:cNvSpPr>
            <a:spLocks noGrp="1" noChangeArrowheads="1"/>
          </p:cNvSpPr>
          <p:nvPr>
            <p:ph type="body" idx="1"/>
          </p:nvPr>
        </p:nvSpPr>
        <p:spPr/>
        <p:txBody>
          <a:bodyPr/>
          <a:lstStyle/>
          <a:p>
            <a:pPr>
              <a:buFontTx/>
              <a:buNone/>
            </a:pPr>
            <a:r>
              <a:rPr lang="en-US" altLang="en-US"/>
              <a:t>Electrons in an atom</a:t>
            </a:r>
          </a:p>
          <a:p>
            <a:pPr>
              <a:buFontTx/>
              <a:buNone/>
            </a:pPr>
            <a:r>
              <a:rPr lang="en-US" altLang="en-US" sz="2800"/>
              <a:t>	Examples:</a:t>
            </a:r>
          </a:p>
          <a:p>
            <a:pPr lvl="1">
              <a:buFontTx/>
              <a:buChar char="•"/>
            </a:pPr>
            <a:r>
              <a:rPr lang="en-US" altLang="en-US" sz="2400"/>
              <a:t>When rubbing a comb through your hair, electrons transfer from your hair to the comb. Your hair has a deficiency of electrons (positively charged).</a:t>
            </a:r>
          </a:p>
          <a:p>
            <a:pPr lvl="1">
              <a:buFontTx/>
              <a:buChar char="•"/>
            </a:pPr>
            <a:r>
              <a:rPr lang="en-US" altLang="en-US" sz="2400"/>
              <a:t>When rubbing a glass rod with silk, electrons transfer from the rod onto the silk and the rod becomes positively charged.</a:t>
            </a:r>
          </a:p>
        </p:txBody>
      </p:sp>
    </p:spTree>
    <p:extLst>
      <p:ext uri="{BB962C8B-B14F-4D97-AF65-F5344CB8AC3E}">
        <p14:creationId xmlns:p14="http://schemas.microsoft.com/office/powerpoint/2010/main" val="244054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457200" y="990600"/>
            <a:ext cx="8229600" cy="1752600"/>
          </a:xfrm>
        </p:spPr>
        <p:txBody>
          <a:bodyPr/>
          <a:lstStyle/>
          <a:p>
            <a:pPr algn="l"/>
            <a:r>
              <a:rPr lang="en-US" altLang="en-US" sz="2400"/>
              <a:t>When you brush your hair and scrape electrons from your hair, the charge of your hair is</a:t>
            </a:r>
            <a:endParaRPr lang="en-US" altLang="en-US" sz="2800" b="1" i="1">
              <a:latin typeface="Batang" pitchFamily="18" charset="-127"/>
              <a:ea typeface="Batang" pitchFamily="18" charset="-127"/>
            </a:endParaRPr>
          </a:p>
        </p:txBody>
      </p:sp>
      <p:sp>
        <p:nvSpPr>
          <p:cNvPr id="63491" name="Rectangle 1027"/>
          <p:cNvSpPr>
            <a:spLocks noGrp="1" noChangeArrowheads="1"/>
          </p:cNvSpPr>
          <p:nvPr>
            <p:ph type="body" idx="1"/>
          </p:nvPr>
        </p:nvSpPr>
        <p:spPr>
          <a:xfrm>
            <a:off x="457200" y="2895600"/>
            <a:ext cx="8229600" cy="3962400"/>
          </a:xfrm>
        </p:spPr>
        <p:txBody>
          <a:bodyPr/>
          <a:lstStyle/>
          <a:p>
            <a:pPr marL="609600" indent="-609600">
              <a:buFontTx/>
              <a:buNone/>
            </a:pPr>
            <a:r>
              <a:rPr lang="en-US" altLang="en-US" sz="2000"/>
              <a:t>A.	positive.</a:t>
            </a:r>
            <a:endParaRPr lang="en-US" altLang="en-US" sz="2000">
              <a:ea typeface="Batang" pitchFamily="18" charset="-127"/>
            </a:endParaRPr>
          </a:p>
          <a:p>
            <a:pPr marL="609600" indent="-609600">
              <a:buFontTx/>
              <a:buAutoNum type="alphaUcPeriod" startAt="2"/>
            </a:pPr>
            <a:r>
              <a:rPr lang="en-US" altLang="en-US" sz="2000"/>
              <a:t>negative.</a:t>
            </a:r>
            <a:r>
              <a:rPr lang="en-US" altLang="en-US" sz="2000" b="1">
                <a:ea typeface="Batang" pitchFamily="18" charset="-127"/>
              </a:rPr>
              <a:t> </a:t>
            </a:r>
          </a:p>
          <a:p>
            <a:pPr marL="609600" indent="-609600">
              <a:buFontTx/>
              <a:buAutoNum type="alphaUcPeriod" startAt="2"/>
            </a:pPr>
            <a:r>
              <a:rPr lang="en-US" altLang="en-US" sz="2000"/>
              <a:t>both A and B</a:t>
            </a:r>
            <a:endParaRPr lang="en-US" altLang="en-US" sz="2000">
              <a:ea typeface="Batang" pitchFamily="18" charset="-127"/>
            </a:endParaRPr>
          </a:p>
          <a:p>
            <a:pPr marL="609600" indent="-609600">
              <a:buFontTx/>
              <a:buAutoNum type="alphaUcPeriod" startAt="4"/>
            </a:pPr>
            <a:r>
              <a:rPr lang="en-US" altLang="en-US" sz="2000"/>
              <a:t>neither A nor B</a:t>
            </a:r>
          </a:p>
        </p:txBody>
      </p:sp>
      <p:sp>
        <p:nvSpPr>
          <p:cNvPr id="63492" name="Rectangle 1028"/>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bg1"/>
                </a:solidFill>
                <a:cs typeface="Arial" panose="020B0604020202020204" pitchFamily="34" charset="0"/>
              </a:rPr>
              <a:t>Electric Force and Charge</a:t>
            </a:r>
          </a:p>
          <a:p>
            <a:pPr algn="ctr"/>
            <a:r>
              <a:rPr lang="en-US" altLang="en-US" sz="2400" b="1">
                <a:solidFill>
                  <a:schemeClr val="bg1"/>
                </a:solidFill>
                <a:cs typeface="Arial" panose="020B0604020202020204" pitchFamily="34" charset="0"/>
              </a:rPr>
              <a:t>CHECK YOUR NEIGHBOR</a:t>
            </a:r>
            <a:r>
              <a:rPr lang="en-US" altLang="en-US" sz="2400" b="1" i="1">
                <a:solidFill>
                  <a:schemeClr val="bg1"/>
                </a:solidFill>
                <a:cs typeface="Arial" panose="020B0604020202020204" pitchFamily="34" charset="0"/>
              </a:rPr>
              <a:t> </a:t>
            </a:r>
          </a:p>
        </p:txBody>
      </p:sp>
    </p:spTree>
    <p:extLst>
      <p:ext uri="{BB962C8B-B14F-4D97-AF65-F5344CB8AC3E}">
        <p14:creationId xmlns:p14="http://schemas.microsoft.com/office/powerpoint/2010/main" val="31452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990600"/>
            <a:ext cx="8229600" cy="1752600"/>
          </a:xfrm>
        </p:spPr>
        <p:txBody>
          <a:bodyPr/>
          <a:lstStyle/>
          <a:p>
            <a:pPr algn="l"/>
            <a:r>
              <a:rPr lang="en-US" altLang="en-US" sz="2400"/>
              <a:t>When you brush your hair and scrape electrons from your hair, the charge of your hair is</a:t>
            </a:r>
          </a:p>
        </p:txBody>
      </p:sp>
      <p:sp>
        <p:nvSpPr>
          <p:cNvPr id="66563" name="Rectangle 3"/>
          <p:cNvSpPr>
            <a:spLocks noGrp="1" noChangeArrowheads="1"/>
          </p:cNvSpPr>
          <p:nvPr>
            <p:ph type="body" idx="1"/>
          </p:nvPr>
        </p:nvSpPr>
        <p:spPr>
          <a:xfrm>
            <a:off x="457200" y="2895600"/>
            <a:ext cx="8229600" cy="3962400"/>
          </a:xfrm>
        </p:spPr>
        <p:txBody>
          <a:bodyPr/>
          <a:lstStyle/>
          <a:p>
            <a:pPr marL="609600" indent="-609600">
              <a:buFontTx/>
              <a:buNone/>
            </a:pPr>
            <a:r>
              <a:rPr lang="en-US" altLang="en-US" sz="1600" b="1"/>
              <a:t>A.	positive.</a:t>
            </a:r>
            <a:endParaRPr lang="en-US" altLang="en-US" sz="1600">
              <a:ea typeface="Batang" pitchFamily="18" charset="-127"/>
            </a:endParaRPr>
          </a:p>
          <a:p>
            <a:pPr marL="609600" indent="-609600">
              <a:buFontTx/>
              <a:buAutoNum type="alphaUcPeriod" startAt="2"/>
            </a:pPr>
            <a:r>
              <a:rPr lang="en-US" altLang="en-US" sz="1600"/>
              <a:t>negative.</a:t>
            </a:r>
            <a:r>
              <a:rPr lang="en-US" altLang="en-US" sz="1600" b="1">
                <a:ea typeface="Batang" pitchFamily="18" charset="-127"/>
              </a:rPr>
              <a:t> </a:t>
            </a:r>
          </a:p>
          <a:p>
            <a:pPr marL="609600" indent="-609600">
              <a:buFontTx/>
              <a:buAutoNum type="alphaUcPeriod" startAt="2"/>
            </a:pPr>
            <a:r>
              <a:rPr lang="en-US" altLang="en-US" sz="1600"/>
              <a:t>both A and B</a:t>
            </a:r>
            <a:endParaRPr lang="en-US" altLang="en-US" sz="1600">
              <a:ea typeface="Batang" pitchFamily="18" charset="-127"/>
            </a:endParaRPr>
          </a:p>
          <a:p>
            <a:pPr marL="609600" indent="-609600">
              <a:buFontTx/>
              <a:buAutoNum type="alphaUcPeriod" startAt="4"/>
            </a:pPr>
            <a:r>
              <a:rPr lang="en-US" altLang="en-US" sz="1600"/>
              <a:t>neither A nor B</a:t>
            </a:r>
          </a:p>
          <a:p>
            <a:pPr marL="609600" indent="-609600">
              <a:buFontTx/>
              <a:buAutoNum type="alphaUcPeriod" startAt="4"/>
            </a:pPr>
            <a:endParaRPr lang="en-US" altLang="en-US" sz="1600"/>
          </a:p>
          <a:p>
            <a:pPr marL="609600" indent="-609600">
              <a:buFontTx/>
              <a:buNone/>
            </a:pPr>
            <a:r>
              <a:rPr lang="en-US" altLang="en-US" sz="1600" i="1"/>
              <a:t>	Comment</a:t>
            </a:r>
            <a:r>
              <a:rPr lang="en-US" altLang="en-US" sz="1600"/>
              <a:t>:</a:t>
            </a:r>
          </a:p>
          <a:p>
            <a:pPr marL="609600" indent="-609600">
              <a:buFontTx/>
              <a:buNone/>
            </a:pPr>
            <a:r>
              <a:rPr lang="en-US" altLang="en-US" sz="1600"/>
              <a:t>	And if electrons were scraped off the brush onto your hair, your hair would have a negative charge.</a:t>
            </a:r>
          </a:p>
          <a:p>
            <a:pPr marL="609600" indent="-609600">
              <a:buFontTx/>
              <a:buNone/>
            </a:pPr>
            <a:endParaRPr lang="en-US" altLang="en-US" sz="1600"/>
          </a:p>
          <a:p>
            <a:pPr marL="609600" indent="-609600">
              <a:buFontTx/>
              <a:buNone/>
            </a:pPr>
            <a:endParaRPr lang="en-US" altLang="en-US" sz="1600"/>
          </a:p>
        </p:txBody>
      </p:sp>
      <p:sp>
        <p:nvSpPr>
          <p:cNvPr id="66564" name="Rectangle 4"/>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bg1"/>
                </a:solidFill>
                <a:cs typeface="Arial" panose="020B0604020202020204" pitchFamily="34" charset="0"/>
              </a:rPr>
              <a:t>Electric Force and Charge</a:t>
            </a:r>
          </a:p>
          <a:p>
            <a:pPr algn="ctr"/>
            <a:r>
              <a:rPr lang="en-US" altLang="en-US" sz="2400" b="1">
                <a:solidFill>
                  <a:schemeClr val="bg1"/>
                </a:solidFill>
                <a:cs typeface="Arial" panose="020B0604020202020204" pitchFamily="34" charset="0"/>
              </a:rPr>
              <a:t>CHECK YOUR ANSWER</a:t>
            </a:r>
            <a:endParaRPr lang="en-US" altLang="en-US" sz="2400" b="1" i="1">
              <a:solidFill>
                <a:schemeClr val="bg1"/>
              </a:solidFill>
              <a:cs typeface="Arial" panose="020B0604020202020204" pitchFamily="34" charset="0"/>
            </a:endParaRPr>
          </a:p>
        </p:txBody>
      </p:sp>
    </p:spTree>
    <p:extLst>
      <p:ext uri="{BB962C8B-B14F-4D97-AF65-F5344CB8AC3E}">
        <p14:creationId xmlns:p14="http://schemas.microsoft.com/office/powerpoint/2010/main" val="216201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Electric Force and Charge</a:t>
            </a:r>
          </a:p>
        </p:txBody>
      </p:sp>
      <p:sp>
        <p:nvSpPr>
          <p:cNvPr id="10243" name="Rectangle 3"/>
          <p:cNvSpPr>
            <a:spLocks noGrp="1" noChangeArrowheads="1"/>
          </p:cNvSpPr>
          <p:nvPr>
            <p:ph type="body" idx="1"/>
          </p:nvPr>
        </p:nvSpPr>
        <p:spPr/>
        <p:txBody>
          <a:bodyPr/>
          <a:lstStyle/>
          <a:p>
            <a:pPr>
              <a:buFontTx/>
              <a:buNone/>
            </a:pPr>
            <a:r>
              <a:rPr lang="en-US" altLang="en-US"/>
              <a:t>Conservation of Charge</a:t>
            </a:r>
          </a:p>
          <a:p>
            <a:r>
              <a:rPr lang="en-US" altLang="en-US" sz="2800"/>
              <a:t>In any charging process, </a:t>
            </a:r>
            <a:br>
              <a:rPr lang="en-US" altLang="en-US" sz="2800"/>
            </a:br>
            <a:r>
              <a:rPr lang="en-US" altLang="en-US" sz="2800"/>
              <a:t>no electrons are created </a:t>
            </a:r>
            <a:br>
              <a:rPr lang="en-US" altLang="en-US" sz="2800"/>
            </a:br>
            <a:r>
              <a:rPr lang="en-US" altLang="en-US" sz="2800"/>
              <a:t>or destroyed. Electrons </a:t>
            </a:r>
            <a:br>
              <a:rPr lang="en-US" altLang="en-US" sz="2800"/>
            </a:br>
            <a:r>
              <a:rPr lang="en-US" altLang="en-US" sz="2800"/>
              <a:t>are simply transferred from</a:t>
            </a:r>
            <a:br>
              <a:rPr lang="en-US" altLang="en-US" sz="2800"/>
            </a:br>
            <a:r>
              <a:rPr lang="en-US" altLang="en-US" sz="2800"/>
              <a:t>one material to another.</a:t>
            </a:r>
          </a:p>
          <a:p>
            <a:endParaRPr lang="en-US" altLang="en-US"/>
          </a:p>
          <a:p>
            <a:endParaRPr lang="en-US" altLang="en-US"/>
          </a:p>
          <a:p>
            <a:endParaRPr lang="en-US" altLang="en-US"/>
          </a:p>
        </p:txBody>
      </p:sp>
      <p:pic>
        <p:nvPicPr>
          <p:cNvPr id="10244" name="Picture 4" descr="10_03Figure-F"/>
          <p:cNvPicPr>
            <a:picLocks noChangeAspect="1" noChangeArrowheads="1"/>
          </p:cNvPicPr>
          <p:nvPr/>
        </p:nvPicPr>
        <p:blipFill>
          <a:blip r:embed="rId2">
            <a:extLst>
              <a:ext uri="{28A0092B-C50C-407E-A947-70E740481C1C}">
                <a14:useLocalDpi xmlns:a14="http://schemas.microsoft.com/office/drawing/2010/main" val="0"/>
              </a:ext>
            </a:extLst>
          </a:blip>
          <a:srcRect b="2782"/>
          <a:stretch>
            <a:fillRect/>
          </a:stretch>
        </p:blipFill>
        <p:spPr bwMode="auto">
          <a:xfrm>
            <a:off x="5486400" y="1828800"/>
            <a:ext cx="3451225" cy="464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2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Coulomb’s Law</a:t>
            </a:r>
          </a:p>
        </p:txBody>
      </p:sp>
      <p:sp>
        <p:nvSpPr>
          <p:cNvPr id="11267" name="Rectangle 3"/>
          <p:cNvSpPr>
            <a:spLocks noGrp="1" noChangeArrowheads="1"/>
          </p:cNvSpPr>
          <p:nvPr>
            <p:ph type="body" idx="1"/>
          </p:nvPr>
        </p:nvSpPr>
        <p:spPr>
          <a:xfrm>
            <a:off x="457200" y="1295400"/>
            <a:ext cx="8229600" cy="4530725"/>
          </a:xfrm>
        </p:spPr>
        <p:txBody>
          <a:bodyPr/>
          <a:lstStyle/>
          <a:p>
            <a:pPr>
              <a:buFontTx/>
              <a:buNone/>
            </a:pPr>
            <a:r>
              <a:rPr lang="en-US" altLang="en-US" dirty="0"/>
              <a:t>Coulomb’s law</a:t>
            </a:r>
          </a:p>
          <a:p>
            <a:r>
              <a:rPr lang="en-US" altLang="en-US" sz="2800" dirty="0"/>
              <a:t>relationship among electrical force, charge, and distance discovered by Charles Coulomb in the 18th century</a:t>
            </a:r>
          </a:p>
          <a:p>
            <a:r>
              <a:rPr lang="en-US" altLang="en-US" sz="2800" dirty="0"/>
              <a:t>states that for a pair of charged objects that are much smaller than the distance between them, the force between them varies directly, as the product of their charges, and inversely, as the square of the separation distance</a:t>
            </a:r>
            <a:endParaRPr lang="en-US" altLang="en-US" dirty="0"/>
          </a:p>
        </p:txBody>
      </p:sp>
    </p:spTree>
    <p:extLst>
      <p:ext uri="{BB962C8B-B14F-4D97-AF65-F5344CB8AC3E}">
        <p14:creationId xmlns:p14="http://schemas.microsoft.com/office/powerpoint/2010/main" val="252787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Coulomb’s Law</a:t>
            </a:r>
          </a:p>
        </p:txBody>
      </p:sp>
      <p:sp>
        <p:nvSpPr>
          <p:cNvPr id="38915" name="Rectangle 3"/>
          <p:cNvSpPr>
            <a:spLocks noGrp="1" noChangeArrowheads="1"/>
          </p:cNvSpPr>
          <p:nvPr>
            <p:ph type="body" idx="1"/>
          </p:nvPr>
        </p:nvSpPr>
        <p:spPr>
          <a:xfrm>
            <a:off x="457200" y="1295400"/>
            <a:ext cx="8229600" cy="4530725"/>
          </a:xfrm>
        </p:spPr>
        <p:txBody>
          <a:bodyPr/>
          <a:lstStyle/>
          <a:p>
            <a:pPr>
              <a:buFontTx/>
              <a:buNone/>
            </a:pPr>
            <a:r>
              <a:rPr lang="en-US" altLang="en-US" dirty="0"/>
              <a:t>Coulomb’s law (continued)</a:t>
            </a:r>
          </a:p>
          <a:p>
            <a:r>
              <a:rPr lang="en-US" altLang="en-US" sz="2800" dirty="0"/>
              <a:t>If the charges are alike in sign, the force is repelling; if the charges are not alike, the force is attractive.</a:t>
            </a:r>
          </a:p>
          <a:p>
            <a:r>
              <a:rPr lang="en-US" altLang="en-US" sz="2800" dirty="0"/>
              <a:t>in equation form: 			</a:t>
            </a:r>
          </a:p>
          <a:p>
            <a:pPr>
              <a:buFontTx/>
              <a:buNone/>
            </a:pPr>
            <a:r>
              <a:rPr lang="en-US" altLang="en-US" sz="2800" dirty="0"/>
              <a:t>					k = 9,000,000,000 Nm</a:t>
            </a:r>
            <a:r>
              <a:rPr lang="en-US" altLang="en-US" sz="2800" baseline="30000" dirty="0"/>
              <a:t>2</a:t>
            </a:r>
            <a:r>
              <a:rPr lang="en-US" altLang="en-US" sz="2800" dirty="0"/>
              <a:t>/C</a:t>
            </a:r>
            <a:r>
              <a:rPr lang="en-US" altLang="en-US" sz="2800" baseline="30000" dirty="0"/>
              <a:t>2</a:t>
            </a:r>
          </a:p>
          <a:p>
            <a:r>
              <a:rPr lang="en-US" altLang="en-US" sz="2800" dirty="0"/>
              <a:t>unit of charge is coulomb, C</a:t>
            </a:r>
          </a:p>
          <a:p>
            <a:r>
              <a:rPr lang="en-US" altLang="en-US" sz="2800" dirty="0"/>
              <a:t>similar to Newton’s law of gravitation for masses</a:t>
            </a:r>
          </a:p>
          <a:p>
            <a:r>
              <a:rPr lang="en-US" altLang="en-US" sz="2800" dirty="0"/>
              <a:t>underlies the bonding forces between molecules</a:t>
            </a:r>
            <a:endParaRPr lang="en-US" altLang="en-US" dirty="0"/>
          </a:p>
        </p:txBody>
      </p:sp>
      <p:graphicFrame>
        <p:nvGraphicFramePr>
          <p:cNvPr id="38916" name="Object 4"/>
          <p:cNvGraphicFramePr>
            <a:graphicFrameLocks noChangeAspect="1"/>
          </p:cNvGraphicFramePr>
          <p:nvPr>
            <p:extLst>
              <p:ext uri="{D42A27DB-BD31-4B8C-83A1-F6EECF244321}">
                <p14:modId xmlns:p14="http://schemas.microsoft.com/office/powerpoint/2010/main" val="2237152741"/>
              </p:ext>
            </p:extLst>
          </p:nvPr>
        </p:nvGraphicFramePr>
        <p:xfrm>
          <a:off x="1295400" y="3733800"/>
          <a:ext cx="1498600" cy="685800"/>
        </p:xfrm>
        <a:graphic>
          <a:graphicData uri="http://schemas.openxmlformats.org/presentationml/2006/ole">
            <mc:AlternateContent xmlns:mc="http://schemas.openxmlformats.org/markup-compatibility/2006">
              <mc:Choice xmlns:v="urn:schemas-microsoft-com:vml" Requires="v">
                <p:oleObj spid="_x0000_s1029" name="Equation" r:id="rId3" imgW="1498600" imgH="685800" progId="Equation.3">
                  <p:embed/>
                </p:oleObj>
              </mc:Choice>
              <mc:Fallback>
                <p:oleObj name="Equation" r:id="rId3" imgW="1498600" imgH="685800" progId="Equation.3">
                  <p:embed/>
                  <p:pic>
                    <p:nvPicPr>
                      <p:cNvPr id="38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33800"/>
                        <a:ext cx="1498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65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457200" y="990600"/>
            <a:ext cx="8229600" cy="1752600"/>
          </a:xfrm>
        </p:spPr>
        <p:txBody>
          <a:bodyPr/>
          <a:lstStyle/>
          <a:p>
            <a:pPr algn="l"/>
            <a:r>
              <a:rPr lang="en-US" altLang="en-US" sz="2400"/>
              <a:t>According to Coulomb’s law, a pair of particles that are placed twice as far apart will experience forces that are</a:t>
            </a:r>
            <a:endParaRPr lang="en-US" altLang="en-US" sz="2800" b="1" i="1">
              <a:latin typeface="Batang" pitchFamily="18" charset="-127"/>
              <a:ea typeface="Batang" pitchFamily="18" charset="-127"/>
            </a:endParaRPr>
          </a:p>
        </p:txBody>
      </p:sp>
      <p:sp>
        <p:nvSpPr>
          <p:cNvPr id="68611" name="Rectangle 1027"/>
          <p:cNvSpPr>
            <a:spLocks noGrp="1" noChangeArrowheads="1"/>
          </p:cNvSpPr>
          <p:nvPr>
            <p:ph type="body" idx="1"/>
          </p:nvPr>
        </p:nvSpPr>
        <p:spPr>
          <a:xfrm>
            <a:off x="457200" y="2895600"/>
            <a:ext cx="8229600" cy="3962400"/>
          </a:xfrm>
        </p:spPr>
        <p:txBody>
          <a:bodyPr/>
          <a:lstStyle/>
          <a:p>
            <a:pPr marL="609600" indent="-609600">
              <a:buFontTx/>
              <a:buNone/>
            </a:pPr>
            <a:r>
              <a:rPr lang="en-US" altLang="en-US" sz="2000"/>
              <a:t>A.	half as strong.</a:t>
            </a:r>
            <a:endParaRPr lang="en-US" altLang="en-US" sz="2000">
              <a:ea typeface="Batang" pitchFamily="18" charset="-127"/>
            </a:endParaRPr>
          </a:p>
          <a:p>
            <a:pPr marL="609600" indent="-609600">
              <a:buFontTx/>
              <a:buAutoNum type="alphaUcPeriod" startAt="2"/>
            </a:pPr>
            <a:r>
              <a:rPr lang="en-US" altLang="en-US" sz="2000"/>
              <a:t>one-quarter as strong.</a:t>
            </a:r>
            <a:r>
              <a:rPr lang="en-US" altLang="en-US" sz="2000" b="1">
                <a:ea typeface="Batang" pitchFamily="18" charset="-127"/>
              </a:rPr>
              <a:t> </a:t>
            </a:r>
          </a:p>
          <a:p>
            <a:pPr marL="609600" indent="-609600">
              <a:buFontTx/>
              <a:buAutoNum type="alphaUcPeriod" startAt="2"/>
            </a:pPr>
            <a:r>
              <a:rPr lang="en-US" altLang="en-US" sz="2000"/>
              <a:t>twice as strong.</a:t>
            </a:r>
            <a:endParaRPr lang="en-US" altLang="en-US" sz="2000">
              <a:ea typeface="Batang" pitchFamily="18" charset="-127"/>
            </a:endParaRPr>
          </a:p>
          <a:p>
            <a:pPr marL="609600" indent="-609600">
              <a:buFontTx/>
              <a:buAutoNum type="alphaUcPeriod" startAt="4"/>
            </a:pPr>
            <a:r>
              <a:rPr lang="en-US" altLang="en-US" sz="2000"/>
              <a:t>four times as strong.</a:t>
            </a:r>
          </a:p>
          <a:p>
            <a:pPr marL="609600" indent="-609600">
              <a:buFontTx/>
              <a:buNone/>
            </a:pPr>
            <a:endParaRPr lang="en-US" altLang="en-US" sz="2000"/>
          </a:p>
        </p:txBody>
      </p:sp>
      <p:sp>
        <p:nvSpPr>
          <p:cNvPr id="68612" name="Rectangle 1028"/>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bg1"/>
                </a:solidFill>
                <a:cs typeface="Arial" panose="020B0604020202020204" pitchFamily="34" charset="0"/>
              </a:rPr>
              <a:t>Coulomb’s Law</a:t>
            </a:r>
          </a:p>
          <a:p>
            <a:pPr algn="ctr"/>
            <a:r>
              <a:rPr lang="en-US" altLang="en-US" sz="2400" b="1">
                <a:solidFill>
                  <a:schemeClr val="bg1"/>
                </a:solidFill>
                <a:cs typeface="Arial" panose="020B0604020202020204" pitchFamily="34" charset="0"/>
              </a:rPr>
              <a:t>CHECK YOUR NEIGHBOR</a:t>
            </a:r>
            <a:r>
              <a:rPr lang="en-US" altLang="en-US" sz="2400" b="1" i="1">
                <a:solidFill>
                  <a:schemeClr val="bg1"/>
                </a:solidFill>
                <a:cs typeface="Arial" panose="020B0604020202020204" pitchFamily="34" charset="0"/>
              </a:rPr>
              <a:t> </a:t>
            </a:r>
          </a:p>
        </p:txBody>
      </p:sp>
    </p:spTree>
    <p:extLst>
      <p:ext uri="{BB962C8B-B14F-4D97-AF65-F5344CB8AC3E}">
        <p14:creationId xmlns:p14="http://schemas.microsoft.com/office/powerpoint/2010/main" val="1698730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a:xfrm>
            <a:off x="457200" y="990600"/>
            <a:ext cx="8229600" cy="1752600"/>
          </a:xfrm>
        </p:spPr>
        <p:txBody>
          <a:bodyPr/>
          <a:lstStyle/>
          <a:p>
            <a:pPr algn="l"/>
            <a:r>
              <a:rPr lang="en-US" altLang="en-US" sz="2400"/>
              <a:t>According to Coulomb’s law, a pair of particles that are placed twice as far apart will experience forces that are</a:t>
            </a:r>
          </a:p>
        </p:txBody>
      </p:sp>
      <p:sp>
        <p:nvSpPr>
          <p:cNvPr id="70659" name="Rectangle 1027"/>
          <p:cNvSpPr>
            <a:spLocks noGrp="1" noChangeArrowheads="1"/>
          </p:cNvSpPr>
          <p:nvPr>
            <p:ph type="body" idx="1"/>
          </p:nvPr>
        </p:nvSpPr>
        <p:spPr>
          <a:xfrm>
            <a:off x="457200" y="2895600"/>
            <a:ext cx="8229600" cy="3962400"/>
          </a:xfrm>
        </p:spPr>
        <p:txBody>
          <a:bodyPr/>
          <a:lstStyle/>
          <a:p>
            <a:pPr marL="609600" indent="-609600">
              <a:buFontTx/>
              <a:buNone/>
            </a:pPr>
            <a:r>
              <a:rPr lang="en-US" altLang="en-US" sz="2000"/>
              <a:t>A.	half as strong.</a:t>
            </a:r>
            <a:endParaRPr lang="en-US" altLang="en-US" sz="2000">
              <a:ea typeface="Batang" pitchFamily="18" charset="-127"/>
            </a:endParaRPr>
          </a:p>
          <a:p>
            <a:pPr marL="609600" indent="-609600">
              <a:buFontTx/>
              <a:buAutoNum type="alphaUcPeriod" startAt="2"/>
            </a:pPr>
            <a:r>
              <a:rPr lang="en-US" altLang="en-US" sz="2000" b="1"/>
              <a:t>one-quarter as strong.</a:t>
            </a:r>
            <a:r>
              <a:rPr lang="en-US" altLang="en-US" sz="2000" b="1">
                <a:ea typeface="Batang" pitchFamily="18" charset="-127"/>
              </a:rPr>
              <a:t> </a:t>
            </a:r>
          </a:p>
          <a:p>
            <a:pPr marL="609600" indent="-609600">
              <a:buFontTx/>
              <a:buAutoNum type="alphaUcPeriod" startAt="2"/>
            </a:pPr>
            <a:r>
              <a:rPr lang="en-US" altLang="en-US" sz="2000"/>
              <a:t>twice as strong.</a:t>
            </a:r>
            <a:endParaRPr lang="en-US" altLang="en-US" sz="2000">
              <a:ea typeface="Batang" pitchFamily="18" charset="-127"/>
            </a:endParaRPr>
          </a:p>
          <a:p>
            <a:pPr marL="609600" indent="-609600">
              <a:buFontTx/>
              <a:buAutoNum type="alphaUcPeriod" startAt="4"/>
            </a:pPr>
            <a:r>
              <a:rPr lang="en-US" altLang="en-US" sz="2000"/>
              <a:t>four times as strong.</a:t>
            </a:r>
          </a:p>
          <a:p>
            <a:pPr marL="609600" indent="-609600">
              <a:buFontTx/>
              <a:buNone/>
            </a:pPr>
            <a:endParaRPr lang="en-US" altLang="en-US" sz="2000"/>
          </a:p>
        </p:txBody>
      </p:sp>
      <p:sp>
        <p:nvSpPr>
          <p:cNvPr id="70660" name="Rectangle 1028"/>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bg1"/>
                </a:solidFill>
                <a:cs typeface="Arial" panose="020B0604020202020204" pitchFamily="34" charset="0"/>
              </a:rPr>
              <a:t>Coulomb’s Law</a:t>
            </a:r>
          </a:p>
          <a:p>
            <a:pPr algn="ctr"/>
            <a:r>
              <a:rPr lang="en-US" altLang="en-US" sz="2400" b="1">
                <a:solidFill>
                  <a:schemeClr val="bg1"/>
                </a:solidFill>
                <a:cs typeface="Arial" panose="020B0604020202020204" pitchFamily="34" charset="0"/>
              </a:rPr>
              <a:t>CHECK YOUR ANSWER</a:t>
            </a:r>
            <a:endParaRPr lang="en-US" altLang="en-US" sz="2400" b="1" i="1">
              <a:solidFill>
                <a:schemeClr val="bg1"/>
              </a:solidFill>
              <a:cs typeface="Arial" panose="020B0604020202020204" pitchFamily="34" charset="0"/>
            </a:endParaRPr>
          </a:p>
        </p:txBody>
      </p:sp>
    </p:spTree>
    <p:extLst>
      <p:ext uri="{BB962C8B-B14F-4D97-AF65-F5344CB8AC3E}">
        <p14:creationId xmlns:p14="http://schemas.microsoft.com/office/powerpoint/2010/main" val="279251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en-US" altLang="en-US"/>
              <a:t>Coulomb’s Law</a:t>
            </a:r>
          </a:p>
        </p:txBody>
      </p:sp>
      <p:sp>
        <p:nvSpPr>
          <p:cNvPr id="39939" name="Rectangle 1027"/>
          <p:cNvSpPr>
            <a:spLocks noGrp="1" noChangeArrowheads="1"/>
          </p:cNvSpPr>
          <p:nvPr>
            <p:ph type="body" idx="1"/>
          </p:nvPr>
        </p:nvSpPr>
        <p:spPr/>
        <p:txBody>
          <a:bodyPr/>
          <a:lstStyle/>
          <a:p>
            <a:pPr marL="0" indent="0">
              <a:buFontTx/>
              <a:buNone/>
            </a:pPr>
            <a:r>
              <a:rPr lang="en-US" altLang="en-US"/>
              <a:t>Differences between gravitational and electrical forces</a:t>
            </a:r>
          </a:p>
          <a:p>
            <a:pPr marL="400050" lvl="1">
              <a:buFontTx/>
              <a:buChar char="•"/>
            </a:pPr>
            <a:r>
              <a:rPr lang="en-US" altLang="en-US" sz="2400"/>
              <a:t>electrical forces may be either attractive or repulsive</a:t>
            </a:r>
          </a:p>
          <a:p>
            <a:pPr marL="400050" lvl="1">
              <a:buFontTx/>
              <a:buChar char="•"/>
            </a:pPr>
            <a:r>
              <a:rPr lang="en-US" altLang="en-US" sz="2400"/>
              <a:t>gravitational forces are only attractive</a:t>
            </a:r>
            <a:endParaRPr lang="en-US" altLang="en-US"/>
          </a:p>
        </p:txBody>
      </p:sp>
    </p:spTree>
    <p:extLst>
      <p:ext uri="{BB962C8B-B14F-4D97-AF65-F5344CB8AC3E}">
        <p14:creationId xmlns:p14="http://schemas.microsoft.com/office/powerpoint/2010/main" val="330710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6200"/>
            <a:ext cx="8229600" cy="1143000"/>
          </a:xfrm>
        </p:spPr>
        <p:txBody>
          <a:bodyPr/>
          <a:lstStyle/>
          <a:p>
            <a:r>
              <a:rPr lang="en-US" altLang="en-US" dirty="0"/>
              <a:t>Coulomb’s Law</a:t>
            </a:r>
          </a:p>
        </p:txBody>
      </p:sp>
      <p:sp>
        <p:nvSpPr>
          <p:cNvPr id="40963" name="Rectangle 3"/>
          <p:cNvSpPr>
            <a:spLocks noGrp="1" noChangeArrowheads="1"/>
          </p:cNvSpPr>
          <p:nvPr>
            <p:ph type="body" idx="1"/>
          </p:nvPr>
        </p:nvSpPr>
        <p:spPr>
          <a:xfrm>
            <a:off x="457200" y="1143000"/>
            <a:ext cx="8229600" cy="4525963"/>
          </a:xfrm>
        </p:spPr>
        <p:txBody>
          <a:bodyPr/>
          <a:lstStyle/>
          <a:p>
            <a:pPr>
              <a:lnSpc>
                <a:spcPct val="80000"/>
              </a:lnSpc>
              <a:buFontTx/>
              <a:buNone/>
            </a:pPr>
            <a:r>
              <a:rPr lang="en-US" altLang="en-US" sz="2800"/>
              <a:t>Charge polarization</a:t>
            </a:r>
          </a:p>
          <a:p>
            <a:pPr>
              <a:lnSpc>
                <a:spcPct val="80000"/>
              </a:lnSpc>
            </a:pPr>
            <a:r>
              <a:rPr lang="en-US" altLang="en-US" sz="2400"/>
              <a:t>Atom or molecule in which the charges are aligned with a slight excess of positive charge on one side and slight excess of negative charge on the other.</a:t>
            </a:r>
          </a:p>
          <a:p>
            <a:pPr>
              <a:lnSpc>
                <a:spcPct val="80000"/>
              </a:lnSpc>
            </a:pPr>
            <a:r>
              <a:rPr lang="en-US" altLang="en-US" sz="2400"/>
              <a:t>example: </a:t>
            </a:r>
            <a:r>
              <a:rPr lang="en-US" altLang="en-US" sz="700"/>
              <a:t> </a:t>
            </a:r>
            <a:r>
              <a:rPr lang="en-US" altLang="en-US" sz="2000"/>
              <a:t>Rub an inflated balloon on</a:t>
            </a:r>
          </a:p>
          <a:p>
            <a:pPr>
              <a:lnSpc>
                <a:spcPct val="80000"/>
              </a:lnSpc>
              <a:buFontTx/>
              <a:buNone/>
            </a:pPr>
            <a:r>
              <a:rPr lang="en-US" altLang="en-US" sz="2000"/>
              <a:t>		           your hair and place the</a:t>
            </a:r>
          </a:p>
          <a:p>
            <a:pPr>
              <a:lnSpc>
                <a:spcPct val="80000"/>
              </a:lnSpc>
              <a:buFontTx/>
              <a:buNone/>
            </a:pPr>
            <a:r>
              <a:rPr lang="en-US" altLang="en-US" sz="2000"/>
              <a:t>		           balloon on the wall. The</a:t>
            </a:r>
          </a:p>
          <a:p>
            <a:pPr>
              <a:lnSpc>
                <a:spcPct val="80000"/>
              </a:lnSpc>
              <a:buFontTx/>
              <a:buNone/>
            </a:pPr>
            <a:r>
              <a:rPr lang="en-US" altLang="en-US" sz="2000"/>
              <a:t>		           balloon sticks to the wall</a:t>
            </a:r>
          </a:p>
          <a:p>
            <a:pPr>
              <a:lnSpc>
                <a:spcPct val="80000"/>
              </a:lnSpc>
              <a:buFontTx/>
              <a:buNone/>
            </a:pPr>
            <a:r>
              <a:rPr lang="en-US" altLang="en-US" sz="2000"/>
              <a:t>		           due to charge polarization in</a:t>
            </a:r>
          </a:p>
          <a:p>
            <a:pPr>
              <a:lnSpc>
                <a:spcPct val="80000"/>
              </a:lnSpc>
              <a:buFontTx/>
              <a:buNone/>
            </a:pPr>
            <a:r>
              <a:rPr lang="en-US" altLang="en-US" sz="2000"/>
              <a:t>		           the atoms or molecules of</a:t>
            </a:r>
          </a:p>
          <a:p>
            <a:pPr>
              <a:lnSpc>
                <a:spcPct val="80000"/>
              </a:lnSpc>
              <a:buFontTx/>
              <a:buNone/>
            </a:pPr>
            <a:r>
              <a:rPr lang="en-US" altLang="en-US" sz="2000"/>
              <a:t>		           the wall.</a:t>
            </a:r>
            <a:br>
              <a:rPr lang="en-US" altLang="en-US" sz="2000"/>
            </a:br>
            <a:endParaRPr lang="en-US" altLang="en-US" sz="2000"/>
          </a:p>
          <a:p>
            <a:pPr>
              <a:lnSpc>
                <a:spcPct val="80000"/>
              </a:lnSpc>
              <a:buFontTx/>
              <a:buNone/>
            </a:pPr>
            <a:br>
              <a:rPr lang="en-US" altLang="en-US" sz="1600"/>
            </a:br>
            <a:endParaRPr lang="en-US" altLang="en-US" sz="1600"/>
          </a:p>
        </p:txBody>
      </p:sp>
      <p:pic>
        <p:nvPicPr>
          <p:cNvPr id="40964" name="Picture 4" descr="10_07Figure-F"/>
          <p:cNvPicPr>
            <a:picLocks noChangeAspect="1" noChangeArrowheads="1"/>
          </p:cNvPicPr>
          <p:nvPr/>
        </p:nvPicPr>
        <p:blipFill>
          <a:blip r:embed="rId2" cstate="print">
            <a:extLst>
              <a:ext uri="{28A0092B-C50C-407E-A947-70E740481C1C}">
                <a14:useLocalDpi xmlns:a14="http://schemas.microsoft.com/office/drawing/2010/main" val="0"/>
              </a:ext>
            </a:extLst>
          </a:blip>
          <a:srcRect b="2531"/>
          <a:stretch>
            <a:fillRect/>
          </a:stretch>
        </p:blipFill>
        <p:spPr bwMode="auto">
          <a:xfrm>
            <a:off x="5867400" y="2667000"/>
            <a:ext cx="25146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68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39825"/>
          </a:xfrm>
        </p:spPr>
        <p:txBody>
          <a:bodyPr/>
          <a:lstStyle/>
          <a:p>
            <a:r>
              <a:rPr lang="en-US" dirty="0"/>
              <a:t>Agenda </a:t>
            </a:r>
          </a:p>
        </p:txBody>
      </p:sp>
      <p:sp>
        <p:nvSpPr>
          <p:cNvPr id="3" name="Content Placeholder 2"/>
          <p:cNvSpPr>
            <a:spLocks noGrp="1"/>
          </p:cNvSpPr>
          <p:nvPr>
            <p:ph idx="1"/>
          </p:nvPr>
        </p:nvSpPr>
        <p:spPr>
          <a:xfrm>
            <a:off x="381000" y="1143000"/>
            <a:ext cx="8229600" cy="4530725"/>
          </a:xfrm>
        </p:spPr>
        <p:txBody>
          <a:bodyPr/>
          <a:lstStyle/>
          <a:p>
            <a:r>
              <a:rPr lang="en-US" dirty="0"/>
              <a:t>Electric Charge</a:t>
            </a:r>
          </a:p>
          <a:p>
            <a:r>
              <a:rPr lang="en-US" dirty="0"/>
              <a:t>Coulombs Law</a:t>
            </a:r>
          </a:p>
          <a:p>
            <a:r>
              <a:rPr lang="en-US" dirty="0"/>
              <a:t>The Electric Field </a:t>
            </a:r>
          </a:p>
          <a:p>
            <a:r>
              <a:rPr lang="en-US" dirty="0"/>
              <a:t>Lab: Electricity</a:t>
            </a:r>
          </a:p>
          <a:p>
            <a:pPr lvl="1"/>
            <a:r>
              <a:rPr lang="en-US" dirty="0">
                <a:hlinkClick r:id="rId2"/>
              </a:rPr>
              <a:t>http://phet.colorado.edu/sims/charges-and-fields/charges-and-fields_en.html</a:t>
            </a:r>
            <a:endParaRPr lang="en-US" dirty="0"/>
          </a:p>
          <a:p>
            <a:pPr lvl="1"/>
            <a:endParaRPr lang="en-US" dirty="0"/>
          </a:p>
          <a:p>
            <a:endParaRPr lang="en-US" dirty="0"/>
          </a:p>
          <a:p>
            <a:endParaRPr lang="en-US" dirty="0"/>
          </a:p>
          <a:p>
            <a:pPr>
              <a:buNone/>
            </a:pPr>
            <a:endParaRPr lang="en-US" dirty="0"/>
          </a:p>
          <a:p>
            <a:endParaRPr lang="en-US" dirty="0"/>
          </a:p>
          <a:p>
            <a:pPr>
              <a:buNone/>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841655"/>
            <a:ext cx="2562225" cy="2562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Electric Field</a:t>
            </a:r>
          </a:p>
        </p:txBody>
      </p:sp>
      <p:sp>
        <p:nvSpPr>
          <p:cNvPr id="12291" name="Rectangle 3"/>
          <p:cNvSpPr>
            <a:spLocks noGrp="1" noChangeArrowheads="1"/>
          </p:cNvSpPr>
          <p:nvPr>
            <p:ph type="body" idx="1"/>
          </p:nvPr>
        </p:nvSpPr>
        <p:spPr/>
        <p:txBody>
          <a:bodyPr/>
          <a:lstStyle/>
          <a:p>
            <a:pPr>
              <a:lnSpc>
                <a:spcPct val="90000"/>
              </a:lnSpc>
              <a:buFontTx/>
              <a:buNone/>
            </a:pPr>
            <a:r>
              <a:rPr lang="en-US" altLang="en-US"/>
              <a:t>Electric field</a:t>
            </a:r>
          </a:p>
          <a:p>
            <a:pPr>
              <a:lnSpc>
                <a:spcPct val="90000"/>
              </a:lnSpc>
            </a:pPr>
            <a:r>
              <a:rPr lang="en-US" altLang="en-US" sz="2800"/>
              <a:t>space surrounding an electric charge (an energetic aura)</a:t>
            </a:r>
          </a:p>
          <a:p>
            <a:pPr>
              <a:lnSpc>
                <a:spcPct val="90000"/>
              </a:lnSpc>
            </a:pPr>
            <a:r>
              <a:rPr lang="en-US" altLang="en-US" sz="2800"/>
              <a:t>describes electric force</a:t>
            </a:r>
          </a:p>
          <a:p>
            <a:pPr>
              <a:lnSpc>
                <a:spcPct val="90000"/>
              </a:lnSpc>
            </a:pPr>
            <a:r>
              <a:rPr lang="en-US" altLang="en-US" sz="2800"/>
              <a:t>around a charged particle obeys inverse-square law</a:t>
            </a:r>
          </a:p>
          <a:p>
            <a:pPr>
              <a:lnSpc>
                <a:spcPct val="90000"/>
              </a:lnSpc>
            </a:pPr>
            <a:r>
              <a:rPr lang="en-US" altLang="en-US" sz="2800"/>
              <a:t>force per unit charge</a:t>
            </a:r>
          </a:p>
          <a:p>
            <a:pPr>
              <a:lnSpc>
                <a:spcPct val="90000"/>
              </a:lnSpc>
              <a:buFontTx/>
              <a:buNone/>
            </a:pPr>
            <a:endParaRPr lang="en-US" altLang="en-US" sz="1800"/>
          </a:p>
          <a:p>
            <a:pPr>
              <a:lnSpc>
                <a:spcPct val="90000"/>
              </a:lnSpc>
              <a:buFontTx/>
              <a:buNone/>
            </a:pPr>
            <a:endParaRPr lang="en-US" altLang="en-US" sz="1800"/>
          </a:p>
          <a:p>
            <a:pPr>
              <a:lnSpc>
                <a:spcPct val="90000"/>
              </a:lnSpc>
              <a:buFontTx/>
              <a:buNone/>
            </a:pPr>
            <a:br>
              <a:rPr lang="en-US" altLang="en-US" sz="1800"/>
            </a:br>
            <a:endParaRPr lang="en-US" altLang="en-US" sz="2800"/>
          </a:p>
        </p:txBody>
      </p:sp>
      <p:pic>
        <p:nvPicPr>
          <p:cNvPr id="12292" name="Picture 4" descr="10_08Figure-F"/>
          <p:cNvPicPr>
            <a:picLocks noChangeAspect="1" noChangeArrowheads="1"/>
          </p:cNvPicPr>
          <p:nvPr/>
        </p:nvPicPr>
        <p:blipFill>
          <a:blip r:embed="rId2" cstate="print">
            <a:extLst>
              <a:ext uri="{28A0092B-C50C-407E-A947-70E740481C1C}">
                <a14:useLocalDpi xmlns:a14="http://schemas.microsoft.com/office/drawing/2010/main" val="0"/>
              </a:ext>
            </a:extLst>
          </a:blip>
          <a:srcRect b="2773"/>
          <a:stretch>
            <a:fillRect/>
          </a:stretch>
        </p:blipFill>
        <p:spPr bwMode="auto">
          <a:xfrm>
            <a:off x="5203825" y="3962400"/>
            <a:ext cx="2720975" cy="258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7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Electric Field</a:t>
            </a:r>
          </a:p>
        </p:txBody>
      </p:sp>
      <p:sp>
        <p:nvSpPr>
          <p:cNvPr id="41987" name="Rectangle 3"/>
          <p:cNvSpPr>
            <a:spLocks noGrp="1" noChangeArrowheads="1"/>
          </p:cNvSpPr>
          <p:nvPr>
            <p:ph type="body" idx="1"/>
          </p:nvPr>
        </p:nvSpPr>
        <p:spPr/>
        <p:txBody>
          <a:bodyPr/>
          <a:lstStyle/>
          <a:p>
            <a:pPr>
              <a:buFontTx/>
              <a:buNone/>
            </a:pPr>
            <a:r>
              <a:rPr lang="en-US" altLang="en-US"/>
              <a:t>Electric field direction</a:t>
            </a:r>
          </a:p>
          <a:p>
            <a:r>
              <a:rPr lang="en-US" altLang="en-US" sz="2800"/>
              <a:t>same direction as the force on a positive charge</a:t>
            </a:r>
          </a:p>
          <a:p>
            <a:r>
              <a:rPr lang="en-US" altLang="en-US" sz="2800"/>
              <a:t>opposite direction to the force on an electron</a:t>
            </a:r>
          </a:p>
          <a:p>
            <a:endParaRPr lang="en-US" altLang="en-US" sz="2800"/>
          </a:p>
          <a:p>
            <a:endParaRPr lang="en-US" altLang="en-US" sz="2800"/>
          </a:p>
          <a:p>
            <a:endParaRPr lang="en-US" altLang="en-US" sz="2800"/>
          </a:p>
          <a:p>
            <a:endParaRPr lang="en-US" altLang="en-US" sz="2800"/>
          </a:p>
          <a:p>
            <a:pPr>
              <a:buFontTx/>
              <a:buNone/>
            </a:pPr>
            <a:r>
              <a:rPr lang="en-US" altLang="en-US" sz="2800"/>
              <a:t>	</a:t>
            </a:r>
          </a:p>
        </p:txBody>
      </p:sp>
      <p:pic>
        <p:nvPicPr>
          <p:cNvPr id="41988" name="Picture 4" descr="10_09FigureA-F"/>
          <p:cNvPicPr>
            <a:picLocks noChangeAspect="1" noChangeArrowheads="1"/>
          </p:cNvPicPr>
          <p:nvPr/>
        </p:nvPicPr>
        <p:blipFill>
          <a:blip r:embed="rId2" cstate="print">
            <a:extLst>
              <a:ext uri="{28A0092B-C50C-407E-A947-70E740481C1C}">
                <a14:useLocalDpi xmlns:a14="http://schemas.microsoft.com/office/drawing/2010/main" val="0"/>
              </a:ext>
            </a:extLst>
          </a:blip>
          <a:srcRect b="20453"/>
          <a:stretch>
            <a:fillRect/>
          </a:stretch>
        </p:blipFill>
        <p:spPr bwMode="auto">
          <a:xfrm>
            <a:off x="2870200" y="3225800"/>
            <a:ext cx="32258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9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Course Modules</a:t>
            </a:r>
          </a:p>
        </p:txBody>
      </p:sp>
      <p:graphicFrame>
        <p:nvGraphicFramePr>
          <p:cNvPr id="7" name="Table 6"/>
          <p:cNvGraphicFramePr>
            <a:graphicFrameLocks noGrp="1"/>
          </p:cNvGraphicFramePr>
          <p:nvPr>
            <p:extLst>
              <p:ext uri="{D42A27DB-BD31-4B8C-83A1-F6EECF244321}">
                <p14:modId xmlns:p14="http://schemas.microsoft.com/office/powerpoint/2010/main" val="2747786837"/>
              </p:ext>
            </p:extLst>
          </p:nvPr>
        </p:nvGraphicFramePr>
        <p:xfrm>
          <a:off x="685800" y="1371600"/>
          <a:ext cx="8001001" cy="3235331"/>
        </p:xfrm>
        <a:graphic>
          <a:graphicData uri="http://schemas.openxmlformats.org/drawingml/2006/table">
            <a:tbl>
              <a:tblPr firstRow="1" bandRow="1">
                <a:tableStyleId>{5C22544A-7EE6-4342-B048-85BDC9FD1C3A}</a:tableStyleId>
              </a:tblPr>
              <a:tblGrid>
                <a:gridCol w="765764">
                  <a:extLst>
                    <a:ext uri="{9D8B030D-6E8A-4147-A177-3AD203B41FA5}">
                      <a16:colId xmlns:a16="http://schemas.microsoft.com/office/drawing/2014/main" val="3142885500"/>
                    </a:ext>
                  </a:extLst>
                </a:gridCol>
                <a:gridCol w="3120436">
                  <a:extLst>
                    <a:ext uri="{9D8B030D-6E8A-4147-A177-3AD203B41FA5}">
                      <a16:colId xmlns:a16="http://schemas.microsoft.com/office/drawing/2014/main" val="1848668390"/>
                    </a:ext>
                  </a:extLst>
                </a:gridCol>
                <a:gridCol w="914400">
                  <a:extLst>
                    <a:ext uri="{9D8B030D-6E8A-4147-A177-3AD203B41FA5}">
                      <a16:colId xmlns:a16="http://schemas.microsoft.com/office/drawing/2014/main" val="2281072920"/>
                    </a:ext>
                  </a:extLst>
                </a:gridCol>
                <a:gridCol w="1752600">
                  <a:extLst>
                    <a:ext uri="{9D8B030D-6E8A-4147-A177-3AD203B41FA5}">
                      <a16:colId xmlns:a16="http://schemas.microsoft.com/office/drawing/2014/main" val="3684189582"/>
                    </a:ext>
                  </a:extLst>
                </a:gridCol>
                <a:gridCol w="1447801">
                  <a:extLst>
                    <a:ext uri="{9D8B030D-6E8A-4147-A177-3AD203B41FA5}">
                      <a16:colId xmlns:a16="http://schemas.microsoft.com/office/drawing/2014/main" val="3019141619"/>
                    </a:ext>
                  </a:extLst>
                </a:gridCol>
              </a:tblGrid>
              <a:tr h="370753">
                <a:tc>
                  <a:txBody>
                    <a:bodyPr/>
                    <a:lstStyle/>
                    <a:p>
                      <a:r>
                        <a:rPr lang="en-US" sz="1800" dirty="0">
                          <a:solidFill>
                            <a:schemeClr val="bg2"/>
                          </a:solidFill>
                        </a:rPr>
                        <a:t>#</a:t>
                      </a:r>
                    </a:p>
                  </a:txBody>
                  <a:tcPr marT="45710" marB="45710"/>
                </a:tc>
                <a:tc>
                  <a:txBody>
                    <a:bodyPr/>
                    <a:lstStyle/>
                    <a:p>
                      <a:r>
                        <a:rPr lang="en-US" sz="1800" dirty="0">
                          <a:solidFill>
                            <a:schemeClr val="bg2"/>
                          </a:solidFill>
                        </a:rPr>
                        <a:t>Module</a:t>
                      </a:r>
                    </a:p>
                  </a:txBody>
                  <a:tcPr marT="45710" marB="45710"/>
                </a:tc>
                <a:tc>
                  <a:txBody>
                    <a:bodyPr/>
                    <a:lstStyle/>
                    <a:p>
                      <a:pPr algn="ctr"/>
                      <a:r>
                        <a:rPr lang="en-US" sz="1800" dirty="0">
                          <a:solidFill>
                            <a:schemeClr val="bg2"/>
                          </a:solidFill>
                        </a:rPr>
                        <a:t>Weeks</a:t>
                      </a:r>
                    </a:p>
                  </a:txBody>
                  <a:tcPr marT="45710" marB="45710"/>
                </a:tc>
                <a:tc>
                  <a:txBody>
                    <a:bodyPr/>
                    <a:lstStyle/>
                    <a:p>
                      <a:r>
                        <a:rPr lang="en-US" sz="1800" dirty="0">
                          <a:solidFill>
                            <a:schemeClr val="bg2"/>
                          </a:solidFill>
                        </a:rPr>
                        <a:t>Reading</a:t>
                      </a:r>
                    </a:p>
                  </a:txBody>
                  <a:tcPr marT="45710" marB="45710"/>
                </a:tc>
                <a:tc>
                  <a:txBody>
                    <a:bodyPr/>
                    <a:lstStyle/>
                    <a:p>
                      <a:r>
                        <a:rPr lang="en-US" sz="1800" dirty="0">
                          <a:solidFill>
                            <a:schemeClr val="bg2"/>
                          </a:solidFill>
                        </a:rPr>
                        <a:t>Quiz</a:t>
                      </a:r>
                    </a:p>
                  </a:txBody>
                  <a:tcPr marT="45710" marB="45710"/>
                </a:tc>
                <a:extLst>
                  <a:ext uri="{0D108BD9-81ED-4DB2-BD59-A6C34878D82A}">
                    <a16:rowId xmlns:a16="http://schemas.microsoft.com/office/drawing/2014/main" val="2478553590"/>
                  </a:ext>
                </a:extLst>
              </a:tr>
              <a:tr h="370753">
                <a:tc>
                  <a:txBody>
                    <a:bodyPr/>
                    <a:lstStyle/>
                    <a:p>
                      <a:r>
                        <a:rPr lang="en-US" sz="1800" dirty="0">
                          <a:solidFill>
                            <a:schemeClr val="bg2"/>
                          </a:solidFill>
                        </a:rPr>
                        <a:t>1</a:t>
                      </a:r>
                    </a:p>
                  </a:txBody>
                  <a:tcPr marT="45710" marB="45710"/>
                </a:tc>
                <a:tc>
                  <a:txBody>
                    <a:bodyPr/>
                    <a:lstStyle/>
                    <a:p>
                      <a:r>
                        <a:rPr lang="en-US" sz="1800" dirty="0">
                          <a:solidFill>
                            <a:schemeClr val="bg2"/>
                          </a:solidFill>
                        </a:rPr>
                        <a:t>Newton's</a:t>
                      </a:r>
                      <a:r>
                        <a:rPr lang="en-US" sz="1800" baseline="0" dirty="0">
                          <a:solidFill>
                            <a:schemeClr val="bg2"/>
                          </a:solidFill>
                        </a:rPr>
                        <a:t> laws</a:t>
                      </a:r>
                      <a:endParaRPr lang="en-US" sz="1800" dirty="0">
                        <a:solidFill>
                          <a:schemeClr val="bg2"/>
                        </a:solidFill>
                      </a:endParaRPr>
                    </a:p>
                  </a:txBody>
                  <a:tcPr marT="45710" marB="45710"/>
                </a:tc>
                <a:tc>
                  <a:txBody>
                    <a:bodyPr/>
                    <a:lstStyle/>
                    <a:p>
                      <a:pPr algn="ctr"/>
                      <a:r>
                        <a:rPr lang="en-US" sz="1800" dirty="0">
                          <a:solidFill>
                            <a:schemeClr val="bg2"/>
                          </a:solidFill>
                        </a:rPr>
                        <a:t>1</a:t>
                      </a:r>
                    </a:p>
                  </a:txBody>
                  <a:tcPr marT="45710" marB="45710"/>
                </a:tc>
                <a:tc>
                  <a:txBody>
                    <a:bodyPr/>
                    <a:lstStyle/>
                    <a:p>
                      <a:r>
                        <a:rPr lang="en-US" sz="1800" dirty="0">
                          <a:solidFill>
                            <a:schemeClr val="bg2"/>
                          </a:solidFill>
                        </a:rPr>
                        <a:t>Ch</a:t>
                      </a:r>
                      <a:r>
                        <a:rPr lang="en-US" sz="1800" baseline="0" dirty="0">
                          <a:solidFill>
                            <a:schemeClr val="bg2"/>
                          </a:solidFill>
                        </a:rPr>
                        <a:t> 4,5 * </a:t>
                      </a:r>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extLst>
                  <a:ext uri="{0D108BD9-81ED-4DB2-BD59-A6C34878D82A}">
                    <a16:rowId xmlns:a16="http://schemas.microsoft.com/office/drawing/2014/main" val="2403339374"/>
                  </a:ext>
                </a:extLst>
              </a:tr>
              <a:tr h="640056">
                <a:tc>
                  <a:txBody>
                    <a:bodyPr/>
                    <a:lstStyle/>
                    <a:p>
                      <a:r>
                        <a:rPr lang="en-US" sz="1800" dirty="0">
                          <a:solidFill>
                            <a:schemeClr val="bg2"/>
                          </a:solidFill>
                        </a:rPr>
                        <a:t>2</a:t>
                      </a:r>
                    </a:p>
                  </a:txBody>
                  <a:tcPr marT="45710" marB="45710"/>
                </a:tc>
                <a:tc>
                  <a:txBody>
                    <a:bodyPr/>
                    <a:lstStyle/>
                    <a:p>
                      <a:r>
                        <a:rPr lang="en-US" sz="1800" dirty="0">
                          <a:solidFill>
                            <a:schemeClr val="bg2"/>
                          </a:solidFill>
                        </a:rPr>
                        <a:t>Conservation of Energy</a:t>
                      </a:r>
                      <a:r>
                        <a:rPr lang="en-US" sz="1800" baseline="0" dirty="0">
                          <a:solidFill>
                            <a:schemeClr val="bg2"/>
                          </a:solidFill>
                        </a:rPr>
                        <a:t> and Momentum</a:t>
                      </a:r>
                      <a:endParaRPr lang="en-US" sz="1800" dirty="0">
                        <a:solidFill>
                          <a:schemeClr val="bg2"/>
                        </a:solidFill>
                      </a:endParaRPr>
                    </a:p>
                  </a:txBody>
                  <a:tcPr marT="45710" marB="45710"/>
                </a:tc>
                <a:tc>
                  <a:txBody>
                    <a:bodyPr/>
                    <a:lstStyle/>
                    <a:p>
                      <a:pPr algn="ctr"/>
                      <a:r>
                        <a:rPr lang="en-US" sz="1800" dirty="0">
                          <a:solidFill>
                            <a:schemeClr val="bg2"/>
                          </a:solidFill>
                        </a:rPr>
                        <a:t>2,3</a:t>
                      </a:r>
                    </a:p>
                  </a:txBody>
                  <a:tcPr marT="45710" marB="45710"/>
                </a:tc>
                <a:tc>
                  <a:txBody>
                    <a:bodyPr/>
                    <a:lstStyle/>
                    <a:p>
                      <a:r>
                        <a:rPr lang="en-US" sz="1800" dirty="0">
                          <a:solidFill>
                            <a:schemeClr val="bg2"/>
                          </a:solidFill>
                        </a:rPr>
                        <a:t>Ch 6,7,8</a:t>
                      </a:r>
                    </a:p>
                  </a:txBody>
                  <a:tcPr marT="45710" marB="45710"/>
                </a:tc>
                <a:tc>
                  <a:txBody>
                    <a:bodyPr/>
                    <a:lstStyle/>
                    <a:p>
                      <a:r>
                        <a:rPr lang="en-US" sz="1800" b="0" dirty="0">
                          <a:solidFill>
                            <a:schemeClr val="bg2"/>
                          </a:solidFill>
                        </a:rPr>
                        <a:t>Quiz 1</a:t>
                      </a:r>
                    </a:p>
                  </a:txBody>
                  <a:tcPr marT="45710" marB="45710"/>
                </a:tc>
                <a:extLst>
                  <a:ext uri="{0D108BD9-81ED-4DB2-BD59-A6C34878D82A}">
                    <a16:rowId xmlns:a16="http://schemas.microsoft.com/office/drawing/2014/main" val="3523631522"/>
                  </a:ext>
                </a:extLst>
              </a:tr>
              <a:tr h="370753">
                <a:tc>
                  <a:txBody>
                    <a:bodyPr/>
                    <a:lstStyle/>
                    <a:p>
                      <a:r>
                        <a:rPr lang="en-US" sz="1800" dirty="0">
                          <a:solidFill>
                            <a:schemeClr val="bg2"/>
                          </a:solidFill>
                        </a:rPr>
                        <a:t>3</a:t>
                      </a:r>
                    </a:p>
                  </a:txBody>
                  <a:tcPr marT="45710" marB="45710"/>
                </a:tc>
                <a:tc>
                  <a:txBody>
                    <a:bodyPr/>
                    <a:lstStyle/>
                    <a:p>
                      <a:r>
                        <a:rPr lang="en-US" sz="1800" b="0" dirty="0">
                          <a:solidFill>
                            <a:schemeClr val="bg2"/>
                          </a:solidFill>
                        </a:rPr>
                        <a:t>Thermodynamics</a:t>
                      </a:r>
                    </a:p>
                  </a:txBody>
                  <a:tcPr marT="45710" marB="45710"/>
                </a:tc>
                <a:tc>
                  <a:txBody>
                    <a:bodyPr/>
                    <a:lstStyle/>
                    <a:p>
                      <a:pPr algn="ctr"/>
                      <a:r>
                        <a:rPr lang="en-US" sz="1800" b="0" dirty="0">
                          <a:solidFill>
                            <a:schemeClr val="bg2"/>
                          </a:solidFill>
                        </a:rPr>
                        <a:t>4,5</a:t>
                      </a:r>
                    </a:p>
                  </a:txBody>
                  <a:tcPr marT="45710" marB="45710"/>
                </a:tc>
                <a:tc>
                  <a:txBody>
                    <a:bodyPr/>
                    <a:lstStyle/>
                    <a:p>
                      <a:r>
                        <a:rPr lang="en-US" sz="1800" b="0" dirty="0">
                          <a:solidFill>
                            <a:schemeClr val="bg2"/>
                          </a:solidFill>
                        </a:rPr>
                        <a:t>Ch 12,13,14</a:t>
                      </a:r>
                    </a:p>
                  </a:txBody>
                  <a:tcPr marT="45710" marB="45710"/>
                </a:tc>
                <a:tc>
                  <a:txBody>
                    <a:bodyPr/>
                    <a:lstStyle/>
                    <a:p>
                      <a:endParaRPr lang="en-US" sz="1800" b="0" dirty="0">
                        <a:solidFill>
                          <a:schemeClr val="bg2"/>
                        </a:solidFill>
                      </a:endParaRPr>
                    </a:p>
                  </a:txBody>
                  <a:tcPr marT="45710" marB="45710"/>
                </a:tc>
                <a:extLst>
                  <a:ext uri="{0D108BD9-81ED-4DB2-BD59-A6C34878D82A}">
                    <a16:rowId xmlns:a16="http://schemas.microsoft.com/office/drawing/2014/main" val="1137006580"/>
                  </a:ext>
                </a:extLst>
              </a:tr>
              <a:tr h="370753">
                <a:tc>
                  <a:txBody>
                    <a:bodyPr/>
                    <a:lstStyle/>
                    <a:p>
                      <a:r>
                        <a:rPr lang="en-US" sz="1800" dirty="0">
                          <a:solidFill>
                            <a:schemeClr val="bg2"/>
                          </a:solidFill>
                        </a:rPr>
                        <a:t>4</a:t>
                      </a:r>
                    </a:p>
                  </a:txBody>
                  <a:tcPr marT="45710" marB="45710"/>
                </a:tc>
                <a:tc>
                  <a:txBody>
                    <a:bodyPr/>
                    <a:lstStyle/>
                    <a:p>
                      <a:r>
                        <a:rPr lang="en-US" sz="1800" b="1" dirty="0">
                          <a:solidFill>
                            <a:schemeClr val="bg2"/>
                          </a:solidFill>
                        </a:rPr>
                        <a:t>Electromagnetism</a:t>
                      </a:r>
                    </a:p>
                  </a:txBody>
                  <a:tcPr marT="45710" marB="45710"/>
                </a:tc>
                <a:tc>
                  <a:txBody>
                    <a:bodyPr/>
                    <a:lstStyle/>
                    <a:p>
                      <a:pPr algn="ctr"/>
                      <a:r>
                        <a:rPr lang="en-US" sz="1800" b="1" dirty="0">
                          <a:solidFill>
                            <a:schemeClr val="bg2"/>
                          </a:solidFill>
                        </a:rPr>
                        <a:t>6,7</a:t>
                      </a:r>
                    </a:p>
                  </a:txBody>
                  <a:tcPr marT="45710" marB="45710"/>
                </a:tc>
                <a:tc>
                  <a:txBody>
                    <a:bodyPr/>
                    <a:lstStyle/>
                    <a:p>
                      <a:r>
                        <a:rPr lang="en-US" sz="1800" b="1" dirty="0">
                          <a:solidFill>
                            <a:schemeClr val="bg2"/>
                          </a:solidFill>
                        </a:rPr>
                        <a:t>Ch 17,18</a:t>
                      </a:r>
                    </a:p>
                  </a:txBody>
                  <a:tcPr marT="45710" marB="45710"/>
                </a:tc>
                <a:tc>
                  <a:txBody>
                    <a:bodyPr/>
                    <a:lstStyle/>
                    <a:p>
                      <a:r>
                        <a:rPr lang="en-US" sz="1800" b="1" dirty="0">
                          <a:solidFill>
                            <a:schemeClr val="bg2"/>
                          </a:solidFill>
                        </a:rPr>
                        <a:t>Quiz 2</a:t>
                      </a:r>
                    </a:p>
                  </a:txBody>
                  <a:tcPr marT="45710" marB="45710"/>
                </a:tc>
                <a:extLst>
                  <a:ext uri="{0D108BD9-81ED-4DB2-BD59-A6C34878D82A}">
                    <a16:rowId xmlns:a16="http://schemas.microsoft.com/office/drawing/2014/main" val="2540574917"/>
                  </a:ext>
                </a:extLst>
              </a:tr>
              <a:tr h="370753">
                <a:tc>
                  <a:txBody>
                    <a:bodyPr/>
                    <a:lstStyle/>
                    <a:p>
                      <a:r>
                        <a:rPr lang="en-US" sz="1800" dirty="0">
                          <a:solidFill>
                            <a:schemeClr val="bg2"/>
                          </a:solidFill>
                        </a:rPr>
                        <a:t>5</a:t>
                      </a:r>
                    </a:p>
                  </a:txBody>
                  <a:tcPr marT="45710" marB="45710"/>
                </a:tc>
                <a:tc>
                  <a:txBody>
                    <a:bodyPr/>
                    <a:lstStyle/>
                    <a:p>
                      <a:r>
                        <a:rPr lang="en-US" sz="1800" dirty="0">
                          <a:solidFill>
                            <a:schemeClr val="bg2"/>
                          </a:solidFill>
                        </a:rPr>
                        <a:t>Waves,</a:t>
                      </a:r>
                      <a:r>
                        <a:rPr lang="en-US" sz="1800" baseline="0" dirty="0">
                          <a:solidFill>
                            <a:schemeClr val="bg2"/>
                          </a:solidFill>
                        </a:rPr>
                        <a:t> Sound, and Light</a:t>
                      </a:r>
                      <a:endParaRPr lang="en-US" sz="1800" dirty="0">
                        <a:solidFill>
                          <a:schemeClr val="bg2"/>
                        </a:solidFill>
                      </a:endParaRPr>
                    </a:p>
                  </a:txBody>
                  <a:tcPr marT="45710" marB="45710"/>
                </a:tc>
                <a:tc>
                  <a:txBody>
                    <a:bodyPr/>
                    <a:lstStyle/>
                    <a:p>
                      <a:pPr algn="ctr"/>
                      <a:r>
                        <a:rPr lang="en-US" sz="1800" dirty="0">
                          <a:solidFill>
                            <a:schemeClr val="bg2"/>
                          </a:solidFill>
                        </a:rPr>
                        <a:t>8,9</a:t>
                      </a:r>
                    </a:p>
                  </a:txBody>
                  <a:tcPr marT="45710" marB="45710"/>
                </a:tc>
                <a:tc>
                  <a:txBody>
                    <a:bodyPr/>
                    <a:lstStyle/>
                    <a:p>
                      <a:r>
                        <a:rPr lang="en-US" sz="1800" dirty="0">
                          <a:solidFill>
                            <a:schemeClr val="bg2"/>
                          </a:solidFill>
                        </a:rPr>
                        <a:t>Ch 16, 20,</a:t>
                      </a:r>
                      <a:r>
                        <a:rPr lang="en-US" sz="1800" baseline="0" dirty="0">
                          <a:solidFill>
                            <a:schemeClr val="bg2"/>
                          </a:solidFill>
                        </a:rPr>
                        <a:t> 21</a:t>
                      </a:r>
                      <a:endParaRPr lang="en-US" sz="1800" dirty="0">
                        <a:solidFill>
                          <a:schemeClr val="bg2"/>
                        </a:solidFill>
                      </a:endParaRPr>
                    </a:p>
                  </a:txBody>
                  <a:tcPr marT="45710" marB="45710"/>
                </a:tc>
                <a:tc>
                  <a:txBody>
                    <a:bodyPr/>
                    <a:lstStyle/>
                    <a:p>
                      <a:r>
                        <a:rPr lang="en-US" sz="1800" dirty="0">
                          <a:solidFill>
                            <a:schemeClr val="bg2"/>
                          </a:solidFill>
                        </a:rPr>
                        <a:t>Quiz 3</a:t>
                      </a:r>
                    </a:p>
                  </a:txBody>
                  <a:tcPr marT="45710" marB="45710"/>
                </a:tc>
                <a:extLst>
                  <a:ext uri="{0D108BD9-81ED-4DB2-BD59-A6C34878D82A}">
                    <a16:rowId xmlns:a16="http://schemas.microsoft.com/office/drawing/2014/main" val="146423842"/>
                  </a:ext>
                </a:extLst>
              </a:tr>
              <a:tr h="370753">
                <a:tc>
                  <a:txBody>
                    <a:bodyPr/>
                    <a:lstStyle/>
                    <a:p>
                      <a:r>
                        <a:rPr lang="en-US" sz="1800" dirty="0">
                          <a:solidFill>
                            <a:schemeClr val="bg2"/>
                          </a:solidFill>
                        </a:rPr>
                        <a:t>6</a:t>
                      </a:r>
                    </a:p>
                  </a:txBody>
                  <a:tcPr marT="45710" marB="45710"/>
                </a:tc>
                <a:tc>
                  <a:txBody>
                    <a:bodyPr/>
                    <a:lstStyle/>
                    <a:p>
                      <a:r>
                        <a:rPr lang="en-US" sz="1800" dirty="0">
                          <a:solidFill>
                            <a:schemeClr val="bg2"/>
                          </a:solidFill>
                        </a:rPr>
                        <a:t>Modern</a:t>
                      </a:r>
                      <a:r>
                        <a:rPr lang="en-US" sz="1800" baseline="0" dirty="0">
                          <a:solidFill>
                            <a:schemeClr val="bg2"/>
                          </a:solidFill>
                        </a:rPr>
                        <a:t> Physics</a:t>
                      </a:r>
                      <a:endParaRPr lang="en-US" sz="1800" dirty="0">
                        <a:solidFill>
                          <a:schemeClr val="bg2"/>
                        </a:solidFill>
                      </a:endParaRPr>
                    </a:p>
                  </a:txBody>
                  <a:tcPr marT="45710" marB="45710"/>
                </a:tc>
                <a:tc>
                  <a:txBody>
                    <a:bodyPr/>
                    <a:lstStyle/>
                    <a:p>
                      <a:pPr algn="ctr"/>
                      <a:r>
                        <a:rPr lang="en-US" sz="1800" dirty="0">
                          <a:solidFill>
                            <a:schemeClr val="bg2"/>
                          </a:solidFill>
                        </a:rPr>
                        <a:t>10</a:t>
                      </a:r>
                    </a:p>
                  </a:txBody>
                  <a:tcPr marT="45710" marB="45710"/>
                </a:tc>
                <a:tc>
                  <a:txBody>
                    <a:bodyPr/>
                    <a:lstStyle/>
                    <a:p>
                      <a:r>
                        <a:rPr lang="en-US" sz="1800" dirty="0">
                          <a:solidFill>
                            <a:schemeClr val="bg2"/>
                          </a:solidFill>
                        </a:rPr>
                        <a:t>Ch 23</a:t>
                      </a:r>
                    </a:p>
                  </a:txBody>
                  <a:tcPr marT="45710" marB="45710"/>
                </a:tc>
                <a:tc>
                  <a:txBody>
                    <a:bodyPr/>
                    <a:lstStyle/>
                    <a:p>
                      <a:r>
                        <a:rPr lang="en-US" sz="1800" dirty="0">
                          <a:solidFill>
                            <a:schemeClr val="bg2"/>
                          </a:solidFill>
                        </a:rPr>
                        <a:t>Final Exam</a:t>
                      </a:r>
                    </a:p>
                  </a:txBody>
                  <a:tcPr marT="45710" marB="45710"/>
                </a:tc>
                <a:extLst>
                  <a:ext uri="{0D108BD9-81ED-4DB2-BD59-A6C34878D82A}">
                    <a16:rowId xmlns:a16="http://schemas.microsoft.com/office/drawing/2014/main" val="2433115882"/>
                  </a:ext>
                </a:extLst>
              </a:tr>
              <a:tr h="370753">
                <a:tc>
                  <a:txBody>
                    <a:bodyPr/>
                    <a:lstStyle/>
                    <a:p>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tc>
                  <a:txBody>
                    <a:bodyPr/>
                    <a:lstStyle/>
                    <a:p>
                      <a:pPr algn="ctr"/>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extLst>
                  <a:ext uri="{0D108BD9-81ED-4DB2-BD59-A6C34878D82A}">
                    <a16:rowId xmlns:a16="http://schemas.microsoft.com/office/drawing/2014/main" val="1775983408"/>
                  </a:ext>
                </a:extLst>
              </a:tr>
            </a:tbl>
          </a:graphicData>
        </a:graphic>
      </p:graphicFrame>
      <p:sp>
        <p:nvSpPr>
          <p:cNvPr id="10299" name="TextBox 7"/>
          <p:cNvSpPr txBox="1">
            <a:spLocks noChangeArrowheads="1"/>
          </p:cNvSpPr>
          <p:nvPr/>
        </p:nvSpPr>
        <p:spPr bwMode="auto">
          <a:xfrm>
            <a:off x="185738" y="5305425"/>
            <a:ext cx="5813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ahoma" panose="020B0604030504040204" pitchFamily="34" charset="0"/>
              </a:defRPr>
            </a:lvl1pPr>
            <a:lvl2pPr marL="742950" indent="-285750">
              <a:defRPr sz="3200">
                <a:solidFill>
                  <a:schemeClr val="tx1"/>
                </a:solidFill>
                <a:latin typeface="Tahoma" panose="020B0604030504040204" pitchFamily="34" charset="0"/>
              </a:defRPr>
            </a:lvl2pPr>
            <a:lvl3pPr marL="1143000" indent="-228600">
              <a:defRPr sz="3200">
                <a:solidFill>
                  <a:schemeClr val="tx1"/>
                </a:solidFill>
                <a:latin typeface="Tahoma" panose="020B0604030504040204" pitchFamily="34" charset="0"/>
              </a:defRPr>
            </a:lvl3pPr>
            <a:lvl4pPr marL="1600200" indent="-228600">
              <a:defRPr sz="3200">
                <a:solidFill>
                  <a:schemeClr val="tx1"/>
                </a:solidFill>
                <a:latin typeface="Tahoma" panose="020B0604030504040204" pitchFamily="34" charset="0"/>
              </a:defRPr>
            </a:lvl4pPr>
            <a:lvl5pPr marL="2057400" indent="-228600">
              <a:defRPr sz="3200">
                <a:solidFill>
                  <a:schemeClr val="tx1"/>
                </a:solidFill>
                <a:latin typeface="Tahoma" panose="020B0604030504040204" pitchFamily="34" charset="0"/>
              </a:defRPr>
            </a:lvl5pPr>
            <a:lvl6pPr marL="2514600" indent="-228600" eaLnBrk="0" fontAlgn="base" hangingPunct="0">
              <a:spcBef>
                <a:spcPct val="0"/>
              </a:spcBef>
              <a:spcAft>
                <a:spcPct val="0"/>
              </a:spcAft>
              <a:defRPr sz="3200">
                <a:solidFill>
                  <a:schemeClr val="tx1"/>
                </a:solidFill>
                <a:latin typeface="Tahoma" panose="020B0604030504040204" pitchFamily="34" charset="0"/>
              </a:defRPr>
            </a:lvl6pPr>
            <a:lvl7pPr marL="2971800" indent="-228600" eaLnBrk="0" fontAlgn="base" hangingPunct="0">
              <a:spcBef>
                <a:spcPct val="0"/>
              </a:spcBef>
              <a:spcAft>
                <a:spcPct val="0"/>
              </a:spcAft>
              <a:defRPr sz="3200">
                <a:solidFill>
                  <a:schemeClr val="tx1"/>
                </a:solidFill>
                <a:latin typeface="Tahoma" panose="020B0604030504040204" pitchFamily="34" charset="0"/>
              </a:defRPr>
            </a:lvl7pPr>
            <a:lvl8pPr marL="3429000" indent="-228600" eaLnBrk="0" fontAlgn="base" hangingPunct="0">
              <a:spcBef>
                <a:spcPct val="0"/>
              </a:spcBef>
              <a:spcAft>
                <a:spcPct val="0"/>
              </a:spcAft>
              <a:defRPr sz="3200">
                <a:solidFill>
                  <a:schemeClr val="tx1"/>
                </a:solidFill>
                <a:latin typeface="Tahoma" panose="020B0604030504040204" pitchFamily="34" charset="0"/>
              </a:defRPr>
            </a:lvl8pPr>
            <a:lvl9pPr marL="3886200" indent="-228600" eaLnBrk="0" fontAlgn="base" hangingPunct="0">
              <a:spcBef>
                <a:spcPct val="0"/>
              </a:spcBef>
              <a:spcAft>
                <a:spcPct val="0"/>
              </a:spcAft>
              <a:defRPr sz="3200">
                <a:solidFill>
                  <a:schemeClr val="tx1"/>
                </a:solidFill>
                <a:latin typeface="Tahoma" panose="020B0604030504040204" pitchFamily="34" charset="0"/>
              </a:defRPr>
            </a:lvl9pPr>
          </a:lstStyle>
          <a:p>
            <a:r>
              <a:rPr lang="en-US" altLang="en-US"/>
              <a:t>* </a:t>
            </a:r>
            <a:r>
              <a:rPr lang="en-US" altLang="en-US" sz="1600" b="1">
                <a:solidFill>
                  <a:schemeClr val="bg2"/>
                </a:solidFill>
              </a:rPr>
              <a:t>it is strongly recommended you read chapters 0 - 3</a:t>
            </a:r>
            <a:endParaRPr lang="en-US" altLang="en-US" sz="1600" b="1"/>
          </a:p>
        </p:txBody>
      </p:sp>
    </p:spTree>
    <p:extLst>
      <p:ext uri="{BB962C8B-B14F-4D97-AF65-F5344CB8AC3E}">
        <p14:creationId xmlns:p14="http://schemas.microsoft.com/office/powerpoint/2010/main" val="314706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a:t>Module 4</a:t>
            </a:r>
          </a:p>
        </p:txBody>
      </p:sp>
      <p:sp>
        <p:nvSpPr>
          <p:cNvPr id="3" name="Content Placeholder 2"/>
          <p:cNvSpPr>
            <a:spLocks noGrp="1"/>
          </p:cNvSpPr>
          <p:nvPr>
            <p:ph idx="1"/>
          </p:nvPr>
        </p:nvSpPr>
        <p:spPr>
          <a:xfrm>
            <a:off x="457200" y="762000"/>
            <a:ext cx="8229600" cy="4530725"/>
          </a:xfrm>
        </p:spPr>
        <p:txBody>
          <a:bodyPr/>
          <a:lstStyle/>
          <a:p>
            <a:r>
              <a:rPr lang="en-US" dirty="0"/>
              <a:t>Reading: Chapters 17,18</a:t>
            </a:r>
          </a:p>
          <a:p>
            <a:pPr lvl="1"/>
            <a:r>
              <a:rPr lang="en-US" dirty="0"/>
              <a:t>Chapter 17 – Basic Electricity</a:t>
            </a:r>
          </a:p>
          <a:p>
            <a:pPr lvl="1"/>
            <a:r>
              <a:rPr lang="en-US" dirty="0"/>
              <a:t>Chapter 18 = Magnetism</a:t>
            </a:r>
          </a:p>
          <a:p>
            <a:r>
              <a:rPr lang="en-US" dirty="0"/>
              <a:t>Exercise 4, due start of week 8</a:t>
            </a:r>
            <a:r>
              <a:rPr lang="en-US" b="1" dirty="0"/>
              <a:t> </a:t>
            </a:r>
            <a:r>
              <a:rPr lang="en-US" dirty="0"/>
              <a:t>(4%)</a:t>
            </a:r>
          </a:p>
          <a:p>
            <a:r>
              <a:rPr lang="en-US" dirty="0"/>
              <a:t>Quiz 2 – next week in class </a:t>
            </a:r>
          </a:p>
          <a:p>
            <a:r>
              <a:rPr lang="en-US" dirty="0"/>
              <a:t>Discussion 2– due tonight (5%)</a:t>
            </a:r>
          </a:p>
          <a:p>
            <a:r>
              <a:rPr lang="en-US" dirty="0"/>
              <a:t>Labs </a:t>
            </a:r>
          </a:p>
          <a:p>
            <a:pPr lvl="1"/>
            <a:r>
              <a:rPr lang="en-US" dirty="0"/>
              <a:t>Gas Properties (3.75%)</a:t>
            </a:r>
          </a:p>
          <a:p>
            <a:pPr lvl="1"/>
            <a:r>
              <a:rPr lang="en-US" dirty="0"/>
              <a:t>Temperature and Heat (3.75%)</a:t>
            </a:r>
          </a:p>
          <a:p>
            <a:pPr lvl="1"/>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91009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Electric Force and Charge</a:t>
            </a:r>
          </a:p>
        </p:txBody>
      </p:sp>
      <p:sp>
        <p:nvSpPr>
          <p:cNvPr id="7171" name="Rectangle 3"/>
          <p:cNvSpPr>
            <a:spLocks noGrp="1" noChangeArrowheads="1"/>
          </p:cNvSpPr>
          <p:nvPr>
            <p:ph type="body" idx="1"/>
          </p:nvPr>
        </p:nvSpPr>
        <p:spPr>
          <a:xfrm>
            <a:off x="457200" y="1295400"/>
            <a:ext cx="8229600" cy="4530725"/>
          </a:xfrm>
        </p:spPr>
        <p:txBody>
          <a:bodyPr/>
          <a:lstStyle/>
          <a:p>
            <a:pPr>
              <a:buFontTx/>
              <a:buNone/>
            </a:pPr>
            <a:r>
              <a:rPr lang="en-US" altLang="en-US" dirty="0"/>
              <a:t>Central rule of electricity</a:t>
            </a:r>
          </a:p>
          <a:p>
            <a:r>
              <a:rPr lang="en-US" altLang="en-US" sz="2800" dirty="0"/>
              <a:t>opposite charges attract one another; </a:t>
            </a:r>
          </a:p>
          <a:p>
            <a:pPr>
              <a:buFontTx/>
              <a:buNone/>
            </a:pPr>
            <a:r>
              <a:rPr lang="en-US" altLang="en-US" sz="2800" dirty="0"/>
              <a:t>	like charges repel</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sz="1800" dirty="0"/>
          </a:p>
        </p:txBody>
      </p:sp>
      <p:pic>
        <p:nvPicPr>
          <p:cNvPr id="7174" name="Picture 6" descr="10_01FigureB-F"/>
          <p:cNvPicPr>
            <a:picLocks noChangeAspect="1" noChangeArrowheads="1"/>
          </p:cNvPicPr>
          <p:nvPr/>
        </p:nvPicPr>
        <p:blipFill>
          <a:blip r:embed="rId2" cstate="print">
            <a:extLst>
              <a:ext uri="{28A0092B-C50C-407E-A947-70E740481C1C}">
                <a14:useLocalDpi xmlns:a14="http://schemas.microsoft.com/office/drawing/2010/main" val="0"/>
              </a:ext>
            </a:extLst>
          </a:blip>
          <a:srcRect b="2773"/>
          <a:stretch>
            <a:fillRect/>
          </a:stretch>
        </p:blipFill>
        <p:spPr bwMode="auto">
          <a:xfrm>
            <a:off x="4808538" y="3200400"/>
            <a:ext cx="26606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10_01FigureA-F"/>
          <p:cNvPicPr>
            <a:picLocks noChangeAspect="1" noChangeArrowheads="1"/>
          </p:cNvPicPr>
          <p:nvPr/>
        </p:nvPicPr>
        <p:blipFill>
          <a:blip r:embed="rId3" cstate="print">
            <a:extLst>
              <a:ext uri="{28A0092B-C50C-407E-A947-70E740481C1C}">
                <a14:useLocalDpi xmlns:a14="http://schemas.microsoft.com/office/drawing/2010/main" val="0"/>
              </a:ext>
            </a:extLst>
          </a:blip>
          <a:srcRect b="2602"/>
          <a:stretch>
            <a:fillRect/>
          </a:stretch>
        </p:blipFill>
        <p:spPr bwMode="auto">
          <a:xfrm>
            <a:off x="990600" y="3351213"/>
            <a:ext cx="28384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26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Electric Force and Charge</a:t>
            </a:r>
          </a:p>
        </p:txBody>
      </p:sp>
      <p:sp>
        <p:nvSpPr>
          <p:cNvPr id="8195" name="Rectangle 3"/>
          <p:cNvSpPr>
            <a:spLocks noGrp="1" noChangeArrowheads="1"/>
          </p:cNvSpPr>
          <p:nvPr>
            <p:ph type="body" idx="1"/>
          </p:nvPr>
        </p:nvSpPr>
        <p:spPr>
          <a:xfrm>
            <a:off x="457200" y="1143000"/>
            <a:ext cx="8229600" cy="4525963"/>
          </a:xfrm>
        </p:spPr>
        <p:txBody>
          <a:bodyPr/>
          <a:lstStyle/>
          <a:p>
            <a:pPr>
              <a:buFontTx/>
              <a:buNone/>
            </a:pPr>
            <a:r>
              <a:rPr lang="en-US" altLang="en-US" dirty="0"/>
              <a:t>Protons</a:t>
            </a:r>
          </a:p>
          <a:p>
            <a:r>
              <a:rPr lang="en-US" altLang="en-US" sz="2800" dirty="0"/>
              <a:t>positive electric charges</a:t>
            </a:r>
          </a:p>
          <a:p>
            <a:r>
              <a:rPr lang="en-US" altLang="en-US" sz="2800" dirty="0"/>
              <a:t>repel positives, but attract negatives</a:t>
            </a:r>
            <a:endParaRPr lang="en-US" altLang="en-US" dirty="0"/>
          </a:p>
          <a:p>
            <a:pPr>
              <a:buFontTx/>
              <a:buNone/>
            </a:pPr>
            <a:r>
              <a:rPr lang="en-US" altLang="en-US" dirty="0"/>
              <a:t>Electrons	</a:t>
            </a:r>
          </a:p>
          <a:p>
            <a:r>
              <a:rPr lang="en-US" altLang="en-US" sz="2800" dirty="0"/>
              <a:t>negative electric charges</a:t>
            </a:r>
          </a:p>
          <a:p>
            <a:r>
              <a:rPr lang="en-US" altLang="en-US" sz="2800" dirty="0"/>
              <a:t>repel negatives, but attract </a:t>
            </a:r>
            <a:br>
              <a:rPr lang="en-US" altLang="en-US" sz="2800" dirty="0"/>
            </a:br>
            <a:r>
              <a:rPr lang="en-US" altLang="en-US" sz="2800" dirty="0"/>
              <a:t>positives</a:t>
            </a:r>
            <a:br>
              <a:rPr lang="en-US" altLang="en-US" sz="1800" dirty="0"/>
            </a:br>
            <a:endParaRPr lang="en-US" altLang="en-US" sz="1800" dirty="0"/>
          </a:p>
          <a:p>
            <a:pPr>
              <a:buFontTx/>
              <a:buNone/>
            </a:pPr>
            <a:r>
              <a:rPr lang="en-US" altLang="en-US" dirty="0"/>
              <a:t>Neutrons</a:t>
            </a:r>
          </a:p>
          <a:p>
            <a:r>
              <a:rPr lang="en-US" altLang="en-US" sz="2800" dirty="0"/>
              <a:t>neutral electric charge</a:t>
            </a:r>
            <a:endParaRPr lang="en-US" altLang="en-US" dirty="0"/>
          </a:p>
        </p:txBody>
      </p:sp>
      <p:pic>
        <p:nvPicPr>
          <p:cNvPr id="8196" name="Picture 4" descr="10_02Figure-F"/>
          <p:cNvPicPr>
            <a:picLocks noChangeAspect="1" noChangeArrowheads="1"/>
          </p:cNvPicPr>
          <p:nvPr/>
        </p:nvPicPr>
        <p:blipFill>
          <a:blip r:embed="rId2" cstate="print">
            <a:extLst>
              <a:ext uri="{28A0092B-C50C-407E-A947-70E740481C1C}">
                <a14:useLocalDpi xmlns:a14="http://schemas.microsoft.com/office/drawing/2010/main" val="0"/>
              </a:ext>
            </a:extLst>
          </a:blip>
          <a:srcRect b="2531"/>
          <a:stretch>
            <a:fillRect/>
          </a:stretch>
        </p:blipFill>
        <p:spPr bwMode="auto">
          <a:xfrm>
            <a:off x="5562600" y="3962400"/>
            <a:ext cx="2895600"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37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Electric Force and Charge</a:t>
            </a:r>
          </a:p>
        </p:txBody>
      </p:sp>
      <p:sp>
        <p:nvSpPr>
          <p:cNvPr id="9219" name="Rectangle 3"/>
          <p:cNvSpPr>
            <a:spLocks noGrp="1" noChangeArrowheads="1"/>
          </p:cNvSpPr>
          <p:nvPr>
            <p:ph type="body" idx="1"/>
          </p:nvPr>
        </p:nvSpPr>
        <p:spPr/>
        <p:txBody>
          <a:bodyPr/>
          <a:lstStyle/>
          <a:p>
            <a:pPr>
              <a:buFontTx/>
              <a:buNone/>
            </a:pPr>
            <a:r>
              <a:rPr lang="en-US" altLang="en-US"/>
              <a:t>Fundamental facts about atoms</a:t>
            </a:r>
          </a:p>
          <a:p>
            <a:pPr>
              <a:buFontTx/>
              <a:buNone/>
            </a:pPr>
            <a:r>
              <a:rPr lang="en-US" altLang="en-US" sz="2800"/>
              <a:t>	1. Every atom is composed of a positively charged nucleus surrounded by negatively charged electrons.</a:t>
            </a:r>
          </a:p>
          <a:p>
            <a:pPr>
              <a:buFontTx/>
              <a:buNone/>
            </a:pPr>
            <a:r>
              <a:rPr lang="en-US" altLang="en-US" sz="2800"/>
              <a:t>	2. Each of the electrons in any atom has the same quantity of negative charge and the same mass.</a:t>
            </a:r>
          </a:p>
        </p:txBody>
      </p:sp>
    </p:spTree>
    <p:extLst>
      <p:ext uri="{BB962C8B-B14F-4D97-AF65-F5344CB8AC3E}">
        <p14:creationId xmlns:p14="http://schemas.microsoft.com/office/powerpoint/2010/main" val="194876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ltLang="en-US"/>
              <a:t>Electric Force and Charge</a:t>
            </a:r>
          </a:p>
        </p:txBody>
      </p:sp>
      <p:sp>
        <p:nvSpPr>
          <p:cNvPr id="34819" name="Rectangle 1027"/>
          <p:cNvSpPr>
            <a:spLocks noGrp="1" noChangeArrowheads="1"/>
          </p:cNvSpPr>
          <p:nvPr>
            <p:ph type="body" idx="1"/>
          </p:nvPr>
        </p:nvSpPr>
        <p:spPr/>
        <p:txBody>
          <a:bodyPr/>
          <a:lstStyle/>
          <a:p>
            <a:pPr>
              <a:buFontTx/>
              <a:buNone/>
            </a:pPr>
            <a:r>
              <a:rPr lang="en-US" altLang="en-US"/>
              <a:t>Fundamental facts about atoms (continued)</a:t>
            </a:r>
          </a:p>
          <a:p>
            <a:pPr>
              <a:buFontTx/>
              <a:buNone/>
            </a:pPr>
            <a:r>
              <a:rPr lang="en-US" altLang="en-US" sz="2800"/>
              <a:t>	3. Protons and neutrons compose the nucleus. Protons are about 1800 times more massive than electrons, but each one carries an amount of positive charge equal to the negative charge of electrons. Neutrons have slightly more mass than protons and have no net charge.</a:t>
            </a:r>
          </a:p>
          <a:p>
            <a:pPr>
              <a:buFontTx/>
              <a:buNone/>
            </a:pPr>
            <a:r>
              <a:rPr lang="en-US" altLang="en-US" sz="2800"/>
              <a:t>	4. Atoms usually have as many electrons as protons, so the atom has zero net charge.</a:t>
            </a:r>
          </a:p>
        </p:txBody>
      </p:sp>
    </p:spTree>
    <p:extLst>
      <p:ext uri="{BB962C8B-B14F-4D97-AF65-F5344CB8AC3E}">
        <p14:creationId xmlns:p14="http://schemas.microsoft.com/office/powerpoint/2010/main" val="186261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Electric Force and Charge</a:t>
            </a:r>
          </a:p>
        </p:txBody>
      </p:sp>
      <p:sp>
        <p:nvSpPr>
          <p:cNvPr id="35843" name="Rectangle 3"/>
          <p:cNvSpPr>
            <a:spLocks noGrp="1" noChangeArrowheads="1"/>
          </p:cNvSpPr>
          <p:nvPr>
            <p:ph type="body" idx="1"/>
          </p:nvPr>
        </p:nvSpPr>
        <p:spPr/>
        <p:txBody>
          <a:bodyPr/>
          <a:lstStyle/>
          <a:p>
            <a:pPr>
              <a:buFontTx/>
              <a:buNone/>
            </a:pPr>
            <a:r>
              <a:rPr lang="en-US" altLang="en-US"/>
              <a:t>Ion</a:t>
            </a:r>
          </a:p>
          <a:p>
            <a:r>
              <a:rPr lang="en-US" altLang="en-US" sz="2800"/>
              <a:t>positive ion—atom losing one or more electrons has positive net charge</a:t>
            </a:r>
          </a:p>
          <a:p>
            <a:r>
              <a:rPr lang="en-US" altLang="en-US" sz="2800"/>
              <a:t>negative ion—atom gaining one or more electrons has negative net charge</a:t>
            </a:r>
          </a:p>
        </p:txBody>
      </p:sp>
    </p:spTree>
    <p:extLst>
      <p:ext uri="{BB962C8B-B14F-4D97-AF65-F5344CB8AC3E}">
        <p14:creationId xmlns:p14="http://schemas.microsoft.com/office/powerpoint/2010/main" val="3827922190"/>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5839</TotalTime>
  <Words>587</Words>
  <Application>Microsoft Office PowerPoint</Application>
  <PresentationFormat>On-screen Show (4:3)</PresentationFormat>
  <Paragraphs>183</Paragraphs>
  <Slides>21</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Batang</vt:lpstr>
      <vt:lpstr>Calibri</vt:lpstr>
      <vt:lpstr>Garamond</vt:lpstr>
      <vt:lpstr>Tahoma</vt:lpstr>
      <vt:lpstr>Wingdings</vt:lpstr>
      <vt:lpstr>Edge</vt:lpstr>
      <vt:lpstr>Equation</vt:lpstr>
      <vt:lpstr> Module 4 Part 1  Electricity   </vt:lpstr>
      <vt:lpstr>Agenda </vt:lpstr>
      <vt:lpstr>Course Modules</vt:lpstr>
      <vt:lpstr>Module 4</vt:lpstr>
      <vt:lpstr>Electric Force and Charge</vt:lpstr>
      <vt:lpstr>Electric Force and Charge</vt:lpstr>
      <vt:lpstr>Electric Force and Charge</vt:lpstr>
      <vt:lpstr>Electric Force and Charge</vt:lpstr>
      <vt:lpstr>Electric Force and Charge</vt:lpstr>
      <vt:lpstr>Electric Force and Charge</vt:lpstr>
      <vt:lpstr>When you brush your hair and scrape electrons from your hair, the charge of your hair is</vt:lpstr>
      <vt:lpstr>When you brush your hair and scrape electrons from your hair, the charge of your hair is</vt:lpstr>
      <vt:lpstr>Electric Force and Charge</vt:lpstr>
      <vt:lpstr>Coulomb’s Law</vt:lpstr>
      <vt:lpstr>Coulomb’s Law</vt:lpstr>
      <vt:lpstr>According to Coulomb’s law, a pair of particles that are placed twice as far apart will experience forces that are</vt:lpstr>
      <vt:lpstr>According to Coulomb’s law, a pair of particles that are placed twice as far apart will experience forces that are</vt:lpstr>
      <vt:lpstr>Coulomb’s Law</vt:lpstr>
      <vt:lpstr>Coulomb’s Law</vt:lpstr>
      <vt:lpstr>Electric Field</vt:lpstr>
      <vt:lpstr>Electric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Boeing</dc:creator>
  <cp:lastModifiedBy>Paul Comitz</cp:lastModifiedBy>
  <cp:revision>498</cp:revision>
  <cp:lastPrinted>2016-06-28T21:56:58Z</cp:lastPrinted>
  <dcterms:created xsi:type="dcterms:W3CDTF">2013-11-17T01:13:09Z</dcterms:created>
  <dcterms:modified xsi:type="dcterms:W3CDTF">2016-07-16T23:03:03Z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