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14" r:id="rId3"/>
    <p:sldId id="336" r:id="rId4"/>
    <p:sldId id="378" r:id="rId5"/>
    <p:sldId id="379" r:id="rId6"/>
    <p:sldId id="380" r:id="rId7"/>
    <p:sldId id="381" r:id="rId8"/>
    <p:sldId id="382" r:id="rId9"/>
    <p:sldId id="383" r:id="rId10"/>
    <p:sldId id="385" r:id="rId11"/>
    <p:sldId id="384" r:id="rId12"/>
    <p:sldId id="386" r:id="rId13"/>
    <p:sldId id="387" r:id="rId14"/>
    <p:sldId id="388" r:id="rId15"/>
    <p:sldId id="389" r:id="rId16"/>
    <p:sldId id="396" r:id="rId17"/>
    <p:sldId id="390" r:id="rId18"/>
    <p:sldId id="391" r:id="rId19"/>
    <p:sldId id="394" r:id="rId20"/>
    <p:sldId id="398" r:id="rId21"/>
    <p:sldId id="400" r:id="rId22"/>
    <p:sldId id="401" r:id="rId23"/>
    <p:sldId id="402" r:id="rId24"/>
    <p:sldId id="403" r:id="rId25"/>
  </p:sldIdLst>
  <p:sldSz cx="9144000" cy="6858000" type="screen4x3"/>
  <p:notesSz cx="7010400" cy="92964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A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6" autoAdjust="0"/>
    <p:restoredTop sz="87575" autoAdjust="0"/>
  </p:normalViewPr>
  <p:slideViewPr>
    <p:cSldViewPr>
      <p:cViewPr>
        <p:scale>
          <a:sx n="70" d="100"/>
          <a:sy n="70" d="100"/>
        </p:scale>
        <p:origin x="294" y="342"/>
      </p:cViewPr>
      <p:guideLst>
        <p:guide orient="horz" pos="1872"/>
        <p:guide pos="1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9C9DB83-C1E6-45E0-BE1A-95D51F1217A8}" type="datetimeFigureOut">
              <a:rPr lang="en-US" smtClean="0"/>
              <a:t>7/19/2016</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B26C386-143B-438A-8FF5-7F774B0C4303}" type="slidenum">
              <a:rPr lang="en-US" smtClean="0"/>
              <a:t>‹#›</a:t>
            </a:fld>
            <a:endParaRPr lang="en-US" dirty="0"/>
          </a:p>
        </p:txBody>
      </p:sp>
    </p:spTree>
    <p:extLst>
      <p:ext uri="{BB962C8B-B14F-4D97-AF65-F5344CB8AC3E}">
        <p14:creationId xmlns:p14="http://schemas.microsoft.com/office/powerpoint/2010/main" val="1323380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7A1523E-516C-4467-973B-9EEA307F4481}" type="datetimeFigureOut">
              <a:rPr lang="en-US" smtClean="0"/>
              <a:pPr/>
              <a:t>7/19/2016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574AEAE-F28A-48C5-9504-CA443EB5FEA4}" type="slidenum">
              <a:rPr lang="en-US" smtClean="0"/>
              <a:pPr/>
              <a:t>‹#›</a:t>
            </a:fld>
            <a:endParaRPr lang="en-US" dirty="0"/>
          </a:p>
        </p:txBody>
      </p:sp>
    </p:spTree>
    <p:extLst>
      <p:ext uri="{BB962C8B-B14F-4D97-AF65-F5344CB8AC3E}">
        <p14:creationId xmlns:p14="http://schemas.microsoft.com/office/powerpoint/2010/main" val="8473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1A8DA-4CDA-4AB1-B034-8F5E5D05F71C}" type="slidenum">
              <a:rPr lang="en-US" altLang="en-US"/>
              <a:pPr/>
              <a:t>11</a:t>
            </a:fld>
            <a:endParaRPr lang="en-US" altLang="en-US" dirty="0"/>
          </a:p>
        </p:txBody>
      </p:sp>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dirty="0">
                <a:ea typeface="Batang" pitchFamily="18" charset="-127"/>
              </a:rPr>
              <a:t>A.   positive.</a:t>
            </a:r>
          </a:p>
          <a:p>
            <a:endParaRPr lang="en-US" altLang="en-US" dirty="0"/>
          </a:p>
        </p:txBody>
      </p:sp>
    </p:spTree>
    <p:extLst>
      <p:ext uri="{BB962C8B-B14F-4D97-AF65-F5344CB8AC3E}">
        <p14:creationId xmlns:p14="http://schemas.microsoft.com/office/powerpoint/2010/main" val="161962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979C3-BD15-43D7-A815-1A59350DA636}" type="slidenum">
              <a:rPr lang="en-US" altLang="en-US"/>
              <a:pPr/>
              <a:t>12</a:t>
            </a:fld>
            <a:endParaRPr lang="en-US" altLang="en-US" dirty="0"/>
          </a:p>
        </p:txBody>
      </p:sp>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dirty="0">
                <a:ea typeface="Batang" pitchFamily="18" charset="-127"/>
              </a:rPr>
              <a:t>A.   positive.</a:t>
            </a:r>
          </a:p>
          <a:p>
            <a:endParaRPr lang="en-US" altLang="en-US" dirty="0"/>
          </a:p>
        </p:txBody>
      </p:sp>
    </p:spTree>
    <p:extLst>
      <p:ext uri="{BB962C8B-B14F-4D97-AF65-F5344CB8AC3E}">
        <p14:creationId xmlns:p14="http://schemas.microsoft.com/office/powerpoint/2010/main" val="184055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FEDA8-46D0-4918-8A0E-32F9E317836B}" type="slidenum">
              <a:rPr lang="en-US" altLang="en-US"/>
              <a:pPr/>
              <a:t>17</a:t>
            </a:fld>
            <a:endParaRPr lang="en-US" altLang="en-US" dirty="0"/>
          </a:p>
        </p:txBody>
      </p:sp>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dirty="0">
                <a:ea typeface="Batang" pitchFamily="18" charset="-127"/>
              </a:rPr>
              <a:t>B.   one quarter as strong.</a:t>
            </a:r>
          </a:p>
          <a:p>
            <a:endParaRPr lang="en-US" altLang="en-US" dirty="0"/>
          </a:p>
        </p:txBody>
      </p:sp>
    </p:spTree>
    <p:extLst>
      <p:ext uri="{BB962C8B-B14F-4D97-AF65-F5344CB8AC3E}">
        <p14:creationId xmlns:p14="http://schemas.microsoft.com/office/powerpoint/2010/main" val="2380584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D72FA-1F44-48DA-BE9E-157944C20EA1}" type="slidenum">
              <a:rPr lang="en-US" altLang="en-US"/>
              <a:pPr/>
              <a:t>18</a:t>
            </a:fld>
            <a:endParaRPr lang="en-US" altLang="en-US" dirty="0"/>
          </a:p>
        </p:txBody>
      </p:sp>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dirty="0">
                <a:ea typeface="Batang" pitchFamily="18" charset="-127"/>
              </a:rPr>
              <a:t>B.   one quarter as strong.</a:t>
            </a:r>
          </a:p>
          <a:p>
            <a:endParaRPr lang="en-US" altLang="en-US" dirty="0"/>
          </a:p>
        </p:txBody>
      </p:sp>
    </p:spTree>
    <p:extLst>
      <p:ext uri="{BB962C8B-B14F-4D97-AF65-F5344CB8AC3E}">
        <p14:creationId xmlns:p14="http://schemas.microsoft.com/office/powerpoint/2010/main" val="91409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253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dirty="0"/>
          </a:p>
        </p:txBody>
      </p:sp>
      <p:sp>
        <p:nvSpPr>
          <p:cNvPr id="8" name="Rectangle 6"/>
          <p:cNvSpPr>
            <a:spLocks noGrp="1" noChangeArrowheads="1"/>
          </p:cNvSpPr>
          <p:nvPr>
            <p:ph type="sldNum" sz="quarter" idx="12"/>
          </p:nvPr>
        </p:nvSpPr>
        <p:spPr/>
        <p:txBody>
          <a:bodyPr/>
          <a:lstStyle>
            <a:lvl1pPr>
              <a:defRPr/>
            </a:lvl1pPr>
          </a:lstStyle>
          <a:p>
            <a:pPr>
              <a:defRPr/>
            </a:pPr>
            <a:fld id="{E962A27A-FC12-4A6A-87BD-55E1A3E21B6F}"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BD2A5E1-2CE7-4775-8F03-F28B6EEDE3C7}"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56DC3F4-D20A-4A2D-A26B-2AFB56EAAB07}"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C06EFA9-A047-4BD6-9225-AF236222540F}"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C8DD282-99E5-43C0-BFD9-8231BFA436AA}"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4B6BC6-AFC7-4BE0-B01D-BDFFB81D8181}"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0312B6F2-21C9-46F7-8748-EDC88D9617FC}"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671FB18-A333-401B-BBE3-0552B67A11A1}"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CE2CA73-F9F6-4E38-868D-125FF671E3A3}"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3262BDA-EC22-4A9B-AFE0-FAB05FAEA5EF}"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E508143-A94C-405B-A731-980177F4343E}"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dirty="0"/>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dirty="0"/>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7D29F186-5FAA-48F7-AFD8-EF134EF98FC7}" type="slidenum">
              <a:rPr lang="en-US" altLang="en-US"/>
              <a:pPr>
                <a:defRPr/>
              </a:pPr>
              <a:t>‹#›</a:t>
            </a:fld>
            <a:endParaRPr lang="en-US" altLang="en-US" dirty="0"/>
          </a:p>
        </p:txBody>
      </p:sp>
      <p:sp>
        <p:nvSpPr>
          <p:cNvPr id="2151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151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pcomitz@live.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het.colorado.edu/sims/charges-and-fields/charges-and-fields_e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799" y="762000"/>
            <a:ext cx="7623175" cy="1752600"/>
          </a:xfrm>
        </p:spPr>
        <p:txBody>
          <a:bodyPr/>
          <a:lstStyle/>
          <a:p>
            <a:pPr eaLnBrk="1" hangingPunct="1"/>
            <a:br>
              <a:rPr lang="en-US" sz="4800" dirty="0"/>
            </a:br>
            <a:r>
              <a:rPr lang="en-US" sz="4800" dirty="0"/>
              <a:t>Module 4 Part 1 </a:t>
            </a:r>
            <a:br>
              <a:rPr lang="en-US" sz="4800" dirty="0"/>
            </a:br>
            <a:r>
              <a:rPr lang="en-US" sz="4400" dirty="0"/>
              <a:t>Electricity</a:t>
            </a:r>
            <a:br>
              <a:rPr lang="en-US" sz="3600" dirty="0"/>
            </a:br>
            <a:br>
              <a:rPr lang="en-US" sz="4800" dirty="0"/>
            </a:br>
            <a:br>
              <a:rPr lang="en-US" sz="4800" dirty="0"/>
            </a:br>
            <a:endParaRPr lang="en-US" dirty="0"/>
          </a:p>
        </p:txBody>
      </p:sp>
      <p:sp>
        <p:nvSpPr>
          <p:cNvPr id="6147" name="Rectangle 3"/>
          <p:cNvSpPr>
            <a:spLocks noGrp="1" noChangeArrowheads="1"/>
          </p:cNvSpPr>
          <p:nvPr>
            <p:ph type="subTitle" idx="1"/>
          </p:nvPr>
        </p:nvSpPr>
        <p:spPr>
          <a:xfrm>
            <a:off x="914400" y="2991173"/>
            <a:ext cx="6553200" cy="1752600"/>
          </a:xfrm>
        </p:spPr>
        <p:txBody>
          <a:bodyPr/>
          <a:lstStyle/>
          <a:p>
            <a:pPr eaLnBrk="1" hangingPunct="1"/>
            <a:r>
              <a:rPr lang="en-US" dirty="0"/>
              <a:t>Dr. Paul H. Comitz</a:t>
            </a:r>
          </a:p>
          <a:p>
            <a:pPr eaLnBrk="1" hangingPunct="1"/>
            <a:r>
              <a:rPr lang="en-US" dirty="0">
                <a:hlinkClick r:id="rId2"/>
              </a:rPr>
              <a:t>pcomitz@live.com</a:t>
            </a:r>
            <a:endParaRPr lang="en-US" dirty="0"/>
          </a:p>
          <a:p>
            <a:pPr eaLnBrk="1" hangingPunct="1"/>
            <a:endParaRPr lang="en-US" dirty="0"/>
          </a:p>
          <a:p>
            <a:pPr eaLnBrk="1" hangingPunct="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3" y="4114800"/>
            <a:ext cx="4038600" cy="26338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035" y="4119282"/>
            <a:ext cx="3981450" cy="26498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t>Electric Force and Charge</a:t>
            </a:r>
          </a:p>
        </p:txBody>
      </p:sp>
      <p:sp>
        <p:nvSpPr>
          <p:cNvPr id="37891" name="Rectangle 3"/>
          <p:cNvSpPr>
            <a:spLocks noGrp="1" noChangeArrowheads="1"/>
          </p:cNvSpPr>
          <p:nvPr>
            <p:ph type="body" idx="1"/>
          </p:nvPr>
        </p:nvSpPr>
        <p:spPr>
          <a:xfrm>
            <a:off x="457200" y="1219200"/>
            <a:ext cx="8229600" cy="4530725"/>
          </a:xfrm>
        </p:spPr>
        <p:txBody>
          <a:bodyPr/>
          <a:lstStyle/>
          <a:p>
            <a:pPr>
              <a:buFontTx/>
              <a:buNone/>
            </a:pPr>
            <a:r>
              <a:rPr lang="en-US" altLang="en-US" dirty="0"/>
              <a:t>Electrons in an atom</a:t>
            </a:r>
          </a:p>
          <a:p>
            <a:pPr>
              <a:buFontTx/>
              <a:buNone/>
            </a:pPr>
            <a:r>
              <a:rPr lang="en-US" altLang="en-US" sz="2800" dirty="0"/>
              <a:t>	Examples:</a:t>
            </a:r>
          </a:p>
          <a:p>
            <a:pPr lvl="1">
              <a:buFontTx/>
              <a:buChar char="•"/>
            </a:pPr>
            <a:r>
              <a:rPr lang="en-US" altLang="en-US" sz="2400" dirty="0"/>
              <a:t>When rubbing a comb through your hair, electrons transfer from your hair to the comb. Your hair has a deficiency of electrons (positively charged).</a:t>
            </a:r>
          </a:p>
          <a:p>
            <a:pPr lvl="1">
              <a:buFontTx/>
              <a:buChar char="•"/>
            </a:pPr>
            <a:r>
              <a:rPr lang="en-US" altLang="en-US" sz="2400" dirty="0"/>
              <a:t>When rubbing a glass rod with silk, electrons transfer from the rod onto the silk and the rod becomes positively charged.</a:t>
            </a:r>
          </a:p>
        </p:txBody>
      </p:sp>
    </p:spTree>
    <p:extLst>
      <p:ext uri="{BB962C8B-B14F-4D97-AF65-F5344CB8AC3E}">
        <p14:creationId xmlns:p14="http://schemas.microsoft.com/office/powerpoint/2010/main" val="244054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457200" y="990600"/>
            <a:ext cx="8229600" cy="1752600"/>
          </a:xfrm>
        </p:spPr>
        <p:txBody>
          <a:bodyPr/>
          <a:lstStyle/>
          <a:p>
            <a:pPr algn="l"/>
            <a:r>
              <a:rPr lang="en-US" altLang="en-US" sz="2400" dirty="0"/>
              <a:t>When you brush your hair and scrape electrons from your hair, the charge of your hair is</a:t>
            </a:r>
            <a:endParaRPr lang="en-US" altLang="en-US" sz="2800" b="1" i="1" dirty="0">
              <a:latin typeface="Batang" pitchFamily="18" charset="-127"/>
              <a:ea typeface="Batang" pitchFamily="18" charset="-127"/>
            </a:endParaRPr>
          </a:p>
        </p:txBody>
      </p:sp>
      <p:sp>
        <p:nvSpPr>
          <p:cNvPr id="63491"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dirty="0"/>
              <a:t>A.	positive.</a:t>
            </a:r>
            <a:endParaRPr lang="en-US" altLang="en-US" sz="2000" dirty="0">
              <a:ea typeface="Batang" pitchFamily="18" charset="-127"/>
            </a:endParaRPr>
          </a:p>
          <a:p>
            <a:pPr marL="609600" indent="-609600">
              <a:buFontTx/>
              <a:buAutoNum type="alphaUcPeriod" startAt="2"/>
            </a:pPr>
            <a:r>
              <a:rPr lang="en-US" altLang="en-US" sz="2000" dirty="0"/>
              <a:t>negative.</a:t>
            </a:r>
            <a:r>
              <a:rPr lang="en-US" altLang="en-US" sz="2000" b="1" dirty="0">
                <a:ea typeface="Batang" pitchFamily="18" charset="-127"/>
              </a:rPr>
              <a:t> </a:t>
            </a:r>
          </a:p>
          <a:p>
            <a:pPr marL="609600" indent="-609600">
              <a:buFontTx/>
              <a:buAutoNum type="alphaUcPeriod" startAt="2"/>
            </a:pPr>
            <a:r>
              <a:rPr lang="en-US" altLang="en-US" sz="2000" dirty="0"/>
              <a:t>both A and B</a:t>
            </a:r>
            <a:endParaRPr lang="en-US" altLang="en-US" sz="2000" dirty="0">
              <a:ea typeface="Batang" pitchFamily="18" charset="-127"/>
            </a:endParaRPr>
          </a:p>
          <a:p>
            <a:pPr marL="609600" indent="-609600">
              <a:buFontTx/>
              <a:buAutoNum type="alphaUcPeriod" startAt="4"/>
            </a:pPr>
            <a:r>
              <a:rPr lang="en-US" altLang="en-US" sz="2000" dirty="0"/>
              <a:t>neither A nor B</a:t>
            </a:r>
          </a:p>
        </p:txBody>
      </p:sp>
      <p:sp>
        <p:nvSpPr>
          <p:cNvPr id="63492"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bg1"/>
                </a:solidFill>
                <a:cs typeface="Arial" panose="020B0604020202020204" pitchFamily="34" charset="0"/>
              </a:rPr>
              <a:t>Electric Force and Charge</a:t>
            </a:r>
          </a:p>
          <a:p>
            <a:pPr algn="ctr"/>
            <a:r>
              <a:rPr lang="en-US" altLang="en-US" sz="2400" b="1" dirty="0">
                <a:solidFill>
                  <a:schemeClr val="bg1"/>
                </a:solidFill>
                <a:cs typeface="Arial" panose="020B0604020202020204" pitchFamily="34" charset="0"/>
              </a:rPr>
              <a:t>CHECK YOUR NEIGHBOR</a:t>
            </a:r>
            <a:r>
              <a:rPr lang="en-US" altLang="en-US" sz="2400" b="1" i="1" dirty="0">
                <a:solidFill>
                  <a:schemeClr val="bg1"/>
                </a:solidFill>
                <a:cs typeface="Arial" panose="020B0604020202020204" pitchFamily="34" charset="0"/>
              </a:rPr>
              <a:t> </a:t>
            </a:r>
          </a:p>
        </p:txBody>
      </p:sp>
    </p:spTree>
    <p:extLst>
      <p:ext uri="{BB962C8B-B14F-4D97-AF65-F5344CB8AC3E}">
        <p14:creationId xmlns:p14="http://schemas.microsoft.com/office/powerpoint/2010/main" val="31452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990600"/>
            <a:ext cx="8229600" cy="1752600"/>
          </a:xfrm>
        </p:spPr>
        <p:txBody>
          <a:bodyPr/>
          <a:lstStyle/>
          <a:p>
            <a:pPr algn="l"/>
            <a:r>
              <a:rPr lang="en-US" altLang="en-US" sz="2400" dirty="0"/>
              <a:t>When you brush your hair and scrape electrons from your hair, the charge of your hair is</a:t>
            </a:r>
          </a:p>
        </p:txBody>
      </p:sp>
      <p:sp>
        <p:nvSpPr>
          <p:cNvPr id="66563" name="Rectangle 3"/>
          <p:cNvSpPr>
            <a:spLocks noGrp="1" noChangeArrowheads="1"/>
          </p:cNvSpPr>
          <p:nvPr>
            <p:ph type="body" idx="1"/>
          </p:nvPr>
        </p:nvSpPr>
        <p:spPr>
          <a:xfrm>
            <a:off x="457200" y="2895600"/>
            <a:ext cx="8229600" cy="3962400"/>
          </a:xfrm>
        </p:spPr>
        <p:txBody>
          <a:bodyPr/>
          <a:lstStyle/>
          <a:p>
            <a:pPr marL="609600" indent="-609600">
              <a:buFontTx/>
              <a:buNone/>
            </a:pPr>
            <a:r>
              <a:rPr lang="en-US" altLang="en-US" sz="1600" b="1" dirty="0"/>
              <a:t>A.	positive.</a:t>
            </a:r>
            <a:endParaRPr lang="en-US" altLang="en-US" sz="1600" dirty="0">
              <a:ea typeface="Batang" pitchFamily="18" charset="-127"/>
            </a:endParaRPr>
          </a:p>
          <a:p>
            <a:pPr marL="609600" indent="-609600">
              <a:buFontTx/>
              <a:buAutoNum type="alphaUcPeriod" startAt="2"/>
            </a:pPr>
            <a:r>
              <a:rPr lang="en-US" altLang="en-US" sz="1600" dirty="0"/>
              <a:t>negative.</a:t>
            </a:r>
            <a:r>
              <a:rPr lang="en-US" altLang="en-US" sz="1600" b="1" dirty="0">
                <a:ea typeface="Batang" pitchFamily="18" charset="-127"/>
              </a:rPr>
              <a:t> </a:t>
            </a:r>
          </a:p>
          <a:p>
            <a:pPr marL="609600" indent="-609600">
              <a:buFontTx/>
              <a:buAutoNum type="alphaUcPeriod" startAt="2"/>
            </a:pPr>
            <a:r>
              <a:rPr lang="en-US" altLang="en-US" sz="1600" dirty="0"/>
              <a:t>both A and B</a:t>
            </a:r>
            <a:endParaRPr lang="en-US" altLang="en-US" sz="1600" dirty="0">
              <a:ea typeface="Batang" pitchFamily="18" charset="-127"/>
            </a:endParaRPr>
          </a:p>
          <a:p>
            <a:pPr marL="609600" indent="-609600">
              <a:buFontTx/>
              <a:buAutoNum type="alphaUcPeriod" startAt="4"/>
            </a:pPr>
            <a:r>
              <a:rPr lang="en-US" altLang="en-US" sz="1600" dirty="0"/>
              <a:t>neither A nor B</a:t>
            </a:r>
          </a:p>
          <a:p>
            <a:pPr marL="609600" indent="-609600">
              <a:buFontTx/>
              <a:buAutoNum type="alphaUcPeriod" startAt="4"/>
            </a:pPr>
            <a:endParaRPr lang="en-US" altLang="en-US" sz="1600" dirty="0"/>
          </a:p>
          <a:p>
            <a:pPr marL="609600" indent="-609600">
              <a:buFontTx/>
              <a:buNone/>
            </a:pPr>
            <a:r>
              <a:rPr lang="en-US" altLang="en-US" sz="1600" i="1" dirty="0"/>
              <a:t>	Comment</a:t>
            </a:r>
            <a:r>
              <a:rPr lang="en-US" altLang="en-US" sz="1600" dirty="0"/>
              <a:t>:</a:t>
            </a:r>
          </a:p>
          <a:p>
            <a:pPr marL="609600" indent="-609600">
              <a:buFontTx/>
              <a:buNone/>
            </a:pPr>
            <a:r>
              <a:rPr lang="en-US" altLang="en-US" sz="1600" dirty="0"/>
              <a:t>	And if electrons were scraped off the brush onto your hair, your hair would have a negative charge.</a:t>
            </a:r>
          </a:p>
          <a:p>
            <a:pPr marL="609600" indent="-609600">
              <a:buFontTx/>
              <a:buNone/>
            </a:pPr>
            <a:endParaRPr lang="en-US" altLang="en-US" sz="1600" dirty="0"/>
          </a:p>
          <a:p>
            <a:pPr marL="609600" indent="-609600">
              <a:buFontTx/>
              <a:buNone/>
            </a:pPr>
            <a:endParaRPr lang="en-US" altLang="en-US" sz="1600" dirty="0"/>
          </a:p>
        </p:txBody>
      </p:sp>
      <p:sp>
        <p:nvSpPr>
          <p:cNvPr id="66564" name="Rectangle 4"/>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bg1"/>
                </a:solidFill>
                <a:cs typeface="Arial" panose="020B0604020202020204" pitchFamily="34" charset="0"/>
              </a:rPr>
              <a:t>Electric Force and Charge</a:t>
            </a:r>
          </a:p>
          <a:p>
            <a:pPr algn="ctr"/>
            <a:r>
              <a:rPr lang="en-US" altLang="en-US" sz="2400" b="1" dirty="0">
                <a:solidFill>
                  <a:schemeClr val="bg1"/>
                </a:solidFill>
                <a:cs typeface="Arial" panose="020B0604020202020204" pitchFamily="34" charset="0"/>
              </a:rPr>
              <a:t>CHECK YOUR ANSWER</a:t>
            </a:r>
            <a:endParaRPr lang="en-US" altLang="en-US" sz="2400" b="1" i="1" dirty="0">
              <a:solidFill>
                <a:schemeClr val="bg1"/>
              </a:solidFill>
              <a:cs typeface="Arial" panose="020B0604020202020204" pitchFamily="34" charset="0"/>
            </a:endParaRPr>
          </a:p>
        </p:txBody>
      </p:sp>
    </p:spTree>
    <p:extLst>
      <p:ext uri="{BB962C8B-B14F-4D97-AF65-F5344CB8AC3E}">
        <p14:creationId xmlns:p14="http://schemas.microsoft.com/office/powerpoint/2010/main" val="216201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Electric Force and Charge</a:t>
            </a:r>
          </a:p>
        </p:txBody>
      </p:sp>
      <p:sp>
        <p:nvSpPr>
          <p:cNvPr id="10243" name="Rectangle 3"/>
          <p:cNvSpPr>
            <a:spLocks noGrp="1" noChangeArrowheads="1"/>
          </p:cNvSpPr>
          <p:nvPr>
            <p:ph type="body" idx="1"/>
          </p:nvPr>
        </p:nvSpPr>
        <p:spPr>
          <a:xfrm>
            <a:off x="487180" y="1348439"/>
            <a:ext cx="8229600" cy="4530725"/>
          </a:xfrm>
        </p:spPr>
        <p:txBody>
          <a:bodyPr/>
          <a:lstStyle/>
          <a:p>
            <a:pPr>
              <a:buFontTx/>
              <a:buNone/>
            </a:pPr>
            <a:r>
              <a:rPr lang="en-US" altLang="en-US" dirty="0"/>
              <a:t>Conservation of Charge</a:t>
            </a:r>
          </a:p>
          <a:p>
            <a:r>
              <a:rPr lang="en-US" altLang="en-US" sz="2800" dirty="0"/>
              <a:t>In any charging process, </a:t>
            </a:r>
            <a:br>
              <a:rPr lang="en-US" altLang="en-US" sz="2800" dirty="0"/>
            </a:br>
            <a:r>
              <a:rPr lang="en-US" altLang="en-US" sz="2800" dirty="0"/>
              <a:t>no electrons are created </a:t>
            </a:r>
            <a:br>
              <a:rPr lang="en-US" altLang="en-US" sz="2800" dirty="0"/>
            </a:br>
            <a:r>
              <a:rPr lang="en-US" altLang="en-US" sz="2800" dirty="0"/>
              <a:t>or destroyed. Electrons </a:t>
            </a:r>
            <a:br>
              <a:rPr lang="en-US" altLang="en-US" sz="2800" dirty="0"/>
            </a:br>
            <a:r>
              <a:rPr lang="en-US" altLang="en-US" sz="2800" dirty="0"/>
              <a:t>are simply transferred from</a:t>
            </a:r>
            <a:br>
              <a:rPr lang="en-US" altLang="en-US" sz="2800" dirty="0"/>
            </a:br>
            <a:r>
              <a:rPr lang="en-US" altLang="en-US" sz="2800" dirty="0"/>
              <a:t>one material to another.</a:t>
            </a:r>
          </a:p>
          <a:p>
            <a:endParaRPr lang="en-US" altLang="en-US" dirty="0"/>
          </a:p>
          <a:p>
            <a:endParaRPr lang="en-US" altLang="en-US" dirty="0"/>
          </a:p>
          <a:p>
            <a:endParaRPr lang="en-US" altLang="en-US" dirty="0"/>
          </a:p>
        </p:txBody>
      </p:sp>
      <p:pic>
        <p:nvPicPr>
          <p:cNvPr id="10244" name="Picture 4" descr="10_03Figure-F"/>
          <p:cNvPicPr>
            <a:picLocks noChangeAspect="1" noChangeArrowheads="1"/>
          </p:cNvPicPr>
          <p:nvPr/>
        </p:nvPicPr>
        <p:blipFill>
          <a:blip r:embed="rId2">
            <a:extLst>
              <a:ext uri="{28A0092B-C50C-407E-A947-70E740481C1C}">
                <a14:useLocalDpi xmlns:a14="http://schemas.microsoft.com/office/drawing/2010/main" val="0"/>
              </a:ext>
            </a:extLst>
          </a:blip>
          <a:srcRect b="2782"/>
          <a:stretch>
            <a:fillRect/>
          </a:stretch>
        </p:blipFill>
        <p:spPr bwMode="auto">
          <a:xfrm>
            <a:off x="5235575" y="1417638"/>
            <a:ext cx="3451225" cy="464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2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Coulomb’s Law</a:t>
            </a:r>
          </a:p>
        </p:txBody>
      </p:sp>
      <p:sp>
        <p:nvSpPr>
          <p:cNvPr id="11267" name="Rectangle 3"/>
          <p:cNvSpPr>
            <a:spLocks noGrp="1" noChangeArrowheads="1"/>
          </p:cNvSpPr>
          <p:nvPr>
            <p:ph type="body" idx="1"/>
          </p:nvPr>
        </p:nvSpPr>
        <p:spPr>
          <a:xfrm>
            <a:off x="457200" y="1219200"/>
            <a:ext cx="8229600" cy="4530725"/>
          </a:xfrm>
        </p:spPr>
        <p:txBody>
          <a:bodyPr/>
          <a:lstStyle/>
          <a:p>
            <a:pPr>
              <a:buFontTx/>
              <a:buNone/>
            </a:pPr>
            <a:r>
              <a:rPr lang="en-US" altLang="en-US" dirty="0"/>
              <a:t>Coulomb’s law</a:t>
            </a:r>
          </a:p>
          <a:p>
            <a:r>
              <a:rPr lang="en-US" altLang="en-US" sz="2800" dirty="0"/>
              <a:t>relationship among electrical force, charge, and distance discovered by </a:t>
            </a:r>
            <a:r>
              <a:rPr lang="en-US" altLang="en-US" sz="2800" b="1" dirty="0"/>
              <a:t>Charles Coulomb </a:t>
            </a:r>
            <a:r>
              <a:rPr lang="en-US" altLang="en-US" sz="2800" dirty="0"/>
              <a:t>in the 18th century</a:t>
            </a:r>
          </a:p>
          <a:p>
            <a:r>
              <a:rPr lang="en-US" altLang="en-US" sz="2800" dirty="0"/>
              <a:t>states that for a pair of charged objects the force between them varies directly, as the product of their charges, and inversely, as the square of the separation distance</a:t>
            </a:r>
          </a:p>
          <a:p>
            <a:r>
              <a:rPr lang="en-US" altLang="en-US" sz="2800" dirty="0"/>
              <a:t>electrical forces may be either attractive or repulsive</a:t>
            </a:r>
          </a:p>
          <a:p>
            <a:endParaRPr lang="en-US" altLang="en-US" dirty="0"/>
          </a:p>
        </p:txBody>
      </p:sp>
    </p:spTree>
    <p:extLst>
      <p:ext uri="{BB962C8B-B14F-4D97-AF65-F5344CB8AC3E}">
        <p14:creationId xmlns:p14="http://schemas.microsoft.com/office/powerpoint/2010/main" val="252787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a:t>Coulomb’s Law</a:t>
            </a:r>
          </a:p>
        </p:txBody>
      </p:sp>
      <p:sp>
        <p:nvSpPr>
          <p:cNvPr id="38915" name="Rectangle 3"/>
          <p:cNvSpPr>
            <a:spLocks noGrp="1" noChangeArrowheads="1"/>
          </p:cNvSpPr>
          <p:nvPr>
            <p:ph type="body" idx="1"/>
          </p:nvPr>
        </p:nvSpPr>
        <p:spPr>
          <a:xfrm>
            <a:off x="533400" y="990599"/>
            <a:ext cx="8229600" cy="4876800"/>
          </a:xfrm>
        </p:spPr>
        <p:txBody>
          <a:bodyPr/>
          <a:lstStyle/>
          <a:p>
            <a:pPr>
              <a:buFontTx/>
              <a:buNone/>
            </a:pPr>
            <a:r>
              <a:rPr lang="en-US" altLang="en-US" dirty="0"/>
              <a:t>Coulomb’s law (continued)</a:t>
            </a:r>
          </a:p>
          <a:p>
            <a:r>
              <a:rPr lang="en-US" altLang="en-US" sz="2800" dirty="0"/>
              <a:t>If the charges are alike in sign, the force is repelling; if the charges are not alike, the force is attractive.</a:t>
            </a:r>
          </a:p>
          <a:p>
            <a:r>
              <a:rPr lang="en-US" altLang="en-US" sz="2800" dirty="0"/>
              <a:t>in equation form: 			</a:t>
            </a:r>
          </a:p>
          <a:p>
            <a:pPr>
              <a:buFontTx/>
              <a:buNone/>
            </a:pPr>
            <a:r>
              <a:rPr lang="en-US" altLang="en-US" sz="2800" dirty="0"/>
              <a:t>					k = 9,000,000,000 Nm</a:t>
            </a:r>
            <a:r>
              <a:rPr lang="en-US" altLang="en-US" sz="2800" baseline="30000" dirty="0"/>
              <a:t>2</a:t>
            </a:r>
            <a:r>
              <a:rPr lang="en-US" altLang="en-US" sz="2800" dirty="0"/>
              <a:t>/C</a:t>
            </a:r>
            <a:r>
              <a:rPr lang="en-US" altLang="en-US" sz="2800" baseline="30000" dirty="0"/>
              <a:t>2</a:t>
            </a:r>
          </a:p>
          <a:p>
            <a:endParaRPr lang="en-US" altLang="en-US" sz="2800" dirty="0"/>
          </a:p>
          <a:p>
            <a:endParaRPr lang="en-US" altLang="en-US" sz="2800" dirty="0"/>
          </a:p>
          <a:p>
            <a:r>
              <a:rPr lang="en-US" altLang="en-US" sz="2800" dirty="0"/>
              <a:t>unit of charge is coulomb, 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8999"/>
            <a:ext cx="3067050" cy="1495425"/>
          </a:xfrm>
          <a:prstGeom prst="rect">
            <a:avLst/>
          </a:prstGeom>
        </p:spPr>
      </p:pic>
    </p:spTree>
    <p:extLst>
      <p:ext uri="{BB962C8B-B14F-4D97-AF65-F5344CB8AC3E}">
        <p14:creationId xmlns:p14="http://schemas.microsoft.com/office/powerpoint/2010/main" val="17165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Coulomb’s Law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988" y="1905000"/>
            <a:ext cx="5452024" cy="2517775"/>
          </a:xfrm>
        </p:spPr>
      </p:pic>
    </p:spTree>
    <p:extLst>
      <p:ext uri="{BB962C8B-B14F-4D97-AF65-F5344CB8AC3E}">
        <p14:creationId xmlns:p14="http://schemas.microsoft.com/office/powerpoint/2010/main" val="191376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457200" y="990600"/>
            <a:ext cx="8229600" cy="1752600"/>
          </a:xfrm>
        </p:spPr>
        <p:txBody>
          <a:bodyPr/>
          <a:lstStyle/>
          <a:p>
            <a:pPr algn="l"/>
            <a:r>
              <a:rPr lang="en-US" altLang="en-US" sz="2400" dirty="0"/>
              <a:t>According to Coulomb’s law, a pair of particles that are placed twice as far apart will experience forces that are</a:t>
            </a:r>
            <a:endParaRPr lang="en-US" altLang="en-US" sz="2800" b="1" i="1" dirty="0">
              <a:latin typeface="Batang" pitchFamily="18" charset="-127"/>
              <a:ea typeface="Batang" pitchFamily="18" charset="-127"/>
            </a:endParaRPr>
          </a:p>
        </p:txBody>
      </p:sp>
      <p:sp>
        <p:nvSpPr>
          <p:cNvPr id="68611"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dirty="0"/>
              <a:t>A.	half as strong.</a:t>
            </a:r>
            <a:endParaRPr lang="en-US" altLang="en-US" sz="2000" dirty="0">
              <a:ea typeface="Batang" pitchFamily="18" charset="-127"/>
            </a:endParaRPr>
          </a:p>
          <a:p>
            <a:pPr marL="609600" indent="-609600">
              <a:buFontTx/>
              <a:buAutoNum type="alphaUcPeriod" startAt="2"/>
            </a:pPr>
            <a:r>
              <a:rPr lang="en-US" altLang="en-US" sz="2000" dirty="0"/>
              <a:t>one-quarter as strong.</a:t>
            </a:r>
            <a:r>
              <a:rPr lang="en-US" altLang="en-US" sz="2000" b="1" dirty="0">
                <a:ea typeface="Batang" pitchFamily="18" charset="-127"/>
              </a:rPr>
              <a:t> </a:t>
            </a:r>
          </a:p>
          <a:p>
            <a:pPr marL="609600" indent="-609600">
              <a:buFontTx/>
              <a:buAutoNum type="alphaUcPeriod" startAt="2"/>
            </a:pPr>
            <a:r>
              <a:rPr lang="en-US" altLang="en-US" sz="2000" dirty="0"/>
              <a:t>twice as strong.</a:t>
            </a:r>
            <a:endParaRPr lang="en-US" altLang="en-US" sz="2000" dirty="0">
              <a:ea typeface="Batang" pitchFamily="18" charset="-127"/>
            </a:endParaRPr>
          </a:p>
          <a:p>
            <a:pPr marL="609600" indent="-609600">
              <a:buFontTx/>
              <a:buAutoNum type="alphaUcPeriod" startAt="4"/>
            </a:pPr>
            <a:r>
              <a:rPr lang="en-US" altLang="en-US" sz="2000" dirty="0"/>
              <a:t>four times as strong.</a:t>
            </a:r>
          </a:p>
          <a:p>
            <a:pPr marL="609600" indent="-609600">
              <a:buFontTx/>
              <a:buNone/>
            </a:pPr>
            <a:endParaRPr lang="en-US" altLang="en-US" sz="2000" dirty="0"/>
          </a:p>
        </p:txBody>
      </p:sp>
      <p:sp>
        <p:nvSpPr>
          <p:cNvPr id="68612"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bg1"/>
                </a:solidFill>
                <a:cs typeface="Arial" panose="020B0604020202020204" pitchFamily="34" charset="0"/>
              </a:rPr>
              <a:t>Coulomb’s Law</a:t>
            </a:r>
          </a:p>
          <a:p>
            <a:pPr algn="ctr"/>
            <a:r>
              <a:rPr lang="en-US" altLang="en-US" sz="2400" b="1" dirty="0">
                <a:solidFill>
                  <a:schemeClr val="bg1"/>
                </a:solidFill>
                <a:cs typeface="Arial" panose="020B0604020202020204" pitchFamily="34" charset="0"/>
              </a:rPr>
              <a:t>CHECK YOUR NEIGHBOR</a:t>
            </a:r>
            <a:r>
              <a:rPr lang="en-US" altLang="en-US" sz="2400" b="1" i="1" dirty="0">
                <a:solidFill>
                  <a:schemeClr val="bg1"/>
                </a:solidFill>
                <a:cs typeface="Arial" panose="020B0604020202020204" pitchFamily="34" charset="0"/>
              </a:rPr>
              <a:t> </a:t>
            </a:r>
          </a:p>
        </p:txBody>
      </p:sp>
    </p:spTree>
    <p:extLst>
      <p:ext uri="{BB962C8B-B14F-4D97-AF65-F5344CB8AC3E}">
        <p14:creationId xmlns:p14="http://schemas.microsoft.com/office/powerpoint/2010/main" val="169873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457200" y="990600"/>
            <a:ext cx="8229600" cy="1752600"/>
          </a:xfrm>
        </p:spPr>
        <p:txBody>
          <a:bodyPr/>
          <a:lstStyle/>
          <a:p>
            <a:pPr algn="l"/>
            <a:r>
              <a:rPr lang="en-US" altLang="en-US" sz="2400" dirty="0"/>
              <a:t>According to Coulomb’s law, a pair of particles that are placed twice as far apart will experience forces that are</a:t>
            </a:r>
          </a:p>
        </p:txBody>
      </p:sp>
      <p:sp>
        <p:nvSpPr>
          <p:cNvPr id="70659" name="Rectangle 1027"/>
          <p:cNvSpPr>
            <a:spLocks noGrp="1" noChangeArrowheads="1"/>
          </p:cNvSpPr>
          <p:nvPr>
            <p:ph type="body" idx="1"/>
          </p:nvPr>
        </p:nvSpPr>
        <p:spPr>
          <a:xfrm>
            <a:off x="457200" y="2895600"/>
            <a:ext cx="8229600" cy="3962400"/>
          </a:xfrm>
        </p:spPr>
        <p:txBody>
          <a:bodyPr/>
          <a:lstStyle/>
          <a:p>
            <a:pPr marL="609600" indent="-609600">
              <a:buFontTx/>
              <a:buNone/>
            </a:pPr>
            <a:r>
              <a:rPr lang="en-US" altLang="en-US" sz="2000" dirty="0"/>
              <a:t>A.	half as strong.</a:t>
            </a:r>
            <a:endParaRPr lang="en-US" altLang="en-US" sz="2000" dirty="0">
              <a:ea typeface="Batang" pitchFamily="18" charset="-127"/>
            </a:endParaRPr>
          </a:p>
          <a:p>
            <a:pPr marL="609600" indent="-609600">
              <a:buFontTx/>
              <a:buAutoNum type="alphaUcPeriod" startAt="2"/>
            </a:pPr>
            <a:r>
              <a:rPr lang="en-US" altLang="en-US" sz="2000" b="1" dirty="0"/>
              <a:t>one-quarter as strong.</a:t>
            </a:r>
            <a:r>
              <a:rPr lang="en-US" altLang="en-US" sz="2000" b="1" dirty="0">
                <a:ea typeface="Batang" pitchFamily="18" charset="-127"/>
              </a:rPr>
              <a:t> </a:t>
            </a:r>
          </a:p>
          <a:p>
            <a:pPr marL="609600" indent="-609600">
              <a:buFontTx/>
              <a:buAutoNum type="alphaUcPeriod" startAt="2"/>
            </a:pPr>
            <a:r>
              <a:rPr lang="en-US" altLang="en-US" sz="2000" dirty="0"/>
              <a:t>twice as strong.</a:t>
            </a:r>
            <a:endParaRPr lang="en-US" altLang="en-US" sz="2000" dirty="0">
              <a:ea typeface="Batang" pitchFamily="18" charset="-127"/>
            </a:endParaRPr>
          </a:p>
          <a:p>
            <a:pPr marL="609600" indent="-609600">
              <a:buFontTx/>
              <a:buAutoNum type="alphaUcPeriod" startAt="4"/>
            </a:pPr>
            <a:r>
              <a:rPr lang="en-US" altLang="en-US" sz="2000" dirty="0"/>
              <a:t>four times as strong.</a:t>
            </a:r>
          </a:p>
          <a:p>
            <a:pPr marL="609600" indent="-609600">
              <a:buFontTx/>
              <a:buNone/>
            </a:pPr>
            <a:endParaRPr lang="en-US" altLang="en-US" sz="2000" dirty="0"/>
          </a:p>
        </p:txBody>
      </p:sp>
      <p:sp>
        <p:nvSpPr>
          <p:cNvPr id="70660" name="Rectangle 1028"/>
          <p:cNvSpPr>
            <a:spLocks noChangeArrowheads="1"/>
          </p:cNvSpPr>
          <p:nvPr/>
        </p:nvSpPr>
        <p:spPr bwMode="auto">
          <a:xfrm>
            <a:off x="0" y="0"/>
            <a:ext cx="9144000" cy="762000"/>
          </a:xfrm>
          <a:prstGeom prst="rect">
            <a:avLst/>
          </a:prstGeom>
          <a:solidFill>
            <a:srgbClr val="3B79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bg1"/>
                </a:solidFill>
                <a:cs typeface="Arial" panose="020B0604020202020204" pitchFamily="34" charset="0"/>
              </a:rPr>
              <a:t>Coulomb’s Law</a:t>
            </a:r>
          </a:p>
          <a:p>
            <a:pPr algn="ctr"/>
            <a:r>
              <a:rPr lang="en-US" altLang="en-US" sz="2400" b="1" dirty="0">
                <a:solidFill>
                  <a:schemeClr val="bg1"/>
                </a:solidFill>
                <a:cs typeface="Arial" panose="020B0604020202020204" pitchFamily="34" charset="0"/>
              </a:rPr>
              <a:t>CHECK YOUR ANSWER</a:t>
            </a:r>
            <a:endParaRPr lang="en-US" altLang="en-US" sz="2400" b="1" i="1" dirty="0">
              <a:solidFill>
                <a:schemeClr val="bg1"/>
              </a:solidFill>
              <a:cs typeface="Arial" panose="020B0604020202020204" pitchFamily="34" charset="0"/>
            </a:endParaRPr>
          </a:p>
        </p:txBody>
      </p:sp>
    </p:spTree>
    <p:extLst>
      <p:ext uri="{BB962C8B-B14F-4D97-AF65-F5344CB8AC3E}">
        <p14:creationId xmlns:p14="http://schemas.microsoft.com/office/powerpoint/2010/main" val="279251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Electric Field</a:t>
            </a:r>
          </a:p>
        </p:txBody>
      </p:sp>
      <p:sp>
        <p:nvSpPr>
          <p:cNvPr id="12291" name="Rectangle 3"/>
          <p:cNvSpPr>
            <a:spLocks noGrp="1" noChangeArrowheads="1"/>
          </p:cNvSpPr>
          <p:nvPr>
            <p:ph type="body" idx="1"/>
          </p:nvPr>
        </p:nvSpPr>
        <p:spPr>
          <a:xfrm>
            <a:off x="487907" y="1143000"/>
            <a:ext cx="8458200" cy="4530725"/>
          </a:xfrm>
        </p:spPr>
        <p:txBody>
          <a:bodyPr/>
          <a:lstStyle/>
          <a:p>
            <a:pPr>
              <a:lnSpc>
                <a:spcPct val="90000"/>
              </a:lnSpc>
              <a:buFontTx/>
              <a:buNone/>
            </a:pPr>
            <a:r>
              <a:rPr lang="en-US" altLang="en-US" dirty="0"/>
              <a:t>Electric field</a:t>
            </a:r>
          </a:p>
          <a:p>
            <a:pPr>
              <a:lnSpc>
                <a:spcPct val="90000"/>
              </a:lnSpc>
            </a:pPr>
            <a:r>
              <a:rPr lang="en-US" altLang="en-US" sz="2800" dirty="0"/>
              <a:t>Charge exhibits an electric field </a:t>
            </a:r>
          </a:p>
          <a:p>
            <a:pPr>
              <a:lnSpc>
                <a:spcPct val="90000"/>
              </a:lnSpc>
            </a:pPr>
            <a:r>
              <a:rPr lang="en-US" altLang="en-US" sz="2800" dirty="0"/>
              <a:t>space surrounding an electric charge (an energetic aura)</a:t>
            </a:r>
          </a:p>
          <a:p>
            <a:pPr>
              <a:lnSpc>
                <a:spcPct val="90000"/>
              </a:lnSpc>
            </a:pPr>
            <a:r>
              <a:rPr lang="en-US" altLang="en-US" sz="2800" dirty="0"/>
              <a:t>describes electric force</a:t>
            </a:r>
          </a:p>
          <a:p>
            <a:pPr>
              <a:lnSpc>
                <a:spcPct val="90000"/>
              </a:lnSpc>
            </a:pPr>
            <a:r>
              <a:rPr lang="en-US" altLang="en-US" sz="2800" dirty="0"/>
              <a:t>around a charged particle obeys inverse-square law</a:t>
            </a:r>
          </a:p>
          <a:p>
            <a:pPr>
              <a:lnSpc>
                <a:spcPct val="90000"/>
              </a:lnSpc>
            </a:pPr>
            <a:r>
              <a:rPr lang="en-US" altLang="en-US" sz="2800" dirty="0"/>
              <a:t>force per unit charge</a:t>
            </a:r>
          </a:p>
          <a:p>
            <a:pPr>
              <a:lnSpc>
                <a:spcPct val="90000"/>
              </a:lnSpc>
              <a:buFontTx/>
              <a:buNone/>
            </a:pPr>
            <a:endParaRPr lang="en-US" altLang="en-US" sz="1800" dirty="0"/>
          </a:p>
          <a:p>
            <a:pPr>
              <a:lnSpc>
                <a:spcPct val="90000"/>
              </a:lnSpc>
              <a:buFontTx/>
              <a:buNone/>
            </a:pPr>
            <a:endParaRPr lang="en-US" altLang="en-US" sz="1800" dirty="0"/>
          </a:p>
          <a:p>
            <a:pPr>
              <a:lnSpc>
                <a:spcPct val="90000"/>
              </a:lnSpc>
              <a:buFontTx/>
              <a:buNone/>
            </a:pPr>
            <a:br>
              <a:rPr lang="en-US" altLang="en-US" sz="1800" dirty="0"/>
            </a:br>
            <a:endParaRPr lang="en-US" altLang="en-US" sz="2800" dirty="0"/>
          </a:p>
        </p:txBody>
      </p:sp>
      <p:pic>
        <p:nvPicPr>
          <p:cNvPr id="6" name="Picture 4" descr="10_09FigureA-F"/>
          <p:cNvPicPr>
            <a:picLocks noChangeAspect="1" noChangeArrowheads="1"/>
          </p:cNvPicPr>
          <p:nvPr/>
        </p:nvPicPr>
        <p:blipFill>
          <a:blip r:embed="rId2" cstate="print">
            <a:extLst>
              <a:ext uri="{28A0092B-C50C-407E-A947-70E740481C1C}">
                <a14:useLocalDpi xmlns:a14="http://schemas.microsoft.com/office/drawing/2010/main" val="0"/>
              </a:ext>
            </a:extLst>
          </a:blip>
          <a:srcRect b="20453"/>
          <a:stretch>
            <a:fillRect/>
          </a:stretch>
        </p:blipFill>
        <p:spPr bwMode="auto">
          <a:xfrm>
            <a:off x="4876800" y="3962400"/>
            <a:ext cx="2318544"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7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r>
              <a:rPr lang="en-US" dirty="0"/>
              <a:t>Agenda </a:t>
            </a:r>
          </a:p>
        </p:txBody>
      </p:sp>
      <p:sp>
        <p:nvSpPr>
          <p:cNvPr id="3" name="Content Placeholder 2"/>
          <p:cNvSpPr>
            <a:spLocks noGrp="1"/>
          </p:cNvSpPr>
          <p:nvPr>
            <p:ph idx="1"/>
          </p:nvPr>
        </p:nvSpPr>
        <p:spPr>
          <a:xfrm>
            <a:off x="381000" y="1143000"/>
            <a:ext cx="8229600" cy="4530725"/>
          </a:xfrm>
        </p:spPr>
        <p:txBody>
          <a:bodyPr/>
          <a:lstStyle/>
          <a:p>
            <a:r>
              <a:rPr lang="en-US" dirty="0"/>
              <a:t>Electric Charge</a:t>
            </a:r>
          </a:p>
          <a:p>
            <a:r>
              <a:rPr lang="en-US" dirty="0"/>
              <a:t>Coulombs Law</a:t>
            </a:r>
          </a:p>
          <a:p>
            <a:r>
              <a:rPr lang="en-US" dirty="0"/>
              <a:t>The Electric Field </a:t>
            </a:r>
          </a:p>
          <a:p>
            <a:r>
              <a:rPr lang="en-US" dirty="0"/>
              <a:t>Ohm’s Law</a:t>
            </a:r>
          </a:p>
          <a:p>
            <a:r>
              <a:rPr lang="en-US" dirty="0"/>
              <a:t>Lab: Electricity</a:t>
            </a:r>
          </a:p>
          <a:p>
            <a:pPr lvl="1"/>
            <a:r>
              <a:rPr lang="en-US" dirty="0">
                <a:hlinkClick r:id="rId2"/>
              </a:rPr>
              <a:t>http://phet.colorado.edu/sims/charges-and-fields/charges-and-fields_en.html</a:t>
            </a:r>
            <a:endParaRPr lang="en-US" dirty="0"/>
          </a:p>
          <a:p>
            <a:pPr lvl="1"/>
            <a:endParaRPr lang="en-US" dirty="0"/>
          </a:p>
          <a:p>
            <a:endParaRPr lang="en-US" dirty="0"/>
          </a:p>
          <a:p>
            <a:endParaRPr lang="en-US" dirty="0"/>
          </a:p>
          <a:p>
            <a:pPr>
              <a:buNone/>
            </a:pPr>
            <a:endParaRPr lang="en-US" dirty="0"/>
          </a:p>
          <a:p>
            <a:endParaRPr lang="en-US" dirty="0"/>
          </a:p>
          <a:p>
            <a:pPr>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841655"/>
            <a:ext cx="2562225" cy="2562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28600"/>
            <a:ext cx="8229600" cy="1143000"/>
          </a:xfrm>
        </p:spPr>
        <p:txBody>
          <a:bodyPr/>
          <a:lstStyle/>
          <a:p>
            <a:r>
              <a:rPr lang="en-US" altLang="en-US" dirty="0"/>
              <a:t>Electric Potential</a:t>
            </a:r>
          </a:p>
        </p:txBody>
      </p:sp>
      <p:sp>
        <p:nvSpPr>
          <p:cNvPr id="45059" name="Rectangle 3"/>
          <p:cNvSpPr>
            <a:spLocks noGrp="1" noChangeArrowheads="1"/>
          </p:cNvSpPr>
          <p:nvPr>
            <p:ph type="body" idx="1"/>
          </p:nvPr>
        </p:nvSpPr>
        <p:spPr>
          <a:xfrm>
            <a:off x="457200" y="1219200"/>
            <a:ext cx="8229600" cy="5029200"/>
          </a:xfrm>
        </p:spPr>
        <p:txBody>
          <a:bodyPr/>
          <a:lstStyle/>
          <a:p>
            <a:pPr>
              <a:lnSpc>
                <a:spcPct val="90000"/>
              </a:lnSpc>
              <a:buFontTx/>
              <a:buNone/>
            </a:pPr>
            <a:r>
              <a:rPr lang="en-US" altLang="en-US" dirty="0"/>
              <a:t>Electric potential difference</a:t>
            </a:r>
          </a:p>
          <a:p>
            <a:pPr>
              <a:lnSpc>
                <a:spcPct val="90000"/>
              </a:lnSpc>
            </a:pPr>
            <a:r>
              <a:rPr lang="en-US" altLang="en-US" sz="2800" dirty="0"/>
              <a:t>Energy possessed by a charged particle due to  its location in an electric field. </a:t>
            </a:r>
          </a:p>
          <a:p>
            <a:pPr>
              <a:lnSpc>
                <a:spcPct val="90000"/>
              </a:lnSpc>
            </a:pPr>
            <a:r>
              <a:rPr lang="en-US" altLang="en-US" sz="2800" dirty="0"/>
              <a:t>Charge flows from higher potential to lower potential </a:t>
            </a:r>
          </a:p>
          <a:p>
            <a:pPr>
              <a:lnSpc>
                <a:spcPct val="90000"/>
              </a:lnSpc>
            </a:pPr>
            <a:r>
              <a:rPr lang="en-US" altLang="en-US" sz="2800" dirty="0"/>
              <a:t>A difference in potential between two points</a:t>
            </a:r>
          </a:p>
          <a:p>
            <a:pPr lvl="1">
              <a:lnSpc>
                <a:spcPct val="90000"/>
              </a:lnSpc>
            </a:pPr>
            <a:r>
              <a:rPr lang="en-US" altLang="en-US" dirty="0"/>
              <a:t>charges in conductor flow from higher potential to lower potential</a:t>
            </a:r>
          </a:p>
          <a:p>
            <a:pPr lvl="1">
              <a:lnSpc>
                <a:spcPct val="90000"/>
              </a:lnSpc>
            </a:pPr>
            <a:r>
              <a:rPr lang="en-US" altLang="en-US" dirty="0"/>
              <a:t>maintained for continuous flow by pumping device</a:t>
            </a:r>
          </a:p>
          <a:p>
            <a:pPr lvl="2">
              <a:lnSpc>
                <a:spcPct val="90000"/>
              </a:lnSpc>
            </a:pPr>
            <a:r>
              <a:rPr lang="en-US" altLang="en-US" sz="2000" dirty="0"/>
              <a:t>A battery or generator can maintain a steady flow of charge</a:t>
            </a:r>
          </a:p>
          <a:p>
            <a:pPr lvl="2">
              <a:lnSpc>
                <a:spcPct val="90000"/>
              </a:lnSpc>
            </a:pPr>
            <a:endParaRPr lang="en-US" altLang="en-US" dirty="0"/>
          </a:p>
          <a:p>
            <a:pPr>
              <a:lnSpc>
                <a:spcPct val="90000"/>
              </a:lnSpc>
              <a:buFontTx/>
              <a:buNone/>
            </a:pPr>
            <a:r>
              <a:rPr lang="en-US" altLang="en-US" sz="3600" dirty="0"/>
              <a:t>	</a:t>
            </a:r>
          </a:p>
        </p:txBody>
      </p:sp>
    </p:spTree>
    <p:extLst>
      <p:ext uri="{BB962C8B-B14F-4D97-AF65-F5344CB8AC3E}">
        <p14:creationId xmlns:p14="http://schemas.microsoft.com/office/powerpoint/2010/main" val="160833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Electric Current</a:t>
            </a:r>
          </a:p>
        </p:txBody>
      </p:sp>
      <p:sp>
        <p:nvSpPr>
          <p:cNvPr id="48131" name="Rectangle 3"/>
          <p:cNvSpPr>
            <a:spLocks noGrp="1" noChangeArrowheads="1"/>
          </p:cNvSpPr>
          <p:nvPr>
            <p:ph type="body" idx="1"/>
          </p:nvPr>
        </p:nvSpPr>
        <p:spPr>
          <a:xfrm>
            <a:off x="457200" y="1219200"/>
            <a:ext cx="8229600" cy="4530725"/>
          </a:xfrm>
        </p:spPr>
        <p:txBody>
          <a:bodyPr/>
          <a:lstStyle/>
          <a:p>
            <a:pPr>
              <a:buFontTx/>
              <a:buNone/>
            </a:pPr>
            <a:r>
              <a:rPr lang="en-US" altLang="en-US" dirty="0"/>
              <a:t>Rate of electric flow</a:t>
            </a:r>
          </a:p>
          <a:p>
            <a:r>
              <a:rPr lang="en-US" altLang="en-US" sz="2800" dirty="0"/>
              <a:t>measured in ampere (1 coulomb of charge per second)</a:t>
            </a:r>
          </a:p>
          <a:p>
            <a:r>
              <a:rPr lang="en-US" altLang="en-US" sz="2800" dirty="0"/>
              <a:t>charge flows </a:t>
            </a:r>
            <a:r>
              <a:rPr lang="en-US" altLang="en-US" sz="2800" i="1" dirty="0"/>
              <a:t>through</a:t>
            </a:r>
            <a:r>
              <a:rPr lang="en-US" altLang="en-US" sz="2800" dirty="0"/>
              <a:t> a circuit; voltage is established </a:t>
            </a:r>
            <a:r>
              <a:rPr lang="en-US" altLang="en-US" sz="2800" i="1" dirty="0"/>
              <a:t>across </a:t>
            </a:r>
            <a:r>
              <a:rPr lang="en-US" altLang="en-US" sz="2800" dirty="0"/>
              <a:t>a circuit</a:t>
            </a:r>
          </a:p>
          <a:p>
            <a:r>
              <a:rPr lang="en-US" altLang="en-US" sz="2800" dirty="0"/>
              <a:t>Relationship of current flow to material resistance and voltage (electrical potential)</a:t>
            </a:r>
          </a:p>
          <a:p>
            <a:pPr lvl="1"/>
            <a:r>
              <a:rPr lang="en-US" altLang="en-US" i="1" dirty="0"/>
              <a:t>OHMS LAW</a:t>
            </a:r>
          </a:p>
          <a:p>
            <a:pPr lvl="2"/>
            <a:r>
              <a:rPr lang="en-US" altLang="en-US" i="1" dirty="0"/>
              <a:t>V = IR</a:t>
            </a:r>
          </a:p>
        </p:txBody>
      </p:sp>
    </p:spTree>
    <p:extLst>
      <p:ext uri="{BB962C8B-B14F-4D97-AF65-F5344CB8AC3E}">
        <p14:creationId xmlns:p14="http://schemas.microsoft.com/office/powerpoint/2010/main" val="221876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Ohm’s Law</a:t>
            </a:r>
          </a:p>
        </p:txBody>
      </p:sp>
      <p:sp>
        <p:nvSpPr>
          <p:cNvPr id="22531" name="Rectangle 3"/>
          <p:cNvSpPr>
            <a:spLocks noGrp="1" noChangeArrowheads="1"/>
          </p:cNvSpPr>
          <p:nvPr>
            <p:ph type="body" idx="1"/>
          </p:nvPr>
        </p:nvSpPr>
        <p:spPr/>
        <p:txBody>
          <a:bodyPr/>
          <a:lstStyle/>
          <a:p>
            <a:pPr>
              <a:buFontTx/>
              <a:buNone/>
            </a:pPr>
            <a:r>
              <a:rPr lang="en-US" altLang="en-US" dirty="0"/>
              <a:t>Ohm’s law</a:t>
            </a:r>
          </a:p>
          <a:p>
            <a:r>
              <a:rPr lang="en-US" altLang="en-US" sz="2800" dirty="0"/>
              <a:t>relationship between voltage, current, and resistance</a:t>
            </a:r>
          </a:p>
          <a:p>
            <a:r>
              <a:rPr lang="en-US" altLang="en-US" sz="2800" dirty="0"/>
              <a:t>states that the current in a circuit varies in direct proportion to the potential difference, or voltage, and inversely with the resistance</a:t>
            </a:r>
          </a:p>
          <a:p>
            <a:endParaRPr lang="en-US" altLang="en-US" dirty="0"/>
          </a:p>
        </p:txBody>
      </p:sp>
    </p:spTree>
    <p:extLst>
      <p:ext uri="{BB962C8B-B14F-4D97-AF65-F5344CB8AC3E}">
        <p14:creationId xmlns:p14="http://schemas.microsoft.com/office/powerpoint/2010/main" val="90501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Ohm’s Law</a:t>
            </a:r>
          </a:p>
        </p:txBody>
      </p:sp>
      <p:sp>
        <p:nvSpPr>
          <p:cNvPr id="53251" name="Rectangle 3"/>
          <p:cNvSpPr>
            <a:spLocks noGrp="1" noChangeArrowheads="1"/>
          </p:cNvSpPr>
          <p:nvPr>
            <p:ph type="body" idx="1"/>
          </p:nvPr>
        </p:nvSpPr>
        <p:spPr>
          <a:xfrm>
            <a:off x="457200" y="1295400"/>
            <a:ext cx="8229600" cy="4530725"/>
          </a:xfrm>
        </p:spPr>
        <p:txBody>
          <a:bodyPr/>
          <a:lstStyle/>
          <a:p>
            <a:pPr>
              <a:buFontTx/>
              <a:buNone/>
            </a:pPr>
            <a:r>
              <a:rPr lang="en-US" altLang="en-US" dirty="0"/>
              <a:t>Ohm’s law (continued)</a:t>
            </a:r>
          </a:p>
          <a:p>
            <a:r>
              <a:rPr lang="en-US" altLang="en-US" sz="2800" dirty="0"/>
              <a:t>in equation form:</a:t>
            </a:r>
          </a:p>
          <a:p>
            <a:pPr>
              <a:buFontTx/>
              <a:buNone/>
            </a:pPr>
            <a:r>
              <a:rPr lang="en-US" altLang="en-US" sz="2800" dirty="0"/>
              <a:t>	example: </a:t>
            </a:r>
          </a:p>
          <a:p>
            <a:pPr lvl="1">
              <a:buFont typeface="Times" panose="02020603050405020304" pitchFamily="18" charset="0"/>
              <a:buChar char="•"/>
            </a:pPr>
            <a:r>
              <a:rPr lang="en-US" altLang="en-US" sz="2400" dirty="0"/>
              <a:t>for a constant resistance, current will be twice as much for twice the voltage</a:t>
            </a:r>
          </a:p>
          <a:p>
            <a:pPr lvl="1">
              <a:buFont typeface="Times" panose="02020603050405020304" pitchFamily="18" charset="0"/>
              <a:buChar char="•"/>
            </a:pPr>
            <a:r>
              <a:rPr lang="en-US" altLang="en-US" sz="2400" dirty="0"/>
              <a:t>for twice the resistance and twice the voltage, current will be unchanged</a:t>
            </a:r>
            <a:r>
              <a:rPr lang="en-US" altLang="en-US" sz="2000" dirty="0"/>
              <a:t> </a:t>
            </a:r>
          </a:p>
          <a:p>
            <a:pPr>
              <a:buFontTx/>
              <a:buNone/>
            </a:pPr>
            <a:r>
              <a:rPr lang="en-US" altLang="en-US" dirty="0"/>
              <a:t>Resistors</a:t>
            </a:r>
          </a:p>
          <a:p>
            <a:r>
              <a:rPr lang="en-US" altLang="en-US" sz="2800" dirty="0"/>
              <a:t>circuit elements that regulate current inside electrical devices</a:t>
            </a:r>
            <a:endParaRPr lang="en-US" altLang="en-US" dirty="0"/>
          </a:p>
        </p:txBody>
      </p:sp>
      <p:graphicFrame>
        <p:nvGraphicFramePr>
          <p:cNvPr id="53252" name="Object 4"/>
          <p:cNvGraphicFramePr>
            <a:graphicFrameLocks noChangeAspect="1"/>
          </p:cNvGraphicFramePr>
          <p:nvPr>
            <p:extLst>
              <p:ext uri="{D42A27DB-BD31-4B8C-83A1-F6EECF244321}">
                <p14:modId xmlns:p14="http://schemas.microsoft.com/office/powerpoint/2010/main" val="3714259076"/>
              </p:ext>
            </p:extLst>
          </p:nvPr>
        </p:nvGraphicFramePr>
        <p:xfrm>
          <a:off x="3733800" y="2092325"/>
          <a:ext cx="3213100" cy="685800"/>
        </p:xfrm>
        <a:graphic>
          <a:graphicData uri="http://schemas.openxmlformats.org/presentationml/2006/ole">
            <mc:AlternateContent xmlns:mc="http://schemas.openxmlformats.org/markup-compatibility/2006">
              <mc:Choice xmlns:v="urn:schemas-microsoft-com:vml" Requires="v">
                <p:oleObj spid="_x0000_s2054" name="Equation" r:id="rId3" imgW="3213000" imgH="685800" progId="Equation.DSMT4">
                  <p:embed/>
                </p:oleObj>
              </mc:Choice>
              <mc:Fallback>
                <p:oleObj name="Equation" r:id="rId3" imgW="3213000" imgH="685800" progId="Equation.DSMT4">
                  <p:embed/>
                  <p:pic>
                    <p:nvPicPr>
                      <p:cNvPr id="5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092325"/>
                        <a:ext cx="32131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876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Electric Circuits</a:t>
            </a:r>
          </a:p>
        </p:txBody>
      </p:sp>
      <p:sp>
        <p:nvSpPr>
          <p:cNvPr id="55299" name="Rectangle 3"/>
          <p:cNvSpPr>
            <a:spLocks noGrp="1" noChangeArrowheads="1"/>
          </p:cNvSpPr>
          <p:nvPr>
            <p:ph type="body" idx="1"/>
          </p:nvPr>
        </p:nvSpPr>
        <p:spPr>
          <a:xfrm>
            <a:off x="457200" y="1295400"/>
            <a:ext cx="8229600" cy="4530725"/>
          </a:xfrm>
        </p:spPr>
        <p:txBody>
          <a:bodyPr/>
          <a:lstStyle/>
          <a:p>
            <a:pPr>
              <a:buFontTx/>
              <a:buNone/>
            </a:pPr>
            <a:r>
              <a:rPr lang="en-US" altLang="en-US" dirty="0"/>
              <a:t>Circuits</a:t>
            </a:r>
          </a:p>
          <a:p>
            <a:r>
              <a:rPr lang="en-US" altLang="en-US" sz="2800" dirty="0"/>
              <a:t>connected in two common ways</a:t>
            </a:r>
          </a:p>
          <a:p>
            <a:pPr lvl="1"/>
            <a:r>
              <a:rPr lang="en-US" altLang="en-US" sz="2400" dirty="0"/>
              <a:t>series</a:t>
            </a:r>
          </a:p>
          <a:p>
            <a:pPr lvl="2"/>
            <a:r>
              <a:rPr lang="en-US" altLang="en-US" dirty="0"/>
              <a:t>forms a single pathway for electron flow between the terminals of the battery, generator, or wall outlet</a:t>
            </a:r>
          </a:p>
          <a:p>
            <a:pPr lvl="1"/>
            <a:r>
              <a:rPr lang="en-US" altLang="en-US" sz="2400" dirty="0"/>
              <a:t>parallel</a:t>
            </a:r>
          </a:p>
          <a:p>
            <a:pPr lvl="2"/>
            <a:r>
              <a:rPr lang="en-US" altLang="en-US" dirty="0"/>
              <a:t>forms branches, each of which is a separate path for the flow of electrons</a:t>
            </a:r>
          </a:p>
        </p:txBody>
      </p:sp>
    </p:spTree>
    <p:extLst>
      <p:ext uri="{BB962C8B-B14F-4D97-AF65-F5344CB8AC3E}">
        <p14:creationId xmlns:p14="http://schemas.microsoft.com/office/powerpoint/2010/main" val="36902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Course Modules</a:t>
            </a:r>
          </a:p>
        </p:txBody>
      </p:sp>
      <p:graphicFrame>
        <p:nvGraphicFramePr>
          <p:cNvPr id="7" name="Table 6"/>
          <p:cNvGraphicFramePr>
            <a:graphicFrameLocks noGrp="1"/>
          </p:cNvGraphicFramePr>
          <p:nvPr>
            <p:extLst>
              <p:ext uri="{D42A27DB-BD31-4B8C-83A1-F6EECF244321}">
                <p14:modId xmlns:p14="http://schemas.microsoft.com/office/powerpoint/2010/main" val="2747786837"/>
              </p:ext>
            </p:extLst>
          </p:nvPr>
        </p:nvGraphicFramePr>
        <p:xfrm>
          <a:off x="685800" y="1371600"/>
          <a:ext cx="8001001" cy="3235331"/>
        </p:xfrm>
        <a:graphic>
          <a:graphicData uri="http://schemas.openxmlformats.org/drawingml/2006/table">
            <a:tbl>
              <a:tblPr firstRow="1" bandRow="1">
                <a:tableStyleId>{5C22544A-7EE6-4342-B048-85BDC9FD1C3A}</a:tableStyleId>
              </a:tblPr>
              <a:tblGrid>
                <a:gridCol w="765764">
                  <a:extLst>
                    <a:ext uri="{9D8B030D-6E8A-4147-A177-3AD203B41FA5}">
                      <a16:colId xmlns:a16="http://schemas.microsoft.com/office/drawing/2014/main" val="3142885500"/>
                    </a:ext>
                  </a:extLst>
                </a:gridCol>
                <a:gridCol w="3120436">
                  <a:extLst>
                    <a:ext uri="{9D8B030D-6E8A-4147-A177-3AD203B41FA5}">
                      <a16:colId xmlns:a16="http://schemas.microsoft.com/office/drawing/2014/main" val="1848668390"/>
                    </a:ext>
                  </a:extLst>
                </a:gridCol>
                <a:gridCol w="914400">
                  <a:extLst>
                    <a:ext uri="{9D8B030D-6E8A-4147-A177-3AD203B41FA5}">
                      <a16:colId xmlns:a16="http://schemas.microsoft.com/office/drawing/2014/main" val="2281072920"/>
                    </a:ext>
                  </a:extLst>
                </a:gridCol>
                <a:gridCol w="1752600">
                  <a:extLst>
                    <a:ext uri="{9D8B030D-6E8A-4147-A177-3AD203B41FA5}">
                      <a16:colId xmlns:a16="http://schemas.microsoft.com/office/drawing/2014/main" val="3684189582"/>
                    </a:ext>
                  </a:extLst>
                </a:gridCol>
                <a:gridCol w="1447801">
                  <a:extLst>
                    <a:ext uri="{9D8B030D-6E8A-4147-A177-3AD203B41FA5}">
                      <a16:colId xmlns:a16="http://schemas.microsoft.com/office/drawing/2014/main" val="3019141619"/>
                    </a:ext>
                  </a:extLst>
                </a:gridCol>
              </a:tblGrid>
              <a:tr h="370753">
                <a:tc>
                  <a:txBody>
                    <a:bodyPr/>
                    <a:lstStyle/>
                    <a:p>
                      <a:r>
                        <a:rPr lang="en-US" sz="1800" dirty="0">
                          <a:solidFill>
                            <a:schemeClr val="bg2"/>
                          </a:solidFill>
                        </a:rPr>
                        <a:t>#</a:t>
                      </a:r>
                    </a:p>
                  </a:txBody>
                  <a:tcPr marT="45710" marB="45710"/>
                </a:tc>
                <a:tc>
                  <a:txBody>
                    <a:bodyPr/>
                    <a:lstStyle/>
                    <a:p>
                      <a:r>
                        <a:rPr lang="en-US" sz="1800" dirty="0">
                          <a:solidFill>
                            <a:schemeClr val="bg2"/>
                          </a:solidFill>
                        </a:rPr>
                        <a:t>Module</a:t>
                      </a:r>
                    </a:p>
                  </a:txBody>
                  <a:tcPr marT="45710" marB="45710"/>
                </a:tc>
                <a:tc>
                  <a:txBody>
                    <a:bodyPr/>
                    <a:lstStyle/>
                    <a:p>
                      <a:pPr algn="ctr"/>
                      <a:r>
                        <a:rPr lang="en-US" sz="1800" dirty="0">
                          <a:solidFill>
                            <a:schemeClr val="bg2"/>
                          </a:solidFill>
                        </a:rPr>
                        <a:t>Weeks</a:t>
                      </a:r>
                    </a:p>
                  </a:txBody>
                  <a:tcPr marT="45710" marB="45710"/>
                </a:tc>
                <a:tc>
                  <a:txBody>
                    <a:bodyPr/>
                    <a:lstStyle/>
                    <a:p>
                      <a:r>
                        <a:rPr lang="en-US" sz="1800" dirty="0">
                          <a:solidFill>
                            <a:schemeClr val="bg2"/>
                          </a:solidFill>
                        </a:rPr>
                        <a:t>Reading</a:t>
                      </a:r>
                    </a:p>
                  </a:txBody>
                  <a:tcPr marT="45710" marB="45710"/>
                </a:tc>
                <a:tc>
                  <a:txBody>
                    <a:bodyPr/>
                    <a:lstStyle/>
                    <a:p>
                      <a:r>
                        <a:rPr lang="en-US" sz="1800" dirty="0">
                          <a:solidFill>
                            <a:schemeClr val="bg2"/>
                          </a:solidFill>
                        </a:rPr>
                        <a:t>Quiz</a:t>
                      </a:r>
                    </a:p>
                  </a:txBody>
                  <a:tcPr marT="45710" marB="45710"/>
                </a:tc>
                <a:extLst>
                  <a:ext uri="{0D108BD9-81ED-4DB2-BD59-A6C34878D82A}">
                    <a16:rowId xmlns:a16="http://schemas.microsoft.com/office/drawing/2014/main" val="2478553590"/>
                  </a:ext>
                </a:extLst>
              </a:tr>
              <a:tr h="370753">
                <a:tc>
                  <a:txBody>
                    <a:bodyPr/>
                    <a:lstStyle/>
                    <a:p>
                      <a:r>
                        <a:rPr lang="en-US" sz="1800" dirty="0">
                          <a:solidFill>
                            <a:schemeClr val="bg2"/>
                          </a:solidFill>
                        </a:rPr>
                        <a:t>1</a:t>
                      </a:r>
                    </a:p>
                  </a:txBody>
                  <a:tcPr marT="45710" marB="45710"/>
                </a:tc>
                <a:tc>
                  <a:txBody>
                    <a:bodyPr/>
                    <a:lstStyle/>
                    <a:p>
                      <a:r>
                        <a:rPr lang="en-US" sz="1800" dirty="0">
                          <a:solidFill>
                            <a:schemeClr val="bg2"/>
                          </a:solidFill>
                        </a:rPr>
                        <a:t>Newton's</a:t>
                      </a:r>
                      <a:r>
                        <a:rPr lang="en-US" sz="1800" baseline="0" dirty="0">
                          <a:solidFill>
                            <a:schemeClr val="bg2"/>
                          </a:solidFill>
                        </a:rPr>
                        <a:t> laws</a:t>
                      </a:r>
                      <a:endParaRPr lang="en-US" sz="1800" dirty="0">
                        <a:solidFill>
                          <a:schemeClr val="bg2"/>
                        </a:solidFill>
                      </a:endParaRPr>
                    </a:p>
                  </a:txBody>
                  <a:tcPr marT="45710" marB="45710"/>
                </a:tc>
                <a:tc>
                  <a:txBody>
                    <a:bodyPr/>
                    <a:lstStyle/>
                    <a:p>
                      <a:pPr algn="ctr"/>
                      <a:r>
                        <a:rPr lang="en-US" sz="1800" dirty="0">
                          <a:solidFill>
                            <a:schemeClr val="bg2"/>
                          </a:solidFill>
                        </a:rPr>
                        <a:t>1</a:t>
                      </a:r>
                    </a:p>
                  </a:txBody>
                  <a:tcPr marT="45710" marB="45710"/>
                </a:tc>
                <a:tc>
                  <a:txBody>
                    <a:bodyPr/>
                    <a:lstStyle/>
                    <a:p>
                      <a:r>
                        <a:rPr lang="en-US" sz="1800" dirty="0">
                          <a:solidFill>
                            <a:schemeClr val="bg2"/>
                          </a:solidFill>
                        </a:rPr>
                        <a:t>Ch</a:t>
                      </a:r>
                      <a:r>
                        <a:rPr lang="en-US" sz="1800" baseline="0" dirty="0">
                          <a:solidFill>
                            <a:schemeClr val="bg2"/>
                          </a:solidFill>
                        </a:rPr>
                        <a:t> 4,5 * </a:t>
                      </a:r>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extLst>
                  <a:ext uri="{0D108BD9-81ED-4DB2-BD59-A6C34878D82A}">
                    <a16:rowId xmlns:a16="http://schemas.microsoft.com/office/drawing/2014/main" val="2403339374"/>
                  </a:ext>
                </a:extLst>
              </a:tr>
              <a:tr h="640056">
                <a:tc>
                  <a:txBody>
                    <a:bodyPr/>
                    <a:lstStyle/>
                    <a:p>
                      <a:r>
                        <a:rPr lang="en-US" sz="1800" dirty="0">
                          <a:solidFill>
                            <a:schemeClr val="bg2"/>
                          </a:solidFill>
                        </a:rPr>
                        <a:t>2</a:t>
                      </a:r>
                    </a:p>
                  </a:txBody>
                  <a:tcPr marT="45710" marB="45710"/>
                </a:tc>
                <a:tc>
                  <a:txBody>
                    <a:bodyPr/>
                    <a:lstStyle/>
                    <a:p>
                      <a:r>
                        <a:rPr lang="en-US" sz="1800" dirty="0">
                          <a:solidFill>
                            <a:schemeClr val="bg2"/>
                          </a:solidFill>
                        </a:rPr>
                        <a:t>Conservation of Energy</a:t>
                      </a:r>
                      <a:r>
                        <a:rPr lang="en-US" sz="1800" baseline="0" dirty="0">
                          <a:solidFill>
                            <a:schemeClr val="bg2"/>
                          </a:solidFill>
                        </a:rPr>
                        <a:t> and Momentum</a:t>
                      </a:r>
                      <a:endParaRPr lang="en-US" sz="1800" dirty="0">
                        <a:solidFill>
                          <a:schemeClr val="bg2"/>
                        </a:solidFill>
                      </a:endParaRPr>
                    </a:p>
                  </a:txBody>
                  <a:tcPr marT="45710" marB="45710"/>
                </a:tc>
                <a:tc>
                  <a:txBody>
                    <a:bodyPr/>
                    <a:lstStyle/>
                    <a:p>
                      <a:pPr algn="ctr"/>
                      <a:r>
                        <a:rPr lang="en-US" sz="1800" dirty="0">
                          <a:solidFill>
                            <a:schemeClr val="bg2"/>
                          </a:solidFill>
                        </a:rPr>
                        <a:t>2,3</a:t>
                      </a:r>
                    </a:p>
                  </a:txBody>
                  <a:tcPr marT="45710" marB="45710"/>
                </a:tc>
                <a:tc>
                  <a:txBody>
                    <a:bodyPr/>
                    <a:lstStyle/>
                    <a:p>
                      <a:r>
                        <a:rPr lang="en-US" sz="1800" dirty="0">
                          <a:solidFill>
                            <a:schemeClr val="bg2"/>
                          </a:solidFill>
                        </a:rPr>
                        <a:t>Ch 6,7,8</a:t>
                      </a:r>
                    </a:p>
                  </a:txBody>
                  <a:tcPr marT="45710" marB="45710"/>
                </a:tc>
                <a:tc>
                  <a:txBody>
                    <a:bodyPr/>
                    <a:lstStyle/>
                    <a:p>
                      <a:r>
                        <a:rPr lang="en-US" sz="1800" b="0" dirty="0">
                          <a:solidFill>
                            <a:schemeClr val="bg2"/>
                          </a:solidFill>
                        </a:rPr>
                        <a:t>Quiz 1</a:t>
                      </a:r>
                    </a:p>
                  </a:txBody>
                  <a:tcPr marT="45710" marB="45710"/>
                </a:tc>
                <a:extLst>
                  <a:ext uri="{0D108BD9-81ED-4DB2-BD59-A6C34878D82A}">
                    <a16:rowId xmlns:a16="http://schemas.microsoft.com/office/drawing/2014/main" val="3523631522"/>
                  </a:ext>
                </a:extLst>
              </a:tr>
              <a:tr h="370753">
                <a:tc>
                  <a:txBody>
                    <a:bodyPr/>
                    <a:lstStyle/>
                    <a:p>
                      <a:r>
                        <a:rPr lang="en-US" sz="1800" dirty="0">
                          <a:solidFill>
                            <a:schemeClr val="bg2"/>
                          </a:solidFill>
                        </a:rPr>
                        <a:t>3</a:t>
                      </a:r>
                    </a:p>
                  </a:txBody>
                  <a:tcPr marT="45710" marB="45710"/>
                </a:tc>
                <a:tc>
                  <a:txBody>
                    <a:bodyPr/>
                    <a:lstStyle/>
                    <a:p>
                      <a:r>
                        <a:rPr lang="en-US" sz="1800" b="0" dirty="0">
                          <a:solidFill>
                            <a:schemeClr val="bg2"/>
                          </a:solidFill>
                        </a:rPr>
                        <a:t>Thermodynamics</a:t>
                      </a:r>
                    </a:p>
                  </a:txBody>
                  <a:tcPr marT="45710" marB="45710"/>
                </a:tc>
                <a:tc>
                  <a:txBody>
                    <a:bodyPr/>
                    <a:lstStyle/>
                    <a:p>
                      <a:pPr algn="ctr"/>
                      <a:r>
                        <a:rPr lang="en-US" sz="1800" b="0" dirty="0">
                          <a:solidFill>
                            <a:schemeClr val="bg2"/>
                          </a:solidFill>
                        </a:rPr>
                        <a:t>4,5</a:t>
                      </a:r>
                    </a:p>
                  </a:txBody>
                  <a:tcPr marT="45710" marB="45710"/>
                </a:tc>
                <a:tc>
                  <a:txBody>
                    <a:bodyPr/>
                    <a:lstStyle/>
                    <a:p>
                      <a:r>
                        <a:rPr lang="en-US" sz="1800" b="0" dirty="0">
                          <a:solidFill>
                            <a:schemeClr val="bg2"/>
                          </a:solidFill>
                        </a:rPr>
                        <a:t>Ch 12,13,14</a:t>
                      </a:r>
                    </a:p>
                  </a:txBody>
                  <a:tcPr marT="45710" marB="45710"/>
                </a:tc>
                <a:tc>
                  <a:txBody>
                    <a:bodyPr/>
                    <a:lstStyle/>
                    <a:p>
                      <a:endParaRPr lang="en-US" sz="1800" b="0" dirty="0">
                        <a:solidFill>
                          <a:schemeClr val="bg2"/>
                        </a:solidFill>
                      </a:endParaRPr>
                    </a:p>
                  </a:txBody>
                  <a:tcPr marT="45710" marB="45710"/>
                </a:tc>
                <a:extLst>
                  <a:ext uri="{0D108BD9-81ED-4DB2-BD59-A6C34878D82A}">
                    <a16:rowId xmlns:a16="http://schemas.microsoft.com/office/drawing/2014/main" val="1137006580"/>
                  </a:ext>
                </a:extLst>
              </a:tr>
              <a:tr h="370753">
                <a:tc>
                  <a:txBody>
                    <a:bodyPr/>
                    <a:lstStyle/>
                    <a:p>
                      <a:r>
                        <a:rPr lang="en-US" sz="1800" dirty="0">
                          <a:solidFill>
                            <a:schemeClr val="bg2"/>
                          </a:solidFill>
                        </a:rPr>
                        <a:t>4</a:t>
                      </a:r>
                    </a:p>
                  </a:txBody>
                  <a:tcPr marT="45710" marB="45710"/>
                </a:tc>
                <a:tc>
                  <a:txBody>
                    <a:bodyPr/>
                    <a:lstStyle/>
                    <a:p>
                      <a:r>
                        <a:rPr lang="en-US" sz="1800" b="1" dirty="0">
                          <a:solidFill>
                            <a:schemeClr val="bg2"/>
                          </a:solidFill>
                        </a:rPr>
                        <a:t>Electromagnetism</a:t>
                      </a:r>
                    </a:p>
                  </a:txBody>
                  <a:tcPr marT="45710" marB="45710"/>
                </a:tc>
                <a:tc>
                  <a:txBody>
                    <a:bodyPr/>
                    <a:lstStyle/>
                    <a:p>
                      <a:pPr algn="ctr"/>
                      <a:r>
                        <a:rPr lang="en-US" sz="1800" b="1" dirty="0">
                          <a:solidFill>
                            <a:schemeClr val="bg2"/>
                          </a:solidFill>
                        </a:rPr>
                        <a:t>6,7</a:t>
                      </a:r>
                    </a:p>
                  </a:txBody>
                  <a:tcPr marT="45710" marB="45710"/>
                </a:tc>
                <a:tc>
                  <a:txBody>
                    <a:bodyPr/>
                    <a:lstStyle/>
                    <a:p>
                      <a:r>
                        <a:rPr lang="en-US" sz="1800" b="1" dirty="0">
                          <a:solidFill>
                            <a:schemeClr val="bg2"/>
                          </a:solidFill>
                        </a:rPr>
                        <a:t>Ch 17,18</a:t>
                      </a:r>
                    </a:p>
                  </a:txBody>
                  <a:tcPr marT="45710" marB="45710"/>
                </a:tc>
                <a:tc>
                  <a:txBody>
                    <a:bodyPr/>
                    <a:lstStyle/>
                    <a:p>
                      <a:r>
                        <a:rPr lang="en-US" sz="1800" b="1" dirty="0">
                          <a:solidFill>
                            <a:schemeClr val="bg2"/>
                          </a:solidFill>
                        </a:rPr>
                        <a:t>Quiz 2</a:t>
                      </a:r>
                    </a:p>
                  </a:txBody>
                  <a:tcPr marT="45710" marB="45710"/>
                </a:tc>
                <a:extLst>
                  <a:ext uri="{0D108BD9-81ED-4DB2-BD59-A6C34878D82A}">
                    <a16:rowId xmlns:a16="http://schemas.microsoft.com/office/drawing/2014/main" val="2540574917"/>
                  </a:ext>
                </a:extLst>
              </a:tr>
              <a:tr h="370753">
                <a:tc>
                  <a:txBody>
                    <a:bodyPr/>
                    <a:lstStyle/>
                    <a:p>
                      <a:r>
                        <a:rPr lang="en-US" sz="1800" dirty="0">
                          <a:solidFill>
                            <a:schemeClr val="bg2"/>
                          </a:solidFill>
                        </a:rPr>
                        <a:t>5</a:t>
                      </a:r>
                    </a:p>
                  </a:txBody>
                  <a:tcPr marT="45710" marB="45710"/>
                </a:tc>
                <a:tc>
                  <a:txBody>
                    <a:bodyPr/>
                    <a:lstStyle/>
                    <a:p>
                      <a:r>
                        <a:rPr lang="en-US" sz="1800" dirty="0">
                          <a:solidFill>
                            <a:schemeClr val="bg2"/>
                          </a:solidFill>
                        </a:rPr>
                        <a:t>Waves,</a:t>
                      </a:r>
                      <a:r>
                        <a:rPr lang="en-US" sz="1800" baseline="0" dirty="0">
                          <a:solidFill>
                            <a:schemeClr val="bg2"/>
                          </a:solidFill>
                        </a:rPr>
                        <a:t> Sound, and Light</a:t>
                      </a:r>
                      <a:endParaRPr lang="en-US" sz="1800" dirty="0">
                        <a:solidFill>
                          <a:schemeClr val="bg2"/>
                        </a:solidFill>
                      </a:endParaRPr>
                    </a:p>
                  </a:txBody>
                  <a:tcPr marT="45710" marB="45710"/>
                </a:tc>
                <a:tc>
                  <a:txBody>
                    <a:bodyPr/>
                    <a:lstStyle/>
                    <a:p>
                      <a:pPr algn="ctr"/>
                      <a:r>
                        <a:rPr lang="en-US" sz="1800" dirty="0">
                          <a:solidFill>
                            <a:schemeClr val="bg2"/>
                          </a:solidFill>
                        </a:rPr>
                        <a:t>8,9</a:t>
                      </a:r>
                    </a:p>
                  </a:txBody>
                  <a:tcPr marT="45710" marB="45710"/>
                </a:tc>
                <a:tc>
                  <a:txBody>
                    <a:bodyPr/>
                    <a:lstStyle/>
                    <a:p>
                      <a:r>
                        <a:rPr lang="en-US" sz="1800" dirty="0">
                          <a:solidFill>
                            <a:schemeClr val="bg2"/>
                          </a:solidFill>
                        </a:rPr>
                        <a:t>Ch 16, 20,</a:t>
                      </a:r>
                      <a:r>
                        <a:rPr lang="en-US" sz="1800" baseline="0" dirty="0">
                          <a:solidFill>
                            <a:schemeClr val="bg2"/>
                          </a:solidFill>
                        </a:rPr>
                        <a:t> 21</a:t>
                      </a:r>
                      <a:endParaRPr lang="en-US" sz="1800" dirty="0">
                        <a:solidFill>
                          <a:schemeClr val="bg2"/>
                        </a:solidFill>
                      </a:endParaRPr>
                    </a:p>
                  </a:txBody>
                  <a:tcPr marT="45710" marB="45710"/>
                </a:tc>
                <a:tc>
                  <a:txBody>
                    <a:bodyPr/>
                    <a:lstStyle/>
                    <a:p>
                      <a:r>
                        <a:rPr lang="en-US" sz="1800" dirty="0">
                          <a:solidFill>
                            <a:schemeClr val="bg2"/>
                          </a:solidFill>
                        </a:rPr>
                        <a:t>Quiz 3</a:t>
                      </a:r>
                    </a:p>
                  </a:txBody>
                  <a:tcPr marT="45710" marB="45710"/>
                </a:tc>
                <a:extLst>
                  <a:ext uri="{0D108BD9-81ED-4DB2-BD59-A6C34878D82A}">
                    <a16:rowId xmlns:a16="http://schemas.microsoft.com/office/drawing/2014/main" val="146423842"/>
                  </a:ext>
                </a:extLst>
              </a:tr>
              <a:tr h="370753">
                <a:tc>
                  <a:txBody>
                    <a:bodyPr/>
                    <a:lstStyle/>
                    <a:p>
                      <a:r>
                        <a:rPr lang="en-US" sz="1800" dirty="0">
                          <a:solidFill>
                            <a:schemeClr val="bg2"/>
                          </a:solidFill>
                        </a:rPr>
                        <a:t>6</a:t>
                      </a:r>
                    </a:p>
                  </a:txBody>
                  <a:tcPr marT="45710" marB="45710"/>
                </a:tc>
                <a:tc>
                  <a:txBody>
                    <a:bodyPr/>
                    <a:lstStyle/>
                    <a:p>
                      <a:r>
                        <a:rPr lang="en-US" sz="1800" dirty="0">
                          <a:solidFill>
                            <a:schemeClr val="bg2"/>
                          </a:solidFill>
                        </a:rPr>
                        <a:t>Modern</a:t>
                      </a:r>
                      <a:r>
                        <a:rPr lang="en-US" sz="1800" baseline="0" dirty="0">
                          <a:solidFill>
                            <a:schemeClr val="bg2"/>
                          </a:solidFill>
                        </a:rPr>
                        <a:t> Physics</a:t>
                      </a:r>
                      <a:endParaRPr lang="en-US" sz="1800" dirty="0">
                        <a:solidFill>
                          <a:schemeClr val="bg2"/>
                        </a:solidFill>
                      </a:endParaRPr>
                    </a:p>
                  </a:txBody>
                  <a:tcPr marT="45710" marB="45710"/>
                </a:tc>
                <a:tc>
                  <a:txBody>
                    <a:bodyPr/>
                    <a:lstStyle/>
                    <a:p>
                      <a:pPr algn="ctr"/>
                      <a:r>
                        <a:rPr lang="en-US" sz="1800" dirty="0">
                          <a:solidFill>
                            <a:schemeClr val="bg2"/>
                          </a:solidFill>
                        </a:rPr>
                        <a:t>10</a:t>
                      </a:r>
                    </a:p>
                  </a:txBody>
                  <a:tcPr marT="45710" marB="45710"/>
                </a:tc>
                <a:tc>
                  <a:txBody>
                    <a:bodyPr/>
                    <a:lstStyle/>
                    <a:p>
                      <a:r>
                        <a:rPr lang="en-US" sz="1800" dirty="0">
                          <a:solidFill>
                            <a:schemeClr val="bg2"/>
                          </a:solidFill>
                        </a:rPr>
                        <a:t>Ch 23</a:t>
                      </a:r>
                    </a:p>
                  </a:txBody>
                  <a:tcPr marT="45710" marB="45710"/>
                </a:tc>
                <a:tc>
                  <a:txBody>
                    <a:bodyPr/>
                    <a:lstStyle/>
                    <a:p>
                      <a:r>
                        <a:rPr lang="en-US" sz="1800" dirty="0">
                          <a:solidFill>
                            <a:schemeClr val="bg2"/>
                          </a:solidFill>
                        </a:rPr>
                        <a:t>Final Exam</a:t>
                      </a:r>
                    </a:p>
                  </a:txBody>
                  <a:tcPr marT="45710" marB="45710"/>
                </a:tc>
                <a:extLst>
                  <a:ext uri="{0D108BD9-81ED-4DB2-BD59-A6C34878D82A}">
                    <a16:rowId xmlns:a16="http://schemas.microsoft.com/office/drawing/2014/main" val="2433115882"/>
                  </a:ext>
                </a:extLst>
              </a:tr>
              <a:tr h="370753">
                <a:tc>
                  <a:txBody>
                    <a:bodyPr/>
                    <a:lstStyle/>
                    <a:p>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tc>
                  <a:txBody>
                    <a:bodyPr/>
                    <a:lstStyle/>
                    <a:p>
                      <a:pPr algn="ctr"/>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tc>
                  <a:txBody>
                    <a:bodyPr/>
                    <a:lstStyle/>
                    <a:p>
                      <a:endParaRPr lang="en-US" sz="1800" dirty="0">
                        <a:solidFill>
                          <a:schemeClr val="bg2"/>
                        </a:solidFill>
                      </a:endParaRPr>
                    </a:p>
                  </a:txBody>
                  <a:tcPr marT="45710" marB="45710"/>
                </a:tc>
                <a:extLst>
                  <a:ext uri="{0D108BD9-81ED-4DB2-BD59-A6C34878D82A}">
                    <a16:rowId xmlns:a16="http://schemas.microsoft.com/office/drawing/2014/main" val="1775983408"/>
                  </a:ext>
                </a:extLst>
              </a:tr>
            </a:tbl>
          </a:graphicData>
        </a:graphic>
      </p:graphicFrame>
      <p:sp>
        <p:nvSpPr>
          <p:cNvPr id="10299" name="TextBox 7"/>
          <p:cNvSpPr txBox="1">
            <a:spLocks noChangeArrowheads="1"/>
          </p:cNvSpPr>
          <p:nvPr/>
        </p:nvSpPr>
        <p:spPr bwMode="auto">
          <a:xfrm>
            <a:off x="185738" y="5305425"/>
            <a:ext cx="581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ahoma" panose="020B0604030504040204" pitchFamily="34" charset="0"/>
              </a:defRPr>
            </a:lvl1pPr>
            <a:lvl2pPr marL="742950" indent="-285750">
              <a:defRPr sz="3200">
                <a:solidFill>
                  <a:schemeClr val="tx1"/>
                </a:solidFill>
                <a:latin typeface="Tahoma" panose="020B0604030504040204" pitchFamily="34" charset="0"/>
              </a:defRPr>
            </a:lvl2pPr>
            <a:lvl3pPr marL="1143000" indent="-228600">
              <a:defRPr sz="3200">
                <a:solidFill>
                  <a:schemeClr val="tx1"/>
                </a:solidFill>
                <a:latin typeface="Tahoma" panose="020B0604030504040204" pitchFamily="34" charset="0"/>
              </a:defRPr>
            </a:lvl3pPr>
            <a:lvl4pPr marL="1600200" indent="-228600">
              <a:defRPr sz="3200">
                <a:solidFill>
                  <a:schemeClr val="tx1"/>
                </a:solidFill>
                <a:latin typeface="Tahoma" panose="020B0604030504040204" pitchFamily="34" charset="0"/>
              </a:defRPr>
            </a:lvl4pPr>
            <a:lvl5pPr marL="2057400" indent="-228600">
              <a:defRPr sz="3200">
                <a:solidFill>
                  <a:schemeClr val="tx1"/>
                </a:solidFill>
                <a:latin typeface="Tahoma" panose="020B0604030504040204" pitchFamily="34" charset="0"/>
              </a:defRPr>
            </a:lvl5pPr>
            <a:lvl6pPr marL="2514600" indent="-228600" eaLnBrk="0" fontAlgn="base" hangingPunct="0">
              <a:spcBef>
                <a:spcPct val="0"/>
              </a:spcBef>
              <a:spcAft>
                <a:spcPct val="0"/>
              </a:spcAft>
              <a:defRPr sz="3200">
                <a:solidFill>
                  <a:schemeClr val="tx1"/>
                </a:solidFill>
                <a:latin typeface="Tahoma" panose="020B0604030504040204" pitchFamily="34" charset="0"/>
              </a:defRPr>
            </a:lvl6pPr>
            <a:lvl7pPr marL="2971800" indent="-228600" eaLnBrk="0" fontAlgn="base" hangingPunct="0">
              <a:spcBef>
                <a:spcPct val="0"/>
              </a:spcBef>
              <a:spcAft>
                <a:spcPct val="0"/>
              </a:spcAft>
              <a:defRPr sz="3200">
                <a:solidFill>
                  <a:schemeClr val="tx1"/>
                </a:solidFill>
                <a:latin typeface="Tahoma" panose="020B0604030504040204" pitchFamily="34" charset="0"/>
              </a:defRPr>
            </a:lvl7pPr>
            <a:lvl8pPr marL="3429000" indent="-228600" eaLnBrk="0" fontAlgn="base" hangingPunct="0">
              <a:spcBef>
                <a:spcPct val="0"/>
              </a:spcBef>
              <a:spcAft>
                <a:spcPct val="0"/>
              </a:spcAft>
              <a:defRPr sz="3200">
                <a:solidFill>
                  <a:schemeClr val="tx1"/>
                </a:solidFill>
                <a:latin typeface="Tahoma" panose="020B0604030504040204" pitchFamily="34" charset="0"/>
              </a:defRPr>
            </a:lvl8pPr>
            <a:lvl9pPr marL="3886200" indent="-228600" eaLnBrk="0" fontAlgn="base" hangingPunct="0">
              <a:spcBef>
                <a:spcPct val="0"/>
              </a:spcBef>
              <a:spcAft>
                <a:spcPct val="0"/>
              </a:spcAft>
              <a:defRPr sz="3200">
                <a:solidFill>
                  <a:schemeClr val="tx1"/>
                </a:solidFill>
                <a:latin typeface="Tahoma" panose="020B0604030504040204" pitchFamily="34" charset="0"/>
              </a:defRPr>
            </a:lvl9pPr>
          </a:lstStyle>
          <a:p>
            <a:r>
              <a:rPr lang="en-US" altLang="en-US" dirty="0"/>
              <a:t>* </a:t>
            </a:r>
            <a:r>
              <a:rPr lang="en-US" altLang="en-US" sz="1600" b="1" dirty="0">
                <a:solidFill>
                  <a:schemeClr val="bg2"/>
                </a:solidFill>
              </a:rPr>
              <a:t>it is strongly recommended you read chapters 0 - 3</a:t>
            </a:r>
            <a:endParaRPr lang="en-US" altLang="en-US" sz="1600" b="1" dirty="0"/>
          </a:p>
        </p:txBody>
      </p:sp>
    </p:spTree>
    <p:extLst>
      <p:ext uri="{BB962C8B-B14F-4D97-AF65-F5344CB8AC3E}">
        <p14:creationId xmlns:p14="http://schemas.microsoft.com/office/powerpoint/2010/main" val="314706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dirty="0"/>
              <a:t>Module 4</a:t>
            </a:r>
          </a:p>
        </p:txBody>
      </p:sp>
      <p:sp>
        <p:nvSpPr>
          <p:cNvPr id="3" name="Content Placeholder 2"/>
          <p:cNvSpPr>
            <a:spLocks noGrp="1"/>
          </p:cNvSpPr>
          <p:nvPr>
            <p:ph idx="1"/>
          </p:nvPr>
        </p:nvSpPr>
        <p:spPr>
          <a:xfrm>
            <a:off x="457200" y="762000"/>
            <a:ext cx="8229600" cy="4530725"/>
          </a:xfrm>
        </p:spPr>
        <p:txBody>
          <a:bodyPr/>
          <a:lstStyle/>
          <a:p>
            <a:r>
              <a:rPr lang="en-US" dirty="0"/>
              <a:t>Reading: Chapters 17,18</a:t>
            </a:r>
          </a:p>
          <a:p>
            <a:pPr lvl="1"/>
            <a:r>
              <a:rPr lang="en-US" dirty="0"/>
              <a:t>Chapter 17 – Basic Electricity</a:t>
            </a:r>
          </a:p>
          <a:p>
            <a:pPr lvl="1"/>
            <a:r>
              <a:rPr lang="en-US" dirty="0"/>
              <a:t>Chapter 18 = Magnetism</a:t>
            </a:r>
          </a:p>
          <a:p>
            <a:r>
              <a:rPr lang="en-US" dirty="0"/>
              <a:t>Exercise 4, due start of week 8</a:t>
            </a:r>
            <a:r>
              <a:rPr lang="en-US" b="1" dirty="0"/>
              <a:t> </a:t>
            </a:r>
            <a:r>
              <a:rPr lang="en-US" dirty="0"/>
              <a:t>(4%)</a:t>
            </a:r>
          </a:p>
          <a:p>
            <a:r>
              <a:rPr lang="en-US" dirty="0"/>
              <a:t>Quiz 2 – next week in class </a:t>
            </a:r>
          </a:p>
          <a:p>
            <a:r>
              <a:rPr lang="en-US" dirty="0"/>
              <a:t>Labs </a:t>
            </a:r>
          </a:p>
          <a:p>
            <a:pPr lvl="1"/>
            <a:r>
              <a:rPr lang="en-US" b="1" dirty="0"/>
              <a:t>Electricity (3.75%)</a:t>
            </a:r>
          </a:p>
          <a:p>
            <a:pPr lvl="1"/>
            <a:r>
              <a:rPr lang="en-US" dirty="0"/>
              <a:t>Electromagnetic Lab (3.75%)</a:t>
            </a:r>
          </a:p>
          <a:p>
            <a:pPr lvl="1"/>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91009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Electric Force and Charge</a:t>
            </a:r>
          </a:p>
        </p:txBody>
      </p:sp>
      <p:sp>
        <p:nvSpPr>
          <p:cNvPr id="7171" name="Rectangle 3"/>
          <p:cNvSpPr>
            <a:spLocks noGrp="1" noChangeArrowheads="1"/>
          </p:cNvSpPr>
          <p:nvPr>
            <p:ph type="body" idx="1"/>
          </p:nvPr>
        </p:nvSpPr>
        <p:spPr>
          <a:xfrm>
            <a:off x="457200" y="1295400"/>
            <a:ext cx="8229600" cy="4530725"/>
          </a:xfrm>
        </p:spPr>
        <p:txBody>
          <a:bodyPr/>
          <a:lstStyle/>
          <a:p>
            <a:pPr>
              <a:buFontTx/>
              <a:buNone/>
            </a:pPr>
            <a:r>
              <a:rPr lang="en-US" altLang="en-US" dirty="0"/>
              <a:t>Central rule of electricity</a:t>
            </a:r>
          </a:p>
          <a:p>
            <a:r>
              <a:rPr lang="en-US" altLang="en-US" sz="2800" dirty="0"/>
              <a:t>opposite charges attract one another; </a:t>
            </a:r>
          </a:p>
          <a:p>
            <a:pPr>
              <a:buFontTx/>
              <a:buNone/>
            </a:pPr>
            <a:r>
              <a:rPr lang="en-US" altLang="en-US" sz="2800" dirty="0"/>
              <a:t>	like charges repel</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sz="1800" dirty="0"/>
          </a:p>
        </p:txBody>
      </p:sp>
      <p:pic>
        <p:nvPicPr>
          <p:cNvPr id="7174" name="Picture 6" descr="10_01FigureB-F"/>
          <p:cNvPicPr>
            <a:picLocks noChangeAspect="1" noChangeArrowheads="1"/>
          </p:cNvPicPr>
          <p:nvPr/>
        </p:nvPicPr>
        <p:blipFill>
          <a:blip r:embed="rId2" cstate="print">
            <a:extLst>
              <a:ext uri="{28A0092B-C50C-407E-A947-70E740481C1C}">
                <a14:useLocalDpi xmlns:a14="http://schemas.microsoft.com/office/drawing/2010/main" val="0"/>
              </a:ext>
            </a:extLst>
          </a:blip>
          <a:srcRect b="2773"/>
          <a:stretch>
            <a:fillRect/>
          </a:stretch>
        </p:blipFill>
        <p:spPr bwMode="auto">
          <a:xfrm>
            <a:off x="4808538" y="3200400"/>
            <a:ext cx="2660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10_01FigureA-F"/>
          <p:cNvPicPr>
            <a:picLocks noChangeAspect="1" noChangeArrowheads="1"/>
          </p:cNvPicPr>
          <p:nvPr/>
        </p:nvPicPr>
        <p:blipFill>
          <a:blip r:embed="rId3" cstate="print">
            <a:extLst>
              <a:ext uri="{28A0092B-C50C-407E-A947-70E740481C1C}">
                <a14:useLocalDpi xmlns:a14="http://schemas.microsoft.com/office/drawing/2010/main" val="0"/>
              </a:ext>
            </a:extLst>
          </a:blip>
          <a:srcRect b="2602"/>
          <a:stretch>
            <a:fillRect/>
          </a:stretch>
        </p:blipFill>
        <p:spPr bwMode="auto">
          <a:xfrm>
            <a:off x="990600" y="3351213"/>
            <a:ext cx="28384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26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Electric Force and Charge</a:t>
            </a:r>
          </a:p>
        </p:txBody>
      </p:sp>
      <p:sp>
        <p:nvSpPr>
          <p:cNvPr id="8195" name="Rectangle 3"/>
          <p:cNvSpPr>
            <a:spLocks noGrp="1" noChangeArrowheads="1"/>
          </p:cNvSpPr>
          <p:nvPr>
            <p:ph type="body" idx="1"/>
          </p:nvPr>
        </p:nvSpPr>
        <p:spPr>
          <a:xfrm>
            <a:off x="457200" y="1189037"/>
            <a:ext cx="8229600" cy="4525963"/>
          </a:xfrm>
        </p:spPr>
        <p:txBody>
          <a:bodyPr/>
          <a:lstStyle/>
          <a:p>
            <a:pPr>
              <a:buFontTx/>
              <a:buNone/>
            </a:pPr>
            <a:r>
              <a:rPr lang="en-US" altLang="en-US" dirty="0"/>
              <a:t>Protons</a:t>
            </a:r>
          </a:p>
          <a:p>
            <a:r>
              <a:rPr lang="en-US" altLang="en-US" sz="2800" dirty="0"/>
              <a:t>positive electric charges</a:t>
            </a:r>
          </a:p>
          <a:p>
            <a:r>
              <a:rPr lang="en-US" altLang="en-US" sz="2800" dirty="0"/>
              <a:t>repel positives, but attract negatives</a:t>
            </a:r>
            <a:endParaRPr lang="en-US" altLang="en-US" dirty="0"/>
          </a:p>
          <a:p>
            <a:pPr>
              <a:buFontTx/>
              <a:buNone/>
            </a:pPr>
            <a:r>
              <a:rPr lang="en-US" altLang="en-US" dirty="0"/>
              <a:t>Electrons	</a:t>
            </a:r>
          </a:p>
          <a:p>
            <a:r>
              <a:rPr lang="en-US" altLang="en-US" sz="2800" dirty="0"/>
              <a:t>negative electric charges</a:t>
            </a:r>
          </a:p>
          <a:p>
            <a:r>
              <a:rPr lang="en-US" altLang="en-US" sz="2800" dirty="0"/>
              <a:t>repel negatives, but attract </a:t>
            </a:r>
            <a:br>
              <a:rPr lang="en-US" altLang="en-US" sz="2800" dirty="0"/>
            </a:br>
            <a:r>
              <a:rPr lang="en-US" altLang="en-US" sz="2800" dirty="0"/>
              <a:t>positives</a:t>
            </a:r>
            <a:endParaRPr lang="en-US" altLang="en-US" sz="1800" dirty="0"/>
          </a:p>
          <a:p>
            <a:pPr>
              <a:buFontTx/>
              <a:buNone/>
            </a:pPr>
            <a:r>
              <a:rPr lang="en-US" altLang="en-US" dirty="0"/>
              <a:t>Neutrons</a:t>
            </a:r>
          </a:p>
          <a:p>
            <a:r>
              <a:rPr lang="en-US" altLang="en-US" sz="2800" dirty="0"/>
              <a:t>neutral electric charge</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458827"/>
            <a:ext cx="3124200" cy="2808624"/>
          </a:xfrm>
          <a:prstGeom prst="rect">
            <a:avLst/>
          </a:prstGeom>
        </p:spPr>
      </p:pic>
    </p:spTree>
    <p:extLst>
      <p:ext uri="{BB962C8B-B14F-4D97-AF65-F5344CB8AC3E}">
        <p14:creationId xmlns:p14="http://schemas.microsoft.com/office/powerpoint/2010/main" val="17923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Electric Force and Charge</a:t>
            </a:r>
          </a:p>
        </p:txBody>
      </p:sp>
      <p:sp>
        <p:nvSpPr>
          <p:cNvPr id="9219" name="Rectangle 3"/>
          <p:cNvSpPr>
            <a:spLocks noGrp="1" noChangeArrowheads="1"/>
          </p:cNvSpPr>
          <p:nvPr>
            <p:ph type="body" idx="1"/>
          </p:nvPr>
        </p:nvSpPr>
        <p:spPr>
          <a:xfrm>
            <a:off x="457200" y="892748"/>
            <a:ext cx="8229600" cy="4530725"/>
          </a:xfrm>
        </p:spPr>
        <p:txBody>
          <a:bodyPr/>
          <a:lstStyle/>
          <a:p>
            <a:pPr>
              <a:buFontTx/>
              <a:buNone/>
            </a:pPr>
            <a:r>
              <a:rPr lang="en-US" altLang="en-US" dirty="0"/>
              <a:t>Fundamental facts about atoms</a:t>
            </a:r>
          </a:p>
          <a:p>
            <a:pPr>
              <a:buFontTx/>
              <a:buNone/>
            </a:pPr>
            <a:r>
              <a:rPr lang="en-US" altLang="en-US" sz="2800" dirty="0"/>
              <a:t>	1. Every atom is composed of a positively charged nucleus surrounded by negatively charged electrons.</a:t>
            </a:r>
          </a:p>
          <a:p>
            <a:pPr>
              <a:buFontTx/>
              <a:buNone/>
            </a:pPr>
            <a:r>
              <a:rPr lang="en-US" altLang="en-US" sz="2800" dirty="0"/>
              <a:t>	2. Each of the electrons in any atom normally has the same quantity of negative charge and the same mass.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253017"/>
            <a:ext cx="1885950" cy="16954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4128933"/>
            <a:ext cx="2142482" cy="1819534"/>
          </a:xfrm>
          <a:prstGeom prst="rect">
            <a:avLst/>
          </a:prstGeom>
        </p:spPr>
      </p:pic>
    </p:spTree>
    <p:extLst>
      <p:ext uri="{BB962C8B-B14F-4D97-AF65-F5344CB8AC3E}">
        <p14:creationId xmlns:p14="http://schemas.microsoft.com/office/powerpoint/2010/main" val="194876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en-US" dirty="0"/>
              <a:t>Electric Force and Charge</a:t>
            </a:r>
          </a:p>
        </p:txBody>
      </p:sp>
      <p:sp>
        <p:nvSpPr>
          <p:cNvPr id="34819" name="Rectangle 1027"/>
          <p:cNvSpPr>
            <a:spLocks noGrp="1" noChangeArrowheads="1"/>
          </p:cNvSpPr>
          <p:nvPr>
            <p:ph type="body" idx="1"/>
          </p:nvPr>
        </p:nvSpPr>
        <p:spPr>
          <a:xfrm>
            <a:off x="457200" y="1219200"/>
            <a:ext cx="8229600" cy="4530725"/>
          </a:xfrm>
        </p:spPr>
        <p:txBody>
          <a:bodyPr/>
          <a:lstStyle/>
          <a:p>
            <a:pPr>
              <a:buFontTx/>
              <a:buNone/>
            </a:pPr>
            <a:r>
              <a:rPr lang="en-US" altLang="en-US" dirty="0"/>
              <a:t>Fundamental facts about atoms (continued)</a:t>
            </a:r>
          </a:p>
          <a:p>
            <a:pPr>
              <a:buFontTx/>
              <a:buNone/>
            </a:pPr>
            <a:r>
              <a:rPr lang="en-US" altLang="en-US" sz="2800" dirty="0"/>
              <a:t>	3. Protons and neutrons compose the nucleus. Protons are about </a:t>
            </a:r>
            <a:r>
              <a:rPr lang="en-US" altLang="en-US" sz="2800" b="1" dirty="0"/>
              <a:t>1800</a:t>
            </a:r>
            <a:r>
              <a:rPr lang="en-US" altLang="en-US" sz="2800" dirty="0"/>
              <a:t> times more massive than electrons, but each one carries an amount of positive charge equal to the negative charge of electrons. Neutrons have slightly more mass than protons and have no net charge.</a:t>
            </a:r>
          </a:p>
          <a:p>
            <a:pPr>
              <a:buFontTx/>
              <a:buNone/>
            </a:pPr>
            <a:r>
              <a:rPr lang="en-US" altLang="en-US" sz="2800" dirty="0"/>
              <a:t>	4. Atoms usually have as many electrons as protons, so the atom has zero net charge.</a:t>
            </a:r>
          </a:p>
        </p:txBody>
      </p:sp>
    </p:spTree>
    <p:extLst>
      <p:ext uri="{BB962C8B-B14F-4D97-AF65-F5344CB8AC3E}">
        <p14:creationId xmlns:p14="http://schemas.microsoft.com/office/powerpoint/2010/main" val="186261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Electric Force and Charge</a:t>
            </a:r>
          </a:p>
        </p:txBody>
      </p:sp>
      <p:sp>
        <p:nvSpPr>
          <p:cNvPr id="35843" name="Rectangle 3"/>
          <p:cNvSpPr>
            <a:spLocks noGrp="1" noChangeArrowheads="1"/>
          </p:cNvSpPr>
          <p:nvPr>
            <p:ph type="body" idx="1"/>
          </p:nvPr>
        </p:nvSpPr>
        <p:spPr>
          <a:xfrm>
            <a:off x="457200" y="1413890"/>
            <a:ext cx="8229600" cy="4530725"/>
          </a:xfrm>
        </p:spPr>
        <p:txBody>
          <a:bodyPr/>
          <a:lstStyle/>
          <a:p>
            <a:pPr>
              <a:buFontTx/>
              <a:buNone/>
            </a:pPr>
            <a:r>
              <a:rPr lang="en-US" altLang="en-US" b="1" dirty="0"/>
              <a:t>Ion</a:t>
            </a:r>
          </a:p>
          <a:p>
            <a:r>
              <a:rPr lang="en-US" altLang="en-US" sz="2800" dirty="0"/>
              <a:t>positive ion—atom losing one or more electrons has positive net charge</a:t>
            </a:r>
          </a:p>
          <a:p>
            <a:r>
              <a:rPr lang="en-US" altLang="en-US" sz="2800" dirty="0"/>
              <a:t>negative ion—atom gaining one or more electrons has negative net charge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495800"/>
            <a:ext cx="4333875" cy="971550"/>
          </a:xfrm>
          <a:prstGeom prst="rect">
            <a:avLst/>
          </a:prstGeom>
        </p:spPr>
      </p:pic>
    </p:spTree>
    <p:extLst>
      <p:ext uri="{BB962C8B-B14F-4D97-AF65-F5344CB8AC3E}">
        <p14:creationId xmlns:p14="http://schemas.microsoft.com/office/powerpoint/2010/main" val="3827922190"/>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6027</TotalTime>
  <Words>702</Words>
  <Application>Microsoft Office PowerPoint</Application>
  <PresentationFormat>On-screen Show (4:3)</PresentationFormat>
  <Paragraphs>198</Paragraphs>
  <Slides>24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Batang</vt:lpstr>
      <vt:lpstr>Arial</vt:lpstr>
      <vt:lpstr>Calibri</vt:lpstr>
      <vt:lpstr>Garamond</vt:lpstr>
      <vt:lpstr>Tahoma</vt:lpstr>
      <vt:lpstr>Times</vt:lpstr>
      <vt:lpstr>Wingdings</vt:lpstr>
      <vt:lpstr>Edge</vt:lpstr>
      <vt:lpstr>MathType 5.0 Equation</vt:lpstr>
      <vt:lpstr> Module 4 Part 1  Electricity   </vt:lpstr>
      <vt:lpstr>Agenda </vt:lpstr>
      <vt:lpstr>Course Modules</vt:lpstr>
      <vt:lpstr>Module 4</vt:lpstr>
      <vt:lpstr>Electric Force and Charge</vt:lpstr>
      <vt:lpstr>Electric Force and Charge</vt:lpstr>
      <vt:lpstr>Electric Force and Charge</vt:lpstr>
      <vt:lpstr>Electric Force and Charge</vt:lpstr>
      <vt:lpstr>Electric Force and Charge</vt:lpstr>
      <vt:lpstr>Electric Force and Charge</vt:lpstr>
      <vt:lpstr>When you brush your hair and scrape electrons from your hair, the charge of your hair is</vt:lpstr>
      <vt:lpstr>When you brush your hair and scrape electrons from your hair, the charge of your hair is</vt:lpstr>
      <vt:lpstr>Electric Force and Charge</vt:lpstr>
      <vt:lpstr>Coulomb’s Law</vt:lpstr>
      <vt:lpstr>Coulomb’s Law</vt:lpstr>
      <vt:lpstr>Coulomb’s Law</vt:lpstr>
      <vt:lpstr>According to Coulomb’s law, a pair of particles that are placed twice as far apart will experience forces that are</vt:lpstr>
      <vt:lpstr>According to Coulomb’s law, a pair of particles that are placed twice as far apart will experience forces that are</vt:lpstr>
      <vt:lpstr>Electric Field</vt:lpstr>
      <vt:lpstr>Electric Potential</vt:lpstr>
      <vt:lpstr>Electric Current</vt:lpstr>
      <vt:lpstr>Ohm’s Law</vt:lpstr>
      <vt:lpstr>Ohm’s Law</vt:lpstr>
      <vt:lpstr>Electric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Boeing</dc:creator>
  <cp:lastModifiedBy>Paul Comitz</cp:lastModifiedBy>
  <cp:revision>510</cp:revision>
  <cp:lastPrinted>2016-06-28T21:56:58Z</cp:lastPrinted>
  <dcterms:created xsi:type="dcterms:W3CDTF">2013-11-17T01:13:09Z</dcterms:created>
  <dcterms:modified xsi:type="dcterms:W3CDTF">2016-07-19T21:05:24Z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