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handoutMasterIdLst>
    <p:handoutMasterId r:id="rId30"/>
  </p:handoutMasterIdLst>
  <p:sldIdLst>
    <p:sldId id="256" r:id="rId2"/>
    <p:sldId id="314" r:id="rId3"/>
    <p:sldId id="553" r:id="rId4"/>
    <p:sldId id="548" r:id="rId5"/>
    <p:sldId id="549" r:id="rId6"/>
    <p:sldId id="550" r:id="rId7"/>
    <p:sldId id="552" r:id="rId8"/>
    <p:sldId id="536" r:id="rId9"/>
    <p:sldId id="540" r:id="rId10"/>
    <p:sldId id="537" r:id="rId11"/>
    <p:sldId id="538" r:id="rId12"/>
    <p:sldId id="539" r:id="rId13"/>
    <p:sldId id="554" r:id="rId14"/>
    <p:sldId id="555" r:id="rId15"/>
    <p:sldId id="557" r:id="rId16"/>
    <p:sldId id="558" r:id="rId17"/>
    <p:sldId id="559" r:id="rId18"/>
    <p:sldId id="541" r:id="rId19"/>
    <p:sldId id="542" r:id="rId20"/>
    <p:sldId id="543" r:id="rId21"/>
    <p:sldId id="544" r:id="rId22"/>
    <p:sldId id="545" r:id="rId23"/>
    <p:sldId id="546" r:id="rId24"/>
    <p:sldId id="547" r:id="rId25"/>
    <p:sldId id="532" r:id="rId26"/>
    <p:sldId id="556" r:id="rId27"/>
    <p:sldId id="535" r:id="rId28"/>
  </p:sldIdLst>
  <p:sldSz cx="9144000" cy="6858000" type="screen4x3"/>
  <p:notesSz cx="7026275" cy="9312275"/>
  <p:defaultTextStyle>
    <a:defPPr>
      <a:defRPr lang="en-US"/>
    </a:defPPr>
    <a:lvl1pPr algn="l" rtl="0" fontAlgn="base">
      <a:spcBef>
        <a:spcPct val="0"/>
      </a:spcBef>
      <a:spcAft>
        <a:spcPct val="0"/>
      </a:spcAft>
      <a:defRPr sz="1000" kern="1200">
        <a:solidFill>
          <a:schemeClr val="tx1"/>
        </a:solidFill>
        <a:latin typeface="Arial" charset="0"/>
        <a:ea typeface="+mn-ea"/>
        <a:cs typeface="+mn-cs"/>
      </a:defRPr>
    </a:lvl1pPr>
    <a:lvl2pPr marL="457200" algn="l" rtl="0" fontAlgn="base">
      <a:spcBef>
        <a:spcPct val="0"/>
      </a:spcBef>
      <a:spcAft>
        <a:spcPct val="0"/>
      </a:spcAft>
      <a:defRPr sz="1000" kern="1200">
        <a:solidFill>
          <a:schemeClr val="tx1"/>
        </a:solidFill>
        <a:latin typeface="Arial" charset="0"/>
        <a:ea typeface="+mn-ea"/>
        <a:cs typeface="+mn-cs"/>
      </a:defRPr>
    </a:lvl2pPr>
    <a:lvl3pPr marL="914400" algn="l" rtl="0" fontAlgn="base">
      <a:spcBef>
        <a:spcPct val="0"/>
      </a:spcBef>
      <a:spcAft>
        <a:spcPct val="0"/>
      </a:spcAft>
      <a:defRPr sz="1000" kern="1200">
        <a:solidFill>
          <a:schemeClr val="tx1"/>
        </a:solidFill>
        <a:latin typeface="Arial" charset="0"/>
        <a:ea typeface="+mn-ea"/>
        <a:cs typeface="+mn-cs"/>
      </a:defRPr>
    </a:lvl3pPr>
    <a:lvl4pPr marL="1371600" algn="l" rtl="0" fontAlgn="base">
      <a:spcBef>
        <a:spcPct val="0"/>
      </a:spcBef>
      <a:spcAft>
        <a:spcPct val="0"/>
      </a:spcAft>
      <a:defRPr sz="1000" kern="1200">
        <a:solidFill>
          <a:schemeClr val="tx1"/>
        </a:solidFill>
        <a:latin typeface="Arial" charset="0"/>
        <a:ea typeface="+mn-ea"/>
        <a:cs typeface="+mn-cs"/>
      </a:defRPr>
    </a:lvl4pPr>
    <a:lvl5pPr marL="1828800" algn="l" rtl="0" fontAlgn="base">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960"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933" userDrawn="1">
          <p15:clr>
            <a:srgbClr val="A4A3A4"/>
          </p15:clr>
        </p15:guide>
        <p15:guide id="2" pos="2213"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A26A"/>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255" autoAdjust="0"/>
    <p:restoredTop sz="87575" autoAdjust="0"/>
  </p:normalViewPr>
  <p:slideViewPr>
    <p:cSldViewPr>
      <p:cViewPr varScale="1">
        <p:scale>
          <a:sx n="87" d="100"/>
          <a:sy n="87" d="100"/>
        </p:scale>
        <p:origin x="1068" y="96"/>
      </p:cViewPr>
      <p:guideLst>
        <p:guide orient="horz" pos="960"/>
        <p:guide pos="4944"/>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66" d="100"/>
          <a:sy n="66" d="100"/>
        </p:scale>
        <p:origin x="2460" y="48"/>
      </p:cViewPr>
      <p:guideLst>
        <p:guide orient="horz" pos="2933"/>
        <p:guide pos="221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4719" cy="467231"/>
          </a:xfrm>
          <a:prstGeom prst="rect">
            <a:avLst/>
          </a:prstGeom>
        </p:spPr>
        <p:txBody>
          <a:bodyPr vert="horz" lIns="93354" tIns="46678" rIns="93354" bIns="46678" rtlCol="0"/>
          <a:lstStyle>
            <a:lvl1pPr algn="l">
              <a:defRPr sz="1200"/>
            </a:lvl1pPr>
          </a:lstStyle>
          <a:p>
            <a:endParaRPr lang="en-US" dirty="0"/>
          </a:p>
        </p:txBody>
      </p:sp>
      <p:sp>
        <p:nvSpPr>
          <p:cNvPr id="3" name="Date Placeholder 2"/>
          <p:cNvSpPr>
            <a:spLocks noGrp="1"/>
          </p:cNvSpPr>
          <p:nvPr>
            <p:ph type="dt" sz="quarter" idx="1"/>
          </p:nvPr>
        </p:nvSpPr>
        <p:spPr>
          <a:xfrm>
            <a:off x="3979930" y="0"/>
            <a:ext cx="3044719" cy="467231"/>
          </a:xfrm>
          <a:prstGeom prst="rect">
            <a:avLst/>
          </a:prstGeom>
        </p:spPr>
        <p:txBody>
          <a:bodyPr vert="horz" lIns="93354" tIns="46678" rIns="93354" bIns="46678" rtlCol="0"/>
          <a:lstStyle>
            <a:lvl1pPr algn="r">
              <a:defRPr sz="1200"/>
            </a:lvl1pPr>
          </a:lstStyle>
          <a:p>
            <a:fld id="{59C9DB83-C1E6-45E0-BE1A-95D51F1217A8}" type="datetimeFigureOut">
              <a:rPr lang="en-US" smtClean="0"/>
              <a:t>6/22/2017</a:t>
            </a:fld>
            <a:endParaRPr lang="en-US" dirty="0"/>
          </a:p>
        </p:txBody>
      </p:sp>
      <p:sp>
        <p:nvSpPr>
          <p:cNvPr id="4" name="Footer Placeholder 3"/>
          <p:cNvSpPr>
            <a:spLocks noGrp="1"/>
          </p:cNvSpPr>
          <p:nvPr>
            <p:ph type="ftr" sz="quarter" idx="2"/>
          </p:nvPr>
        </p:nvSpPr>
        <p:spPr>
          <a:xfrm>
            <a:off x="0" y="8845046"/>
            <a:ext cx="3044719" cy="467230"/>
          </a:xfrm>
          <a:prstGeom prst="rect">
            <a:avLst/>
          </a:prstGeom>
        </p:spPr>
        <p:txBody>
          <a:bodyPr vert="horz" lIns="93354" tIns="46678" rIns="93354" bIns="46678"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9930" y="8845046"/>
            <a:ext cx="3044719" cy="467230"/>
          </a:xfrm>
          <a:prstGeom prst="rect">
            <a:avLst/>
          </a:prstGeom>
        </p:spPr>
        <p:txBody>
          <a:bodyPr vert="horz" lIns="93354" tIns="46678" rIns="93354" bIns="46678" rtlCol="0" anchor="b"/>
          <a:lstStyle>
            <a:lvl1pPr algn="r">
              <a:defRPr sz="1200"/>
            </a:lvl1pPr>
          </a:lstStyle>
          <a:p>
            <a:fld id="{AB26C386-143B-438A-8FF5-7F774B0C4303}" type="slidenum">
              <a:rPr lang="en-US" smtClean="0"/>
              <a:t>‹#›</a:t>
            </a:fld>
            <a:endParaRPr lang="en-US" dirty="0"/>
          </a:p>
        </p:txBody>
      </p:sp>
    </p:spTree>
    <p:extLst>
      <p:ext uri="{BB962C8B-B14F-4D97-AF65-F5344CB8AC3E}">
        <p14:creationId xmlns:p14="http://schemas.microsoft.com/office/powerpoint/2010/main" val="13233804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4719" cy="465614"/>
          </a:xfrm>
          <a:prstGeom prst="rect">
            <a:avLst/>
          </a:prstGeom>
        </p:spPr>
        <p:txBody>
          <a:bodyPr vert="horz" lIns="93354" tIns="46678" rIns="93354" bIns="46678" rtlCol="0"/>
          <a:lstStyle>
            <a:lvl1pPr algn="l">
              <a:defRPr sz="1200"/>
            </a:lvl1pPr>
          </a:lstStyle>
          <a:p>
            <a:endParaRPr lang="en-US" dirty="0"/>
          </a:p>
        </p:txBody>
      </p:sp>
      <p:sp>
        <p:nvSpPr>
          <p:cNvPr id="3" name="Date Placeholder 2"/>
          <p:cNvSpPr>
            <a:spLocks noGrp="1"/>
          </p:cNvSpPr>
          <p:nvPr>
            <p:ph type="dt" idx="1"/>
          </p:nvPr>
        </p:nvSpPr>
        <p:spPr>
          <a:xfrm>
            <a:off x="3979930" y="0"/>
            <a:ext cx="3044719" cy="465614"/>
          </a:xfrm>
          <a:prstGeom prst="rect">
            <a:avLst/>
          </a:prstGeom>
        </p:spPr>
        <p:txBody>
          <a:bodyPr vert="horz" lIns="93354" tIns="46678" rIns="93354" bIns="46678" rtlCol="0"/>
          <a:lstStyle>
            <a:lvl1pPr algn="r">
              <a:defRPr sz="1200"/>
            </a:lvl1pPr>
          </a:lstStyle>
          <a:p>
            <a:fld id="{E7A1523E-516C-4467-973B-9EEA307F4481}" type="datetimeFigureOut">
              <a:rPr lang="en-US" smtClean="0"/>
              <a:pPr/>
              <a:t>6/22/2017</a:t>
            </a:fld>
            <a:endParaRPr lang="en-US" dirty="0"/>
          </a:p>
        </p:txBody>
      </p:sp>
      <p:sp>
        <p:nvSpPr>
          <p:cNvPr id="4" name="Slide Image Placeholder 3"/>
          <p:cNvSpPr>
            <a:spLocks noGrp="1" noRot="1" noChangeAspect="1"/>
          </p:cNvSpPr>
          <p:nvPr>
            <p:ph type="sldImg" idx="2"/>
          </p:nvPr>
        </p:nvSpPr>
        <p:spPr>
          <a:xfrm>
            <a:off x="1185863" y="698500"/>
            <a:ext cx="4654550" cy="3490913"/>
          </a:xfrm>
          <a:prstGeom prst="rect">
            <a:avLst/>
          </a:prstGeom>
          <a:noFill/>
          <a:ln w="12700">
            <a:solidFill>
              <a:prstClr val="black"/>
            </a:solidFill>
          </a:ln>
        </p:spPr>
        <p:txBody>
          <a:bodyPr vert="horz" lIns="93354" tIns="46678" rIns="93354" bIns="46678" rtlCol="0" anchor="ctr"/>
          <a:lstStyle/>
          <a:p>
            <a:endParaRPr lang="en-US" dirty="0"/>
          </a:p>
        </p:txBody>
      </p:sp>
      <p:sp>
        <p:nvSpPr>
          <p:cNvPr id="5" name="Notes Placeholder 4"/>
          <p:cNvSpPr>
            <a:spLocks noGrp="1"/>
          </p:cNvSpPr>
          <p:nvPr>
            <p:ph type="body" sz="quarter" idx="3"/>
          </p:nvPr>
        </p:nvSpPr>
        <p:spPr>
          <a:xfrm>
            <a:off x="702628" y="4423331"/>
            <a:ext cx="5621020" cy="4190524"/>
          </a:xfrm>
          <a:prstGeom prst="rect">
            <a:avLst/>
          </a:prstGeom>
        </p:spPr>
        <p:txBody>
          <a:bodyPr vert="horz" lIns="93354" tIns="46678" rIns="93354" bIns="4667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5045"/>
            <a:ext cx="3044719" cy="465614"/>
          </a:xfrm>
          <a:prstGeom prst="rect">
            <a:avLst/>
          </a:prstGeom>
        </p:spPr>
        <p:txBody>
          <a:bodyPr vert="horz" lIns="93354" tIns="46678" rIns="93354" bIns="46678"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9930" y="8845045"/>
            <a:ext cx="3044719" cy="465614"/>
          </a:xfrm>
          <a:prstGeom prst="rect">
            <a:avLst/>
          </a:prstGeom>
        </p:spPr>
        <p:txBody>
          <a:bodyPr vert="horz" lIns="93354" tIns="46678" rIns="93354" bIns="46678" rtlCol="0" anchor="b"/>
          <a:lstStyle>
            <a:lvl1pPr algn="r">
              <a:defRPr sz="1200"/>
            </a:lvl1pPr>
          </a:lstStyle>
          <a:p>
            <a:fld id="{8574AEAE-F28A-48C5-9504-CA443EB5FEA4}" type="slidenum">
              <a:rPr lang="en-US" smtClean="0"/>
              <a:pPr/>
              <a:t>‹#›</a:t>
            </a:fld>
            <a:endParaRPr lang="en-US" dirty="0"/>
          </a:p>
        </p:txBody>
      </p:sp>
    </p:spTree>
    <p:extLst>
      <p:ext uri="{BB962C8B-B14F-4D97-AF65-F5344CB8AC3E}">
        <p14:creationId xmlns:p14="http://schemas.microsoft.com/office/powerpoint/2010/main" val="847331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8" Type="http://schemas.openxmlformats.org/officeDocument/2006/relationships/hyperlink" Target="https://en.wikipedia.org/wiki/Supervised_learning" TargetMode="External"/><Relationship Id="rId13" Type="http://schemas.openxmlformats.org/officeDocument/2006/relationships/hyperlink" Target="https://en.wikipedia.org/wiki/Chain_rule" TargetMode="External"/><Relationship Id="rId3" Type="http://schemas.openxmlformats.org/officeDocument/2006/relationships/hyperlink" Target="https://en.wikipedia.org/wiki/Gradient" TargetMode="External"/><Relationship Id="rId7" Type="http://schemas.openxmlformats.org/officeDocument/2006/relationships/hyperlink" Target="https://en.wikipedia.org/wiki/Gradient_descent" TargetMode="External"/><Relationship Id="rId12" Type="http://schemas.openxmlformats.org/officeDocument/2006/relationships/hyperlink" Target="https://en.wikipedia.org/wiki/Feedforward_neural_network" TargetMode="External"/><Relationship Id="rId2" Type="http://schemas.openxmlformats.org/officeDocument/2006/relationships/slide" Target="../slides/slide15.xml"/><Relationship Id="rId16" Type="http://schemas.openxmlformats.org/officeDocument/2006/relationships/hyperlink" Target="https://en.wikipedia.org/wiki/Differentiable" TargetMode="External"/><Relationship Id="rId1" Type="http://schemas.openxmlformats.org/officeDocument/2006/relationships/notesMaster" Target="../notesMasters/notesMaster1.xml"/><Relationship Id="rId6" Type="http://schemas.openxmlformats.org/officeDocument/2006/relationships/hyperlink" Target="https://en.wikipedia.org/wiki/Mathematical_optimization" TargetMode="External"/><Relationship Id="rId11" Type="http://schemas.openxmlformats.org/officeDocument/2006/relationships/hyperlink" Target="https://en.wikipedia.org/wiki/Delta_rule" TargetMode="External"/><Relationship Id="rId5" Type="http://schemas.openxmlformats.org/officeDocument/2006/relationships/hyperlink" Target="https://en.wikipedia.org/wiki/Artificial_neural_network" TargetMode="External"/><Relationship Id="rId15" Type="http://schemas.openxmlformats.org/officeDocument/2006/relationships/hyperlink" Target="https://en.wikipedia.org/wiki/Artificial_neuron" TargetMode="External"/><Relationship Id="rId10" Type="http://schemas.openxmlformats.org/officeDocument/2006/relationships/hyperlink" Target="https://en.wikipedia.org/wiki/Autoencoder" TargetMode="External"/><Relationship Id="rId4" Type="http://schemas.openxmlformats.org/officeDocument/2006/relationships/hyperlink" Target="https://en.wikipedia.org/wiki/Loss_function" TargetMode="External"/><Relationship Id="rId9" Type="http://schemas.openxmlformats.org/officeDocument/2006/relationships/hyperlink" Target="https://en.wikipedia.org/wiki/Unsupervised_learning" TargetMode="External"/><Relationship Id="rId14" Type="http://schemas.openxmlformats.org/officeDocument/2006/relationships/hyperlink" Target="https://en.wikipedia.org/wiki/Activation_function"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74AEAE-F28A-48C5-9504-CA443EB5FEA4}" type="slidenum">
              <a:rPr lang="en-US" smtClean="0"/>
              <a:pPr/>
              <a:t>1</a:t>
            </a:fld>
            <a:endParaRPr lang="en-US" dirty="0"/>
          </a:p>
        </p:txBody>
      </p:sp>
    </p:spTree>
    <p:extLst>
      <p:ext uri="{BB962C8B-B14F-4D97-AF65-F5344CB8AC3E}">
        <p14:creationId xmlns:p14="http://schemas.microsoft.com/office/powerpoint/2010/main" val="18450559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74AEAE-F28A-48C5-9504-CA443EB5FEA4}" type="slidenum">
              <a:rPr lang="en-US" smtClean="0"/>
              <a:pPr/>
              <a:t>10</a:t>
            </a:fld>
            <a:endParaRPr lang="en-US" dirty="0"/>
          </a:p>
        </p:txBody>
      </p:sp>
    </p:spTree>
    <p:extLst>
      <p:ext uri="{BB962C8B-B14F-4D97-AF65-F5344CB8AC3E}">
        <p14:creationId xmlns:p14="http://schemas.microsoft.com/office/powerpoint/2010/main" val="23853985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74AEAE-F28A-48C5-9504-CA443EB5FEA4}" type="slidenum">
              <a:rPr lang="en-US" smtClean="0"/>
              <a:pPr/>
              <a:t>11</a:t>
            </a:fld>
            <a:endParaRPr lang="en-US" dirty="0"/>
          </a:p>
        </p:txBody>
      </p:sp>
    </p:spTree>
    <p:extLst>
      <p:ext uri="{BB962C8B-B14F-4D97-AF65-F5344CB8AC3E}">
        <p14:creationId xmlns:p14="http://schemas.microsoft.com/office/powerpoint/2010/main" val="34132925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Assume logistic regression is something like: </a:t>
            </a:r>
          </a:p>
          <a:p>
            <a:endParaRPr lang="en-US" dirty="0"/>
          </a:p>
          <a:p>
            <a:r>
              <a:rPr lang="en-US" dirty="0"/>
              <a:t>P(y = 1) = 1/1+e**-(b0+b1x1+b2x2+...+</a:t>
            </a:r>
            <a:r>
              <a:rPr lang="en-US" dirty="0" err="1"/>
              <a:t>bkxk</a:t>
            </a:r>
            <a:r>
              <a:rPr lang="en-US" dirty="0"/>
              <a:t>) </a:t>
            </a:r>
          </a:p>
          <a:p>
            <a:endParaRPr lang="en-US" dirty="0"/>
          </a:p>
          <a:p>
            <a:r>
              <a:rPr lang="en-US" dirty="0"/>
              <a:t>the familiar sigmoid expression. </a:t>
            </a:r>
          </a:p>
          <a:p>
            <a:endParaRPr lang="en-US" dirty="0"/>
          </a:p>
          <a:p>
            <a:r>
              <a:rPr lang="en-US" dirty="0"/>
              <a:t>where the x's are features ,and the b's are the regression coefficients. The best </a:t>
            </a:r>
          </a:p>
          <a:p>
            <a:r>
              <a:rPr lang="en-US" dirty="0"/>
              <a:t>choice of coefficients has the smallest error.  </a:t>
            </a:r>
          </a:p>
          <a:p>
            <a:endParaRPr lang="en-US" dirty="0"/>
          </a:p>
          <a:p>
            <a:r>
              <a:rPr lang="en-US" dirty="0"/>
              <a:t>For a neural network can we assume that the coefficients </a:t>
            </a:r>
          </a:p>
          <a:p>
            <a:r>
              <a:rPr lang="en-US" dirty="0"/>
              <a:t>are roughly analogous to the weights and the x are </a:t>
            </a:r>
          </a:p>
          <a:p>
            <a:r>
              <a:rPr lang="en-US" dirty="0"/>
              <a:t>the inputs?  The structure of  the neural network provides the </a:t>
            </a:r>
          </a:p>
          <a:p>
            <a:r>
              <a:rPr lang="en-US" dirty="0"/>
              <a:t>capability to separate a series of questions or conditions into </a:t>
            </a:r>
          </a:p>
          <a:p>
            <a:r>
              <a:rPr lang="en-US" dirty="0"/>
              <a:t>individual questions realized as individual artificial neurons. </a:t>
            </a:r>
          </a:p>
          <a:p>
            <a:endParaRPr lang="en-US" dirty="0"/>
          </a:p>
          <a:p>
            <a:r>
              <a:rPr lang="en-US" dirty="0"/>
              <a:t>For example suppose we are trying to predict health care quality as good </a:t>
            </a:r>
          </a:p>
          <a:p>
            <a:r>
              <a:rPr lang="en-US" dirty="0"/>
              <a:t>or poor. The features, the x's in the equation above are "number of </a:t>
            </a:r>
          </a:p>
          <a:p>
            <a:r>
              <a:rPr lang="en-US" dirty="0"/>
              <a:t>office visits" , and "number of  medications prescribed".  Could this </a:t>
            </a:r>
          </a:p>
          <a:p>
            <a:r>
              <a:rPr lang="en-US" dirty="0"/>
              <a:t>be modeled as a set of artificial neurons with weights w1, w2 which </a:t>
            </a:r>
          </a:p>
          <a:p>
            <a:r>
              <a:rPr lang="en-US" dirty="0"/>
              <a:t>roughly correspond to b1 and b2, with inputs x1 = "number of </a:t>
            </a:r>
          </a:p>
          <a:p>
            <a:r>
              <a:rPr lang="en-US" dirty="0"/>
              <a:t>office visits" and x2 = "number of medications prescribed", and y = </a:t>
            </a:r>
          </a:p>
          <a:p>
            <a:r>
              <a:rPr lang="en-US" dirty="0"/>
              <a:t>1 is good care and y = 0 is poor care. </a:t>
            </a:r>
            <a:endParaRPr lang="en-US" dirty="0"/>
          </a:p>
        </p:txBody>
      </p:sp>
      <p:sp>
        <p:nvSpPr>
          <p:cNvPr id="4" name="Slide Number Placeholder 3"/>
          <p:cNvSpPr>
            <a:spLocks noGrp="1"/>
          </p:cNvSpPr>
          <p:nvPr>
            <p:ph type="sldNum" sz="quarter" idx="10"/>
          </p:nvPr>
        </p:nvSpPr>
        <p:spPr/>
        <p:txBody>
          <a:bodyPr/>
          <a:lstStyle/>
          <a:p>
            <a:fld id="{8574AEAE-F28A-48C5-9504-CA443EB5FEA4}" type="slidenum">
              <a:rPr lang="en-US" smtClean="0"/>
              <a:pPr/>
              <a:t>12</a:t>
            </a:fld>
            <a:endParaRPr lang="en-US" dirty="0"/>
          </a:p>
        </p:txBody>
      </p:sp>
    </p:spTree>
    <p:extLst>
      <p:ext uri="{BB962C8B-B14F-4D97-AF65-F5344CB8AC3E}">
        <p14:creationId xmlns:p14="http://schemas.microsoft.com/office/powerpoint/2010/main" val="35199749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74AEAE-F28A-48C5-9504-CA443EB5FEA4}" type="slidenum">
              <a:rPr lang="en-US" smtClean="0"/>
              <a:pPr/>
              <a:t>13</a:t>
            </a:fld>
            <a:endParaRPr lang="en-US" dirty="0"/>
          </a:p>
        </p:txBody>
      </p:sp>
    </p:spTree>
    <p:extLst>
      <p:ext uri="{BB962C8B-B14F-4D97-AF65-F5344CB8AC3E}">
        <p14:creationId xmlns:p14="http://schemas.microsoft.com/office/powerpoint/2010/main" val="17028143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74AEAE-F28A-48C5-9504-CA443EB5FEA4}" type="slidenum">
              <a:rPr lang="en-US" smtClean="0"/>
              <a:pPr/>
              <a:t>14</a:t>
            </a:fld>
            <a:endParaRPr lang="en-US" dirty="0"/>
          </a:p>
        </p:txBody>
      </p:sp>
    </p:spTree>
    <p:extLst>
      <p:ext uri="{BB962C8B-B14F-4D97-AF65-F5344CB8AC3E}">
        <p14:creationId xmlns:p14="http://schemas.microsoft.com/office/powerpoint/2010/main" val="16041846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b="1" dirty="0"/>
              <a:t>From Wikipedia https://en.wikipedia.org/wiki/Backpropagation</a:t>
            </a:r>
          </a:p>
          <a:p>
            <a:endParaRPr lang="en-US" b="1" dirty="0"/>
          </a:p>
          <a:p>
            <a:r>
              <a:rPr lang="en-US" b="1" dirty="0"/>
              <a:t>Backpropagation</a:t>
            </a:r>
            <a:r>
              <a:rPr lang="en-US" dirty="0"/>
              <a:t> is a method to calculate the </a:t>
            </a:r>
            <a:r>
              <a:rPr lang="en-US" dirty="0">
                <a:hlinkClick r:id="rId3" tooltip="Gradient"/>
              </a:rPr>
              <a:t>gradient</a:t>
            </a:r>
            <a:r>
              <a:rPr lang="en-US" dirty="0"/>
              <a:t> of the </a:t>
            </a:r>
            <a:r>
              <a:rPr lang="en-US" dirty="0">
                <a:hlinkClick r:id="rId4" tooltip="Loss function"/>
              </a:rPr>
              <a:t>loss function</a:t>
            </a:r>
            <a:r>
              <a:rPr lang="en-US" dirty="0"/>
              <a:t> with respect to the weights in an </a:t>
            </a:r>
            <a:r>
              <a:rPr lang="en-US" dirty="0">
                <a:hlinkClick r:id="rId5" tooltip="Artificial neural network"/>
              </a:rPr>
              <a:t>artificial neural network</a:t>
            </a:r>
            <a:r>
              <a:rPr lang="en-US" dirty="0"/>
              <a:t>. It is commonly used as a part of algorithms that </a:t>
            </a:r>
            <a:r>
              <a:rPr lang="en-US" dirty="0">
                <a:hlinkClick r:id="rId6" tooltip="Mathematical optimization"/>
              </a:rPr>
              <a:t>optimize</a:t>
            </a:r>
            <a:r>
              <a:rPr lang="en-US" dirty="0"/>
              <a:t> the performance of the network by adjusting the weights, for example in the </a:t>
            </a:r>
            <a:r>
              <a:rPr lang="en-US" dirty="0">
                <a:hlinkClick r:id="rId7" tooltip="Gradient descent"/>
              </a:rPr>
              <a:t>gradient descent</a:t>
            </a:r>
            <a:r>
              <a:rPr lang="en-US" dirty="0"/>
              <a:t> algorithm. It is also called </a:t>
            </a:r>
            <a:r>
              <a:rPr lang="en-US" b="1" dirty="0"/>
              <a:t>backward propagation of errors</a:t>
            </a:r>
            <a:r>
              <a:rPr lang="en-US" dirty="0"/>
              <a:t>.</a:t>
            </a:r>
          </a:p>
          <a:p>
            <a:r>
              <a:rPr lang="en-US" dirty="0"/>
              <a:t>The optimization algorithm repeats a two phase cycle, propagation and weight update. When an input vector is presented to the network, it is propagated forward through the network, layer by layer, until it reaches the output layer. The output of the network is then compared to the desired output, using a </a:t>
            </a:r>
            <a:r>
              <a:rPr lang="en-US" dirty="0">
                <a:hlinkClick r:id="rId4" tooltip="Loss function"/>
              </a:rPr>
              <a:t>loss function</a:t>
            </a:r>
            <a:r>
              <a:rPr lang="en-US" dirty="0"/>
              <a:t>, and an error value is calculated for each of the neurons in the output layer. The error values are then propagated backwards, starting from the output, until each neuron has an associated error value which roughly represents its contribution to the original output.</a:t>
            </a:r>
          </a:p>
          <a:p>
            <a:r>
              <a:rPr lang="en-US" dirty="0"/>
              <a:t>Backpropagation uses these error values to calculate the gradient of the loss function. In the second phase, this gradient is fed to the optimization method, which in turn uses it to update the weights, in an attempt to minimize the loss function.</a:t>
            </a:r>
          </a:p>
          <a:p>
            <a:r>
              <a:rPr lang="en-US" dirty="0"/>
              <a:t>The importance of this process is that, as the network is trained, the neurons in the intermediate layers organize themselves in such a way that the different neurons learn to recognize different characteristics of the total input space. After training, when an arbitrary input pattern is present which contains noise or is incomplete, neurons in the hidden layer of the network will respond with an active output if the new input contains a pattern that resembles a feature that the individual neurons have learned to recognize during their training.</a:t>
            </a:r>
          </a:p>
          <a:p>
            <a:r>
              <a:rPr lang="en-US" dirty="0"/>
              <a:t>Backpropagation requires a known, desired output for each input value in order to calculate the loss function gradient – it is therefore usually considered to be a </a:t>
            </a:r>
            <a:r>
              <a:rPr lang="en-US" dirty="0">
                <a:hlinkClick r:id="rId8" tooltip="Supervised learning"/>
              </a:rPr>
              <a:t>supervised learning</a:t>
            </a:r>
            <a:r>
              <a:rPr lang="en-US" dirty="0"/>
              <a:t> method; nonetheless, it is also used in some </a:t>
            </a:r>
            <a:r>
              <a:rPr lang="en-US" dirty="0">
                <a:hlinkClick r:id="rId9" tooltip="Unsupervised learning"/>
              </a:rPr>
              <a:t>unsupervised</a:t>
            </a:r>
            <a:r>
              <a:rPr lang="en-US" dirty="0"/>
              <a:t> networks such as </a:t>
            </a:r>
            <a:r>
              <a:rPr lang="en-US" dirty="0">
                <a:hlinkClick r:id="rId10" tooltip="Autoencoder"/>
              </a:rPr>
              <a:t>autoencoders</a:t>
            </a:r>
            <a:r>
              <a:rPr lang="en-US" dirty="0"/>
              <a:t>. It is a generalization of the </a:t>
            </a:r>
            <a:r>
              <a:rPr lang="en-US" dirty="0">
                <a:hlinkClick r:id="rId11" tooltip="Delta rule"/>
              </a:rPr>
              <a:t>delta rule</a:t>
            </a:r>
            <a:r>
              <a:rPr lang="en-US" dirty="0"/>
              <a:t> to multi-layered </a:t>
            </a:r>
            <a:r>
              <a:rPr lang="en-US" dirty="0">
                <a:hlinkClick r:id="rId12" tooltip="Feedforward neural network"/>
              </a:rPr>
              <a:t>feedforward networks</a:t>
            </a:r>
            <a:r>
              <a:rPr lang="en-US" dirty="0"/>
              <a:t>, made possible by using the </a:t>
            </a:r>
            <a:r>
              <a:rPr lang="en-US" dirty="0">
                <a:hlinkClick r:id="rId13" tooltip="Chain rule"/>
              </a:rPr>
              <a:t>chain rule</a:t>
            </a:r>
            <a:r>
              <a:rPr lang="en-US" dirty="0"/>
              <a:t> to iteratively compute gradients for each layer. Backpropagation requires that the </a:t>
            </a:r>
            <a:r>
              <a:rPr lang="en-US" dirty="0">
                <a:hlinkClick r:id="rId14" tooltip="Activation function"/>
              </a:rPr>
              <a:t>activation function</a:t>
            </a:r>
            <a:r>
              <a:rPr lang="en-US" dirty="0"/>
              <a:t> used by the </a:t>
            </a:r>
            <a:r>
              <a:rPr lang="en-US" dirty="0">
                <a:hlinkClick r:id="rId15" tooltip="Artificial neuron"/>
              </a:rPr>
              <a:t>artificial neurons</a:t>
            </a:r>
            <a:r>
              <a:rPr lang="en-US" dirty="0"/>
              <a:t> (or "nodes") is </a:t>
            </a:r>
            <a:r>
              <a:rPr lang="en-US" dirty="0">
                <a:hlinkClick r:id="rId16" tooltip="Differentiable"/>
              </a:rPr>
              <a:t>differentiable</a:t>
            </a:r>
            <a:r>
              <a:rPr lang="en-US" dirty="0"/>
              <a:t>.</a:t>
            </a:r>
          </a:p>
          <a:p>
            <a:endParaRPr lang="en-US" dirty="0"/>
          </a:p>
        </p:txBody>
      </p:sp>
      <p:sp>
        <p:nvSpPr>
          <p:cNvPr id="4" name="Slide Number Placeholder 3"/>
          <p:cNvSpPr>
            <a:spLocks noGrp="1"/>
          </p:cNvSpPr>
          <p:nvPr>
            <p:ph type="sldNum" sz="quarter" idx="10"/>
          </p:nvPr>
        </p:nvSpPr>
        <p:spPr/>
        <p:txBody>
          <a:bodyPr/>
          <a:lstStyle/>
          <a:p>
            <a:fld id="{8574AEAE-F28A-48C5-9504-CA443EB5FEA4}" type="slidenum">
              <a:rPr lang="en-US" smtClean="0"/>
              <a:pPr/>
              <a:t>15</a:t>
            </a:fld>
            <a:endParaRPr lang="en-US" dirty="0"/>
          </a:p>
        </p:txBody>
      </p:sp>
    </p:spTree>
    <p:extLst>
      <p:ext uri="{BB962C8B-B14F-4D97-AF65-F5344CB8AC3E}">
        <p14:creationId xmlns:p14="http://schemas.microsoft.com/office/powerpoint/2010/main" val="3139135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74AEAE-F28A-48C5-9504-CA443EB5FEA4}" type="slidenum">
              <a:rPr lang="en-US" smtClean="0"/>
              <a:pPr/>
              <a:t>18</a:t>
            </a:fld>
            <a:endParaRPr lang="en-US" dirty="0"/>
          </a:p>
        </p:txBody>
      </p:sp>
    </p:spTree>
    <p:extLst>
      <p:ext uri="{BB962C8B-B14F-4D97-AF65-F5344CB8AC3E}">
        <p14:creationId xmlns:p14="http://schemas.microsoft.com/office/powerpoint/2010/main" val="29935388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74AEAE-F28A-48C5-9504-CA443EB5FEA4}" type="slidenum">
              <a:rPr lang="en-US" smtClean="0"/>
              <a:pPr/>
              <a:t>19</a:t>
            </a:fld>
            <a:endParaRPr lang="en-US" dirty="0"/>
          </a:p>
        </p:txBody>
      </p:sp>
    </p:spTree>
    <p:extLst>
      <p:ext uri="{BB962C8B-B14F-4D97-AF65-F5344CB8AC3E}">
        <p14:creationId xmlns:p14="http://schemas.microsoft.com/office/powerpoint/2010/main" val="15347662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74AEAE-F28A-48C5-9504-CA443EB5FEA4}" type="slidenum">
              <a:rPr lang="en-US" smtClean="0"/>
              <a:pPr/>
              <a:t>20</a:t>
            </a:fld>
            <a:endParaRPr lang="en-US" dirty="0"/>
          </a:p>
        </p:txBody>
      </p:sp>
    </p:spTree>
    <p:extLst>
      <p:ext uri="{BB962C8B-B14F-4D97-AF65-F5344CB8AC3E}">
        <p14:creationId xmlns:p14="http://schemas.microsoft.com/office/powerpoint/2010/main" val="34515095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74AEAE-F28A-48C5-9504-CA443EB5FEA4}" type="slidenum">
              <a:rPr lang="en-US" smtClean="0"/>
              <a:pPr/>
              <a:t>21</a:t>
            </a:fld>
            <a:endParaRPr lang="en-US" dirty="0"/>
          </a:p>
        </p:txBody>
      </p:sp>
    </p:spTree>
    <p:extLst>
      <p:ext uri="{BB962C8B-B14F-4D97-AF65-F5344CB8AC3E}">
        <p14:creationId xmlns:p14="http://schemas.microsoft.com/office/powerpoint/2010/main" val="984215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74AEAE-F28A-48C5-9504-CA443EB5FEA4}" type="slidenum">
              <a:rPr lang="en-US" smtClean="0"/>
              <a:pPr/>
              <a:t>2</a:t>
            </a:fld>
            <a:endParaRPr lang="en-US" dirty="0"/>
          </a:p>
        </p:txBody>
      </p:sp>
    </p:spTree>
    <p:extLst>
      <p:ext uri="{BB962C8B-B14F-4D97-AF65-F5344CB8AC3E}">
        <p14:creationId xmlns:p14="http://schemas.microsoft.com/office/powerpoint/2010/main" val="16700666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74AEAE-F28A-48C5-9504-CA443EB5FEA4}" type="slidenum">
              <a:rPr lang="en-US" smtClean="0"/>
              <a:pPr/>
              <a:t>22</a:t>
            </a:fld>
            <a:endParaRPr lang="en-US" dirty="0"/>
          </a:p>
        </p:txBody>
      </p:sp>
    </p:spTree>
    <p:extLst>
      <p:ext uri="{BB962C8B-B14F-4D97-AF65-F5344CB8AC3E}">
        <p14:creationId xmlns:p14="http://schemas.microsoft.com/office/powerpoint/2010/main" val="20607599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74AEAE-F28A-48C5-9504-CA443EB5FEA4}" type="slidenum">
              <a:rPr lang="en-US" smtClean="0"/>
              <a:pPr/>
              <a:t>23</a:t>
            </a:fld>
            <a:endParaRPr lang="en-US" dirty="0"/>
          </a:p>
        </p:txBody>
      </p:sp>
    </p:spTree>
    <p:extLst>
      <p:ext uri="{BB962C8B-B14F-4D97-AF65-F5344CB8AC3E}">
        <p14:creationId xmlns:p14="http://schemas.microsoft.com/office/powerpoint/2010/main" val="28842703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74AEAE-F28A-48C5-9504-CA443EB5FEA4}" type="slidenum">
              <a:rPr lang="en-US" smtClean="0"/>
              <a:pPr/>
              <a:t>24</a:t>
            </a:fld>
            <a:endParaRPr lang="en-US" dirty="0"/>
          </a:p>
        </p:txBody>
      </p:sp>
    </p:spTree>
    <p:extLst>
      <p:ext uri="{BB962C8B-B14F-4D97-AF65-F5344CB8AC3E}">
        <p14:creationId xmlns:p14="http://schemas.microsoft.com/office/powerpoint/2010/main" val="36461074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74AEAE-F28A-48C5-9504-CA443EB5FEA4}" type="slidenum">
              <a:rPr lang="en-US" smtClean="0"/>
              <a:pPr/>
              <a:t>25</a:t>
            </a:fld>
            <a:endParaRPr lang="en-US" dirty="0"/>
          </a:p>
        </p:txBody>
      </p:sp>
    </p:spTree>
    <p:extLst>
      <p:ext uri="{BB962C8B-B14F-4D97-AF65-F5344CB8AC3E}">
        <p14:creationId xmlns:p14="http://schemas.microsoft.com/office/powerpoint/2010/main" val="14211048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74AEAE-F28A-48C5-9504-CA443EB5FEA4}" type="slidenum">
              <a:rPr lang="en-US" smtClean="0"/>
              <a:pPr/>
              <a:t>26</a:t>
            </a:fld>
            <a:endParaRPr lang="en-US" dirty="0"/>
          </a:p>
        </p:txBody>
      </p:sp>
    </p:spTree>
    <p:extLst>
      <p:ext uri="{BB962C8B-B14F-4D97-AF65-F5344CB8AC3E}">
        <p14:creationId xmlns:p14="http://schemas.microsoft.com/office/powerpoint/2010/main" val="30317115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74AEAE-F28A-48C5-9504-CA443EB5FEA4}" type="slidenum">
              <a:rPr lang="en-US" smtClean="0"/>
              <a:pPr/>
              <a:t>27</a:t>
            </a:fld>
            <a:endParaRPr lang="en-US" dirty="0"/>
          </a:p>
        </p:txBody>
      </p:sp>
    </p:spTree>
    <p:extLst>
      <p:ext uri="{BB962C8B-B14F-4D97-AF65-F5344CB8AC3E}">
        <p14:creationId xmlns:p14="http://schemas.microsoft.com/office/powerpoint/2010/main" val="782181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74AEAE-F28A-48C5-9504-CA443EB5FEA4}" type="slidenum">
              <a:rPr lang="en-US" smtClean="0"/>
              <a:pPr/>
              <a:t>3</a:t>
            </a:fld>
            <a:endParaRPr lang="en-US" dirty="0"/>
          </a:p>
        </p:txBody>
      </p:sp>
    </p:spTree>
    <p:extLst>
      <p:ext uri="{BB962C8B-B14F-4D97-AF65-F5344CB8AC3E}">
        <p14:creationId xmlns:p14="http://schemas.microsoft.com/office/powerpoint/2010/main" val="1899611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74AEAE-F28A-48C5-9504-CA443EB5FEA4}" type="slidenum">
              <a:rPr lang="en-US" smtClean="0"/>
              <a:pPr/>
              <a:t>4</a:t>
            </a:fld>
            <a:endParaRPr lang="en-US" dirty="0"/>
          </a:p>
        </p:txBody>
      </p:sp>
    </p:spTree>
    <p:extLst>
      <p:ext uri="{BB962C8B-B14F-4D97-AF65-F5344CB8AC3E}">
        <p14:creationId xmlns:p14="http://schemas.microsoft.com/office/powerpoint/2010/main" val="4149025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74AEAE-F28A-48C5-9504-CA443EB5FEA4}" type="slidenum">
              <a:rPr lang="en-US" smtClean="0"/>
              <a:pPr/>
              <a:t>5</a:t>
            </a:fld>
            <a:endParaRPr lang="en-US" dirty="0"/>
          </a:p>
        </p:txBody>
      </p:sp>
    </p:spTree>
    <p:extLst>
      <p:ext uri="{BB962C8B-B14F-4D97-AF65-F5344CB8AC3E}">
        <p14:creationId xmlns:p14="http://schemas.microsoft.com/office/powerpoint/2010/main" val="2789399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74AEAE-F28A-48C5-9504-CA443EB5FEA4}" type="slidenum">
              <a:rPr lang="en-US" smtClean="0"/>
              <a:pPr/>
              <a:t>6</a:t>
            </a:fld>
            <a:endParaRPr lang="en-US" dirty="0"/>
          </a:p>
        </p:txBody>
      </p:sp>
    </p:spTree>
    <p:extLst>
      <p:ext uri="{BB962C8B-B14F-4D97-AF65-F5344CB8AC3E}">
        <p14:creationId xmlns:p14="http://schemas.microsoft.com/office/powerpoint/2010/main" val="13225470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74AEAE-F28A-48C5-9504-CA443EB5FEA4}" type="slidenum">
              <a:rPr lang="en-US" smtClean="0"/>
              <a:pPr/>
              <a:t>7</a:t>
            </a:fld>
            <a:endParaRPr lang="en-US" dirty="0"/>
          </a:p>
        </p:txBody>
      </p:sp>
    </p:spTree>
    <p:extLst>
      <p:ext uri="{BB962C8B-B14F-4D97-AF65-F5344CB8AC3E}">
        <p14:creationId xmlns:p14="http://schemas.microsoft.com/office/powerpoint/2010/main" val="2115518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74AEAE-F28A-48C5-9504-CA443EB5FEA4}" type="slidenum">
              <a:rPr lang="en-US" smtClean="0"/>
              <a:pPr/>
              <a:t>8</a:t>
            </a:fld>
            <a:endParaRPr lang="en-US" dirty="0"/>
          </a:p>
        </p:txBody>
      </p:sp>
    </p:spTree>
    <p:extLst>
      <p:ext uri="{BB962C8B-B14F-4D97-AF65-F5344CB8AC3E}">
        <p14:creationId xmlns:p14="http://schemas.microsoft.com/office/powerpoint/2010/main" val="6635111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74AEAE-F28A-48C5-9504-CA443EB5FEA4}" type="slidenum">
              <a:rPr lang="en-US" smtClean="0"/>
              <a:pPr/>
              <a:t>9</a:t>
            </a:fld>
            <a:endParaRPr lang="en-US" dirty="0"/>
          </a:p>
        </p:txBody>
      </p:sp>
    </p:spTree>
    <p:extLst>
      <p:ext uri="{BB962C8B-B14F-4D97-AF65-F5344CB8AC3E}">
        <p14:creationId xmlns:p14="http://schemas.microsoft.com/office/powerpoint/2010/main" val="3950328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defRPr/>
            </a:pPr>
            <a:endParaRPr lang="en-US" dirty="0"/>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a:defRPr/>
            </a:pPr>
            <a:endParaRPr lang="en-US" dirty="0"/>
          </a:p>
        </p:txBody>
      </p:sp>
      <p:sp>
        <p:nvSpPr>
          <p:cNvPr id="22530"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a:t>Click to edit Master title style</a:t>
            </a:r>
          </a:p>
        </p:txBody>
      </p:sp>
      <p:sp>
        <p:nvSpPr>
          <p:cNvPr id="22531"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a:t>Click to edit Master subtitle style</a:t>
            </a:r>
          </a:p>
        </p:txBody>
      </p:sp>
      <p:sp>
        <p:nvSpPr>
          <p:cNvPr id="6" name="Rectangle 4"/>
          <p:cNvSpPr>
            <a:spLocks noGrp="1" noChangeArrowheads="1"/>
          </p:cNvSpPr>
          <p:nvPr>
            <p:ph type="dt" sz="half" idx="10"/>
          </p:nvPr>
        </p:nvSpPr>
        <p:spPr/>
        <p:txBody>
          <a:bodyPr/>
          <a:lstStyle>
            <a:lvl1pPr>
              <a:defRPr/>
            </a:lvl1pPr>
          </a:lstStyle>
          <a:p>
            <a:pPr>
              <a:defRPr/>
            </a:pPr>
            <a:endParaRPr lang="en-US" altLang="en-US" dirty="0"/>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en-US" dirty="0"/>
          </a:p>
        </p:txBody>
      </p:sp>
      <p:sp>
        <p:nvSpPr>
          <p:cNvPr id="8" name="Rectangle 6"/>
          <p:cNvSpPr>
            <a:spLocks noGrp="1" noChangeArrowheads="1"/>
          </p:cNvSpPr>
          <p:nvPr>
            <p:ph type="sldNum" sz="quarter" idx="12"/>
          </p:nvPr>
        </p:nvSpPr>
        <p:spPr/>
        <p:txBody>
          <a:bodyPr/>
          <a:lstStyle>
            <a:lvl1pPr>
              <a:defRPr/>
            </a:lvl1pPr>
          </a:lstStyle>
          <a:p>
            <a:pPr>
              <a:defRPr/>
            </a:pPr>
            <a:fld id="{E962A27A-FC12-4A6A-87BD-55E1A3E21B6F}" type="slidenum">
              <a:rPr lang="en-US" altLang="en-US"/>
              <a:pPr>
                <a:defRPr/>
              </a:pPr>
              <a:t>‹#›</a:t>
            </a:fld>
            <a:endParaRPr lang="en-US"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8BD2A5E1-2CE7-4775-8F03-F28B6EEDE3C7}" type="slidenum">
              <a:rPr lang="en-US" altLang="en-US"/>
              <a:pPr>
                <a:defRPr/>
              </a:pPr>
              <a:t>‹#›</a:t>
            </a:fld>
            <a:endParaRPr lang="en-US"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F56DC3F4-D20A-4A2D-A26B-2AFB56EAAB07}" type="slidenum">
              <a:rPr lang="en-US" altLang="en-US"/>
              <a:pPr>
                <a:defRPr/>
              </a:pPr>
              <a:t>‹#›</a:t>
            </a:fld>
            <a:endParaRPr lang="en-US"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1C06EFA9-A047-4BD6-9225-AF236222540F}" type="slidenum">
              <a:rPr lang="en-US" altLang="en-US"/>
              <a:pPr>
                <a:defRPr/>
              </a:pPr>
              <a:t>‹#›</a:t>
            </a:fld>
            <a:endParaRPr lang="en-US"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0C8DD282-99E5-43C0-BFD9-8231BFA436AA}" type="slidenum">
              <a:rPr lang="en-US" altLang="en-US"/>
              <a:pPr>
                <a:defRPr/>
              </a:pPr>
              <a:t>‹#›</a:t>
            </a:fld>
            <a:endParaRPr lang="en-US"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724B6BC6-AFC7-4BE0-B01D-BDFFB81D8181}" type="slidenum">
              <a:rPr lang="en-US" altLang="en-US"/>
              <a:pPr>
                <a:defRPr/>
              </a:pPr>
              <a:t>‹#›</a:t>
            </a:fld>
            <a:endParaRPr lang="en-US"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0312B6F2-21C9-46F7-8748-EDC88D9617FC}" type="slidenum">
              <a:rPr lang="en-US" altLang="en-US"/>
              <a:pPr>
                <a:defRPr/>
              </a:pPr>
              <a:t>‹#›</a:t>
            </a:fld>
            <a:endParaRPr lang="en-US"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1671FB18-A333-401B-BBE3-0552B67A11A1}" type="slidenum">
              <a:rPr lang="en-US" altLang="en-US"/>
              <a:pPr>
                <a:defRPr/>
              </a:pPr>
              <a:t>‹#›</a:t>
            </a:fld>
            <a:endParaRPr lang="en-US"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BCE2CA73-F9F6-4E38-868D-125FF671E3A3}" type="slidenum">
              <a:rPr lang="en-US" altLang="en-US"/>
              <a:pPr>
                <a:defRPr/>
              </a:pPr>
              <a:t>‹#›</a:t>
            </a:fld>
            <a:endParaRPr lang="en-US"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E3262BDA-EC22-4A9B-AFE0-FAB05FAEA5EF}" type="slidenum">
              <a:rPr lang="en-US" altLang="en-US"/>
              <a:pPr>
                <a:defRPr/>
              </a:pPr>
              <a:t>‹#›</a:t>
            </a:fld>
            <a:endParaRPr lang="en-US"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FE508143-A94C-405B-A731-980177F4343E}" type="slidenum">
              <a:rPr lang="en-US" altLang="en-US"/>
              <a:pPr>
                <a:defRPr/>
              </a:pPr>
              <a:t>‹#›</a:t>
            </a:fld>
            <a:endParaRPr lang="en-US"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4099"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1508"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j-lt"/>
              </a:defRPr>
            </a:lvl1pPr>
          </a:lstStyle>
          <a:p>
            <a:pPr>
              <a:defRPr/>
            </a:pPr>
            <a:endParaRPr lang="en-US" altLang="en-US" dirty="0"/>
          </a:p>
        </p:txBody>
      </p:sp>
      <p:sp>
        <p:nvSpPr>
          <p:cNvPr id="2150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j-lt"/>
              </a:defRPr>
            </a:lvl1pPr>
          </a:lstStyle>
          <a:p>
            <a:pPr>
              <a:defRPr/>
            </a:pPr>
            <a:endParaRPr lang="en-US" altLang="en-US" dirty="0"/>
          </a:p>
        </p:txBody>
      </p:sp>
      <p:sp>
        <p:nvSpPr>
          <p:cNvPr id="21510"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mj-lt"/>
              </a:defRPr>
            </a:lvl1pPr>
          </a:lstStyle>
          <a:p>
            <a:pPr>
              <a:defRPr/>
            </a:pPr>
            <a:fld id="{7D29F186-5FAA-48F7-AFD8-EF134EF98FC7}" type="slidenum">
              <a:rPr lang="en-US" altLang="en-US"/>
              <a:pPr>
                <a:defRPr/>
              </a:pPr>
              <a:t>‹#›</a:t>
            </a:fld>
            <a:endParaRPr lang="en-US" altLang="en-US" dirty="0"/>
          </a:p>
        </p:txBody>
      </p:sp>
      <p:sp>
        <p:nvSpPr>
          <p:cNvPr id="21511"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en-US" dirty="0"/>
          </a:p>
        </p:txBody>
      </p:sp>
      <p:sp>
        <p:nvSpPr>
          <p:cNvPr id="2151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707"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defRPr>
      </a:lvl2pPr>
      <a:lvl3pPr algn="l" rtl="0" eaLnBrk="0" fontAlgn="base" hangingPunct="0">
        <a:spcBef>
          <a:spcPct val="0"/>
        </a:spcBef>
        <a:spcAft>
          <a:spcPct val="0"/>
        </a:spcAft>
        <a:defRPr sz="4200">
          <a:solidFill>
            <a:schemeClr val="tx2"/>
          </a:solidFill>
          <a:latin typeface="Garamond" pitchFamily="18" charset="0"/>
        </a:defRPr>
      </a:lvl3pPr>
      <a:lvl4pPr algn="l" rtl="0" eaLnBrk="0" fontAlgn="base" hangingPunct="0">
        <a:spcBef>
          <a:spcPct val="0"/>
        </a:spcBef>
        <a:spcAft>
          <a:spcPct val="0"/>
        </a:spcAft>
        <a:defRPr sz="4200">
          <a:solidFill>
            <a:schemeClr val="tx2"/>
          </a:solidFill>
          <a:latin typeface="Garamond" pitchFamily="18" charset="0"/>
        </a:defRPr>
      </a:lvl4pPr>
      <a:lvl5pPr algn="l" rtl="0" eaLnBrk="0" fontAlgn="base" hangingPunct="0">
        <a:spcBef>
          <a:spcPct val="0"/>
        </a:spcBef>
        <a:spcAft>
          <a:spcPct val="0"/>
        </a:spcAft>
        <a:defRPr sz="4200">
          <a:solidFill>
            <a:schemeClr val="tx2"/>
          </a:solidFill>
          <a:latin typeface="Garamond" pitchFamily="18" charset="0"/>
        </a:defRPr>
      </a:lvl5pPr>
      <a:lvl6pPr marL="457200" algn="l" rtl="0" fontAlgn="base">
        <a:spcBef>
          <a:spcPct val="0"/>
        </a:spcBef>
        <a:spcAft>
          <a:spcPct val="0"/>
        </a:spcAft>
        <a:defRPr sz="4200">
          <a:solidFill>
            <a:schemeClr val="tx2"/>
          </a:solidFill>
          <a:latin typeface="Garamond" pitchFamily="18" charset="0"/>
        </a:defRPr>
      </a:lvl6pPr>
      <a:lvl7pPr marL="914400" algn="l" rtl="0" fontAlgn="base">
        <a:spcBef>
          <a:spcPct val="0"/>
        </a:spcBef>
        <a:spcAft>
          <a:spcPct val="0"/>
        </a:spcAft>
        <a:defRPr sz="4200">
          <a:solidFill>
            <a:schemeClr val="tx2"/>
          </a:solidFill>
          <a:latin typeface="Garamond" pitchFamily="18" charset="0"/>
        </a:defRPr>
      </a:lvl7pPr>
      <a:lvl8pPr marL="1371600" algn="l" rtl="0" fontAlgn="base">
        <a:spcBef>
          <a:spcPct val="0"/>
        </a:spcBef>
        <a:spcAft>
          <a:spcPct val="0"/>
        </a:spcAft>
        <a:defRPr sz="4200">
          <a:solidFill>
            <a:schemeClr val="tx2"/>
          </a:solidFill>
          <a:latin typeface="Garamond" pitchFamily="18" charset="0"/>
        </a:defRPr>
      </a:lvl8pPr>
      <a:lvl9pPr marL="1828800" algn="l" rtl="0" fontAlgn="base">
        <a:spcBef>
          <a:spcPct val="0"/>
        </a:spcBef>
        <a:spcAft>
          <a:spcPct val="0"/>
        </a:spcAft>
        <a:defRPr sz="42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comitz@live.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tensorflow.org/" TargetMode="External"/><Relationship Id="rId2" Type="http://schemas.openxmlformats.org/officeDocument/2006/relationships/image" Target="../media/image2.jf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nist.gov/"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2.png"/><Relationship Id="rId7"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www.udacity.com/"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youtube.com/watch?v=UjaAxUO6-Uw"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www.forbes.com/sites/chadorzel/2015/07/08/six-things-everyone-should-know-about-quantum-physics/#224d813041f8"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neuralnetworksanddeeplearning.com/index.html" TargetMode="External"/><Relationship Id="rId7" Type="http://schemas.openxmlformats.org/officeDocument/2006/relationships/hyperlink" Target="https://en.wikipedia.org/wiki/Portal:Machine_learning"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hyperlink" Target="http://cs231n.stanford.edu/" TargetMode="External"/><Relationship Id="rId5" Type="http://schemas.openxmlformats.org/officeDocument/2006/relationships/hyperlink" Target="http://playground.tensorflow.org/#activation=tanh&amp;batchSize=10&amp;dataset=circle&amp;regDataset=reg-plane&amp;learningRate=0.03&amp;regularizationRate=0&amp;noise=0&amp;networkShape=4,2&amp;seed=0.29635&amp;showTestData=false&amp;discretize=false&amp;percTrainData=50&amp;x=true&amp;y=true&amp;xTimesY=false&amp;xSquared=false&amp;ySquared=false&amp;cosX=false&amp;sinX=false&amp;cosY=false&amp;sinY=false&amp;collectStats=false&amp;problem=classification&amp;initZero=false&amp;hideText=false" TargetMode="External"/><Relationship Id="rId4" Type="http://schemas.openxmlformats.org/officeDocument/2006/relationships/hyperlink" Target="http://www.deeplearningbook.org/"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www.youtube.com/watch?v=ETeeSYMGZn0"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www2.warwick.ac.uk/fac/cross_fac/complexity/study/msc_and_phd/co902/" TargetMode="Externa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685800" y="694670"/>
            <a:ext cx="7623175" cy="1752600"/>
          </a:xfrm>
        </p:spPr>
        <p:txBody>
          <a:bodyPr/>
          <a:lstStyle/>
          <a:p>
            <a:pPr eaLnBrk="1" hangingPunct="1"/>
            <a:br>
              <a:rPr lang="en-US" sz="4800" dirty="0"/>
            </a:br>
            <a:r>
              <a:rPr lang="en-US" sz="4800" dirty="0"/>
              <a:t>Intro to Neural Networks </a:t>
            </a:r>
            <a:br>
              <a:rPr lang="en-US" sz="3600" dirty="0"/>
            </a:br>
            <a:br>
              <a:rPr lang="en-US" sz="4800" dirty="0"/>
            </a:br>
            <a:br>
              <a:rPr lang="en-US" sz="4800" dirty="0"/>
            </a:br>
            <a:endParaRPr lang="en-US" dirty="0"/>
          </a:p>
        </p:txBody>
      </p:sp>
      <p:sp>
        <p:nvSpPr>
          <p:cNvPr id="6147" name="Rectangle 3"/>
          <p:cNvSpPr>
            <a:spLocks noGrp="1" noChangeArrowheads="1"/>
          </p:cNvSpPr>
          <p:nvPr>
            <p:ph type="subTitle" idx="1"/>
          </p:nvPr>
        </p:nvSpPr>
        <p:spPr>
          <a:xfrm>
            <a:off x="716797" y="2414982"/>
            <a:ext cx="6553200" cy="1752600"/>
          </a:xfrm>
        </p:spPr>
        <p:txBody>
          <a:bodyPr/>
          <a:lstStyle/>
          <a:p>
            <a:pPr eaLnBrk="1" hangingPunct="1"/>
            <a:r>
              <a:rPr lang="en-US" dirty="0"/>
              <a:t>Dr. Paul H. Comitz</a:t>
            </a:r>
          </a:p>
          <a:p>
            <a:pPr eaLnBrk="1" hangingPunct="1"/>
            <a:r>
              <a:rPr lang="en-US" dirty="0">
                <a:hlinkClick r:id="rId3"/>
              </a:rPr>
              <a:t>pcomitz@live.com</a:t>
            </a:r>
            <a:endParaRPr lang="en-US" dirty="0"/>
          </a:p>
          <a:p>
            <a:pPr eaLnBrk="1" hangingPunct="1"/>
            <a:endParaRPr lang="en-US" dirty="0"/>
          </a:p>
          <a:p>
            <a:pPr eaLnBrk="1" hangingPunct="1"/>
            <a:endParaRPr lang="en-US" dirty="0"/>
          </a:p>
        </p:txBody>
      </p:sp>
      <p:sp>
        <p:nvSpPr>
          <p:cNvPr id="2" name="TextBox 1">
            <a:extLst>
              <a:ext uri="{FF2B5EF4-FFF2-40B4-BE49-F238E27FC236}">
                <a16:creationId xmlns:a16="http://schemas.microsoft.com/office/drawing/2014/main" id="{020E3045-DC78-48F5-BCD6-18CACFD366E2}"/>
              </a:ext>
            </a:extLst>
          </p:cNvPr>
          <p:cNvSpPr txBox="1"/>
          <p:nvPr/>
        </p:nvSpPr>
        <p:spPr>
          <a:xfrm>
            <a:off x="443202" y="6611779"/>
            <a:ext cx="5117106" cy="246221"/>
          </a:xfrm>
          <a:prstGeom prst="rect">
            <a:avLst/>
          </a:prstGeom>
          <a:noFill/>
        </p:spPr>
        <p:txBody>
          <a:bodyPr wrap="none" rtlCol="0">
            <a:spAutoFit/>
          </a:bodyPr>
          <a:lstStyle/>
          <a:p>
            <a:r>
              <a:rPr lang="en-US" i="1" dirty="0"/>
              <a:t>This talk is loosely based on several lectures from the Udacity Self Driving Car program </a:t>
            </a:r>
          </a:p>
        </p:txBody>
      </p:sp>
      <p:pic>
        <p:nvPicPr>
          <p:cNvPr id="4" name="Picture 3">
            <a:extLst>
              <a:ext uri="{FF2B5EF4-FFF2-40B4-BE49-F238E27FC236}">
                <a16:creationId xmlns:a16="http://schemas.microsoft.com/office/drawing/2014/main" id="{38757CFF-3CE9-44A4-93BB-6A7005E83F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7756" y="3581400"/>
            <a:ext cx="5129812" cy="292074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316E2-FC74-4D00-9A0B-1F542F179335}"/>
              </a:ext>
            </a:extLst>
          </p:cNvPr>
          <p:cNvSpPr>
            <a:spLocks noGrp="1"/>
          </p:cNvSpPr>
          <p:nvPr>
            <p:ph type="title"/>
          </p:nvPr>
        </p:nvSpPr>
        <p:spPr/>
        <p:txBody>
          <a:bodyPr/>
          <a:lstStyle/>
          <a:p>
            <a:r>
              <a:rPr lang="en-US" dirty="0"/>
              <a:t>Learning from Data </a:t>
            </a:r>
            <a:br>
              <a:rPr lang="en-US" dirty="0"/>
            </a:br>
            <a:r>
              <a:rPr lang="en-US" sz="2800" dirty="0"/>
              <a:t>What is the best line that fits these points?</a:t>
            </a:r>
          </a:p>
        </p:txBody>
      </p:sp>
      <p:cxnSp>
        <p:nvCxnSpPr>
          <p:cNvPr id="5" name="Straight Connector 4">
            <a:extLst>
              <a:ext uri="{FF2B5EF4-FFF2-40B4-BE49-F238E27FC236}">
                <a16:creationId xmlns:a16="http://schemas.microsoft.com/office/drawing/2014/main" id="{FA7C4314-7885-4F97-9743-AB3798836B5F}"/>
              </a:ext>
            </a:extLst>
          </p:cNvPr>
          <p:cNvCxnSpPr/>
          <p:nvPr/>
        </p:nvCxnSpPr>
        <p:spPr>
          <a:xfrm flipV="1">
            <a:off x="990600" y="2286000"/>
            <a:ext cx="4953000" cy="16002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9839A5D8-5E19-4EDE-A801-BBE6A7C7E6FE}"/>
              </a:ext>
            </a:extLst>
          </p:cNvPr>
          <p:cNvSpPr/>
          <p:nvPr/>
        </p:nvSpPr>
        <p:spPr>
          <a:xfrm>
            <a:off x="4457700" y="1600200"/>
            <a:ext cx="228600" cy="2286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24CCB69E-33F2-4D46-A6EC-1D77DDEB932A}"/>
              </a:ext>
            </a:extLst>
          </p:cNvPr>
          <p:cNvSpPr/>
          <p:nvPr/>
        </p:nvSpPr>
        <p:spPr>
          <a:xfrm>
            <a:off x="2971800" y="1447800"/>
            <a:ext cx="228600" cy="2286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D2EE2E5-B6F6-4961-B6DD-6A00032FBD65}"/>
              </a:ext>
            </a:extLst>
          </p:cNvPr>
          <p:cNvSpPr/>
          <p:nvPr/>
        </p:nvSpPr>
        <p:spPr>
          <a:xfrm>
            <a:off x="990600" y="2743200"/>
            <a:ext cx="228600" cy="2286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13121060-B718-446C-94C7-677C29A6BF59}"/>
              </a:ext>
            </a:extLst>
          </p:cNvPr>
          <p:cNvCxnSpPr>
            <a:cxnSpLocks/>
          </p:cNvCxnSpPr>
          <p:nvPr/>
        </p:nvCxnSpPr>
        <p:spPr>
          <a:xfrm flipV="1">
            <a:off x="4572000" y="1832112"/>
            <a:ext cx="0" cy="911088"/>
          </a:xfrm>
          <a:prstGeom prst="line">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7571EBB-5B31-436C-BD47-0A2A1441FA60}"/>
              </a:ext>
            </a:extLst>
          </p:cNvPr>
          <p:cNvCxnSpPr>
            <a:cxnSpLocks/>
            <a:endCxn id="7" idx="4"/>
          </p:cNvCxnSpPr>
          <p:nvPr/>
        </p:nvCxnSpPr>
        <p:spPr>
          <a:xfrm flipV="1">
            <a:off x="3086100" y="1676400"/>
            <a:ext cx="0" cy="1524002"/>
          </a:xfrm>
          <a:prstGeom prst="line">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0EDF58C-E366-43A8-BEB5-0FC59DEB5E9B}"/>
              </a:ext>
            </a:extLst>
          </p:cNvPr>
          <p:cNvCxnSpPr>
            <a:cxnSpLocks/>
          </p:cNvCxnSpPr>
          <p:nvPr/>
        </p:nvCxnSpPr>
        <p:spPr>
          <a:xfrm flipV="1">
            <a:off x="1104900" y="2971800"/>
            <a:ext cx="0" cy="838200"/>
          </a:xfrm>
          <a:prstGeom prst="line">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10F255C-2BCF-40D0-BF13-F796042FA090}"/>
              </a:ext>
            </a:extLst>
          </p:cNvPr>
          <p:cNvSpPr txBox="1"/>
          <p:nvPr/>
        </p:nvSpPr>
        <p:spPr>
          <a:xfrm>
            <a:off x="1219200" y="4109255"/>
            <a:ext cx="4573688" cy="461665"/>
          </a:xfrm>
          <a:prstGeom prst="rect">
            <a:avLst/>
          </a:prstGeom>
          <a:noFill/>
        </p:spPr>
        <p:txBody>
          <a:bodyPr wrap="none" rtlCol="0">
            <a:spAutoFit/>
          </a:bodyPr>
          <a:lstStyle/>
          <a:p>
            <a:r>
              <a:rPr lang="en-US" sz="2400" dirty="0"/>
              <a:t>Error = sum of individual errors  </a:t>
            </a:r>
          </a:p>
        </p:txBody>
      </p:sp>
      <p:cxnSp>
        <p:nvCxnSpPr>
          <p:cNvPr id="16" name="Straight Connector 15">
            <a:extLst>
              <a:ext uri="{FF2B5EF4-FFF2-40B4-BE49-F238E27FC236}">
                <a16:creationId xmlns:a16="http://schemas.microsoft.com/office/drawing/2014/main" id="{193E5F4F-BAF1-4AF8-921B-C85FC7BF607D}"/>
              </a:ext>
            </a:extLst>
          </p:cNvPr>
          <p:cNvCxnSpPr>
            <a:cxnSpLocks/>
          </p:cNvCxnSpPr>
          <p:nvPr/>
        </p:nvCxnSpPr>
        <p:spPr>
          <a:xfrm>
            <a:off x="1828800" y="4724400"/>
            <a:ext cx="800100" cy="0"/>
          </a:xfrm>
          <a:prstGeom prst="line">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3579BE9-552C-4CDA-BA19-1529F4662AE3}"/>
              </a:ext>
            </a:extLst>
          </p:cNvPr>
          <p:cNvCxnSpPr>
            <a:cxnSpLocks/>
          </p:cNvCxnSpPr>
          <p:nvPr/>
        </p:nvCxnSpPr>
        <p:spPr>
          <a:xfrm>
            <a:off x="4191000" y="4724400"/>
            <a:ext cx="990600" cy="0"/>
          </a:xfrm>
          <a:prstGeom prst="line">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6033EEE-188C-49CD-B0C2-C63923D35AE7}"/>
              </a:ext>
            </a:extLst>
          </p:cNvPr>
          <p:cNvCxnSpPr>
            <a:cxnSpLocks/>
          </p:cNvCxnSpPr>
          <p:nvPr/>
        </p:nvCxnSpPr>
        <p:spPr>
          <a:xfrm>
            <a:off x="2628900" y="4724400"/>
            <a:ext cx="1600200" cy="0"/>
          </a:xfrm>
          <a:prstGeom prst="line">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422AFC4-7EED-4399-A9B7-8B36A4C5CCE9}"/>
              </a:ext>
            </a:extLst>
          </p:cNvPr>
          <p:cNvCxnSpPr>
            <a:cxnSpLocks/>
          </p:cNvCxnSpPr>
          <p:nvPr/>
        </p:nvCxnSpPr>
        <p:spPr>
          <a:xfrm flipV="1">
            <a:off x="990600" y="2874390"/>
            <a:ext cx="5334000" cy="1182180"/>
          </a:xfrm>
          <a:prstGeom prst="line">
            <a:avLst/>
          </a:prstGeom>
          <a:ln w="254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CEF3837-7812-45A0-A594-2681D3B02F44}"/>
              </a:ext>
            </a:extLst>
          </p:cNvPr>
          <p:cNvCxnSpPr>
            <a:endCxn id="8" idx="4"/>
          </p:cNvCxnSpPr>
          <p:nvPr/>
        </p:nvCxnSpPr>
        <p:spPr>
          <a:xfrm flipV="1">
            <a:off x="1104900" y="2971800"/>
            <a:ext cx="0" cy="1067880"/>
          </a:xfrm>
          <a:prstGeom prst="line">
            <a:avLst/>
          </a:prstGeom>
          <a:ln w="254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0344000-F71B-466A-9867-694EE8A93F33}"/>
              </a:ext>
            </a:extLst>
          </p:cNvPr>
          <p:cNvCxnSpPr>
            <a:cxnSpLocks/>
          </p:cNvCxnSpPr>
          <p:nvPr/>
        </p:nvCxnSpPr>
        <p:spPr>
          <a:xfrm>
            <a:off x="1828800" y="5274120"/>
            <a:ext cx="1143000" cy="0"/>
          </a:xfrm>
          <a:prstGeom prst="line">
            <a:avLst/>
          </a:prstGeom>
          <a:ln w="254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7D7E802-B1F9-40AF-82B5-E494AE7325CF}"/>
              </a:ext>
            </a:extLst>
          </p:cNvPr>
          <p:cNvCxnSpPr>
            <a:cxnSpLocks/>
            <a:endCxn id="7" idx="4"/>
          </p:cNvCxnSpPr>
          <p:nvPr/>
        </p:nvCxnSpPr>
        <p:spPr>
          <a:xfrm flipV="1">
            <a:off x="3086100" y="1676400"/>
            <a:ext cx="0" cy="1905000"/>
          </a:xfrm>
          <a:prstGeom prst="straightConnector1">
            <a:avLst/>
          </a:prstGeom>
          <a:ln w="254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C30B3E70-6B04-4E0B-AB83-45C99A9E2BD3}"/>
              </a:ext>
            </a:extLst>
          </p:cNvPr>
          <p:cNvCxnSpPr>
            <a:cxnSpLocks/>
          </p:cNvCxnSpPr>
          <p:nvPr/>
        </p:nvCxnSpPr>
        <p:spPr>
          <a:xfrm>
            <a:off x="2958217" y="5274120"/>
            <a:ext cx="1842383" cy="0"/>
          </a:xfrm>
          <a:prstGeom prst="straightConnector1">
            <a:avLst/>
          </a:prstGeom>
          <a:ln w="254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54EC647C-8F94-420A-A98D-CF0D015A3880}"/>
              </a:ext>
            </a:extLst>
          </p:cNvPr>
          <p:cNvCxnSpPr>
            <a:cxnSpLocks/>
          </p:cNvCxnSpPr>
          <p:nvPr/>
        </p:nvCxnSpPr>
        <p:spPr>
          <a:xfrm flipV="1">
            <a:off x="4572000" y="1828800"/>
            <a:ext cx="0" cy="1447800"/>
          </a:xfrm>
          <a:prstGeom prst="straightConnector1">
            <a:avLst/>
          </a:prstGeom>
          <a:ln w="254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4470A534-CD6F-47E4-9E46-28CF3AEC6093}"/>
              </a:ext>
            </a:extLst>
          </p:cNvPr>
          <p:cNvCxnSpPr>
            <a:cxnSpLocks/>
          </p:cNvCxnSpPr>
          <p:nvPr/>
        </p:nvCxnSpPr>
        <p:spPr>
          <a:xfrm>
            <a:off x="4801925" y="5274120"/>
            <a:ext cx="1522675" cy="0"/>
          </a:xfrm>
          <a:prstGeom prst="straightConnector1">
            <a:avLst/>
          </a:prstGeom>
          <a:ln w="254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B651977-F72D-4F86-869B-BF3737A097CE}"/>
              </a:ext>
            </a:extLst>
          </p:cNvPr>
          <p:cNvCxnSpPr>
            <a:cxnSpLocks/>
          </p:cNvCxnSpPr>
          <p:nvPr/>
        </p:nvCxnSpPr>
        <p:spPr>
          <a:xfrm flipV="1">
            <a:off x="990600" y="1989360"/>
            <a:ext cx="4191000" cy="1476120"/>
          </a:xfrm>
          <a:prstGeom prst="straightConnector1">
            <a:avLst/>
          </a:prstGeom>
          <a:ln w="25400">
            <a:solidFill>
              <a:srgbClr val="002060"/>
            </a:solidFill>
            <a:tailEnd type="non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6B19FFDC-4FD8-481F-B94A-F80F88526CE0}"/>
              </a:ext>
            </a:extLst>
          </p:cNvPr>
          <p:cNvCxnSpPr>
            <a:cxnSpLocks/>
          </p:cNvCxnSpPr>
          <p:nvPr/>
        </p:nvCxnSpPr>
        <p:spPr>
          <a:xfrm flipV="1">
            <a:off x="1104900" y="2971800"/>
            <a:ext cx="0" cy="457200"/>
          </a:xfrm>
          <a:prstGeom prst="straightConnector1">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6439990-9154-49D0-BB79-2887FF983709}"/>
              </a:ext>
            </a:extLst>
          </p:cNvPr>
          <p:cNvCxnSpPr>
            <a:endCxn id="7" idx="4"/>
          </p:cNvCxnSpPr>
          <p:nvPr/>
        </p:nvCxnSpPr>
        <p:spPr>
          <a:xfrm flipV="1">
            <a:off x="3086100" y="1676400"/>
            <a:ext cx="0" cy="1051020"/>
          </a:xfrm>
          <a:prstGeom prst="line">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1D227051-3A68-4503-AADE-BF183F75C01A}"/>
              </a:ext>
            </a:extLst>
          </p:cNvPr>
          <p:cNvCxnSpPr>
            <a:endCxn id="6" idx="4"/>
          </p:cNvCxnSpPr>
          <p:nvPr/>
        </p:nvCxnSpPr>
        <p:spPr>
          <a:xfrm flipV="1">
            <a:off x="4572000" y="1828800"/>
            <a:ext cx="0" cy="373110"/>
          </a:xfrm>
          <a:prstGeom prst="line">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44168FC3-4C3D-4FFB-B9D6-B56B663EFD84}"/>
              </a:ext>
            </a:extLst>
          </p:cNvPr>
          <p:cNvCxnSpPr>
            <a:cxnSpLocks/>
          </p:cNvCxnSpPr>
          <p:nvPr/>
        </p:nvCxnSpPr>
        <p:spPr>
          <a:xfrm>
            <a:off x="1828800" y="5791200"/>
            <a:ext cx="400050" cy="0"/>
          </a:xfrm>
          <a:prstGeom prst="straightConnector1">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A1E31C8-F43D-4A26-98BF-8549A4CFB8D5}"/>
              </a:ext>
            </a:extLst>
          </p:cNvPr>
          <p:cNvCxnSpPr>
            <a:cxnSpLocks/>
          </p:cNvCxnSpPr>
          <p:nvPr/>
        </p:nvCxnSpPr>
        <p:spPr>
          <a:xfrm>
            <a:off x="2209800" y="5791200"/>
            <a:ext cx="1200150" cy="0"/>
          </a:xfrm>
          <a:prstGeom prst="line">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D5EEDBF-0D37-41F8-B43D-74F6D5070641}"/>
              </a:ext>
            </a:extLst>
          </p:cNvPr>
          <p:cNvCxnSpPr>
            <a:cxnSpLocks/>
          </p:cNvCxnSpPr>
          <p:nvPr/>
        </p:nvCxnSpPr>
        <p:spPr>
          <a:xfrm>
            <a:off x="3352800" y="5791200"/>
            <a:ext cx="330390" cy="0"/>
          </a:xfrm>
          <a:prstGeom prst="line">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BD55532B-B707-409E-9386-48788C56584C}"/>
              </a:ext>
            </a:extLst>
          </p:cNvPr>
          <p:cNvSpPr txBox="1"/>
          <p:nvPr/>
        </p:nvSpPr>
        <p:spPr>
          <a:xfrm>
            <a:off x="6324600" y="3632201"/>
            <a:ext cx="2433680" cy="707886"/>
          </a:xfrm>
          <a:prstGeom prst="rect">
            <a:avLst/>
          </a:prstGeom>
          <a:noFill/>
        </p:spPr>
        <p:txBody>
          <a:bodyPr wrap="none" rtlCol="0">
            <a:spAutoFit/>
          </a:bodyPr>
          <a:lstStyle/>
          <a:p>
            <a:r>
              <a:rPr lang="en-US" sz="4000" b="1" dirty="0"/>
              <a:t>FIX THIS </a:t>
            </a:r>
          </a:p>
        </p:txBody>
      </p:sp>
    </p:spTree>
    <p:extLst>
      <p:ext uri="{BB962C8B-B14F-4D97-AF65-F5344CB8AC3E}">
        <p14:creationId xmlns:p14="http://schemas.microsoft.com/office/powerpoint/2010/main" val="761106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1000"/>
                                        <p:tgtEl>
                                          <p:spTgt spid="16"/>
                                        </p:tgtEl>
                                      </p:cBhvr>
                                    </p:animEffect>
                                    <p:anim calcmode="lin" valueType="num">
                                      <p:cBhvr>
                                        <p:cTn id="30" dur="1000" fill="hold"/>
                                        <p:tgtEl>
                                          <p:spTgt spid="16"/>
                                        </p:tgtEl>
                                        <p:attrNameLst>
                                          <p:attrName>ppt_x</p:attrName>
                                        </p:attrNameLst>
                                      </p:cBhvr>
                                      <p:tavLst>
                                        <p:tav tm="0">
                                          <p:val>
                                            <p:strVal val="#ppt_x"/>
                                          </p:val>
                                        </p:tav>
                                        <p:tav tm="100000">
                                          <p:val>
                                            <p:strVal val="#ppt_x"/>
                                          </p:val>
                                        </p:tav>
                                      </p:tavLst>
                                    </p:anim>
                                    <p:anim calcmode="lin" valueType="num">
                                      <p:cBhvr>
                                        <p:cTn id="31" dur="1000" fill="hold"/>
                                        <p:tgtEl>
                                          <p:spTgt spid="16"/>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fade">
                                      <p:cBhvr>
                                        <p:cTn id="34" dur="1000"/>
                                        <p:tgtEl>
                                          <p:spTgt spid="24"/>
                                        </p:tgtEl>
                                      </p:cBhvr>
                                    </p:animEffect>
                                    <p:anim calcmode="lin" valueType="num">
                                      <p:cBhvr>
                                        <p:cTn id="35" dur="1000" fill="hold"/>
                                        <p:tgtEl>
                                          <p:spTgt spid="24"/>
                                        </p:tgtEl>
                                        <p:attrNameLst>
                                          <p:attrName>ppt_x</p:attrName>
                                        </p:attrNameLst>
                                      </p:cBhvr>
                                      <p:tavLst>
                                        <p:tav tm="0">
                                          <p:val>
                                            <p:strVal val="#ppt_x"/>
                                          </p:val>
                                        </p:tav>
                                        <p:tav tm="100000">
                                          <p:val>
                                            <p:strVal val="#ppt_x"/>
                                          </p:val>
                                        </p:tav>
                                      </p:tavLst>
                                    </p:anim>
                                    <p:anim calcmode="lin" valueType="num">
                                      <p:cBhvr>
                                        <p:cTn id="36" dur="1000" fill="hold"/>
                                        <p:tgtEl>
                                          <p:spTgt spid="24"/>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1000"/>
                                        <p:tgtEl>
                                          <p:spTgt spid="21"/>
                                        </p:tgtEl>
                                      </p:cBhvr>
                                    </p:animEffect>
                                    <p:anim calcmode="lin" valueType="num">
                                      <p:cBhvr>
                                        <p:cTn id="40" dur="1000" fill="hold"/>
                                        <p:tgtEl>
                                          <p:spTgt spid="21"/>
                                        </p:tgtEl>
                                        <p:attrNameLst>
                                          <p:attrName>ppt_x</p:attrName>
                                        </p:attrNameLst>
                                      </p:cBhvr>
                                      <p:tavLst>
                                        <p:tav tm="0">
                                          <p:val>
                                            <p:strVal val="#ppt_x"/>
                                          </p:val>
                                        </p:tav>
                                        <p:tav tm="100000">
                                          <p:val>
                                            <p:strVal val="#ppt_x"/>
                                          </p:val>
                                        </p:tav>
                                      </p:tavLst>
                                    </p:anim>
                                    <p:anim calcmode="lin" valueType="num">
                                      <p:cBhvr>
                                        <p:cTn id="41"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fade">
                                      <p:cBhvr>
                                        <p:cTn id="46" dur="1000"/>
                                        <p:tgtEl>
                                          <p:spTgt spid="31"/>
                                        </p:tgtEl>
                                      </p:cBhvr>
                                    </p:animEffect>
                                    <p:anim calcmode="lin" valueType="num">
                                      <p:cBhvr>
                                        <p:cTn id="47" dur="1000" fill="hold"/>
                                        <p:tgtEl>
                                          <p:spTgt spid="31"/>
                                        </p:tgtEl>
                                        <p:attrNameLst>
                                          <p:attrName>ppt_x</p:attrName>
                                        </p:attrNameLst>
                                      </p:cBhvr>
                                      <p:tavLst>
                                        <p:tav tm="0">
                                          <p:val>
                                            <p:strVal val="#ppt_x"/>
                                          </p:val>
                                        </p:tav>
                                        <p:tav tm="100000">
                                          <p:val>
                                            <p:strVal val="#ppt_x"/>
                                          </p:val>
                                        </p:tav>
                                      </p:tavLst>
                                    </p:anim>
                                    <p:anim calcmode="lin" valueType="num">
                                      <p:cBhvr>
                                        <p:cTn id="48" dur="1000" fill="hold"/>
                                        <p:tgtEl>
                                          <p:spTgt spid="31"/>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fade">
                                      <p:cBhvr>
                                        <p:cTn id="51" dur="1000"/>
                                        <p:tgtEl>
                                          <p:spTgt spid="35"/>
                                        </p:tgtEl>
                                      </p:cBhvr>
                                    </p:animEffect>
                                    <p:anim calcmode="lin" valueType="num">
                                      <p:cBhvr>
                                        <p:cTn id="52" dur="1000" fill="hold"/>
                                        <p:tgtEl>
                                          <p:spTgt spid="35"/>
                                        </p:tgtEl>
                                        <p:attrNameLst>
                                          <p:attrName>ppt_x</p:attrName>
                                        </p:attrNameLst>
                                      </p:cBhvr>
                                      <p:tavLst>
                                        <p:tav tm="0">
                                          <p:val>
                                            <p:strVal val="#ppt_x"/>
                                          </p:val>
                                        </p:tav>
                                        <p:tav tm="100000">
                                          <p:val>
                                            <p:strVal val="#ppt_x"/>
                                          </p:val>
                                        </p:tav>
                                      </p:tavLst>
                                    </p:anim>
                                    <p:anim calcmode="lin" valueType="num">
                                      <p:cBhvr>
                                        <p:cTn id="53" dur="1000" fill="hold"/>
                                        <p:tgtEl>
                                          <p:spTgt spid="35"/>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fade">
                                      <p:cBhvr>
                                        <p:cTn id="56" dur="1000"/>
                                        <p:tgtEl>
                                          <p:spTgt spid="39"/>
                                        </p:tgtEl>
                                      </p:cBhvr>
                                    </p:animEffect>
                                    <p:anim calcmode="lin" valueType="num">
                                      <p:cBhvr>
                                        <p:cTn id="57" dur="1000" fill="hold"/>
                                        <p:tgtEl>
                                          <p:spTgt spid="39"/>
                                        </p:tgtEl>
                                        <p:attrNameLst>
                                          <p:attrName>ppt_x</p:attrName>
                                        </p:attrNameLst>
                                      </p:cBhvr>
                                      <p:tavLst>
                                        <p:tav tm="0">
                                          <p:val>
                                            <p:strVal val="#ppt_x"/>
                                          </p:val>
                                        </p:tav>
                                        <p:tav tm="100000">
                                          <p:val>
                                            <p:strVal val="#ppt_x"/>
                                          </p:val>
                                        </p:tav>
                                      </p:tavLst>
                                    </p:anim>
                                    <p:anim calcmode="lin" valueType="num">
                                      <p:cBhvr>
                                        <p:cTn id="58" dur="1000" fill="hold"/>
                                        <p:tgtEl>
                                          <p:spTgt spid="39"/>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fade">
                                      <p:cBhvr>
                                        <p:cTn id="61" dur="1000"/>
                                        <p:tgtEl>
                                          <p:spTgt spid="27"/>
                                        </p:tgtEl>
                                      </p:cBhvr>
                                    </p:animEffect>
                                    <p:anim calcmode="lin" valueType="num">
                                      <p:cBhvr>
                                        <p:cTn id="62" dur="1000" fill="hold"/>
                                        <p:tgtEl>
                                          <p:spTgt spid="27"/>
                                        </p:tgtEl>
                                        <p:attrNameLst>
                                          <p:attrName>ppt_x</p:attrName>
                                        </p:attrNameLst>
                                      </p:cBhvr>
                                      <p:tavLst>
                                        <p:tav tm="0">
                                          <p:val>
                                            <p:strVal val="#ppt_x"/>
                                          </p:val>
                                        </p:tav>
                                        <p:tav tm="100000">
                                          <p:val>
                                            <p:strVal val="#ppt_x"/>
                                          </p:val>
                                        </p:tav>
                                      </p:tavLst>
                                    </p:anim>
                                    <p:anim calcmode="lin" valueType="num">
                                      <p:cBhvr>
                                        <p:cTn id="63"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nodeType="clickEffect">
                                  <p:stCondLst>
                                    <p:cond delay="0"/>
                                  </p:stCondLst>
                                  <p:childTnLst>
                                    <p:set>
                                      <p:cBhvr>
                                        <p:cTn id="67" dur="1" fill="hold">
                                          <p:stCondLst>
                                            <p:cond delay="0"/>
                                          </p:stCondLst>
                                        </p:cTn>
                                        <p:tgtEl>
                                          <p:spTgt spid="38"/>
                                        </p:tgtEl>
                                        <p:attrNameLst>
                                          <p:attrName>style.visibility</p:attrName>
                                        </p:attrNameLst>
                                      </p:cBhvr>
                                      <p:to>
                                        <p:strVal val="visible"/>
                                      </p:to>
                                    </p:set>
                                    <p:animEffect transition="in" filter="fade">
                                      <p:cBhvr>
                                        <p:cTn id="68" dur="1000"/>
                                        <p:tgtEl>
                                          <p:spTgt spid="38"/>
                                        </p:tgtEl>
                                      </p:cBhvr>
                                    </p:animEffect>
                                    <p:anim calcmode="lin" valueType="num">
                                      <p:cBhvr>
                                        <p:cTn id="69" dur="1000" fill="hold"/>
                                        <p:tgtEl>
                                          <p:spTgt spid="38"/>
                                        </p:tgtEl>
                                        <p:attrNameLst>
                                          <p:attrName>ppt_x</p:attrName>
                                        </p:attrNameLst>
                                      </p:cBhvr>
                                      <p:tavLst>
                                        <p:tav tm="0">
                                          <p:val>
                                            <p:strVal val="#ppt_x"/>
                                          </p:val>
                                        </p:tav>
                                        <p:tav tm="100000">
                                          <p:val>
                                            <p:strVal val="#ppt_x"/>
                                          </p:val>
                                        </p:tav>
                                      </p:tavLst>
                                    </p:anim>
                                    <p:anim calcmode="lin" valueType="num">
                                      <p:cBhvr>
                                        <p:cTn id="70" dur="1000" fill="hold"/>
                                        <p:tgtEl>
                                          <p:spTgt spid="38"/>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34"/>
                                        </p:tgtEl>
                                        <p:attrNameLst>
                                          <p:attrName>style.visibility</p:attrName>
                                        </p:attrNameLst>
                                      </p:cBhvr>
                                      <p:to>
                                        <p:strVal val="visible"/>
                                      </p:to>
                                    </p:set>
                                    <p:animEffect transition="in" filter="fade">
                                      <p:cBhvr>
                                        <p:cTn id="73" dur="1000"/>
                                        <p:tgtEl>
                                          <p:spTgt spid="34"/>
                                        </p:tgtEl>
                                      </p:cBhvr>
                                    </p:animEffect>
                                    <p:anim calcmode="lin" valueType="num">
                                      <p:cBhvr>
                                        <p:cTn id="74" dur="1000" fill="hold"/>
                                        <p:tgtEl>
                                          <p:spTgt spid="34"/>
                                        </p:tgtEl>
                                        <p:attrNameLst>
                                          <p:attrName>ppt_x</p:attrName>
                                        </p:attrNameLst>
                                      </p:cBhvr>
                                      <p:tavLst>
                                        <p:tav tm="0">
                                          <p:val>
                                            <p:strVal val="#ppt_x"/>
                                          </p:val>
                                        </p:tav>
                                        <p:tav tm="100000">
                                          <p:val>
                                            <p:strVal val="#ppt_x"/>
                                          </p:val>
                                        </p:tav>
                                      </p:tavLst>
                                    </p:anim>
                                    <p:anim calcmode="lin" valueType="num">
                                      <p:cBhvr>
                                        <p:cTn id="75" dur="1000" fill="hold"/>
                                        <p:tgtEl>
                                          <p:spTgt spid="34"/>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30"/>
                                        </p:tgtEl>
                                        <p:attrNameLst>
                                          <p:attrName>style.visibility</p:attrName>
                                        </p:attrNameLst>
                                      </p:cBhvr>
                                      <p:to>
                                        <p:strVal val="visible"/>
                                      </p:to>
                                    </p:set>
                                    <p:animEffect transition="in" filter="fade">
                                      <p:cBhvr>
                                        <p:cTn id="78" dur="1000"/>
                                        <p:tgtEl>
                                          <p:spTgt spid="30"/>
                                        </p:tgtEl>
                                      </p:cBhvr>
                                    </p:animEffect>
                                    <p:anim calcmode="lin" valueType="num">
                                      <p:cBhvr>
                                        <p:cTn id="79" dur="1000" fill="hold"/>
                                        <p:tgtEl>
                                          <p:spTgt spid="30"/>
                                        </p:tgtEl>
                                        <p:attrNameLst>
                                          <p:attrName>ppt_x</p:attrName>
                                        </p:attrNameLst>
                                      </p:cBhvr>
                                      <p:tavLst>
                                        <p:tav tm="0">
                                          <p:val>
                                            <p:strVal val="#ppt_x"/>
                                          </p:val>
                                        </p:tav>
                                        <p:tav tm="100000">
                                          <p:val>
                                            <p:strVal val="#ppt_x"/>
                                          </p:val>
                                        </p:tav>
                                      </p:tavLst>
                                    </p:anim>
                                    <p:anim calcmode="lin" valueType="num">
                                      <p:cBhvr>
                                        <p:cTn id="80"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nodeType="clickEffect">
                                  <p:stCondLst>
                                    <p:cond delay="0"/>
                                  </p:stCondLst>
                                  <p:childTnLst>
                                    <p:set>
                                      <p:cBhvr>
                                        <p:cTn id="84" dur="1" fill="hold">
                                          <p:stCondLst>
                                            <p:cond delay="0"/>
                                          </p:stCondLst>
                                        </p:cTn>
                                        <p:tgtEl>
                                          <p:spTgt spid="54"/>
                                        </p:tgtEl>
                                        <p:attrNameLst>
                                          <p:attrName>style.visibility</p:attrName>
                                        </p:attrNameLst>
                                      </p:cBhvr>
                                      <p:to>
                                        <p:strVal val="visible"/>
                                      </p:to>
                                    </p:set>
                                    <p:animEffect transition="in" filter="fade">
                                      <p:cBhvr>
                                        <p:cTn id="85" dur="1000"/>
                                        <p:tgtEl>
                                          <p:spTgt spid="54"/>
                                        </p:tgtEl>
                                      </p:cBhvr>
                                    </p:animEffect>
                                    <p:anim calcmode="lin" valueType="num">
                                      <p:cBhvr>
                                        <p:cTn id="86" dur="1000" fill="hold"/>
                                        <p:tgtEl>
                                          <p:spTgt spid="54"/>
                                        </p:tgtEl>
                                        <p:attrNameLst>
                                          <p:attrName>ppt_x</p:attrName>
                                        </p:attrNameLst>
                                      </p:cBhvr>
                                      <p:tavLst>
                                        <p:tav tm="0">
                                          <p:val>
                                            <p:strVal val="#ppt_x"/>
                                          </p:val>
                                        </p:tav>
                                        <p:tav tm="100000">
                                          <p:val>
                                            <p:strVal val="#ppt_x"/>
                                          </p:val>
                                        </p:tav>
                                      </p:tavLst>
                                    </p:anim>
                                    <p:anim calcmode="lin" valueType="num">
                                      <p:cBhvr>
                                        <p:cTn id="87" dur="1000" fill="hold"/>
                                        <p:tgtEl>
                                          <p:spTgt spid="54"/>
                                        </p:tgtEl>
                                        <p:attrNameLst>
                                          <p:attrName>ppt_y</p:attrName>
                                        </p:attrNameLst>
                                      </p:cBhvr>
                                      <p:tavLst>
                                        <p:tav tm="0">
                                          <p:val>
                                            <p:strVal val="#ppt_y+.1"/>
                                          </p:val>
                                        </p:tav>
                                        <p:tav tm="100000">
                                          <p:val>
                                            <p:strVal val="#ppt_y"/>
                                          </p:val>
                                        </p:tav>
                                      </p:tavLst>
                                    </p:anim>
                                  </p:childTnLst>
                                </p:cTn>
                              </p:par>
                              <p:par>
                                <p:cTn id="88" presetID="42" presetClass="entr" presetSubtype="0" fill="hold" nodeType="withEffect">
                                  <p:stCondLst>
                                    <p:cond delay="0"/>
                                  </p:stCondLst>
                                  <p:childTnLst>
                                    <p:set>
                                      <p:cBhvr>
                                        <p:cTn id="89" dur="1" fill="hold">
                                          <p:stCondLst>
                                            <p:cond delay="0"/>
                                          </p:stCondLst>
                                        </p:cTn>
                                        <p:tgtEl>
                                          <p:spTgt spid="57"/>
                                        </p:tgtEl>
                                        <p:attrNameLst>
                                          <p:attrName>style.visibility</p:attrName>
                                        </p:attrNameLst>
                                      </p:cBhvr>
                                      <p:to>
                                        <p:strVal val="visible"/>
                                      </p:to>
                                    </p:set>
                                    <p:animEffect transition="in" filter="fade">
                                      <p:cBhvr>
                                        <p:cTn id="90" dur="1000"/>
                                        <p:tgtEl>
                                          <p:spTgt spid="57"/>
                                        </p:tgtEl>
                                      </p:cBhvr>
                                    </p:animEffect>
                                    <p:anim calcmode="lin" valueType="num">
                                      <p:cBhvr>
                                        <p:cTn id="91" dur="1000" fill="hold"/>
                                        <p:tgtEl>
                                          <p:spTgt spid="57"/>
                                        </p:tgtEl>
                                        <p:attrNameLst>
                                          <p:attrName>ppt_x</p:attrName>
                                        </p:attrNameLst>
                                      </p:cBhvr>
                                      <p:tavLst>
                                        <p:tav tm="0">
                                          <p:val>
                                            <p:strVal val="#ppt_x"/>
                                          </p:val>
                                        </p:tav>
                                        <p:tav tm="100000">
                                          <p:val>
                                            <p:strVal val="#ppt_x"/>
                                          </p:val>
                                        </p:tav>
                                      </p:tavLst>
                                    </p:anim>
                                    <p:anim calcmode="lin" valueType="num">
                                      <p:cBhvr>
                                        <p:cTn id="92" dur="1000" fill="hold"/>
                                        <p:tgtEl>
                                          <p:spTgt spid="57"/>
                                        </p:tgtEl>
                                        <p:attrNameLst>
                                          <p:attrName>ppt_y</p:attrName>
                                        </p:attrNameLst>
                                      </p:cBhvr>
                                      <p:tavLst>
                                        <p:tav tm="0">
                                          <p:val>
                                            <p:strVal val="#ppt_y+.1"/>
                                          </p:val>
                                        </p:tav>
                                        <p:tav tm="100000">
                                          <p:val>
                                            <p:strVal val="#ppt_y"/>
                                          </p:val>
                                        </p:tav>
                                      </p:tavLst>
                                    </p:anim>
                                  </p:childTnLst>
                                </p:cTn>
                              </p:par>
                              <p:par>
                                <p:cTn id="93" presetID="42" presetClass="entr" presetSubtype="0" fill="hold" nodeType="withEffect">
                                  <p:stCondLst>
                                    <p:cond delay="0"/>
                                  </p:stCondLst>
                                  <p:childTnLst>
                                    <p:set>
                                      <p:cBhvr>
                                        <p:cTn id="94" dur="1" fill="hold">
                                          <p:stCondLst>
                                            <p:cond delay="0"/>
                                          </p:stCondLst>
                                        </p:cTn>
                                        <p:tgtEl>
                                          <p:spTgt spid="59"/>
                                        </p:tgtEl>
                                        <p:attrNameLst>
                                          <p:attrName>style.visibility</p:attrName>
                                        </p:attrNameLst>
                                      </p:cBhvr>
                                      <p:to>
                                        <p:strVal val="visible"/>
                                      </p:to>
                                    </p:set>
                                    <p:animEffect transition="in" filter="fade">
                                      <p:cBhvr>
                                        <p:cTn id="95" dur="1000"/>
                                        <p:tgtEl>
                                          <p:spTgt spid="59"/>
                                        </p:tgtEl>
                                      </p:cBhvr>
                                    </p:animEffect>
                                    <p:anim calcmode="lin" valueType="num">
                                      <p:cBhvr>
                                        <p:cTn id="96" dur="1000" fill="hold"/>
                                        <p:tgtEl>
                                          <p:spTgt spid="59"/>
                                        </p:tgtEl>
                                        <p:attrNameLst>
                                          <p:attrName>ppt_x</p:attrName>
                                        </p:attrNameLst>
                                      </p:cBhvr>
                                      <p:tavLst>
                                        <p:tav tm="0">
                                          <p:val>
                                            <p:strVal val="#ppt_x"/>
                                          </p:val>
                                        </p:tav>
                                        <p:tav tm="100000">
                                          <p:val>
                                            <p:strVal val="#ppt_x"/>
                                          </p:val>
                                        </p:tav>
                                      </p:tavLst>
                                    </p:anim>
                                    <p:anim calcmode="lin" valueType="num">
                                      <p:cBhvr>
                                        <p:cTn id="97" dur="1000" fill="hold"/>
                                        <p:tgtEl>
                                          <p:spTgt spid="59"/>
                                        </p:tgtEl>
                                        <p:attrNameLst>
                                          <p:attrName>ppt_y</p:attrName>
                                        </p:attrNameLst>
                                      </p:cBhvr>
                                      <p:tavLst>
                                        <p:tav tm="0">
                                          <p:val>
                                            <p:strVal val="#ppt_y+.1"/>
                                          </p:val>
                                        </p:tav>
                                        <p:tav tm="100000">
                                          <p:val>
                                            <p:strVal val="#ppt_y"/>
                                          </p:val>
                                        </p:tav>
                                      </p:tavLst>
                                    </p:anim>
                                  </p:childTnLst>
                                </p:cTn>
                              </p:par>
                              <p:par>
                                <p:cTn id="98" presetID="42" presetClass="entr" presetSubtype="0" fill="hold" nodeType="withEffect">
                                  <p:stCondLst>
                                    <p:cond delay="0"/>
                                  </p:stCondLst>
                                  <p:childTnLst>
                                    <p:set>
                                      <p:cBhvr>
                                        <p:cTn id="99" dur="1" fill="hold">
                                          <p:stCondLst>
                                            <p:cond delay="0"/>
                                          </p:stCondLst>
                                        </p:cTn>
                                        <p:tgtEl>
                                          <p:spTgt spid="60"/>
                                        </p:tgtEl>
                                        <p:attrNameLst>
                                          <p:attrName>style.visibility</p:attrName>
                                        </p:attrNameLst>
                                      </p:cBhvr>
                                      <p:to>
                                        <p:strVal val="visible"/>
                                      </p:to>
                                    </p:set>
                                    <p:animEffect transition="in" filter="fade">
                                      <p:cBhvr>
                                        <p:cTn id="100" dur="1000"/>
                                        <p:tgtEl>
                                          <p:spTgt spid="60"/>
                                        </p:tgtEl>
                                      </p:cBhvr>
                                    </p:animEffect>
                                    <p:anim calcmode="lin" valueType="num">
                                      <p:cBhvr>
                                        <p:cTn id="101" dur="1000" fill="hold"/>
                                        <p:tgtEl>
                                          <p:spTgt spid="60"/>
                                        </p:tgtEl>
                                        <p:attrNameLst>
                                          <p:attrName>ppt_x</p:attrName>
                                        </p:attrNameLst>
                                      </p:cBhvr>
                                      <p:tavLst>
                                        <p:tav tm="0">
                                          <p:val>
                                            <p:strVal val="#ppt_x"/>
                                          </p:val>
                                        </p:tav>
                                        <p:tav tm="100000">
                                          <p:val>
                                            <p:strVal val="#ppt_x"/>
                                          </p:val>
                                        </p:tav>
                                      </p:tavLst>
                                    </p:anim>
                                    <p:anim calcmode="lin" valueType="num">
                                      <p:cBhvr>
                                        <p:cTn id="102" dur="1000" fill="hold"/>
                                        <p:tgtEl>
                                          <p:spTgt spid="60"/>
                                        </p:tgtEl>
                                        <p:attrNameLst>
                                          <p:attrName>ppt_y</p:attrName>
                                        </p:attrNameLst>
                                      </p:cBhvr>
                                      <p:tavLst>
                                        <p:tav tm="0">
                                          <p:val>
                                            <p:strVal val="#ppt_y+.1"/>
                                          </p:val>
                                        </p:tav>
                                        <p:tav tm="100000">
                                          <p:val>
                                            <p:strVal val="#ppt_y"/>
                                          </p:val>
                                        </p:tav>
                                      </p:tavLst>
                                    </p:anim>
                                  </p:childTnLst>
                                </p:cTn>
                              </p:par>
                              <p:par>
                                <p:cTn id="103" presetID="42" presetClass="entr" presetSubtype="0" fill="hold" nodeType="withEffect">
                                  <p:stCondLst>
                                    <p:cond delay="0"/>
                                  </p:stCondLst>
                                  <p:childTnLst>
                                    <p:set>
                                      <p:cBhvr>
                                        <p:cTn id="104" dur="1" fill="hold">
                                          <p:stCondLst>
                                            <p:cond delay="0"/>
                                          </p:stCondLst>
                                        </p:cTn>
                                        <p:tgtEl>
                                          <p:spTgt spid="61"/>
                                        </p:tgtEl>
                                        <p:attrNameLst>
                                          <p:attrName>style.visibility</p:attrName>
                                        </p:attrNameLst>
                                      </p:cBhvr>
                                      <p:to>
                                        <p:strVal val="visible"/>
                                      </p:to>
                                    </p:set>
                                    <p:animEffect transition="in" filter="fade">
                                      <p:cBhvr>
                                        <p:cTn id="105" dur="1000"/>
                                        <p:tgtEl>
                                          <p:spTgt spid="61"/>
                                        </p:tgtEl>
                                      </p:cBhvr>
                                    </p:animEffect>
                                    <p:anim calcmode="lin" valueType="num">
                                      <p:cBhvr>
                                        <p:cTn id="106" dur="1000" fill="hold"/>
                                        <p:tgtEl>
                                          <p:spTgt spid="61"/>
                                        </p:tgtEl>
                                        <p:attrNameLst>
                                          <p:attrName>ppt_x</p:attrName>
                                        </p:attrNameLst>
                                      </p:cBhvr>
                                      <p:tavLst>
                                        <p:tav tm="0">
                                          <p:val>
                                            <p:strVal val="#ppt_x"/>
                                          </p:val>
                                        </p:tav>
                                        <p:tav tm="100000">
                                          <p:val>
                                            <p:strVal val="#ppt_x"/>
                                          </p:val>
                                        </p:tav>
                                      </p:tavLst>
                                    </p:anim>
                                    <p:anim calcmode="lin" valueType="num">
                                      <p:cBhvr>
                                        <p:cTn id="107" dur="1000" fill="hold"/>
                                        <p:tgtEl>
                                          <p:spTgt spid="61"/>
                                        </p:tgtEl>
                                        <p:attrNameLst>
                                          <p:attrName>ppt_y</p:attrName>
                                        </p:attrNameLst>
                                      </p:cBhvr>
                                      <p:tavLst>
                                        <p:tav tm="0">
                                          <p:val>
                                            <p:strVal val="#ppt_y+.1"/>
                                          </p:val>
                                        </p:tav>
                                        <p:tav tm="100000">
                                          <p:val>
                                            <p:strVal val="#ppt_y"/>
                                          </p:val>
                                        </p:tav>
                                      </p:tavLst>
                                    </p:anim>
                                  </p:childTnLst>
                                </p:cTn>
                              </p:par>
                              <p:par>
                                <p:cTn id="108" presetID="42" presetClass="entr" presetSubtype="0" fill="hold" nodeType="withEffect">
                                  <p:stCondLst>
                                    <p:cond delay="0"/>
                                  </p:stCondLst>
                                  <p:childTnLst>
                                    <p:set>
                                      <p:cBhvr>
                                        <p:cTn id="109" dur="1" fill="hold">
                                          <p:stCondLst>
                                            <p:cond delay="0"/>
                                          </p:stCondLst>
                                        </p:cTn>
                                        <p:tgtEl>
                                          <p:spTgt spid="62"/>
                                        </p:tgtEl>
                                        <p:attrNameLst>
                                          <p:attrName>style.visibility</p:attrName>
                                        </p:attrNameLst>
                                      </p:cBhvr>
                                      <p:to>
                                        <p:strVal val="visible"/>
                                      </p:to>
                                    </p:set>
                                    <p:animEffect transition="in" filter="fade">
                                      <p:cBhvr>
                                        <p:cTn id="110" dur="1000"/>
                                        <p:tgtEl>
                                          <p:spTgt spid="62"/>
                                        </p:tgtEl>
                                      </p:cBhvr>
                                    </p:animEffect>
                                    <p:anim calcmode="lin" valueType="num">
                                      <p:cBhvr>
                                        <p:cTn id="111" dur="1000" fill="hold"/>
                                        <p:tgtEl>
                                          <p:spTgt spid="62"/>
                                        </p:tgtEl>
                                        <p:attrNameLst>
                                          <p:attrName>ppt_x</p:attrName>
                                        </p:attrNameLst>
                                      </p:cBhvr>
                                      <p:tavLst>
                                        <p:tav tm="0">
                                          <p:val>
                                            <p:strVal val="#ppt_x"/>
                                          </p:val>
                                        </p:tav>
                                        <p:tav tm="100000">
                                          <p:val>
                                            <p:strVal val="#ppt_x"/>
                                          </p:val>
                                        </p:tav>
                                      </p:tavLst>
                                    </p:anim>
                                    <p:anim calcmode="lin" valueType="num">
                                      <p:cBhvr>
                                        <p:cTn id="112" dur="1000" fill="hold"/>
                                        <p:tgtEl>
                                          <p:spTgt spid="62"/>
                                        </p:tgtEl>
                                        <p:attrNameLst>
                                          <p:attrName>ppt_y</p:attrName>
                                        </p:attrNameLst>
                                      </p:cBhvr>
                                      <p:tavLst>
                                        <p:tav tm="0">
                                          <p:val>
                                            <p:strVal val="#ppt_y+.1"/>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42" presetClass="entr" presetSubtype="0" fill="hold" nodeType="clickEffect">
                                  <p:stCondLst>
                                    <p:cond delay="0"/>
                                  </p:stCondLst>
                                  <p:childTnLst>
                                    <p:set>
                                      <p:cBhvr>
                                        <p:cTn id="116" dur="1" fill="hold">
                                          <p:stCondLst>
                                            <p:cond delay="0"/>
                                          </p:stCondLst>
                                        </p:cTn>
                                        <p:tgtEl>
                                          <p:spTgt spid="52"/>
                                        </p:tgtEl>
                                        <p:attrNameLst>
                                          <p:attrName>style.visibility</p:attrName>
                                        </p:attrNameLst>
                                      </p:cBhvr>
                                      <p:to>
                                        <p:strVal val="visible"/>
                                      </p:to>
                                    </p:set>
                                    <p:animEffect transition="in" filter="fade">
                                      <p:cBhvr>
                                        <p:cTn id="117" dur="1000"/>
                                        <p:tgtEl>
                                          <p:spTgt spid="52"/>
                                        </p:tgtEl>
                                      </p:cBhvr>
                                    </p:animEffect>
                                    <p:anim calcmode="lin" valueType="num">
                                      <p:cBhvr>
                                        <p:cTn id="118" dur="1000" fill="hold"/>
                                        <p:tgtEl>
                                          <p:spTgt spid="52"/>
                                        </p:tgtEl>
                                        <p:attrNameLst>
                                          <p:attrName>ppt_x</p:attrName>
                                        </p:attrNameLst>
                                      </p:cBhvr>
                                      <p:tavLst>
                                        <p:tav tm="0">
                                          <p:val>
                                            <p:strVal val="#ppt_x"/>
                                          </p:val>
                                        </p:tav>
                                        <p:tav tm="100000">
                                          <p:val>
                                            <p:strVal val="#ppt_x"/>
                                          </p:val>
                                        </p:tav>
                                      </p:tavLst>
                                    </p:anim>
                                    <p:anim calcmode="lin" valueType="num">
                                      <p:cBhvr>
                                        <p:cTn id="119"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sky, snow&#10;&#10;Description generated with very high confidence">
            <a:extLst>
              <a:ext uri="{FF2B5EF4-FFF2-40B4-BE49-F238E27FC236}">
                <a16:creationId xmlns:a16="http://schemas.microsoft.com/office/drawing/2014/main" id="{7C8E4361-D5A4-4874-A7C7-C56EA3ED2B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6378" y="2753600"/>
            <a:ext cx="4495800" cy="2529636"/>
          </a:xfrm>
          <a:prstGeom prst="rect">
            <a:avLst/>
          </a:prstGeom>
        </p:spPr>
      </p:pic>
      <p:sp>
        <p:nvSpPr>
          <p:cNvPr id="2" name="Title 1">
            <a:extLst>
              <a:ext uri="{FF2B5EF4-FFF2-40B4-BE49-F238E27FC236}">
                <a16:creationId xmlns:a16="http://schemas.microsoft.com/office/drawing/2014/main" id="{84EB5FEF-C766-4690-942F-A1E2002B8156}"/>
              </a:ext>
            </a:extLst>
          </p:cNvPr>
          <p:cNvSpPr>
            <a:spLocks noGrp="1"/>
          </p:cNvSpPr>
          <p:nvPr>
            <p:ph type="title"/>
          </p:nvPr>
        </p:nvSpPr>
        <p:spPr/>
        <p:txBody>
          <a:bodyPr/>
          <a:lstStyle/>
          <a:p>
            <a:r>
              <a:rPr lang="en-US" dirty="0"/>
              <a:t>Linear Regression </a:t>
            </a:r>
          </a:p>
        </p:txBody>
      </p:sp>
      <p:sp>
        <p:nvSpPr>
          <p:cNvPr id="3" name="Content Placeholder 2">
            <a:extLst>
              <a:ext uri="{FF2B5EF4-FFF2-40B4-BE49-F238E27FC236}">
                <a16:creationId xmlns:a16="http://schemas.microsoft.com/office/drawing/2014/main" id="{6DE9D496-FCB6-4FBC-A1F2-757F153A1722}"/>
              </a:ext>
            </a:extLst>
          </p:cNvPr>
          <p:cNvSpPr>
            <a:spLocks noGrp="1"/>
          </p:cNvSpPr>
          <p:nvPr>
            <p:ph idx="1"/>
          </p:nvPr>
        </p:nvSpPr>
        <p:spPr>
          <a:xfrm>
            <a:off x="381000" y="1031875"/>
            <a:ext cx="8229600" cy="4530725"/>
          </a:xfrm>
        </p:spPr>
        <p:txBody>
          <a:bodyPr/>
          <a:lstStyle/>
          <a:p>
            <a:r>
              <a:rPr lang="en-US" dirty="0"/>
              <a:t>Move the line in the direction of decreasing error until error is minimized</a:t>
            </a:r>
          </a:p>
          <a:p>
            <a:pPr lvl="1"/>
            <a:r>
              <a:rPr lang="en-US" dirty="0"/>
              <a:t>Square the error to avoid negative distances </a:t>
            </a:r>
          </a:p>
          <a:p>
            <a:pPr lvl="2"/>
            <a:r>
              <a:rPr lang="en-US" dirty="0"/>
              <a:t>Least squares </a:t>
            </a:r>
          </a:p>
          <a:p>
            <a:pPr lvl="1"/>
            <a:r>
              <a:rPr lang="en-US" dirty="0"/>
              <a:t>Use for continuous data </a:t>
            </a:r>
          </a:p>
        </p:txBody>
      </p:sp>
      <p:pic>
        <p:nvPicPr>
          <p:cNvPr id="7" name="Picture 6">
            <a:extLst>
              <a:ext uri="{FF2B5EF4-FFF2-40B4-BE49-F238E27FC236}">
                <a16:creationId xmlns:a16="http://schemas.microsoft.com/office/drawing/2014/main" id="{44A093C0-0611-45EE-B0A3-5A0D45F7D2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7800" y="5791200"/>
            <a:ext cx="5772956" cy="666843"/>
          </a:xfrm>
          <a:prstGeom prst="rect">
            <a:avLst/>
          </a:prstGeom>
        </p:spPr>
      </p:pic>
      <p:pic>
        <p:nvPicPr>
          <p:cNvPr id="9" name="Picture 8">
            <a:extLst>
              <a:ext uri="{FF2B5EF4-FFF2-40B4-BE49-F238E27FC236}">
                <a16:creationId xmlns:a16="http://schemas.microsoft.com/office/drawing/2014/main" id="{9EC402BB-8354-4899-A73E-DA58D8A4362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50078" y="5029200"/>
            <a:ext cx="3000794" cy="514422"/>
          </a:xfrm>
          <a:prstGeom prst="rect">
            <a:avLst/>
          </a:prstGeom>
        </p:spPr>
      </p:pic>
    </p:spTree>
    <p:extLst>
      <p:ext uri="{BB962C8B-B14F-4D97-AF65-F5344CB8AC3E}">
        <p14:creationId xmlns:p14="http://schemas.microsoft.com/office/powerpoint/2010/main" val="583361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84BDC-AD80-420E-B77A-0D427C2F7070}"/>
              </a:ext>
            </a:extLst>
          </p:cNvPr>
          <p:cNvSpPr>
            <a:spLocks noGrp="1"/>
          </p:cNvSpPr>
          <p:nvPr>
            <p:ph type="title"/>
          </p:nvPr>
        </p:nvSpPr>
        <p:spPr/>
        <p:txBody>
          <a:bodyPr/>
          <a:lstStyle/>
          <a:p>
            <a:r>
              <a:rPr lang="en-US" dirty="0"/>
              <a:t>Logistic Regression</a:t>
            </a:r>
          </a:p>
        </p:txBody>
      </p:sp>
      <p:sp>
        <p:nvSpPr>
          <p:cNvPr id="3" name="Content Placeholder 2">
            <a:extLst>
              <a:ext uri="{FF2B5EF4-FFF2-40B4-BE49-F238E27FC236}">
                <a16:creationId xmlns:a16="http://schemas.microsoft.com/office/drawing/2014/main" id="{47B74A6E-5198-4847-80B6-2E90C239E201}"/>
              </a:ext>
            </a:extLst>
          </p:cNvPr>
          <p:cNvSpPr>
            <a:spLocks noGrp="1"/>
          </p:cNvSpPr>
          <p:nvPr>
            <p:ph idx="1"/>
          </p:nvPr>
        </p:nvSpPr>
        <p:spPr>
          <a:xfrm>
            <a:off x="457200" y="1143000"/>
            <a:ext cx="8229600" cy="3426773"/>
          </a:xfrm>
        </p:spPr>
        <p:txBody>
          <a:bodyPr/>
          <a:lstStyle/>
          <a:p>
            <a:r>
              <a:rPr lang="en-US" dirty="0"/>
              <a:t>Linear regression provides a way to predict continuous data </a:t>
            </a:r>
          </a:p>
          <a:p>
            <a:r>
              <a:rPr lang="en-US" dirty="0"/>
              <a:t>Logistic regression provides a mechanism to </a:t>
            </a:r>
            <a:r>
              <a:rPr lang="en-US" i="1" dirty="0"/>
              <a:t>classify </a:t>
            </a:r>
            <a:r>
              <a:rPr lang="en-US" dirty="0"/>
              <a:t>data </a:t>
            </a:r>
          </a:p>
          <a:p>
            <a:pPr lvl="1"/>
            <a:r>
              <a:rPr lang="en-US" dirty="0"/>
              <a:t>Discrete or categorical data </a:t>
            </a:r>
          </a:p>
        </p:txBody>
      </p:sp>
      <p:pic>
        <p:nvPicPr>
          <p:cNvPr id="5" name="Picture 4">
            <a:extLst>
              <a:ext uri="{FF2B5EF4-FFF2-40B4-BE49-F238E27FC236}">
                <a16:creationId xmlns:a16="http://schemas.microsoft.com/office/drawing/2014/main" id="{AC32E18A-C56A-496C-AD73-800749D3F4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4839" y="3200400"/>
            <a:ext cx="3134162" cy="2800741"/>
          </a:xfrm>
          <a:prstGeom prst="rect">
            <a:avLst/>
          </a:prstGeom>
        </p:spPr>
      </p:pic>
      <p:pic>
        <p:nvPicPr>
          <p:cNvPr id="7" name="Picture 6">
            <a:extLst>
              <a:ext uri="{FF2B5EF4-FFF2-40B4-BE49-F238E27FC236}">
                <a16:creationId xmlns:a16="http://schemas.microsoft.com/office/drawing/2014/main" id="{B1B0C5EB-BB21-4ADB-90E3-4FFC25C4CB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55" y="3779088"/>
            <a:ext cx="6211167" cy="790685"/>
          </a:xfrm>
          <a:prstGeom prst="rect">
            <a:avLst/>
          </a:prstGeom>
        </p:spPr>
      </p:pic>
      <p:sp>
        <p:nvSpPr>
          <p:cNvPr id="8" name="TextBox 7">
            <a:extLst>
              <a:ext uri="{FF2B5EF4-FFF2-40B4-BE49-F238E27FC236}">
                <a16:creationId xmlns:a16="http://schemas.microsoft.com/office/drawing/2014/main" id="{9E9C7198-F563-47F8-B035-3CC80346A4BC}"/>
              </a:ext>
            </a:extLst>
          </p:cNvPr>
          <p:cNvSpPr txBox="1"/>
          <p:nvPr/>
        </p:nvSpPr>
        <p:spPr>
          <a:xfrm>
            <a:off x="432725" y="5383520"/>
            <a:ext cx="4139275" cy="830997"/>
          </a:xfrm>
          <a:prstGeom prst="rect">
            <a:avLst/>
          </a:prstGeom>
          <a:noFill/>
        </p:spPr>
        <p:txBody>
          <a:bodyPr wrap="none" rtlCol="0">
            <a:spAutoFit/>
          </a:bodyPr>
          <a:lstStyle/>
          <a:p>
            <a:r>
              <a:rPr lang="en-US" sz="2400" dirty="0"/>
              <a:t>Neural Network </a:t>
            </a:r>
          </a:p>
          <a:p>
            <a:r>
              <a:rPr lang="en-US" sz="2400" dirty="0"/>
              <a:t>Split into separate questions </a:t>
            </a:r>
          </a:p>
        </p:txBody>
      </p:sp>
    </p:spTree>
    <p:extLst>
      <p:ext uri="{BB962C8B-B14F-4D97-AF65-F5344CB8AC3E}">
        <p14:creationId xmlns:p14="http://schemas.microsoft.com/office/powerpoint/2010/main" val="2381185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A7CFA-289D-4CC4-8338-49F0E533BFF0}"/>
              </a:ext>
            </a:extLst>
          </p:cNvPr>
          <p:cNvSpPr>
            <a:spLocks noGrp="1"/>
          </p:cNvSpPr>
          <p:nvPr>
            <p:ph type="title"/>
          </p:nvPr>
        </p:nvSpPr>
        <p:spPr/>
        <p:txBody>
          <a:bodyPr/>
          <a:lstStyle/>
          <a:p>
            <a:r>
              <a:rPr lang="en-US" dirty="0"/>
              <a:t>Neural Networks </a:t>
            </a:r>
          </a:p>
        </p:txBody>
      </p:sp>
      <p:sp>
        <p:nvSpPr>
          <p:cNvPr id="3" name="Content Placeholder 2">
            <a:extLst>
              <a:ext uri="{FF2B5EF4-FFF2-40B4-BE49-F238E27FC236}">
                <a16:creationId xmlns:a16="http://schemas.microsoft.com/office/drawing/2014/main" id="{774C515D-3269-4C51-997C-63E1EAFB95C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78712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95B53-A848-47AB-9B24-9DB46CC9C0A6}"/>
              </a:ext>
            </a:extLst>
          </p:cNvPr>
          <p:cNvSpPr>
            <a:spLocks noGrp="1"/>
          </p:cNvSpPr>
          <p:nvPr>
            <p:ph type="title"/>
          </p:nvPr>
        </p:nvSpPr>
        <p:spPr/>
        <p:txBody>
          <a:bodyPr/>
          <a:lstStyle/>
          <a:p>
            <a:r>
              <a:rPr lang="en-US" dirty="0"/>
              <a:t>Perceptron</a:t>
            </a:r>
          </a:p>
        </p:txBody>
      </p:sp>
      <p:sp>
        <p:nvSpPr>
          <p:cNvPr id="3" name="Content Placeholder 2">
            <a:extLst>
              <a:ext uri="{FF2B5EF4-FFF2-40B4-BE49-F238E27FC236}">
                <a16:creationId xmlns:a16="http://schemas.microsoft.com/office/drawing/2014/main" id="{3379A7F5-F0F4-4C64-839C-F099020B6C9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181231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Backpropagation</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814956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p:cNvSpPr/>
          <p:nvPr/>
        </p:nvSpPr>
        <p:spPr>
          <a:xfrm>
            <a:off x="685800" y="4038600"/>
            <a:ext cx="8034969" cy="16002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TensorFlow</a:t>
            </a:r>
          </a:p>
        </p:txBody>
      </p:sp>
      <p:sp>
        <p:nvSpPr>
          <p:cNvPr id="3" name="Content Placeholder 2"/>
          <p:cNvSpPr>
            <a:spLocks noGrp="1"/>
          </p:cNvSpPr>
          <p:nvPr>
            <p:ph idx="1"/>
          </p:nvPr>
        </p:nvSpPr>
        <p:spPr>
          <a:xfrm>
            <a:off x="457200" y="1600201"/>
            <a:ext cx="8229600" cy="2438400"/>
          </a:xfrm>
        </p:spPr>
        <p:txBody>
          <a:bodyPr/>
          <a:lstStyle/>
          <a:p>
            <a:r>
              <a:rPr lang="en-US" dirty="0"/>
              <a:t>Open source machine learning framework </a:t>
            </a:r>
          </a:p>
          <a:p>
            <a:r>
              <a:rPr lang="en-US" dirty="0"/>
              <a:t>Released approx. 1 year ago</a:t>
            </a:r>
          </a:p>
          <a:p>
            <a:r>
              <a:rPr lang="en-US" dirty="0"/>
              <a:t>Current version is 1.2</a:t>
            </a:r>
          </a:p>
          <a:p>
            <a:pPr lvl="1"/>
            <a:r>
              <a:rPr lang="en-US" dirty="0"/>
              <a:t>APIs in Python, Java, C, Go</a:t>
            </a:r>
          </a:p>
          <a:p>
            <a:pPr marL="344487" lvl="1" indent="0">
              <a:buNone/>
            </a:pPr>
            <a:endParaRPr lang="en-US" dirty="0"/>
          </a:p>
          <a:p>
            <a:pPr marL="344487" lvl="1" indent="0">
              <a:buNone/>
            </a:pPr>
            <a:r>
              <a:rPr lang="en-US" sz="2000" i="1" dirty="0"/>
              <a:t>A software library for numerical computation using data flow graphs. Nodes in the graph represent mathematical operations, while the graph edges represent the multidimensional data arrays (tensors) </a:t>
            </a:r>
          </a:p>
          <a:p>
            <a:pPr marL="344487" lvl="1" indent="0">
              <a:buNone/>
            </a:pPr>
            <a:r>
              <a:rPr lang="en-US" sz="2000" i="1" dirty="0"/>
              <a:t>communicated between them. </a:t>
            </a:r>
            <a:endParaRPr lang="en-US" sz="2000" i="1" dirty="0"/>
          </a:p>
        </p:txBody>
      </p:sp>
      <p:pic>
        <p:nvPicPr>
          <p:cNvPr id="4" name="Picture 3">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8169" y="459887"/>
            <a:ext cx="1752600" cy="1016508"/>
          </a:xfrm>
          <a:prstGeom prst="rect">
            <a:avLst/>
          </a:prstGeom>
        </p:spPr>
      </p:pic>
      <p:sp>
        <p:nvSpPr>
          <p:cNvPr id="6" name="TextBox 5"/>
          <p:cNvSpPr txBox="1"/>
          <p:nvPr/>
        </p:nvSpPr>
        <p:spPr>
          <a:xfrm>
            <a:off x="6477000" y="5295175"/>
            <a:ext cx="1787669" cy="246221"/>
          </a:xfrm>
          <a:prstGeom prst="rect">
            <a:avLst/>
          </a:prstGeom>
          <a:noFill/>
        </p:spPr>
        <p:txBody>
          <a:bodyPr wrap="none" rtlCol="0">
            <a:spAutoFit/>
          </a:bodyPr>
          <a:lstStyle/>
          <a:p>
            <a:r>
              <a:rPr lang="en-US" dirty="0">
                <a:hlinkClick r:id="rId3"/>
              </a:rPr>
              <a:t> https://www.tensorflow.org</a:t>
            </a:r>
            <a:r>
              <a:rPr lang="en-US" dirty="0"/>
              <a:t>/</a:t>
            </a:r>
            <a:endParaRPr lang="en-US" dirty="0"/>
          </a:p>
        </p:txBody>
      </p:sp>
    </p:spTree>
    <p:extLst>
      <p:ext uri="{BB962C8B-B14F-4D97-AF65-F5344CB8AC3E}">
        <p14:creationId xmlns:p14="http://schemas.microsoft.com/office/powerpoint/2010/main" val="9175270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…what’s a tensor?</a:t>
            </a:r>
            <a:br>
              <a:rPr lang="en-US" dirty="0"/>
            </a:br>
            <a:r>
              <a:rPr lang="en-US" sz="1000" dirty="0"/>
              <a:t>(</a:t>
            </a:r>
            <a:r>
              <a:rPr lang="en-US" sz="1000" dirty="0"/>
              <a:t>https://www.tensorflow.org/get_started/get_started</a:t>
            </a:r>
            <a:r>
              <a:rPr lang="en-US" sz="1000" dirty="0"/>
              <a:t>) </a:t>
            </a:r>
          </a:p>
        </p:txBody>
      </p:sp>
      <p:sp>
        <p:nvSpPr>
          <p:cNvPr id="3" name="Content Placeholder 2"/>
          <p:cNvSpPr>
            <a:spLocks noGrp="1"/>
          </p:cNvSpPr>
          <p:nvPr>
            <p:ph idx="1"/>
          </p:nvPr>
        </p:nvSpPr>
        <p:spPr>
          <a:xfrm>
            <a:off x="457200" y="1447800"/>
            <a:ext cx="8229600" cy="685800"/>
          </a:xfrm>
        </p:spPr>
        <p:txBody>
          <a:bodyPr/>
          <a:lstStyle/>
          <a:p>
            <a:r>
              <a:rPr lang="en-US" dirty="0"/>
              <a:t>Central unit of data in TensorFlow</a:t>
            </a:r>
          </a:p>
          <a:p>
            <a:r>
              <a:rPr lang="en-US" dirty="0"/>
              <a:t>Multidimensional data array</a:t>
            </a:r>
          </a:p>
          <a:p>
            <a:pPr lvl="1"/>
            <a:r>
              <a:rPr lang="en-US" dirty="0"/>
              <a:t>Rank – number of dimensions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277813"/>
            <a:ext cx="1867634" cy="1368424"/>
          </a:xfrm>
          <a:prstGeom prst="rect">
            <a:avLst/>
          </a:prstGeom>
        </p:spPr>
      </p:pic>
      <p:sp>
        <p:nvSpPr>
          <p:cNvPr id="6" name="Rectangle 1"/>
          <p:cNvSpPr>
            <a:spLocks noChangeArrowheads="1"/>
          </p:cNvSpPr>
          <p:nvPr/>
        </p:nvSpPr>
        <p:spPr bwMode="auto">
          <a:xfrm>
            <a:off x="609600" y="3081333"/>
            <a:ext cx="7385035" cy="157088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2046" rIns="0" bIns="9204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rgbClr val="C53929"/>
                </a:solidFill>
                <a:effectLst/>
                <a:latin typeface="Roboto Mono"/>
              </a:rPr>
            </a:br>
            <a:r>
              <a:rPr kumimoji="0" lang="en-US" altLang="en-US" sz="2000" b="0" i="0" u="none" strike="noStrike" cap="none" normalizeH="0" baseline="0" dirty="0">
                <a:ln>
                  <a:noFill/>
                </a:ln>
                <a:solidFill>
                  <a:srgbClr val="C53929"/>
                </a:solidFill>
                <a:effectLst/>
                <a:latin typeface="Roboto Mono"/>
              </a:rPr>
              <a:t>3</a:t>
            </a:r>
            <a:r>
              <a:rPr kumimoji="0" lang="en-US" altLang="en-US" sz="2000" b="0" i="0" u="none" strike="noStrike" cap="none" normalizeH="0" baseline="0" dirty="0">
                <a:ln>
                  <a:noFill/>
                </a:ln>
                <a:solidFill>
                  <a:srgbClr val="37474F"/>
                </a:solidFill>
                <a:effectLst/>
                <a:latin typeface="Roboto Mono"/>
              </a:rPr>
              <a:t> </a:t>
            </a:r>
            <a:r>
              <a:rPr kumimoji="0" lang="en-US" altLang="en-US" sz="2000" b="0" i="0" u="none" strike="noStrike" cap="none" normalizeH="0" baseline="0" dirty="0">
                <a:ln>
                  <a:noFill/>
                </a:ln>
                <a:solidFill>
                  <a:srgbClr val="D81B60"/>
                </a:solidFill>
                <a:effectLst/>
                <a:latin typeface="Roboto Mono"/>
              </a:rPr>
              <a:t># a rank 0 tensor; this is a scalar with shape []</a:t>
            </a:r>
            <a:br>
              <a:rPr kumimoji="0" lang="en-US" altLang="en-US" sz="2000" b="0" i="0" u="none" strike="noStrike" cap="none" normalizeH="0" baseline="0" dirty="0">
                <a:ln>
                  <a:noFill/>
                </a:ln>
                <a:solidFill>
                  <a:srgbClr val="37474F"/>
                </a:solidFill>
                <a:effectLst/>
                <a:latin typeface="Roboto Mono"/>
              </a:rPr>
            </a:br>
            <a:r>
              <a:rPr kumimoji="0" lang="en-US" altLang="en-US" sz="2000" b="0" i="0" u="none" strike="noStrike" cap="none" normalizeH="0" baseline="0" dirty="0">
                <a:ln>
                  <a:noFill/>
                </a:ln>
                <a:solidFill>
                  <a:srgbClr val="37474F"/>
                </a:solidFill>
                <a:effectLst/>
                <a:latin typeface="Roboto Mono"/>
              </a:rPr>
              <a:t>[</a:t>
            </a:r>
            <a:r>
              <a:rPr kumimoji="0" lang="en-US" altLang="en-US" sz="2000" b="0" i="0" u="none" strike="noStrike" cap="none" normalizeH="0" baseline="0" dirty="0">
                <a:ln>
                  <a:noFill/>
                </a:ln>
                <a:solidFill>
                  <a:srgbClr val="C53929"/>
                </a:solidFill>
                <a:effectLst/>
                <a:latin typeface="Roboto Mono"/>
              </a:rPr>
              <a:t>1.</a:t>
            </a:r>
            <a:r>
              <a:rPr kumimoji="0" lang="en-US" altLang="en-US" sz="2000" b="0" i="0" u="none" strike="noStrike" cap="none" normalizeH="0" baseline="0" dirty="0">
                <a:ln>
                  <a:noFill/>
                </a:ln>
                <a:solidFill>
                  <a:srgbClr val="37474F"/>
                </a:solidFill>
                <a:effectLst/>
                <a:latin typeface="Roboto Mono"/>
              </a:rPr>
              <a:t> ,</a:t>
            </a:r>
            <a:r>
              <a:rPr kumimoji="0" lang="en-US" altLang="en-US" sz="2000" b="0" i="0" u="none" strike="noStrike" cap="none" normalizeH="0" baseline="0" dirty="0">
                <a:ln>
                  <a:noFill/>
                </a:ln>
                <a:solidFill>
                  <a:srgbClr val="C53929"/>
                </a:solidFill>
                <a:effectLst/>
                <a:latin typeface="Roboto Mono"/>
              </a:rPr>
              <a:t>2.</a:t>
            </a:r>
            <a:r>
              <a:rPr kumimoji="0" lang="en-US" altLang="en-US" sz="2000" b="0" i="0" u="none" strike="noStrike" cap="none" normalizeH="0" baseline="0" dirty="0">
                <a:ln>
                  <a:noFill/>
                </a:ln>
                <a:solidFill>
                  <a:srgbClr val="37474F"/>
                </a:solidFill>
                <a:effectLst/>
                <a:latin typeface="Roboto Mono"/>
              </a:rPr>
              <a:t>, </a:t>
            </a:r>
            <a:r>
              <a:rPr kumimoji="0" lang="en-US" altLang="en-US" sz="2000" b="0" i="0" u="none" strike="noStrike" cap="none" normalizeH="0" baseline="0" dirty="0">
                <a:ln>
                  <a:noFill/>
                </a:ln>
                <a:solidFill>
                  <a:srgbClr val="C53929"/>
                </a:solidFill>
                <a:effectLst/>
                <a:latin typeface="Roboto Mono"/>
              </a:rPr>
              <a:t>3.</a:t>
            </a:r>
            <a:r>
              <a:rPr kumimoji="0" lang="en-US" altLang="en-US" sz="2000" b="0" i="0" u="none" strike="noStrike" cap="none" normalizeH="0" baseline="0" dirty="0">
                <a:ln>
                  <a:noFill/>
                </a:ln>
                <a:solidFill>
                  <a:srgbClr val="37474F"/>
                </a:solidFill>
                <a:effectLst/>
                <a:latin typeface="Roboto Mono"/>
              </a:rPr>
              <a:t>] </a:t>
            </a:r>
            <a:r>
              <a:rPr kumimoji="0" lang="en-US" altLang="en-US" sz="2000" b="0" i="0" u="none" strike="noStrike" cap="none" normalizeH="0" baseline="0" dirty="0">
                <a:ln>
                  <a:noFill/>
                </a:ln>
                <a:solidFill>
                  <a:srgbClr val="D81B60"/>
                </a:solidFill>
                <a:effectLst/>
                <a:latin typeface="Roboto Mono"/>
              </a:rPr>
              <a:t># a rank 1 tensor; this is a vector with shape [3]</a:t>
            </a:r>
            <a:br>
              <a:rPr kumimoji="0" lang="en-US" altLang="en-US" sz="2000" b="0" i="0" u="none" strike="noStrike" cap="none" normalizeH="0" baseline="0" dirty="0">
                <a:ln>
                  <a:noFill/>
                </a:ln>
                <a:solidFill>
                  <a:srgbClr val="37474F"/>
                </a:solidFill>
                <a:effectLst/>
                <a:latin typeface="Roboto Mono"/>
              </a:rPr>
            </a:br>
            <a:r>
              <a:rPr kumimoji="0" lang="en-US" altLang="en-US" sz="2000" b="0" i="0" u="none" strike="noStrike" cap="none" normalizeH="0" baseline="0" dirty="0">
                <a:ln>
                  <a:noFill/>
                </a:ln>
                <a:solidFill>
                  <a:srgbClr val="37474F"/>
                </a:solidFill>
                <a:effectLst/>
                <a:latin typeface="Roboto Mono"/>
              </a:rPr>
              <a:t>[[</a:t>
            </a:r>
            <a:r>
              <a:rPr kumimoji="0" lang="en-US" altLang="en-US" sz="2000" b="0" i="0" u="none" strike="noStrike" cap="none" normalizeH="0" baseline="0" dirty="0">
                <a:ln>
                  <a:noFill/>
                </a:ln>
                <a:solidFill>
                  <a:srgbClr val="C53929"/>
                </a:solidFill>
                <a:effectLst/>
                <a:latin typeface="Roboto Mono"/>
              </a:rPr>
              <a:t>1.</a:t>
            </a:r>
            <a:r>
              <a:rPr kumimoji="0" lang="en-US" altLang="en-US" sz="2000" b="0" i="0" u="none" strike="noStrike" cap="none" normalizeH="0" baseline="0" dirty="0">
                <a:ln>
                  <a:noFill/>
                </a:ln>
                <a:solidFill>
                  <a:srgbClr val="37474F"/>
                </a:solidFill>
                <a:effectLst/>
                <a:latin typeface="Roboto Mono"/>
              </a:rPr>
              <a:t>, </a:t>
            </a:r>
            <a:r>
              <a:rPr kumimoji="0" lang="en-US" altLang="en-US" sz="2000" b="0" i="0" u="none" strike="noStrike" cap="none" normalizeH="0" baseline="0" dirty="0">
                <a:ln>
                  <a:noFill/>
                </a:ln>
                <a:solidFill>
                  <a:srgbClr val="C53929"/>
                </a:solidFill>
                <a:effectLst/>
                <a:latin typeface="Roboto Mono"/>
              </a:rPr>
              <a:t>2.</a:t>
            </a:r>
            <a:r>
              <a:rPr kumimoji="0" lang="en-US" altLang="en-US" sz="2000" b="0" i="0" u="none" strike="noStrike" cap="none" normalizeH="0" baseline="0" dirty="0">
                <a:ln>
                  <a:noFill/>
                </a:ln>
                <a:solidFill>
                  <a:srgbClr val="37474F"/>
                </a:solidFill>
                <a:effectLst/>
                <a:latin typeface="Roboto Mono"/>
              </a:rPr>
              <a:t>, </a:t>
            </a:r>
            <a:r>
              <a:rPr kumimoji="0" lang="en-US" altLang="en-US" sz="2000" b="0" i="0" u="none" strike="noStrike" cap="none" normalizeH="0" baseline="0" dirty="0">
                <a:ln>
                  <a:noFill/>
                </a:ln>
                <a:solidFill>
                  <a:srgbClr val="C53929"/>
                </a:solidFill>
                <a:effectLst/>
                <a:latin typeface="Roboto Mono"/>
              </a:rPr>
              <a:t>3.</a:t>
            </a:r>
            <a:r>
              <a:rPr kumimoji="0" lang="en-US" altLang="en-US" sz="2000" b="0" i="0" u="none" strike="noStrike" cap="none" normalizeH="0" baseline="0" dirty="0">
                <a:ln>
                  <a:noFill/>
                </a:ln>
                <a:solidFill>
                  <a:srgbClr val="37474F"/>
                </a:solidFill>
                <a:effectLst/>
                <a:latin typeface="Roboto Mono"/>
              </a:rPr>
              <a:t>], [</a:t>
            </a:r>
            <a:r>
              <a:rPr kumimoji="0" lang="en-US" altLang="en-US" sz="2000" b="0" i="0" u="none" strike="noStrike" cap="none" normalizeH="0" baseline="0" dirty="0">
                <a:ln>
                  <a:noFill/>
                </a:ln>
                <a:solidFill>
                  <a:srgbClr val="C53929"/>
                </a:solidFill>
                <a:effectLst/>
                <a:latin typeface="Roboto Mono"/>
              </a:rPr>
              <a:t>4.</a:t>
            </a:r>
            <a:r>
              <a:rPr kumimoji="0" lang="en-US" altLang="en-US" sz="2000" b="0" i="0" u="none" strike="noStrike" cap="none" normalizeH="0" baseline="0" dirty="0">
                <a:ln>
                  <a:noFill/>
                </a:ln>
                <a:solidFill>
                  <a:srgbClr val="37474F"/>
                </a:solidFill>
                <a:effectLst/>
                <a:latin typeface="Roboto Mono"/>
              </a:rPr>
              <a:t>, </a:t>
            </a:r>
            <a:r>
              <a:rPr kumimoji="0" lang="en-US" altLang="en-US" sz="2000" b="0" i="0" u="none" strike="noStrike" cap="none" normalizeH="0" baseline="0" dirty="0">
                <a:ln>
                  <a:noFill/>
                </a:ln>
                <a:solidFill>
                  <a:srgbClr val="C53929"/>
                </a:solidFill>
                <a:effectLst/>
                <a:latin typeface="Roboto Mono"/>
              </a:rPr>
              <a:t>5.</a:t>
            </a:r>
            <a:r>
              <a:rPr kumimoji="0" lang="en-US" altLang="en-US" sz="2000" b="0" i="0" u="none" strike="noStrike" cap="none" normalizeH="0" baseline="0" dirty="0">
                <a:ln>
                  <a:noFill/>
                </a:ln>
                <a:solidFill>
                  <a:srgbClr val="37474F"/>
                </a:solidFill>
                <a:effectLst/>
                <a:latin typeface="Roboto Mono"/>
              </a:rPr>
              <a:t>, </a:t>
            </a:r>
            <a:r>
              <a:rPr kumimoji="0" lang="en-US" altLang="en-US" sz="2000" b="0" i="0" u="none" strike="noStrike" cap="none" normalizeH="0" baseline="0" dirty="0">
                <a:ln>
                  <a:noFill/>
                </a:ln>
                <a:solidFill>
                  <a:srgbClr val="C53929"/>
                </a:solidFill>
                <a:effectLst/>
                <a:latin typeface="Roboto Mono"/>
              </a:rPr>
              <a:t>6.</a:t>
            </a:r>
            <a:r>
              <a:rPr kumimoji="0" lang="en-US" altLang="en-US" sz="2000" b="0" i="0" u="none" strike="noStrike" cap="none" normalizeH="0" baseline="0" dirty="0">
                <a:ln>
                  <a:noFill/>
                </a:ln>
                <a:solidFill>
                  <a:srgbClr val="37474F"/>
                </a:solidFill>
                <a:effectLst/>
                <a:latin typeface="Roboto Mono"/>
              </a:rPr>
              <a:t>]] </a:t>
            </a:r>
            <a:r>
              <a:rPr kumimoji="0" lang="en-US" altLang="en-US" sz="2000" b="0" i="0" u="none" strike="noStrike" cap="none" normalizeH="0" baseline="0" dirty="0">
                <a:ln>
                  <a:noFill/>
                </a:ln>
                <a:solidFill>
                  <a:srgbClr val="D81B60"/>
                </a:solidFill>
                <a:effectLst/>
                <a:latin typeface="Roboto Mono"/>
              </a:rPr>
              <a:t># a rank 2 tensor; a matrix with shape [2, 3]</a:t>
            </a:r>
            <a:br>
              <a:rPr kumimoji="0" lang="en-US" altLang="en-US" sz="2000" b="0" i="0" u="none" strike="noStrike" cap="none" normalizeH="0" baseline="0" dirty="0">
                <a:ln>
                  <a:noFill/>
                </a:ln>
                <a:solidFill>
                  <a:srgbClr val="37474F"/>
                </a:solidFill>
                <a:effectLst/>
                <a:latin typeface="Roboto Mono"/>
              </a:rPr>
            </a:br>
            <a:r>
              <a:rPr kumimoji="0" lang="en-US" altLang="en-US" sz="2000" b="0" i="0" u="none" strike="noStrike" cap="none" normalizeH="0" baseline="0" dirty="0">
                <a:ln>
                  <a:noFill/>
                </a:ln>
                <a:solidFill>
                  <a:srgbClr val="37474F"/>
                </a:solidFill>
                <a:effectLst/>
                <a:latin typeface="Roboto Mono"/>
              </a:rPr>
              <a:t>[[[</a:t>
            </a:r>
            <a:r>
              <a:rPr kumimoji="0" lang="en-US" altLang="en-US" sz="2000" b="0" i="0" u="none" strike="noStrike" cap="none" normalizeH="0" baseline="0" dirty="0">
                <a:ln>
                  <a:noFill/>
                </a:ln>
                <a:solidFill>
                  <a:srgbClr val="C53929"/>
                </a:solidFill>
                <a:effectLst/>
                <a:latin typeface="Roboto Mono"/>
              </a:rPr>
              <a:t>1.</a:t>
            </a:r>
            <a:r>
              <a:rPr kumimoji="0" lang="en-US" altLang="en-US" sz="2000" b="0" i="0" u="none" strike="noStrike" cap="none" normalizeH="0" baseline="0" dirty="0">
                <a:ln>
                  <a:noFill/>
                </a:ln>
                <a:solidFill>
                  <a:srgbClr val="37474F"/>
                </a:solidFill>
                <a:effectLst/>
                <a:latin typeface="Roboto Mono"/>
              </a:rPr>
              <a:t>, </a:t>
            </a:r>
            <a:r>
              <a:rPr kumimoji="0" lang="en-US" altLang="en-US" sz="2000" b="0" i="0" u="none" strike="noStrike" cap="none" normalizeH="0" baseline="0" dirty="0">
                <a:ln>
                  <a:noFill/>
                </a:ln>
                <a:solidFill>
                  <a:srgbClr val="C53929"/>
                </a:solidFill>
                <a:effectLst/>
                <a:latin typeface="Roboto Mono"/>
              </a:rPr>
              <a:t>2.</a:t>
            </a:r>
            <a:r>
              <a:rPr kumimoji="0" lang="en-US" altLang="en-US" sz="2000" b="0" i="0" u="none" strike="noStrike" cap="none" normalizeH="0" baseline="0" dirty="0">
                <a:ln>
                  <a:noFill/>
                </a:ln>
                <a:solidFill>
                  <a:srgbClr val="37474F"/>
                </a:solidFill>
                <a:effectLst/>
                <a:latin typeface="Roboto Mono"/>
              </a:rPr>
              <a:t>, </a:t>
            </a:r>
            <a:r>
              <a:rPr kumimoji="0" lang="en-US" altLang="en-US" sz="2000" b="0" i="0" u="none" strike="noStrike" cap="none" normalizeH="0" baseline="0" dirty="0">
                <a:ln>
                  <a:noFill/>
                </a:ln>
                <a:solidFill>
                  <a:srgbClr val="C53929"/>
                </a:solidFill>
                <a:effectLst/>
                <a:latin typeface="Roboto Mono"/>
              </a:rPr>
              <a:t>3.</a:t>
            </a:r>
            <a:r>
              <a:rPr kumimoji="0" lang="en-US" altLang="en-US" sz="2000" b="0" i="0" u="none" strike="noStrike" cap="none" normalizeH="0" baseline="0" dirty="0">
                <a:ln>
                  <a:noFill/>
                </a:ln>
                <a:solidFill>
                  <a:srgbClr val="37474F"/>
                </a:solidFill>
                <a:effectLst/>
                <a:latin typeface="Roboto Mono"/>
              </a:rPr>
              <a:t>]], [[</a:t>
            </a:r>
            <a:r>
              <a:rPr kumimoji="0" lang="en-US" altLang="en-US" sz="2000" b="0" i="0" u="none" strike="noStrike" cap="none" normalizeH="0" baseline="0" dirty="0">
                <a:ln>
                  <a:noFill/>
                </a:ln>
                <a:solidFill>
                  <a:srgbClr val="C53929"/>
                </a:solidFill>
                <a:effectLst/>
                <a:latin typeface="Roboto Mono"/>
              </a:rPr>
              <a:t>7.</a:t>
            </a:r>
            <a:r>
              <a:rPr kumimoji="0" lang="en-US" altLang="en-US" sz="2000" b="0" i="0" u="none" strike="noStrike" cap="none" normalizeH="0" baseline="0" dirty="0">
                <a:ln>
                  <a:noFill/>
                </a:ln>
                <a:solidFill>
                  <a:srgbClr val="37474F"/>
                </a:solidFill>
                <a:effectLst/>
                <a:latin typeface="Roboto Mono"/>
              </a:rPr>
              <a:t>, </a:t>
            </a:r>
            <a:r>
              <a:rPr kumimoji="0" lang="en-US" altLang="en-US" sz="2000" b="0" i="0" u="none" strike="noStrike" cap="none" normalizeH="0" baseline="0" dirty="0">
                <a:ln>
                  <a:noFill/>
                </a:ln>
                <a:solidFill>
                  <a:srgbClr val="C53929"/>
                </a:solidFill>
                <a:effectLst/>
                <a:latin typeface="Roboto Mono"/>
              </a:rPr>
              <a:t>8.</a:t>
            </a:r>
            <a:r>
              <a:rPr kumimoji="0" lang="en-US" altLang="en-US" sz="2000" b="0" i="0" u="none" strike="noStrike" cap="none" normalizeH="0" baseline="0" dirty="0">
                <a:ln>
                  <a:noFill/>
                </a:ln>
                <a:solidFill>
                  <a:srgbClr val="37474F"/>
                </a:solidFill>
                <a:effectLst/>
                <a:latin typeface="Roboto Mono"/>
              </a:rPr>
              <a:t>, </a:t>
            </a:r>
            <a:r>
              <a:rPr kumimoji="0" lang="en-US" altLang="en-US" sz="2000" b="0" i="0" u="none" strike="noStrike" cap="none" normalizeH="0" baseline="0" dirty="0">
                <a:ln>
                  <a:noFill/>
                </a:ln>
                <a:solidFill>
                  <a:srgbClr val="C53929"/>
                </a:solidFill>
                <a:effectLst/>
                <a:latin typeface="Roboto Mono"/>
              </a:rPr>
              <a:t>9.</a:t>
            </a:r>
            <a:r>
              <a:rPr kumimoji="0" lang="en-US" altLang="en-US" sz="2000" b="0" i="0" u="none" strike="noStrike" cap="none" normalizeH="0" baseline="0" dirty="0">
                <a:ln>
                  <a:noFill/>
                </a:ln>
                <a:solidFill>
                  <a:srgbClr val="37474F"/>
                </a:solidFill>
                <a:effectLst/>
                <a:latin typeface="Roboto Mono"/>
              </a:rPr>
              <a:t>]]] </a:t>
            </a:r>
            <a:r>
              <a:rPr kumimoji="0" lang="en-US" altLang="en-US" sz="2000" b="0" i="0" u="none" strike="noStrike" cap="none" normalizeH="0" baseline="0" dirty="0">
                <a:ln>
                  <a:noFill/>
                </a:ln>
                <a:solidFill>
                  <a:srgbClr val="D81B60"/>
                </a:solidFill>
                <a:effectLst/>
                <a:latin typeface="Roboto Mono"/>
              </a:rPr>
              <a:t># a rank 3 tensor with shape [2, 1, 3]</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4652217"/>
            <a:ext cx="4867275" cy="2200275"/>
          </a:xfrm>
          <a:prstGeom prst="rect">
            <a:avLst/>
          </a:prstGeom>
        </p:spPr>
      </p:pic>
    </p:spTree>
    <p:extLst>
      <p:ext uri="{BB962C8B-B14F-4D97-AF65-F5344CB8AC3E}">
        <p14:creationId xmlns:p14="http://schemas.microsoft.com/office/powerpoint/2010/main" val="16458250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8E6C6-8BEE-448A-97A9-4183CAB578E6}"/>
              </a:ext>
            </a:extLst>
          </p:cNvPr>
          <p:cNvSpPr>
            <a:spLocks noGrp="1"/>
          </p:cNvSpPr>
          <p:nvPr>
            <p:ph type="title"/>
          </p:nvPr>
        </p:nvSpPr>
        <p:spPr/>
        <p:txBody>
          <a:bodyPr/>
          <a:lstStyle/>
          <a:p>
            <a:r>
              <a:rPr lang="en-US" dirty="0"/>
              <a:t>MNIST Database</a:t>
            </a:r>
          </a:p>
        </p:txBody>
      </p:sp>
      <p:sp>
        <p:nvSpPr>
          <p:cNvPr id="3" name="Content Placeholder 2">
            <a:extLst>
              <a:ext uri="{FF2B5EF4-FFF2-40B4-BE49-F238E27FC236}">
                <a16:creationId xmlns:a16="http://schemas.microsoft.com/office/drawing/2014/main" id="{D82BC6D3-C1BB-4B94-B22A-CA5A91E3A229}"/>
              </a:ext>
            </a:extLst>
          </p:cNvPr>
          <p:cNvSpPr>
            <a:spLocks noGrp="1"/>
          </p:cNvSpPr>
          <p:nvPr>
            <p:ph idx="1"/>
          </p:nvPr>
        </p:nvSpPr>
        <p:spPr>
          <a:xfrm>
            <a:off x="304800" y="1219200"/>
            <a:ext cx="8229600" cy="4530725"/>
          </a:xfrm>
        </p:spPr>
        <p:txBody>
          <a:bodyPr/>
          <a:lstStyle/>
          <a:p>
            <a:r>
              <a:rPr lang="en-US" dirty="0"/>
              <a:t>Database of handwritten digits 0 - 9</a:t>
            </a:r>
          </a:p>
          <a:p>
            <a:r>
              <a:rPr lang="en-US" dirty="0"/>
              <a:t>Subset of larger data set available from </a:t>
            </a:r>
            <a:r>
              <a:rPr lang="en-US" dirty="0">
                <a:hlinkClick r:id="rId3"/>
              </a:rPr>
              <a:t>National Institute of Standards and Technology</a:t>
            </a:r>
            <a:endParaRPr lang="en-US" dirty="0"/>
          </a:p>
          <a:p>
            <a:r>
              <a:rPr lang="en-US" dirty="0"/>
              <a:t>Training set : 55000 images</a:t>
            </a:r>
          </a:p>
          <a:p>
            <a:r>
              <a:rPr lang="en-US" dirty="0"/>
              <a:t>Test Set: 10000 images</a:t>
            </a:r>
          </a:p>
          <a:p>
            <a:r>
              <a:rPr lang="en-US" dirty="0"/>
              <a:t>Each image 28 x 28 = 784 pixels</a:t>
            </a:r>
          </a:p>
          <a:p>
            <a:r>
              <a:rPr lang="en-US" dirty="0"/>
              <a:t>Each pixels has a greyscale value of 0 - 255</a:t>
            </a:r>
          </a:p>
        </p:txBody>
      </p:sp>
      <p:pic>
        <p:nvPicPr>
          <p:cNvPr id="5" name="Picture 4">
            <a:extLst>
              <a:ext uri="{FF2B5EF4-FFF2-40B4-BE49-F238E27FC236}">
                <a16:creationId xmlns:a16="http://schemas.microsoft.com/office/drawing/2014/main" id="{12712BFF-491D-40D6-8696-9070C6C883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21701" y="277813"/>
            <a:ext cx="1453798" cy="1400349"/>
          </a:xfrm>
          <a:prstGeom prst="rect">
            <a:avLst/>
          </a:prstGeom>
        </p:spPr>
      </p:pic>
    </p:spTree>
    <p:extLst>
      <p:ext uri="{BB962C8B-B14F-4D97-AF65-F5344CB8AC3E}">
        <p14:creationId xmlns:p14="http://schemas.microsoft.com/office/powerpoint/2010/main" val="2535323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6ABC9-4262-46C9-B88E-AF468BBD2DA2}"/>
              </a:ext>
            </a:extLst>
          </p:cNvPr>
          <p:cNvSpPr>
            <a:spLocks noGrp="1"/>
          </p:cNvSpPr>
          <p:nvPr>
            <p:ph type="title"/>
          </p:nvPr>
        </p:nvSpPr>
        <p:spPr/>
        <p:txBody>
          <a:bodyPr/>
          <a:lstStyle/>
          <a:p>
            <a:r>
              <a:rPr lang="en-US" dirty="0"/>
              <a:t>MNIST image data  </a:t>
            </a:r>
          </a:p>
        </p:txBody>
      </p:sp>
      <p:pic>
        <p:nvPicPr>
          <p:cNvPr id="5" name="Content Placeholder 4">
            <a:extLst>
              <a:ext uri="{FF2B5EF4-FFF2-40B4-BE49-F238E27FC236}">
                <a16:creationId xmlns:a16="http://schemas.microsoft.com/office/drawing/2014/main" id="{38442767-A2A5-4299-A6E6-56C638F30D6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1074" y="1191937"/>
            <a:ext cx="2667000" cy="2667000"/>
          </a:xfrm>
        </p:spPr>
      </p:pic>
      <p:pic>
        <p:nvPicPr>
          <p:cNvPr id="7" name="Picture 6">
            <a:extLst>
              <a:ext uri="{FF2B5EF4-FFF2-40B4-BE49-F238E27FC236}">
                <a16:creationId xmlns:a16="http://schemas.microsoft.com/office/drawing/2014/main" id="{97191862-09CF-4537-AA64-23E5AB54C5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35381" y="1358461"/>
            <a:ext cx="2372056" cy="2333951"/>
          </a:xfrm>
          <a:prstGeom prst="rect">
            <a:avLst/>
          </a:prstGeom>
        </p:spPr>
      </p:pic>
      <p:pic>
        <p:nvPicPr>
          <p:cNvPr id="9" name="Picture 8">
            <a:extLst>
              <a:ext uri="{FF2B5EF4-FFF2-40B4-BE49-F238E27FC236}">
                <a16:creationId xmlns:a16="http://schemas.microsoft.com/office/drawing/2014/main" id="{B1DAA207-EA05-429F-9D20-887A078A686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95597" y="3962400"/>
            <a:ext cx="2353003" cy="2410161"/>
          </a:xfrm>
          <a:prstGeom prst="rect">
            <a:avLst/>
          </a:prstGeom>
        </p:spPr>
      </p:pic>
      <p:pic>
        <p:nvPicPr>
          <p:cNvPr id="11" name="Picture 10">
            <a:extLst>
              <a:ext uri="{FF2B5EF4-FFF2-40B4-BE49-F238E27FC236}">
                <a16:creationId xmlns:a16="http://schemas.microsoft.com/office/drawing/2014/main" id="{022BA7A4-7CCB-4E44-B081-4EE10E9E77C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27682" y="3961333"/>
            <a:ext cx="2591162" cy="2495898"/>
          </a:xfrm>
          <a:prstGeom prst="rect">
            <a:avLst/>
          </a:prstGeom>
        </p:spPr>
      </p:pic>
      <p:pic>
        <p:nvPicPr>
          <p:cNvPr id="13" name="Picture 12">
            <a:extLst>
              <a:ext uri="{FF2B5EF4-FFF2-40B4-BE49-F238E27FC236}">
                <a16:creationId xmlns:a16="http://schemas.microsoft.com/office/drawing/2014/main" id="{3638ACF2-9AA1-4C16-A021-397F5494BC4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4053" y="3995161"/>
            <a:ext cx="2333951" cy="2505425"/>
          </a:xfrm>
          <a:prstGeom prst="rect">
            <a:avLst/>
          </a:prstGeom>
        </p:spPr>
      </p:pic>
      <p:pic>
        <p:nvPicPr>
          <p:cNvPr id="15" name="Picture 14">
            <a:extLst>
              <a:ext uri="{FF2B5EF4-FFF2-40B4-BE49-F238E27FC236}">
                <a16:creationId xmlns:a16="http://schemas.microsoft.com/office/drawing/2014/main" id="{AB14BD4D-8C69-430C-94CA-EB4CCB34CDC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12526" y="1272724"/>
            <a:ext cx="2372056" cy="2419688"/>
          </a:xfrm>
          <a:prstGeom prst="rect">
            <a:avLst/>
          </a:prstGeom>
        </p:spPr>
      </p:pic>
    </p:spTree>
    <p:extLst>
      <p:ext uri="{BB962C8B-B14F-4D97-AF65-F5344CB8AC3E}">
        <p14:creationId xmlns:p14="http://schemas.microsoft.com/office/powerpoint/2010/main" val="2662919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39825"/>
          </a:xfrm>
        </p:spPr>
        <p:txBody>
          <a:bodyPr/>
          <a:lstStyle/>
          <a:p>
            <a:r>
              <a:rPr lang="en-US" dirty="0"/>
              <a:t>Agenda </a:t>
            </a:r>
          </a:p>
        </p:txBody>
      </p:sp>
      <p:sp>
        <p:nvSpPr>
          <p:cNvPr id="3" name="Content Placeholder 2"/>
          <p:cNvSpPr>
            <a:spLocks noGrp="1"/>
          </p:cNvSpPr>
          <p:nvPr>
            <p:ph idx="1"/>
          </p:nvPr>
        </p:nvSpPr>
        <p:spPr>
          <a:xfrm>
            <a:off x="381000" y="1143000"/>
            <a:ext cx="8458200" cy="4530725"/>
          </a:xfrm>
        </p:spPr>
        <p:txBody>
          <a:bodyPr/>
          <a:lstStyle/>
          <a:p>
            <a:r>
              <a:rPr lang="en-US" dirty="0"/>
              <a:t>Machine Learning</a:t>
            </a:r>
          </a:p>
          <a:p>
            <a:r>
              <a:rPr lang="en-US" dirty="0"/>
              <a:t>Regression and Gradient Descent</a:t>
            </a:r>
          </a:p>
          <a:p>
            <a:pPr>
              <a:buNone/>
            </a:pPr>
            <a:endParaRPr lang="en-US" dirty="0"/>
          </a:p>
          <a:p>
            <a:endParaRPr lang="en-US" dirty="0"/>
          </a:p>
          <a:p>
            <a:pPr>
              <a:buNone/>
            </a:pPr>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798DD-C2E5-44B9-BCE1-56C7565A9239}"/>
              </a:ext>
            </a:extLst>
          </p:cNvPr>
          <p:cNvSpPr>
            <a:spLocks noGrp="1"/>
          </p:cNvSpPr>
          <p:nvPr>
            <p:ph type="title"/>
          </p:nvPr>
        </p:nvSpPr>
        <p:spPr/>
        <p:txBody>
          <a:bodyPr/>
          <a:lstStyle/>
          <a:p>
            <a:r>
              <a:rPr lang="en-US" dirty="0"/>
              <a:t>MNIST detail</a:t>
            </a:r>
            <a:br>
              <a:rPr lang="en-US" dirty="0"/>
            </a:br>
            <a:r>
              <a:rPr lang="en-US" dirty="0"/>
              <a:t>784 features  </a:t>
            </a:r>
          </a:p>
        </p:txBody>
      </p:sp>
      <p:pic>
        <p:nvPicPr>
          <p:cNvPr id="5" name="Content Placeholder 4">
            <a:extLst>
              <a:ext uri="{FF2B5EF4-FFF2-40B4-BE49-F238E27FC236}">
                <a16:creationId xmlns:a16="http://schemas.microsoft.com/office/drawing/2014/main" id="{77721473-3E13-42CD-ACEC-35534C65C36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5695" y="1676400"/>
            <a:ext cx="7382905" cy="4191585"/>
          </a:xfrm>
        </p:spPr>
      </p:pic>
    </p:spTree>
    <p:extLst>
      <p:ext uri="{BB962C8B-B14F-4D97-AF65-F5344CB8AC3E}">
        <p14:creationId xmlns:p14="http://schemas.microsoft.com/office/powerpoint/2010/main" val="35446126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EC1E7-9997-4AA3-9C2B-8D0C9265ED9A}"/>
              </a:ext>
            </a:extLst>
          </p:cNvPr>
          <p:cNvSpPr>
            <a:spLocks noGrp="1"/>
          </p:cNvSpPr>
          <p:nvPr>
            <p:ph type="title"/>
          </p:nvPr>
        </p:nvSpPr>
        <p:spPr/>
        <p:txBody>
          <a:bodyPr/>
          <a:lstStyle/>
          <a:p>
            <a:r>
              <a:rPr lang="en-US" dirty="0"/>
              <a:t>Gradient Descent Detail </a:t>
            </a:r>
          </a:p>
        </p:txBody>
      </p:sp>
      <p:sp>
        <p:nvSpPr>
          <p:cNvPr id="3" name="Content Placeholder 2">
            <a:extLst>
              <a:ext uri="{FF2B5EF4-FFF2-40B4-BE49-F238E27FC236}">
                <a16:creationId xmlns:a16="http://schemas.microsoft.com/office/drawing/2014/main" id="{E429E4B1-1745-4118-92AB-7B710A90743D}"/>
              </a:ext>
            </a:extLst>
          </p:cNvPr>
          <p:cNvSpPr>
            <a:spLocks noGrp="1"/>
          </p:cNvSpPr>
          <p:nvPr>
            <p:ph idx="1"/>
          </p:nvPr>
        </p:nvSpPr>
        <p:spPr>
          <a:xfrm>
            <a:off x="457200" y="1066800"/>
            <a:ext cx="8458200" cy="4530725"/>
          </a:xfrm>
        </p:spPr>
        <p:txBody>
          <a:bodyPr/>
          <a:lstStyle/>
          <a:p>
            <a:r>
              <a:rPr lang="en-US" dirty="0"/>
              <a:t>Gradient  </a:t>
            </a:r>
          </a:p>
          <a:p>
            <a:pPr lvl="1"/>
            <a:r>
              <a:rPr lang="en-US" dirty="0"/>
              <a:t>Increase or decrease when moving from one point to another</a:t>
            </a:r>
          </a:p>
          <a:p>
            <a:pPr lvl="1"/>
            <a:r>
              <a:rPr lang="en-US" dirty="0"/>
              <a:t>Derivative applied to functions of more than variable </a:t>
            </a:r>
          </a:p>
        </p:txBody>
      </p:sp>
      <p:pic>
        <p:nvPicPr>
          <p:cNvPr id="5" name="Picture 4">
            <a:extLst>
              <a:ext uri="{FF2B5EF4-FFF2-40B4-BE49-F238E27FC236}">
                <a16:creationId xmlns:a16="http://schemas.microsoft.com/office/drawing/2014/main" id="{54ABE632-8C72-44EE-AF27-544FF25401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0" y="3124200"/>
            <a:ext cx="5422406" cy="3087341"/>
          </a:xfrm>
          <a:prstGeom prst="rect">
            <a:avLst/>
          </a:prstGeom>
        </p:spPr>
      </p:pic>
      <p:sp>
        <p:nvSpPr>
          <p:cNvPr id="6" name="TextBox 5">
            <a:extLst>
              <a:ext uri="{FF2B5EF4-FFF2-40B4-BE49-F238E27FC236}">
                <a16:creationId xmlns:a16="http://schemas.microsoft.com/office/drawing/2014/main" id="{F9E36216-B3EA-4988-840B-96A22602BC5C}"/>
              </a:ext>
            </a:extLst>
          </p:cNvPr>
          <p:cNvSpPr txBox="1"/>
          <p:nvPr/>
        </p:nvSpPr>
        <p:spPr>
          <a:xfrm>
            <a:off x="152400" y="6477000"/>
            <a:ext cx="4206601" cy="246221"/>
          </a:xfrm>
          <a:prstGeom prst="rect">
            <a:avLst/>
          </a:prstGeom>
          <a:noFill/>
        </p:spPr>
        <p:txBody>
          <a:bodyPr wrap="none" rtlCol="0">
            <a:spAutoFit/>
          </a:bodyPr>
          <a:lstStyle/>
          <a:p>
            <a:r>
              <a:rPr lang="en-US" dirty="0"/>
              <a:t>Image from Udacity Machine Learning Course </a:t>
            </a:r>
            <a:r>
              <a:rPr lang="en-US" dirty="0">
                <a:hlinkClick r:id="rId4"/>
              </a:rPr>
              <a:t>https://www.udacity.com/</a:t>
            </a:r>
            <a:endParaRPr lang="en-US" dirty="0"/>
          </a:p>
        </p:txBody>
      </p:sp>
    </p:spTree>
    <p:extLst>
      <p:ext uri="{BB962C8B-B14F-4D97-AF65-F5344CB8AC3E}">
        <p14:creationId xmlns:p14="http://schemas.microsoft.com/office/powerpoint/2010/main" val="854119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5B30D-DDC1-47E7-89F4-02E098E78C9A}"/>
              </a:ext>
            </a:extLst>
          </p:cNvPr>
          <p:cNvSpPr>
            <a:spLocks noGrp="1"/>
          </p:cNvSpPr>
          <p:nvPr>
            <p:ph type="title"/>
          </p:nvPr>
        </p:nvSpPr>
        <p:spPr/>
        <p:txBody>
          <a:bodyPr/>
          <a:lstStyle/>
          <a:p>
            <a:r>
              <a:rPr lang="en-US" dirty="0"/>
              <a:t>Gradient Descent Recipe</a:t>
            </a:r>
          </a:p>
        </p:txBody>
      </p:sp>
      <p:sp>
        <p:nvSpPr>
          <p:cNvPr id="3" name="Content Placeholder 2">
            <a:extLst>
              <a:ext uri="{FF2B5EF4-FFF2-40B4-BE49-F238E27FC236}">
                <a16:creationId xmlns:a16="http://schemas.microsoft.com/office/drawing/2014/main" id="{E18547E9-FA3A-4541-8731-AF7812617862}"/>
              </a:ext>
            </a:extLst>
          </p:cNvPr>
          <p:cNvSpPr>
            <a:spLocks noGrp="1"/>
          </p:cNvSpPr>
          <p:nvPr>
            <p:ph idx="1"/>
          </p:nvPr>
        </p:nvSpPr>
        <p:spPr>
          <a:xfrm>
            <a:off x="152400" y="1406752"/>
            <a:ext cx="8839200" cy="4530725"/>
          </a:xfrm>
        </p:spPr>
        <p:txBody>
          <a:bodyPr/>
          <a:lstStyle/>
          <a:p>
            <a:r>
              <a:rPr lang="en-US" dirty="0"/>
              <a:t>Compute network output </a:t>
            </a:r>
          </a:p>
          <a:p>
            <a:pPr lvl="1"/>
            <a:r>
              <a:rPr lang="en-US" dirty="0"/>
              <a:t>h = </a:t>
            </a:r>
            <a:r>
              <a:rPr lang="en-US" dirty="0">
                <a:latin typeface="Symbol" panose="05050102010706020507" pitchFamily="18" charset="2"/>
              </a:rPr>
              <a:t>S (</a:t>
            </a:r>
            <a:r>
              <a:rPr lang="en-US" dirty="0"/>
              <a:t>w</a:t>
            </a:r>
            <a:r>
              <a:rPr lang="en-US" i="1" baseline="-25000" dirty="0"/>
              <a:t>i</a:t>
            </a:r>
            <a:r>
              <a:rPr lang="en-US" dirty="0"/>
              <a:t>x</a:t>
            </a:r>
            <a:r>
              <a:rPr lang="en-US" i="1" baseline="-25000" dirty="0"/>
              <a:t>i</a:t>
            </a:r>
            <a:r>
              <a:rPr lang="en-US" dirty="0"/>
              <a:t>)</a:t>
            </a:r>
          </a:p>
          <a:p>
            <a:pPr lvl="1"/>
            <a:r>
              <a:rPr lang="en-US" dirty="0"/>
              <a:t>y^ = f(h)	# f is the activation function</a:t>
            </a:r>
          </a:p>
          <a:p>
            <a:r>
              <a:rPr lang="en-US" dirty="0"/>
              <a:t>Compute error </a:t>
            </a:r>
          </a:p>
          <a:p>
            <a:pPr lvl="1"/>
            <a:r>
              <a:rPr lang="en-US" dirty="0"/>
              <a:t>y – y^ 		# expected value – output</a:t>
            </a:r>
          </a:p>
          <a:p>
            <a:r>
              <a:rPr lang="en-US" dirty="0"/>
              <a:t>Compute error term </a:t>
            </a:r>
          </a:p>
          <a:p>
            <a:pPr lvl="1"/>
            <a:r>
              <a:rPr lang="en-US" dirty="0"/>
              <a:t>(y – y^)*f’(h)	# f’ ii derivative of the activation function</a:t>
            </a:r>
          </a:p>
          <a:p>
            <a:r>
              <a:rPr lang="en-US" dirty="0"/>
              <a:t> Compute </a:t>
            </a:r>
            <a:r>
              <a:rPr lang="en-US" dirty="0" err="1"/>
              <a:t>w</a:t>
            </a:r>
            <a:r>
              <a:rPr lang="en-US" i="1" baseline="-25000" dirty="0" err="1"/>
              <a:t>i</a:t>
            </a:r>
            <a:r>
              <a:rPr lang="en-US" dirty="0"/>
              <a:t> </a:t>
            </a:r>
          </a:p>
          <a:p>
            <a:pPr lvl="1"/>
            <a:r>
              <a:rPr lang="en-US" dirty="0">
                <a:latin typeface="Symbol" panose="05050102010706020507" pitchFamily="18" charset="2"/>
              </a:rPr>
              <a:t>h</a:t>
            </a:r>
            <a:r>
              <a:rPr lang="en-US" dirty="0"/>
              <a:t>*(y-y^)*x	#</a:t>
            </a:r>
            <a:r>
              <a:rPr lang="en-US" dirty="0">
                <a:latin typeface="Symbol" panose="05050102010706020507" pitchFamily="18" charset="2"/>
              </a:rPr>
              <a:t> h </a:t>
            </a:r>
            <a:r>
              <a:rPr lang="en-US" dirty="0"/>
              <a:t>is the learning rate </a:t>
            </a:r>
          </a:p>
          <a:p>
            <a:endParaRPr lang="en-US" dirty="0"/>
          </a:p>
          <a:p>
            <a:pPr lvl="1"/>
            <a:endParaRPr lang="en-US" dirty="0"/>
          </a:p>
        </p:txBody>
      </p:sp>
    </p:spTree>
    <p:extLst>
      <p:ext uri="{BB962C8B-B14F-4D97-AF65-F5344CB8AC3E}">
        <p14:creationId xmlns:p14="http://schemas.microsoft.com/office/powerpoint/2010/main" val="40455722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BDFF2-9DB5-4187-B986-ECE2AC5FF95A}"/>
              </a:ext>
            </a:extLst>
          </p:cNvPr>
          <p:cNvSpPr>
            <a:spLocks noGrp="1"/>
          </p:cNvSpPr>
          <p:nvPr>
            <p:ph type="title"/>
          </p:nvPr>
        </p:nvSpPr>
        <p:spPr/>
        <p:txBody>
          <a:bodyPr/>
          <a:lstStyle/>
          <a:p>
            <a:r>
              <a:rPr lang="en-US" dirty="0"/>
              <a:t>Gradient Descent Recipe</a:t>
            </a:r>
          </a:p>
        </p:txBody>
      </p:sp>
      <p:sp>
        <p:nvSpPr>
          <p:cNvPr id="3" name="Content Placeholder 2">
            <a:extLst>
              <a:ext uri="{FF2B5EF4-FFF2-40B4-BE49-F238E27FC236}">
                <a16:creationId xmlns:a16="http://schemas.microsoft.com/office/drawing/2014/main" id="{2EC10423-F0E6-42C0-B15E-8076A190FA7C}"/>
              </a:ext>
            </a:extLst>
          </p:cNvPr>
          <p:cNvSpPr>
            <a:spLocks noGrp="1"/>
          </p:cNvSpPr>
          <p:nvPr>
            <p:ph idx="1"/>
          </p:nvPr>
        </p:nvSpPr>
        <p:spPr/>
        <p:txBody>
          <a:bodyPr/>
          <a:lstStyle/>
          <a:p>
            <a:r>
              <a:rPr lang="en-US" dirty="0"/>
              <a:t>Set the weight step to zero: </a:t>
            </a:r>
            <a:r>
              <a:rPr lang="en-US" dirty="0" err="1"/>
              <a:t>Δ</a:t>
            </a:r>
            <a:r>
              <a:rPr lang="en-US" i="1" dirty="0" err="1"/>
              <a:t>w</a:t>
            </a:r>
            <a:r>
              <a:rPr lang="en-US" dirty="0"/>
              <a:t>​</a:t>
            </a:r>
            <a:r>
              <a:rPr lang="en-US" i="1" dirty="0" err="1"/>
              <a:t>i</a:t>
            </a:r>
            <a:r>
              <a:rPr lang="en-US" dirty="0"/>
              <a:t>​​=0</a:t>
            </a:r>
          </a:p>
          <a:p>
            <a:r>
              <a:rPr lang="en-US" dirty="0"/>
              <a:t>For each record in the training data:</a:t>
            </a:r>
          </a:p>
          <a:p>
            <a:pPr lvl="1"/>
            <a:r>
              <a:rPr lang="en-US" dirty="0"/>
              <a:t>Make a forward pass through the network, calculating the output ​</a:t>
            </a:r>
            <a:r>
              <a:rPr lang="en-US" i="1" dirty="0"/>
              <a:t>y</a:t>
            </a:r>
            <a:r>
              <a:rPr lang="en-US" dirty="0"/>
              <a:t>​^​​=</a:t>
            </a:r>
            <a:r>
              <a:rPr lang="en-US" i="1" dirty="0"/>
              <a:t>f</a:t>
            </a:r>
            <a:r>
              <a:rPr lang="en-US" dirty="0"/>
              <a:t>(∑​</a:t>
            </a:r>
            <a:r>
              <a:rPr lang="en-US" i="1" dirty="0" err="1"/>
              <a:t>i</a:t>
            </a:r>
            <a:r>
              <a:rPr lang="en-US" dirty="0"/>
              <a:t>​​</a:t>
            </a:r>
            <a:r>
              <a:rPr lang="en-US" i="1" dirty="0"/>
              <a:t>w</a:t>
            </a:r>
            <a:r>
              <a:rPr lang="en-US" dirty="0"/>
              <a:t>​</a:t>
            </a:r>
            <a:r>
              <a:rPr lang="en-US" i="1" dirty="0" err="1"/>
              <a:t>i</a:t>
            </a:r>
            <a:r>
              <a:rPr lang="en-US" dirty="0"/>
              <a:t>​​</a:t>
            </a:r>
            <a:r>
              <a:rPr lang="en-US" i="1" dirty="0"/>
              <a:t>x</a:t>
            </a:r>
            <a:r>
              <a:rPr lang="en-US" dirty="0"/>
              <a:t>​</a:t>
            </a:r>
            <a:r>
              <a:rPr lang="en-US" i="1" dirty="0" err="1"/>
              <a:t>i</a:t>
            </a:r>
            <a:r>
              <a:rPr lang="en-US" dirty="0"/>
              <a:t>​​)</a:t>
            </a:r>
          </a:p>
          <a:p>
            <a:pPr lvl="1"/>
            <a:r>
              <a:rPr lang="en-US" dirty="0"/>
              <a:t>Calculate the error gradient in the output unit, </a:t>
            </a:r>
            <a:r>
              <a:rPr lang="en-US" i="1" dirty="0"/>
              <a:t>δ</a:t>
            </a:r>
            <a:r>
              <a:rPr lang="en-US" dirty="0"/>
              <a:t>=(</a:t>
            </a:r>
            <a:r>
              <a:rPr lang="en-US" i="1" dirty="0"/>
              <a:t>y</a:t>
            </a:r>
            <a:r>
              <a:rPr lang="en-US" dirty="0"/>
              <a:t>−​</a:t>
            </a:r>
            <a:r>
              <a:rPr lang="en-US" i="1" dirty="0"/>
              <a:t>y</a:t>
            </a:r>
            <a:r>
              <a:rPr lang="en-US" dirty="0"/>
              <a:t>​^​​)∗</a:t>
            </a:r>
            <a:r>
              <a:rPr lang="en-US" i="1" dirty="0"/>
              <a:t>f</a:t>
            </a:r>
            <a:r>
              <a:rPr lang="en-US" dirty="0"/>
              <a:t>​′​​(∑​</a:t>
            </a:r>
            <a:r>
              <a:rPr lang="en-US" i="1" dirty="0" err="1"/>
              <a:t>i</a:t>
            </a:r>
            <a:r>
              <a:rPr lang="en-US" dirty="0"/>
              <a:t>​​</a:t>
            </a:r>
            <a:r>
              <a:rPr lang="en-US" i="1" dirty="0"/>
              <a:t>w</a:t>
            </a:r>
            <a:r>
              <a:rPr lang="en-US" dirty="0"/>
              <a:t>​</a:t>
            </a:r>
            <a:r>
              <a:rPr lang="en-US" i="1" dirty="0" err="1"/>
              <a:t>i</a:t>
            </a:r>
            <a:r>
              <a:rPr lang="en-US" dirty="0"/>
              <a:t>​​</a:t>
            </a:r>
            <a:r>
              <a:rPr lang="en-US" i="1" dirty="0"/>
              <a:t>x</a:t>
            </a:r>
            <a:r>
              <a:rPr lang="en-US" dirty="0"/>
              <a:t>​</a:t>
            </a:r>
            <a:r>
              <a:rPr lang="en-US" i="1" dirty="0" err="1"/>
              <a:t>i</a:t>
            </a:r>
            <a:r>
              <a:rPr lang="en-US" dirty="0"/>
              <a:t>​​)</a:t>
            </a:r>
          </a:p>
          <a:p>
            <a:pPr lvl="1"/>
            <a:r>
              <a:rPr lang="en-US" dirty="0"/>
              <a:t>Update the weight step </a:t>
            </a:r>
            <a:r>
              <a:rPr lang="en-US" dirty="0" err="1"/>
              <a:t>Δ</a:t>
            </a:r>
            <a:r>
              <a:rPr lang="en-US" i="1" dirty="0" err="1"/>
              <a:t>w</a:t>
            </a:r>
            <a:r>
              <a:rPr lang="en-US" dirty="0"/>
              <a:t>​</a:t>
            </a:r>
            <a:r>
              <a:rPr lang="en-US" i="1" dirty="0" err="1"/>
              <a:t>i</a:t>
            </a:r>
            <a:r>
              <a:rPr lang="en-US" dirty="0"/>
              <a:t>​​=</a:t>
            </a:r>
            <a:r>
              <a:rPr lang="en-US" dirty="0" err="1"/>
              <a:t>Δ</a:t>
            </a:r>
            <a:r>
              <a:rPr lang="en-US" i="1" dirty="0" err="1"/>
              <a:t>w</a:t>
            </a:r>
            <a:r>
              <a:rPr lang="en-US" dirty="0"/>
              <a:t>​</a:t>
            </a:r>
            <a:r>
              <a:rPr lang="en-US" i="1" dirty="0" err="1"/>
              <a:t>i</a:t>
            </a:r>
            <a:r>
              <a:rPr lang="en-US" dirty="0"/>
              <a:t>​​+</a:t>
            </a:r>
            <a:r>
              <a:rPr lang="en-US" i="1" dirty="0" err="1"/>
              <a:t>δx</a:t>
            </a:r>
            <a:r>
              <a:rPr lang="en-US" dirty="0"/>
              <a:t>​</a:t>
            </a:r>
            <a:r>
              <a:rPr lang="en-US" i="1" dirty="0" err="1"/>
              <a:t>i</a:t>
            </a:r>
            <a:r>
              <a:rPr lang="en-US" dirty="0"/>
              <a:t>​​</a:t>
            </a:r>
          </a:p>
          <a:p>
            <a:endParaRPr lang="en-US" dirty="0"/>
          </a:p>
        </p:txBody>
      </p:sp>
    </p:spTree>
    <p:extLst>
      <p:ext uri="{BB962C8B-B14F-4D97-AF65-F5344CB8AC3E}">
        <p14:creationId xmlns:p14="http://schemas.microsoft.com/office/powerpoint/2010/main" val="41033345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266D7-F13A-4F15-8C62-0B2E5548B1AC}"/>
              </a:ext>
            </a:extLst>
          </p:cNvPr>
          <p:cNvSpPr>
            <a:spLocks noGrp="1"/>
          </p:cNvSpPr>
          <p:nvPr>
            <p:ph type="title"/>
          </p:nvPr>
        </p:nvSpPr>
        <p:spPr/>
        <p:txBody>
          <a:bodyPr/>
          <a:lstStyle/>
          <a:p>
            <a:r>
              <a:rPr lang="en-US" dirty="0"/>
              <a:t>Gradient Descent Recipe</a:t>
            </a:r>
          </a:p>
        </p:txBody>
      </p:sp>
      <p:sp>
        <p:nvSpPr>
          <p:cNvPr id="3" name="Content Placeholder 2">
            <a:extLst>
              <a:ext uri="{FF2B5EF4-FFF2-40B4-BE49-F238E27FC236}">
                <a16:creationId xmlns:a16="http://schemas.microsoft.com/office/drawing/2014/main" id="{2CC0141C-7F09-42F0-A804-D024F6C4DF0B}"/>
              </a:ext>
            </a:extLst>
          </p:cNvPr>
          <p:cNvSpPr>
            <a:spLocks noGrp="1"/>
          </p:cNvSpPr>
          <p:nvPr>
            <p:ph idx="1"/>
          </p:nvPr>
        </p:nvSpPr>
        <p:spPr/>
        <p:txBody>
          <a:bodyPr/>
          <a:lstStyle/>
          <a:p>
            <a:r>
              <a:rPr lang="en-US" dirty="0"/>
              <a:t>Update the weights </a:t>
            </a:r>
            <a:r>
              <a:rPr lang="en-US" i="1" dirty="0"/>
              <a:t>w</a:t>
            </a:r>
            <a:r>
              <a:rPr lang="en-US" dirty="0"/>
              <a:t>​</a:t>
            </a:r>
            <a:r>
              <a:rPr lang="en-US" i="1" dirty="0" err="1"/>
              <a:t>i</a:t>
            </a:r>
            <a:r>
              <a:rPr lang="en-US" dirty="0"/>
              <a:t>​​=</a:t>
            </a:r>
            <a:r>
              <a:rPr lang="en-US" i="1" dirty="0"/>
              <a:t>w</a:t>
            </a:r>
            <a:r>
              <a:rPr lang="en-US" dirty="0"/>
              <a:t>​</a:t>
            </a:r>
            <a:r>
              <a:rPr lang="en-US" i="1" dirty="0" err="1"/>
              <a:t>i</a:t>
            </a:r>
            <a:r>
              <a:rPr lang="en-US" dirty="0"/>
              <a:t>​​+</a:t>
            </a:r>
            <a:r>
              <a:rPr lang="en-US" i="1" dirty="0" err="1"/>
              <a:t>η</a:t>
            </a:r>
            <a:r>
              <a:rPr lang="en-US" dirty="0" err="1"/>
              <a:t>Δ</a:t>
            </a:r>
            <a:r>
              <a:rPr lang="en-US" i="1" dirty="0" err="1"/>
              <a:t>w</a:t>
            </a:r>
            <a:r>
              <a:rPr lang="en-US" dirty="0"/>
              <a:t>​</a:t>
            </a:r>
            <a:r>
              <a:rPr lang="en-US" i="1" dirty="0" err="1"/>
              <a:t>i</a:t>
            </a:r>
            <a:r>
              <a:rPr lang="en-US" dirty="0"/>
              <a:t>​​/</a:t>
            </a:r>
            <a:r>
              <a:rPr lang="en-US" i="1" dirty="0"/>
              <a:t>m</a:t>
            </a:r>
            <a:r>
              <a:rPr lang="en-US" dirty="0"/>
              <a:t> where </a:t>
            </a:r>
            <a:r>
              <a:rPr lang="en-US" i="1" dirty="0"/>
              <a:t>η</a:t>
            </a:r>
            <a:r>
              <a:rPr lang="en-US" dirty="0"/>
              <a:t> is the learning rate and </a:t>
            </a:r>
            <a:r>
              <a:rPr lang="en-US" i="1" dirty="0"/>
              <a:t>m</a:t>
            </a:r>
            <a:r>
              <a:rPr lang="en-US" dirty="0"/>
              <a:t> is the number of records. Here we're averaging the weight steps to help reduce any large variations in the training data.</a:t>
            </a:r>
          </a:p>
          <a:p>
            <a:r>
              <a:rPr lang="en-US" dirty="0"/>
              <a:t>Repeat for </a:t>
            </a:r>
            <a:r>
              <a:rPr lang="en-US" i="1" dirty="0"/>
              <a:t>e</a:t>
            </a:r>
            <a:r>
              <a:rPr lang="en-US" dirty="0"/>
              <a:t> epochs.</a:t>
            </a:r>
          </a:p>
          <a:p>
            <a:endParaRPr lang="en-US" dirty="0"/>
          </a:p>
        </p:txBody>
      </p:sp>
    </p:spTree>
    <p:extLst>
      <p:ext uri="{BB962C8B-B14F-4D97-AF65-F5344CB8AC3E}">
        <p14:creationId xmlns:p14="http://schemas.microsoft.com/office/powerpoint/2010/main" val="39001683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a:t>
            </a:r>
          </a:p>
        </p:txBody>
      </p:sp>
      <p:sp>
        <p:nvSpPr>
          <p:cNvPr id="3" name="Content Placeholder 2"/>
          <p:cNvSpPr>
            <a:spLocks noGrp="1"/>
          </p:cNvSpPr>
          <p:nvPr>
            <p:ph idx="1"/>
          </p:nvPr>
        </p:nvSpPr>
        <p:spPr>
          <a:xfrm>
            <a:off x="457200" y="1143000"/>
            <a:ext cx="8229600" cy="5367475"/>
          </a:xfrm>
        </p:spPr>
        <p:txBody>
          <a:bodyPr/>
          <a:lstStyle/>
          <a:p>
            <a:r>
              <a:rPr lang="en-US" dirty="0"/>
              <a:t>Everything is made of waves; also particles !</a:t>
            </a:r>
          </a:p>
          <a:p>
            <a:r>
              <a:rPr lang="en-US" dirty="0"/>
              <a:t>Quantum physics is discrete</a:t>
            </a:r>
          </a:p>
          <a:p>
            <a:r>
              <a:rPr lang="en-US" dirty="0"/>
              <a:t>Quantum physics is probabilistic </a:t>
            </a:r>
          </a:p>
          <a:p>
            <a:r>
              <a:rPr lang="en-US" dirty="0"/>
              <a:t>Quantum physics is non-local</a:t>
            </a:r>
          </a:p>
          <a:p>
            <a:r>
              <a:rPr lang="en-US" dirty="0"/>
              <a:t>Quantum physic is very small</a:t>
            </a:r>
          </a:p>
          <a:p>
            <a:r>
              <a:rPr lang="en-US" dirty="0"/>
              <a:t>Quantum physics is not magic</a:t>
            </a:r>
          </a:p>
          <a:p>
            <a:pPr lvl="1"/>
            <a:r>
              <a:rPr lang="en-US" dirty="0"/>
              <a:t>Matter can exist in multiple states simultaneously!</a:t>
            </a:r>
          </a:p>
          <a:p>
            <a:pPr lvl="1"/>
            <a:r>
              <a:rPr lang="en-US" dirty="0">
                <a:hlinkClick r:id="rId3"/>
              </a:rPr>
              <a:t>Schrodinger's Cat</a:t>
            </a:r>
            <a:endParaRPr lang="en-US" dirty="0"/>
          </a:p>
          <a:p>
            <a:r>
              <a:rPr lang="en-US" dirty="0">
                <a:hlinkClick r:id="rId4"/>
              </a:rPr>
              <a:t>See this article</a:t>
            </a:r>
            <a:r>
              <a:rPr lang="en-US" dirty="0"/>
              <a:t>  for more information </a:t>
            </a:r>
          </a:p>
        </p:txBody>
      </p:sp>
    </p:spTree>
    <p:extLst>
      <p:ext uri="{BB962C8B-B14F-4D97-AF65-F5344CB8AC3E}">
        <p14:creationId xmlns:p14="http://schemas.microsoft.com/office/powerpoint/2010/main" val="25814052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 </a:t>
            </a:r>
          </a:p>
        </p:txBody>
      </p:sp>
      <p:sp>
        <p:nvSpPr>
          <p:cNvPr id="3" name="Content Placeholder 2"/>
          <p:cNvSpPr>
            <a:spLocks noGrp="1"/>
          </p:cNvSpPr>
          <p:nvPr>
            <p:ph idx="1"/>
          </p:nvPr>
        </p:nvSpPr>
        <p:spPr/>
        <p:txBody>
          <a:bodyPr/>
          <a:lstStyle/>
          <a:p>
            <a:r>
              <a:rPr lang="en-US" sz="1600" dirty="0">
                <a:hlinkClick r:id="rId3"/>
              </a:rPr>
              <a:t>Neural Networks and Deep Learning </a:t>
            </a:r>
            <a:r>
              <a:rPr lang="en-US" sz="1600" dirty="0"/>
              <a:t>(by Michael Nielson)</a:t>
            </a:r>
            <a:endParaRPr lang="en-US" sz="1600" dirty="0">
              <a:hlinkClick r:id="rId4"/>
            </a:endParaRPr>
          </a:p>
          <a:p>
            <a:r>
              <a:rPr lang="en-US" sz="1600" dirty="0">
                <a:hlinkClick r:id="rId4"/>
              </a:rPr>
              <a:t>Deep Learning Book </a:t>
            </a:r>
            <a:r>
              <a:rPr lang="en-US" sz="1600" dirty="0"/>
              <a:t>(Ian </a:t>
            </a:r>
            <a:r>
              <a:rPr lang="en-US" sz="1600" dirty="0" err="1"/>
              <a:t>Goodfellow</a:t>
            </a:r>
            <a:r>
              <a:rPr lang="en-US" sz="1600" dirty="0"/>
              <a:t> and </a:t>
            </a:r>
            <a:r>
              <a:rPr lang="en-US" sz="1600" dirty="0" err="1"/>
              <a:t>Yoshua</a:t>
            </a:r>
            <a:r>
              <a:rPr lang="en-US" sz="1600" dirty="0"/>
              <a:t> </a:t>
            </a:r>
            <a:r>
              <a:rPr lang="en-US" sz="1600" dirty="0" err="1"/>
              <a:t>Bengio</a:t>
            </a:r>
            <a:r>
              <a:rPr lang="en-US" sz="1600" dirty="0"/>
              <a:t> and Aaron </a:t>
            </a:r>
            <a:r>
              <a:rPr lang="en-US" sz="1600" dirty="0" err="1"/>
              <a:t>Cour</a:t>
            </a:r>
            <a:r>
              <a:rPr lang="en-US" sz="1600" b="1" dirty="0" err="1"/>
              <a:t>ville</a:t>
            </a:r>
            <a:r>
              <a:rPr lang="en-US" sz="1600" b="1" dirty="0"/>
              <a:t>)</a:t>
            </a:r>
          </a:p>
          <a:p>
            <a:r>
              <a:rPr lang="en-US" sz="1600" dirty="0">
                <a:hlinkClick r:id="rId5"/>
              </a:rPr>
              <a:t>TensorFlow Playground</a:t>
            </a:r>
            <a:endParaRPr lang="en-US" sz="1600" dirty="0"/>
          </a:p>
          <a:p>
            <a:r>
              <a:rPr lang="en-US" sz="1600" dirty="0" err="1"/>
              <a:t>Udacity</a:t>
            </a:r>
            <a:r>
              <a:rPr lang="en-US" sz="1600" dirty="0"/>
              <a:t> Machine Learning Course (free)</a:t>
            </a:r>
          </a:p>
          <a:p>
            <a:r>
              <a:rPr lang="en-US" sz="1600" dirty="0">
                <a:hlinkClick r:id="rId6"/>
              </a:rPr>
              <a:t>Stanford CS231n CIFAR classifier in browser</a:t>
            </a:r>
          </a:p>
          <a:p>
            <a:r>
              <a:rPr lang="en-US" sz="1600" dirty="0">
                <a:hlinkClick r:id="rId7"/>
              </a:rPr>
              <a:t>Wikipedia Machine Learning Portal </a:t>
            </a:r>
            <a:endParaRPr lang="en-US" sz="1600" dirty="0"/>
          </a:p>
          <a:p>
            <a:endParaRPr lang="en-US" sz="1600" b="1" dirty="0"/>
          </a:p>
          <a:p>
            <a:endParaRPr lang="en-US" sz="1200" dirty="0"/>
          </a:p>
        </p:txBody>
      </p:sp>
    </p:spTree>
    <p:extLst>
      <p:ext uri="{BB962C8B-B14F-4D97-AF65-F5344CB8AC3E}">
        <p14:creationId xmlns:p14="http://schemas.microsoft.com/office/powerpoint/2010/main" val="35774835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 y="1524000"/>
            <a:ext cx="6248400" cy="3916250"/>
          </a:xfrm>
          <a:prstGeom prst="rect">
            <a:avLst/>
          </a:prstGeom>
        </p:spPr>
      </p:pic>
    </p:spTree>
    <p:extLst>
      <p:ext uri="{BB962C8B-B14F-4D97-AF65-F5344CB8AC3E}">
        <p14:creationId xmlns:p14="http://schemas.microsoft.com/office/powerpoint/2010/main" val="2424082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3DE9EE-606F-47D3-86E1-FD733A14D27C}"/>
              </a:ext>
            </a:extLst>
          </p:cNvPr>
          <p:cNvSpPr>
            <a:spLocks noGrp="1"/>
          </p:cNvSpPr>
          <p:nvPr>
            <p:ph idx="1"/>
          </p:nvPr>
        </p:nvSpPr>
        <p:spPr>
          <a:xfrm>
            <a:off x="533400" y="1490420"/>
            <a:ext cx="8229600" cy="4530725"/>
          </a:xfrm>
        </p:spPr>
        <p:txBody>
          <a:bodyPr/>
          <a:lstStyle/>
          <a:p>
            <a:pPr marL="0" indent="0">
              <a:buNone/>
            </a:pPr>
            <a:r>
              <a:rPr lang="en-US" sz="6000" dirty="0"/>
              <a:t>So …what is machine learning? </a:t>
            </a:r>
          </a:p>
        </p:txBody>
      </p:sp>
      <p:pic>
        <p:nvPicPr>
          <p:cNvPr id="5" name="Picture 4">
            <a:extLst>
              <a:ext uri="{FF2B5EF4-FFF2-40B4-BE49-F238E27FC236}">
                <a16:creationId xmlns:a16="http://schemas.microsoft.com/office/drawing/2014/main" id="{4CB9ED65-95B1-4D4C-AD4B-CDA6B5C425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0" y="4363795"/>
            <a:ext cx="2857500" cy="1657350"/>
          </a:xfrm>
          <a:prstGeom prst="rect">
            <a:avLst/>
          </a:prstGeom>
        </p:spPr>
      </p:pic>
    </p:spTree>
    <p:extLst>
      <p:ext uri="{BB962C8B-B14F-4D97-AF65-F5344CB8AC3E}">
        <p14:creationId xmlns:p14="http://schemas.microsoft.com/office/powerpoint/2010/main" val="418006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4C841-9D5D-4B8B-87FF-FEF834DE155B}"/>
              </a:ext>
            </a:extLst>
          </p:cNvPr>
          <p:cNvSpPr>
            <a:spLocks noGrp="1"/>
          </p:cNvSpPr>
          <p:nvPr>
            <p:ph type="title"/>
          </p:nvPr>
        </p:nvSpPr>
        <p:spPr/>
        <p:txBody>
          <a:bodyPr/>
          <a:lstStyle/>
          <a:p>
            <a:r>
              <a:rPr lang="en-US" sz="4000" dirty="0"/>
              <a:t>Write a program to identify</a:t>
            </a:r>
          </a:p>
        </p:txBody>
      </p:sp>
      <p:pic>
        <p:nvPicPr>
          <p:cNvPr id="11" name="Picture 10">
            <a:extLst>
              <a:ext uri="{FF2B5EF4-FFF2-40B4-BE49-F238E27FC236}">
                <a16:creationId xmlns:a16="http://schemas.microsoft.com/office/drawing/2014/main" id="{A72A755A-02B0-4E21-A72B-CF6BBE9AAB9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585256">
            <a:off x="4661254" y="2492390"/>
            <a:ext cx="3730149" cy="2599801"/>
          </a:xfrm>
          <a:prstGeom prst="rect">
            <a:avLst/>
          </a:prstGeom>
        </p:spPr>
      </p:pic>
      <p:pic>
        <p:nvPicPr>
          <p:cNvPr id="13" name="Picture 12">
            <a:extLst>
              <a:ext uri="{FF2B5EF4-FFF2-40B4-BE49-F238E27FC236}">
                <a16:creationId xmlns:a16="http://schemas.microsoft.com/office/drawing/2014/main" id="{58D0BFDE-FBBE-4ECF-B0DC-07F717440C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9535" y="1859907"/>
            <a:ext cx="4812065" cy="3609049"/>
          </a:xfrm>
          <a:prstGeom prst="rect">
            <a:avLst/>
          </a:prstGeom>
        </p:spPr>
      </p:pic>
      <p:pic>
        <p:nvPicPr>
          <p:cNvPr id="19" name="Picture 18">
            <a:extLst>
              <a:ext uri="{FF2B5EF4-FFF2-40B4-BE49-F238E27FC236}">
                <a16:creationId xmlns:a16="http://schemas.microsoft.com/office/drawing/2014/main" id="{33553F50-291E-4A92-B693-F349C01193B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72000" y="1981200"/>
            <a:ext cx="3276600" cy="3276600"/>
          </a:xfrm>
          <a:prstGeom prst="rect">
            <a:avLst/>
          </a:prstGeom>
        </p:spPr>
      </p:pic>
      <p:sp>
        <p:nvSpPr>
          <p:cNvPr id="20" name="TextBox 19">
            <a:extLst>
              <a:ext uri="{FF2B5EF4-FFF2-40B4-BE49-F238E27FC236}">
                <a16:creationId xmlns:a16="http://schemas.microsoft.com/office/drawing/2014/main" id="{201A2B00-099E-47DF-800F-81990D13509B}"/>
              </a:ext>
            </a:extLst>
          </p:cNvPr>
          <p:cNvSpPr txBox="1"/>
          <p:nvPr/>
        </p:nvSpPr>
        <p:spPr>
          <a:xfrm>
            <a:off x="1197859" y="5339953"/>
            <a:ext cx="3166251" cy="769441"/>
          </a:xfrm>
          <a:prstGeom prst="rect">
            <a:avLst/>
          </a:prstGeom>
          <a:noFill/>
        </p:spPr>
        <p:txBody>
          <a:bodyPr wrap="none" rtlCol="0">
            <a:spAutoFit/>
          </a:bodyPr>
          <a:lstStyle/>
          <a:p>
            <a:r>
              <a:rPr lang="en-US" sz="4400" dirty="0"/>
              <a:t>Easy right ?</a:t>
            </a:r>
          </a:p>
        </p:txBody>
      </p:sp>
    </p:spTree>
    <p:extLst>
      <p:ext uri="{BB962C8B-B14F-4D97-AF65-F5344CB8AC3E}">
        <p14:creationId xmlns:p14="http://schemas.microsoft.com/office/powerpoint/2010/main" val="2108912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ppt_x"/>
                                          </p:val>
                                        </p:tav>
                                        <p:tav tm="100000">
                                          <p:val>
                                            <p:strVal val="#ppt_x"/>
                                          </p:val>
                                        </p:tav>
                                      </p:tavLst>
                                    </p:anim>
                                    <p:anim calcmode="lin" valueType="num">
                                      <p:cBhvr additive="base">
                                        <p:cTn id="2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A9F9B-09D7-4E7C-BA84-65901FB321C7}"/>
              </a:ext>
            </a:extLst>
          </p:cNvPr>
          <p:cNvSpPr>
            <a:spLocks noGrp="1"/>
          </p:cNvSpPr>
          <p:nvPr>
            <p:ph type="title"/>
          </p:nvPr>
        </p:nvSpPr>
        <p:spPr/>
        <p:txBody>
          <a:bodyPr/>
          <a:lstStyle/>
          <a:p>
            <a:r>
              <a:rPr lang="en-US" dirty="0"/>
              <a:t>What if the objects are very different? </a:t>
            </a:r>
          </a:p>
        </p:txBody>
      </p:sp>
      <p:pic>
        <p:nvPicPr>
          <p:cNvPr id="5" name="Picture 4">
            <a:extLst>
              <a:ext uri="{FF2B5EF4-FFF2-40B4-BE49-F238E27FC236}">
                <a16:creationId xmlns:a16="http://schemas.microsoft.com/office/drawing/2014/main" id="{B9E4F4B2-8B54-449E-9CB0-F37C3259512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 y="1700702"/>
            <a:ext cx="2870895" cy="3176098"/>
          </a:xfrm>
          <a:prstGeom prst="rect">
            <a:avLst/>
          </a:prstGeom>
        </p:spPr>
      </p:pic>
      <p:pic>
        <p:nvPicPr>
          <p:cNvPr id="7" name="Picture 6">
            <a:extLst>
              <a:ext uri="{FF2B5EF4-FFF2-40B4-BE49-F238E27FC236}">
                <a16:creationId xmlns:a16="http://schemas.microsoft.com/office/drawing/2014/main" id="{9BF37870-F466-41BB-8274-BBEB91968D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12862" y="2443329"/>
            <a:ext cx="3589170" cy="2114550"/>
          </a:xfrm>
          <a:prstGeom prst="rect">
            <a:avLst/>
          </a:prstGeom>
        </p:spPr>
      </p:pic>
    </p:spTree>
    <p:extLst>
      <p:ext uri="{BB962C8B-B14F-4D97-AF65-F5344CB8AC3E}">
        <p14:creationId xmlns:p14="http://schemas.microsoft.com/office/powerpoint/2010/main" val="2424523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138EE-3C4A-497F-A8D2-F44D0F769419}"/>
              </a:ext>
            </a:extLst>
          </p:cNvPr>
          <p:cNvSpPr>
            <a:spLocks noGrp="1"/>
          </p:cNvSpPr>
          <p:nvPr>
            <p:ph type="title"/>
          </p:nvPr>
        </p:nvSpPr>
        <p:spPr/>
        <p:txBody>
          <a:bodyPr/>
          <a:lstStyle/>
          <a:p>
            <a:r>
              <a:rPr lang="en-US" dirty="0"/>
              <a:t>Can you pick ……</a:t>
            </a:r>
          </a:p>
        </p:txBody>
      </p:sp>
      <p:pic>
        <p:nvPicPr>
          <p:cNvPr id="5" name="Content Placeholder 4">
            <a:extLst>
              <a:ext uri="{FF2B5EF4-FFF2-40B4-BE49-F238E27FC236}">
                <a16:creationId xmlns:a16="http://schemas.microsoft.com/office/drawing/2014/main" id="{6F254463-9413-4466-A9BB-74480CD0852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4294" y="1512376"/>
            <a:ext cx="7775412" cy="4013454"/>
          </a:xfrm>
        </p:spPr>
      </p:pic>
      <p:sp>
        <p:nvSpPr>
          <p:cNvPr id="6" name="TextBox 5">
            <a:extLst>
              <a:ext uri="{FF2B5EF4-FFF2-40B4-BE49-F238E27FC236}">
                <a16:creationId xmlns:a16="http://schemas.microsoft.com/office/drawing/2014/main" id="{5B9D7E0E-07CC-4944-A1C6-E637E25BB322}"/>
              </a:ext>
            </a:extLst>
          </p:cNvPr>
          <p:cNvSpPr txBox="1"/>
          <p:nvPr/>
        </p:nvSpPr>
        <p:spPr>
          <a:xfrm>
            <a:off x="838200" y="5715000"/>
            <a:ext cx="3143809" cy="400110"/>
          </a:xfrm>
          <a:prstGeom prst="rect">
            <a:avLst/>
          </a:prstGeom>
          <a:noFill/>
        </p:spPr>
        <p:txBody>
          <a:bodyPr wrap="none" rtlCol="0">
            <a:spAutoFit/>
          </a:bodyPr>
          <a:lstStyle/>
          <a:p>
            <a:r>
              <a:rPr lang="en-US" dirty="0"/>
              <a:t>Google I/O 2017 Machine Learning APIs by Example</a:t>
            </a:r>
          </a:p>
          <a:p>
            <a:r>
              <a:rPr lang="en-US" i="1" dirty="0">
                <a:hlinkClick r:id="rId4"/>
              </a:rPr>
              <a:t>https://www.youtube.com/watch?v=ETeeSYMGZn0</a:t>
            </a:r>
            <a:endParaRPr lang="en-US" i="1" dirty="0"/>
          </a:p>
        </p:txBody>
      </p:sp>
    </p:spTree>
    <p:extLst>
      <p:ext uri="{BB962C8B-B14F-4D97-AF65-F5344CB8AC3E}">
        <p14:creationId xmlns:p14="http://schemas.microsoft.com/office/powerpoint/2010/main" val="3433740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50A94-B6EB-43BE-B6FF-1ACD96BF721F}"/>
              </a:ext>
            </a:extLst>
          </p:cNvPr>
          <p:cNvSpPr>
            <a:spLocks noGrp="1"/>
          </p:cNvSpPr>
          <p:nvPr>
            <p:ph type="title"/>
          </p:nvPr>
        </p:nvSpPr>
        <p:spPr/>
        <p:txBody>
          <a:bodyPr/>
          <a:lstStyle/>
          <a:p>
            <a:r>
              <a:rPr lang="en-US" dirty="0"/>
              <a:t>The Big Idea</a:t>
            </a:r>
          </a:p>
        </p:txBody>
      </p:sp>
      <p:sp>
        <p:nvSpPr>
          <p:cNvPr id="3" name="Content Placeholder 2">
            <a:extLst>
              <a:ext uri="{FF2B5EF4-FFF2-40B4-BE49-F238E27FC236}">
                <a16:creationId xmlns:a16="http://schemas.microsoft.com/office/drawing/2014/main" id="{59B885CA-29D1-4DAC-A300-E11F4CD31B55}"/>
              </a:ext>
            </a:extLst>
          </p:cNvPr>
          <p:cNvSpPr>
            <a:spLocks noGrp="1"/>
          </p:cNvSpPr>
          <p:nvPr>
            <p:ph idx="1"/>
          </p:nvPr>
        </p:nvSpPr>
        <p:spPr>
          <a:xfrm>
            <a:off x="457199" y="1600200"/>
            <a:ext cx="6274453" cy="4530725"/>
          </a:xfrm>
        </p:spPr>
        <p:txBody>
          <a:bodyPr/>
          <a:lstStyle/>
          <a:p>
            <a:r>
              <a:rPr lang="en-US" dirty="0"/>
              <a:t>Don’t want to write code that contains rules </a:t>
            </a:r>
          </a:p>
          <a:p>
            <a:r>
              <a:rPr lang="en-US" dirty="0"/>
              <a:t>Write code that will find the patterns</a:t>
            </a:r>
          </a:p>
          <a:p>
            <a:r>
              <a:rPr lang="en-US" dirty="0"/>
              <a:t>Write code that will </a:t>
            </a:r>
            <a:r>
              <a:rPr lang="en-US" i="1" dirty="0">
                <a:solidFill>
                  <a:srgbClr val="002060"/>
                </a:solidFill>
              </a:rPr>
              <a:t>learn</a:t>
            </a:r>
            <a:r>
              <a:rPr lang="en-US" dirty="0"/>
              <a:t> from data  </a:t>
            </a:r>
          </a:p>
          <a:p>
            <a:pPr lvl="1"/>
            <a:r>
              <a:rPr lang="en-US" dirty="0"/>
              <a:t>All kinds of data </a:t>
            </a:r>
          </a:p>
          <a:p>
            <a:pPr lvl="2"/>
            <a:r>
              <a:rPr lang="en-US" dirty="0"/>
              <a:t>Video, text, images</a:t>
            </a:r>
          </a:p>
        </p:txBody>
      </p:sp>
      <p:pic>
        <p:nvPicPr>
          <p:cNvPr id="4" name="Content Placeholder 4">
            <a:extLst>
              <a:ext uri="{FF2B5EF4-FFF2-40B4-BE49-F238E27FC236}">
                <a16:creationId xmlns:a16="http://schemas.microsoft.com/office/drawing/2014/main" id="{87F6280C-5A56-4176-815B-32C0D7E296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6731653" y="1143000"/>
            <a:ext cx="1955147" cy="2570163"/>
          </a:xfrm>
          <a:prstGeom prst="rect">
            <a:avLst/>
          </a:prstGeom>
          <a:noFill/>
          <a:ln w="9525">
            <a:noFill/>
            <a:miter lim="800000"/>
            <a:headEnd/>
            <a:tailEnd/>
          </a:ln>
        </p:spPr>
      </p:pic>
    </p:spTree>
    <p:extLst>
      <p:ext uri="{BB962C8B-B14F-4D97-AF65-F5344CB8AC3E}">
        <p14:creationId xmlns:p14="http://schemas.microsoft.com/office/powerpoint/2010/main" val="2813657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73822-0207-4595-96EE-DBB4F8196A5C}"/>
              </a:ext>
            </a:extLst>
          </p:cNvPr>
          <p:cNvSpPr>
            <a:spLocks noGrp="1"/>
          </p:cNvSpPr>
          <p:nvPr>
            <p:ph type="title"/>
          </p:nvPr>
        </p:nvSpPr>
        <p:spPr/>
        <p:txBody>
          <a:bodyPr/>
          <a:lstStyle/>
          <a:p>
            <a:r>
              <a:rPr lang="en-US" dirty="0"/>
              <a:t>Machine Learning </a:t>
            </a:r>
          </a:p>
        </p:txBody>
      </p:sp>
      <p:sp>
        <p:nvSpPr>
          <p:cNvPr id="3" name="Content Placeholder 2">
            <a:extLst>
              <a:ext uri="{FF2B5EF4-FFF2-40B4-BE49-F238E27FC236}">
                <a16:creationId xmlns:a16="http://schemas.microsoft.com/office/drawing/2014/main" id="{7EC91A43-BEB9-474F-A223-E0FF93C792A5}"/>
              </a:ext>
            </a:extLst>
          </p:cNvPr>
          <p:cNvSpPr>
            <a:spLocks noGrp="1"/>
          </p:cNvSpPr>
          <p:nvPr>
            <p:ph idx="1"/>
          </p:nvPr>
        </p:nvSpPr>
        <p:spPr>
          <a:xfrm>
            <a:off x="426720" y="1103240"/>
            <a:ext cx="8229600" cy="2181151"/>
          </a:xfrm>
        </p:spPr>
        <p:txBody>
          <a:bodyPr/>
          <a:lstStyle/>
          <a:p>
            <a:r>
              <a:rPr lang="en-US" sz="2400" dirty="0"/>
              <a:t>Field of Artificial Intelligence </a:t>
            </a:r>
          </a:p>
          <a:p>
            <a:r>
              <a:rPr lang="en-US" sz="2400" dirty="0"/>
              <a:t>Computers learn environment from data rather that rules in computer programs </a:t>
            </a:r>
          </a:p>
          <a:p>
            <a:r>
              <a:rPr lang="en-US" sz="2400" dirty="0"/>
              <a:t>Supervised Learning </a:t>
            </a:r>
          </a:p>
          <a:p>
            <a:pPr lvl="1"/>
            <a:r>
              <a:rPr lang="en-US" sz="2000" dirty="0"/>
              <a:t>Train with known data </a:t>
            </a:r>
          </a:p>
        </p:txBody>
      </p:sp>
      <p:pic>
        <p:nvPicPr>
          <p:cNvPr id="5" name="Picture 4" descr="A picture containing photo, many, different&#10;&#10;Description generated with high confidence">
            <a:extLst>
              <a:ext uri="{FF2B5EF4-FFF2-40B4-BE49-F238E27FC236}">
                <a16:creationId xmlns:a16="http://schemas.microsoft.com/office/drawing/2014/main" id="{FFA6E5B1-483F-450E-910C-9E80D51742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3429000"/>
            <a:ext cx="2743200" cy="2743200"/>
          </a:xfrm>
          <a:prstGeom prst="rect">
            <a:avLst/>
          </a:prstGeom>
        </p:spPr>
      </p:pic>
      <p:pic>
        <p:nvPicPr>
          <p:cNvPr id="7" name="Picture 6" descr="A group of people standing in front of a crowd&#10;&#10;Description generated with high confidence">
            <a:extLst>
              <a:ext uri="{FF2B5EF4-FFF2-40B4-BE49-F238E27FC236}">
                <a16:creationId xmlns:a16="http://schemas.microsoft.com/office/drawing/2014/main" id="{24EF4B9F-8DFC-40EB-BF03-D8D2DECF88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7352" y="3429000"/>
            <a:ext cx="2743200" cy="2743200"/>
          </a:xfrm>
          <a:prstGeom prst="rect">
            <a:avLst/>
          </a:prstGeom>
        </p:spPr>
      </p:pic>
      <p:pic>
        <p:nvPicPr>
          <p:cNvPr id="9" name="Picture 8">
            <a:extLst>
              <a:ext uri="{FF2B5EF4-FFF2-40B4-BE49-F238E27FC236}">
                <a16:creationId xmlns:a16="http://schemas.microsoft.com/office/drawing/2014/main" id="{CFAB4700-4E98-444C-80DF-7F062D92EA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600" y="3459480"/>
            <a:ext cx="2788920" cy="2788920"/>
          </a:xfrm>
          <a:prstGeom prst="rect">
            <a:avLst/>
          </a:prstGeom>
        </p:spPr>
      </p:pic>
      <p:sp>
        <p:nvSpPr>
          <p:cNvPr id="10" name="Rectangle 9">
            <a:extLst>
              <a:ext uri="{FF2B5EF4-FFF2-40B4-BE49-F238E27FC236}">
                <a16:creationId xmlns:a16="http://schemas.microsoft.com/office/drawing/2014/main" id="{C3E7E6C4-4C7D-4738-A9D2-11C4E2782579}"/>
              </a:ext>
            </a:extLst>
          </p:cNvPr>
          <p:cNvSpPr/>
          <p:nvPr/>
        </p:nvSpPr>
        <p:spPr>
          <a:xfrm>
            <a:off x="655320" y="6248400"/>
            <a:ext cx="5288280" cy="400110"/>
          </a:xfrm>
          <a:prstGeom prst="rect">
            <a:avLst/>
          </a:prstGeom>
        </p:spPr>
        <p:txBody>
          <a:bodyPr wrap="square">
            <a:spAutoFit/>
          </a:bodyPr>
          <a:lstStyle/>
          <a:p>
            <a:r>
              <a:rPr lang="en-US" dirty="0">
                <a:hlinkClick r:id="rId6"/>
              </a:rPr>
              <a:t>https://www2.warwick.ac.uk/fac/cross_fac/complexity/study/msc_and_phd/co902/</a:t>
            </a:r>
            <a:endParaRPr lang="en-US" dirty="0"/>
          </a:p>
          <a:p>
            <a:endParaRPr lang="en-US" dirty="0"/>
          </a:p>
        </p:txBody>
      </p:sp>
    </p:spTree>
    <p:extLst>
      <p:ext uri="{BB962C8B-B14F-4D97-AF65-F5344CB8AC3E}">
        <p14:creationId xmlns:p14="http://schemas.microsoft.com/office/powerpoint/2010/main" val="1318702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D07FB-B62F-4FF2-ADA9-250E95B1C764}"/>
              </a:ext>
            </a:extLst>
          </p:cNvPr>
          <p:cNvSpPr>
            <a:spLocks noGrp="1"/>
          </p:cNvSpPr>
          <p:nvPr>
            <p:ph type="title"/>
          </p:nvPr>
        </p:nvSpPr>
        <p:spPr/>
        <p:txBody>
          <a:bodyPr/>
          <a:lstStyle/>
          <a:p>
            <a:r>
              <a:rPr lang="en-US" dirty="0"/>
              <a:t>Block Diagram with Backpropagation</a:t>
            </a:r>
          </a:p>
        </p:txBody>
      </p:sp>
      <p:sp>
        <p:nvSpPr>
          <p:cNvPr id="3" name="Content Placeholder 2">
            <a:extLst>
              <a:ext uri="{FF2B5EF4-FFF2-40B4-BE49-F238E27FC236}">
                <a16:creationId xmlns:a16="http://schemas.microsoft.com/office/drawing/2014/main" id="{7475E92D-7688-495A-96EC-2AA0799E4EC4}"/>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294630212"/>
      </p:ext>
    </p:extLst>
  </p:cSld>
  <p:clrMapOvr>
    <a:masterClrMapping/>
  </p:clrMapOvr>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Edge</Template>
  <TotalTime>10035</TotalTime>
  <Words>790</Words>
  <Application>Microsoft Office PowerPoint</Application>
  <PresentationFormat>On-screen Show (4:3)</PresentationFormat>
  <Paragraphs>164</Paragraphs>
  <Slides>27</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Garamond</vt:lpstr>
      <vt:lpstr>Roboto Mono</vt:lpstr>
      <vt:lpstr>Symbol</vt:lpstr>
      <vt:lpstr>Wingdings</vt:lpstr>
      <vt:lpstr>Edge</vt:lpstr>
      <vt:lpstr> Intro to Neural Networks    </vt:lpstr>
      <vt:lpstr>Agenda </vt:lpstr>
      <vt:lpstr>PowerPoint Presentation</vt:lpstr>
      <vt:lpstr>Write a program to identify</vt:lpstr>
      <vt:lpstr>What if the objects are very different? </vt:lpstr>
      <vt:lpstr>Can you pick ……</vt:lpstr>
      <vt:lpstr>The Big Idea</vt:lpstr>
      <vt:lpstr>Machine Learning </vt:lpstr>
      <vt:lpstr>Block Diagram with Backpropagation</vt:lpstr>
      <vt:lpstr>Learning from Data  What is the best line that fits these points?</vt:lpstr>
      <vt:lpstr>Linear Regression </vt:lpstr>
      <vt:lpstr>Logistic Regression</vt:lpstr>
      <vt:lpstr>Neural Networks </vt:lpstr>
      <vt:lpstr>Perceptron</vt:lpstr>
      <vt:lpstr>Backpropagation</vt:lpstr>
      <vt:lpstr>TensorFlow</vt:lpstr>
      <vt:lpstr>So …what’s a tensor? (https://www.tensorflow.org/get_started/get_started) </vt:lpstr>
      <vt:lpstr>MNIST Database</vt:lpstr>
      <vt:lpstr>MNIST image data  </vt:lpstr>
      <vt:lpstr>MNIST detail 784 features  </vt:lpstr>
      <vt:lpstr>Gradient Descent Detail </vt:lpstr>
      <vt:lpstr>Gradient Descent Recipe</vt:lpstr>
      <vt:lpstr>Gradient Descent Recipe</vt:lpstr>
      <vt:lpstr>Gradient Descent Recipe</vt:lpstr>
      <vt:lpstr>Summary  </vt:lpstr>
      <vt:lpstr>Resources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Boeing</dc:creator>
  <cp:lastModifiedBy>Comitz, Paul H.</cp:lastModifiedBy>
  <cp:revision>646</cp:revision>
  <cp:lastPrinted>2017-06-22T22:55:53Z</cp:lastPrinted>
  <dcterms:created xsi:type="dcterms:W3CDTF">2013-11-17T01:13:09Z</dcterms:created>
  <dcterms:modified xsi:type="dcterms:W3CDTF">2017-06-22T22:56:12Z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