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553" r:id="rId4"/>
    <p:sldId id="548" r:id="rId5"/>
    <p:sldId id="549" r:id="rId6"/>
    <p:sldId id="550" r:id="rId7"/>
    <p:sldId id="552" r:id="rId8"/>
    <p:sldId id="536" r:id="rId9"/>
    <p:sldId id="540" r:id="rId10"/>
    <p:sldId id="537" r:id="rId11"/>
    <p:sldId id="538" r:id="rId12"/>
    <p:sldId id="539" r:id="rId13"/>
    <p:sldId id="554" r:id="rId14"/>
    <p:sldId id="555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32" r:id="rId23"/>
    <p:sldId id="556" r:id="rId24"/>
    <p:sldId id="535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26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87575" autoAdjust="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960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C9DB83-C1E6-45E0-BE1A-95D51F1217A8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26C386-143B-438A-8FF5-7F774B0C4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8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A1523E-516C-4467-973B-9EEA307F4481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74AEAE-F28A-48C5-9504-CA443EB5FE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2A27A-FC12-4A6A-87BD-55E1A3E21B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A5E1-2CE7-4775-8F03-F28B6EEDE3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DC3F4-D20A-4A2D-A26B-2AFB56EAAB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EFA9-A047-4BD6-9225-AF23622254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DD282-99E5-43C0-BFD9-8231BFA436A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B6BC6-AFC7-4BE0-B01D-BDFFB81D81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2B6F2-21C9-46F7-8748-EDC88D9617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FB18-A333-401B-BBE3-0552B67A11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2CA73-F9F6-4E38-868D-125FF671E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2BDA-EC22-4A9B-AFE0-FAB05FAEA5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08143-A94C-405B-A731-980177F434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7D29F186-5FAA-48F7-AFD8-EF134EF98F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51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comitz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ist.go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chadorzel/2015/07/08/six-things-everyone-should-know-about-quantum-physics/#224d813041f8" TargetMode="External"/><Relationship Id="rId2" Type="http://schemas.openxmlformats.org/officeDocument/2006/relationships/hyperlink" Target="https://www.youtube.com/watch?v=UjaAxUO6-U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rtal:Machine_learning" TargetMode="External"/><Relationship Id="rId5" Type="http://schemas.openxmlformats.org/officeDocument/2006/relationships/hyperlink" Target="http://cs231n.stanford.edu/" TargetMode="External"/><Relationship Id="rId4" Type="http://schemas.openxmlformats.org/officeDocument/2006/relationships/hyperlink" Target="http://playground.tensorflow.org/#activation=tanh&amp;batchSize=10&amp;dataset=circle&amp;regDataset=reg-plane&amp;learningRate=0.03&amp;regularizationRate=0&amp;noise=0&amp;networkShape=4,2&amp;seed=0.29635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eeSYMGZn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warwick.ac.uk/fac/cross_fac/complexity/study/msc_and_phd/co902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94670"/>
            <a:ext cx="7623175" cy="1752600"/>
          </a:xfrm>
        </p:spPr>
        <p:txBody>
          <a:bodyPr/>
          <a:lstStyle/>
          <a:p>
            <a:pPr eaLnBrk="1" hangingPunct="1"/>
            <a:br>
              <a:rPr lang="en-US" sz="4800" dirty="0"/>
            </a:br>
            <a:r>
              <a:rPr lang="en-US" sz="4800" dirty="0"/>
              <a:t>Intro to Neural Networks </a:t>
            </a:r>
            <a:br>
              <a:rPr lang="en-US" sz="3600" dirty="0"/>
            </a:br>
            <a:br>
              <a:rPr lang="en-US" sz="4800" dirty="0"/>
            </a:br>
            <a:br>
              <a:rPr lang="en-US" sz="4800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6797" y="2414982"/>
            <a:ext cx="6553200" cy="1752600"/>
          </a:xfrm>
        </p:spPr>
        <p:txBody>
          <a:bodyPr/>
          <a:lstStyle/>
          <a:p>
            <a:pPr eaLnBrk="1" hangingPunct="1"/>
            <a:r>
              <a:rPr lang="en-US" dirty="0"/>
              <a:t>Dr. Paul H. Comitz</a:t>
            </a:r>
          </a:p>
          <a:p>
            <a:pPr eaLnBrk="1" hangingPunct="1"/>
            <a:r>
              <a:rPr lang="en-US" dirty="0">
                <a:hlinkClick r:id="rId2"/>
              </a:rPr>
              <a:t>pcomitz@live.com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E3045-DC78-48F5-BCD6-18CACFD366E2}"/>
              </a:ext>
            </a:extLst>
          </p:cNvPr>
          <p:cNvSpPr txBox="1"/>
          <p:nvPr/>
        </p:nvSpPr>
        <p:spPr>
          <a:xfrm>
            <a:off x="443202" y="6611779"/>
            <a:ext cx="5117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talk is loosely based on several lectures from the Udacity Self Driving Car program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7CFF-3CE9-44A4-93BB-6A7005E83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6" y="3581400"/>
            <a:ext cx="5129812" cy="2920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6E2-FC74-4D00-9A0B-1F542F17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Data </a:t>
            </a:r>
            <a:br>
              <a:rPr lang="en-US" dirty="0"/>
            </a:br>
            <a:r>
              <a:rPr lang="en-US" sz="2800" dirty="0"/>
              <a:t>What is the best line that fits these points?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7C4314-7885-4F97-9743-AB3798836B5F}"/>
              </a:ext>
            </a:extLst>
          </p:cNvPr>
          <p:cNvCxnSpPr/>
          <p:nvPr/>
        </p:nvCxnSpPr>
        <p:spPr>
          <a:xfrm flipV="1">
            <a:off x="990600" y="2286000"/>
            <a:ext cx="4953000" cy="1600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839A5D8-5E19-4EDE-A801-BBE6A7C7E6FE}"/>
              </a:ext>
            </a:extLst>
          </p:cNvPr>
          <p:cNvSpPr/>
          <p:nvPr/>
        </p:nvSpPr>
        <p:spPr>
          <a:xfrm>
            <a:off x="4457700" y="1600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CCB69E-33F2-4D46-A6EC-1D77DDEB932A}"/>
              </a:ext>
            </a:extLst>
          </p:cNvPr>
          <p:cNvSpPr/>
          <p:nvPr/>
        </p:nvSpPr>
        <p:spPr>
          <a:xfrm>
            <a:off x="2971800" y="14478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2EE2E5-B6F6-4961-B6DD-6A00032FBD65}"/>
              </a:ext>
            </a:extLst>
          </p:cNvPr>
          <p:cNvSpPr/>
          <p:nvPr/>
        </p:nvSpPr>
        <p:spPr>
          <a:xfrm>
            <a:off x="990600" y="2743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121060-B718-446C-94C7-677C29A6BF59}"/>
              </a:ext>
            </a:extLst>
          </p:cNvPr>
          <p:cNvCxnSpPr>
            <a:cxnSpLocks/>
          </p:cNvCxnSpPr>
          <p:nvPr/>
        </p:nvCxnSpPr>
        <p:spPr>
          <a:xfrm flipV="1">
            <a:off x="4572000" y="1832112"/>
            <a:ext cx="0" cy="9110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571EBB-5B31-436C-BD47-0A2A1441FA60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086100" y="1676400"/>
            <a:ext cx="0" cy="1524002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EDF58C-E366-43A8-BEB5-0FC59DEB5E9B}"/>
              </a:ext>
            </a:extLst>
          </p:cNvPr>
          <p:cNvCxnSpPr>
            <a:cxnSpLocks/>
          </p:cNvCxnSpPr>
          <p:nvPr/>
        </p:nvCxnSpPr>
        <p:spPr>
          <a:xfrm flipV="1">
            <a:off x="1104900" y="2971800"/>
            <a:ext cx="0" cy="83820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0F255C-2BCF-40D0-BF13-F796042FA090}"/>
              </a:ext>
            </a:extLst>
          </p:cNvPr>
          <p:cNvSpPr txBox="1"/>
          <p:nvPr/>
        </p:nvSpPr>
        <p:spPr>
          <a:xfrm>
            <a:off x="1219200" y="4109255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= sum of individual errors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3E5F4F-BAF1-4AF8-921B-C85FC7BF607D}"/>
              </a:ext>
            </a:extLst>
          </p:cNvPr>
          <p:cNvCxnSpPr>
            <a:cxnSpLocks/>
          </p:cNvCxnSpPr>
          <p:nvPr/>
        </p:nvCxnSpPr>
        <p:spPr>
          <a:xfrm>
            <a:off x="1828800" y="4724400"/>
            <a:ext cx="8001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579BE9-552C-4CDA-BA19-1529F4662AE3}"/>
              </a:ext>
            </a:extLst>
          </p:cNvPr>
          <p:cNvCxnSpPr>
            <a:cxnSpLocks/>
          </p:cNvCxnSpPr>
          <p:nvPr/>
        </p:nvCxnSpPr>
        <p:spPr>
          <a:xfrm>
            <a:off x="4191000" y="4724400"/>
            <a:ext cx="9906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033EEE-188C-49CD-B0C2-C63923D35AE7}"/>
              </a:ext>
            </a:extLst>
          </p:cNvPr>
          <p:cNvCxnSpPr>
            <a:cxnSpLocks/>
          </p:cNvCxnSpPr>
          <p:nvPr/>
        </p:nvCxnSpPr>
        <p:spPr>
          <a:xfrm>
            <a:off x="2628900" y="4724400"/>
            <a:ext cx="16002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22AFC4-7EED-4399-A9B7-8B36A4C5CCE9}"/>
              </a:ext>
            </a:extLst>
          </p:cNvPr>
          <p:cNvCxnSpPr>
            <a:cxnSpLocks/>
          </p:cNvCxnSpPr>
          <p:nvPr/>
        </p:nvCxnSpPr>
        <p:spPr>
          <a:xfrm flipV="1">
            <a:off x="990600" y="2874390"/>
            <a:ext cx="5334000" cy="118218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F3837-7812-45A0-A594-2681D3B02F44}"/>
              </a:ext>
            </a:extLst>
          </p:cNvPr>
          <p:cNvCxnSpPr>
            <a:endCxn id="8" idx="4"/>
          </p:cNvCxnSpPr>
          <p:nvPr/>
        </p:nvCxnSpPr>
        <p:spPr>
          <a:xfrm flipV="1">
            <a:off x="1104900" y="2971800"/>
            <a:ext cx="0" cy="106788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344000-F71B-466A-9867-694EE8A93F33}"/>
              </a:ext>
            </a:extLst>
          </p:cNvPr>
          <p:cNvCxnSpPr>
            <a:cxnSpLocks/>
          </p:cNvCxnSpPr>
          <p:nvPr/>
        </p:nvCxnSpPr>
        <p:spPr>
          <a:xfrm>
            <a:off x="1828800" y="5274120"/>
            <a:ext cx="1143000" cy="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7E802-B1F9-40AF-82B5-E494AE7325CF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086100" y="1676400"/>
            <a:ext cx="0" cy="1905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0B3E70-6B04-4E0B-AB83-45C99A9E2BD3}"/>
              </a:ext>
            </a:extLst>
          </p:cNvPr>
          <p:cNvCxnSpPr>
            <a:cxnSpLocks/>
          </p:cNvCxnSpPr>
          <p:nvPr/>
        </p:nvCxnSpPr>
        <p:spPr>
          <a:xfrm>
            <a:off x="2958217" y="5274120"/>
            <a:ext cx="184238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EC647C-8F94-420A-A98D-CF0D015A3880}"/>
              </a:ext>
            </a:extLst>
          </p:cNvPr>
          <p:cNvCxnSpPr>
            <a:cxnSpLocks/>
          </p:cNvCxnSpPr>
          <p:nvPr/>
        </p:nvCxnSpPr>
        <p:spPr>
          <a:xfrm flipV="1">
            <a:off x="4572000" y="1828800"/>
            <a:ext cx="0" cy="14478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70A534-CD6F-47E4-9E46-28CF3AEC6093}"/>
              </a:ext>
            </a:extLst>
          </p:cNvPr>
          <p:cNvCxnSpPr>
            <a:cxnSpLocks/>
          </p:cNvCxnSpPr>
          <p:nvPr/>
        </p:nvCxnSpPr>
        <p:spPr>
          <a:xfrm>
            <a:off x="4801925" y="5274120"/>
            <a:ext cx="152267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651977-F72D-4F86-869B-BF3737A097CE}"/>
              </a:ext>
            </a:extLst>
          </p:cNvPr>
          <p:cNvCxnSpPr>
            <a:cxnSpLocks/>
          </p:cNvCxnSpPr>
          <p:nvPr/>
        </p:nvCxnSpPr>
        <p:spPr>
          <a:xfrm flipV="1">
            <a:off x="990600" y="1989360"/>
            <a:ext cx="4191000" cy="1476120"/>
          </a:xfrm>
          <a:prstGeom prst="straightConnector1">
            <a:avLst/>
          </a:prstGeom>
          <a:ln w="254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19FFDC-4FD8-481F-B94A-F80F88526CE0}"/>
              </a:ext>
            </a:extLst>
          </p:cNvPr>
          <p:cNvCxnSpPr>
            <a:cxnSpLocks/>
          </p:cNvCxnSpPr>
          <p:nvPr/>
        </p:nvCxnSpPr>
        <p:spPr>
          <a:xfrm flipV="1">
            <a:off x="1104900" y="2971800"/>
            <a:ext cx="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439990-9154-49D0-BB79-2887FF983709}"/>
              </a:ext>
            </a:extLst>
          </p:cNvPr>
          <p:cNvCxnSpPr>
            <a:endCxn id="7" idx="4"/>
          </p:cNvCxnSpPr>
          <p:nvPr/>
        </p:nvCxnSpPr>
        <p:spPr>
          <a:xfrm flipV="1">
            <a:off x="3086100" y="1676400"/>
            <a:ext cx="0" cy="105102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227051-3A68-4503-AADE-BF183F75C01A}"/>
              </a:ext>
            </a:extLst>
          </p:cNvPr>
          <p:cNvCxnSpPr>
            <a:endCxn id="6" idx="4"/>
          </p:cNvCxnSpPr>
          <p:nvPr/>
        </p:nvCxnSpPr>
        <p:spPr>
          <a:xfrm flipV="1">
            <a:off x="4572000" y="1828800"/>
            <a:ext cx="0" cy="37311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168FC3-4C3D-4FFB-B9D6-B56B663EFD84}"/>
              </a:ext>
            </a:extLst>
          </p:cNvPr>
          <p:cNvCxnSpPr>
            <a:cxnSpLocks/>
          </p:cNvCxnSpPr>
          <p:nvPr/>
        </p:nvCxnSpPr>
        <p:spPr>
          <a:xfrm>
            <a:off x="1828800" y="5791200"/>
            <a:ext cx="40005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E31C8-F43D-4A26-98BF-8549A4CFB8D5}"/>
              </a:ext>
            </a:extLst>
          </p:cNvPr>
          <p:cNvCxnSpPr>
            <a:cxnSpLocks/>
          </p:cNvCxnSpPr>
          <p:nvPr/>
        </p:nvCxnSpPr>
        <p:spPr>
          <a:xfrm>
            <a:off x="2209800" y="5791200"/>
            <a:ext cx="1200150" cy="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5EEDBF-0D37-41F8-B43D-74F6D5070641}"/>
              </a:ext>
            </a:extLst>
          </p:cNvPr>
          <p:cNvCxnSpPr>
            <a:cxnSpLocks/>
          </p:cNvCxnSpPr>
          <p:nvPr/>
        </p:nvCxnSpPr>
        <p:spPr>
          <a:xfrm>
            <a:off x="3352800" y="5791200"/>
            <a:ext cx="330390" cy="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D55532B-B707-409E-9386-48788C56584C}"/>
              </a:ext>
            </a:extLst>
          </p:cNvPr>
          <p:cNvSpPr txBox="1"/>
          <p:nvPr/>
        </p:nvSpPr>
        <p:spPr>
          <a:xfrm>
            <a:off x="6324600" y="3632201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FIX THIS </a:t>
            </a:r>
          </a:p>
        </p:txBody>
      </p:sp>
    </p:spTree>
    <p:extLst>
      <p:ext uri="{BB962C8B-B14F-4D97-AF65-F5344CB8AC3E}">
        <p14:creationId xmlns:p14="http://schemas.microsoft.com/office/powerpoint/2010/main" val="7611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now&#10;&#10;Description generated with very high confidence">
            <a:extLst>
              <a:ext uri="{FF2B5EF4-FFF2-40B4-BE49-F238E27FC236}">
                <a16:creationId xmlns:a16="http://schemas.microsoft.com/office/drawing/2014/main" id="{7C8E4361-D5A4-4874-A7C7-C56EA3ED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8" y="2753600"/>
            <a:ext cx="4495800" cy="2529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B5FEF-C766-4690-942F-A1E2002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D496-FCB6-4FBC-A1F2-757F153A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31875"/>
            <a:ext cx="8229600" cy="4530725"/>
          </a:xfrm>
        </p:spPr>
        <p:txBody>
          <a:bodyPr/>
          <a:lstStyle/>
          <a:p>
            <a:r>
              <a:rPr lang="en-US" dirty="0"/>
              <a:t>Move the line in the direction of decreasing error until error is minimized</a:t>
            </a:r>
          </a:p>
          <a:p>
            <a:pPr lvl="1"/>
            <a:r>
              <a:rPr lang="en-US" dirty="0"/>
              <a:t>Square the error to avoid negative distances </a:t>
            </a:r>
          </a:p>
          <a:p>
            <a:pPr lvl="2"/>
            <a:r>
              <a:rPr lang="en-US" dirty="0"/>
              <a:t>Least squares </a:t>
            </a:r>
          </a:p>
          <a:p>
            <a:pPr lvl="1"/>
            <a:r>
              <a:rPr lang="en-US" dirty="0"/>
              <a:t>Use for continuous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093C0-0611-45EE-B0A3-5A0D45F7D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91200"/>
            <a:ext cx="5772956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402BB-8354-4899-A73E-DA58D8A43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78" y="5029200"/>
            <a:ext cx="300079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6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4BDC-AD80-420E-B77A-0D427C2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4A6E-5198-4847-80B6-2E90C239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6773"/>
          </a:xfrm>
        </p:spPr>
        <p:txBody>
          <a:bodyPr/>
          <a:lstStyle/>
          <a:p>
            <a:r>
              <a:rPr lang="en-US" dirty="0"/>
              <a:t>Linear regression provides a way to predict continuous data </a:t>
            </a:r>
          </a:p>
          <a:p>
            <a:r>
              <a:rPr lang="en-US" dirty="0"/>
              <a:t>Logistic regression provides a mechanism to </a:t>
            </a:r>
            <a:r>
              <a:rPr lang="en-US" i="1" dirty="0"/>
              <a:t>classify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Discrete or categorical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2E18A-C56A-496C-AD73-800749D3F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39" y="3200400"/>
            <a:ext cx="3134162" cy="280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0C5EB-BB21-4ADB-90E3-4FFC25C4C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" y="3779088"/>
            <a:ext cx="6211167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C7198-F563-47F8-B035-3CC80346A4BC}"/>
              </a:ext>
            </a:extLst>
          </p:cNvPr>
          <p:cNvSpPr txBox="1"/>
          <p:nvPr/>
        </p:nvSpPr>
        <p:spPr>
          <a:xfrm>
            <a:off x="432725" y="5383520"/>
            <a:ext cx="413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Neural Network </a:t>
            </a:r>
          </a:p>
          <a:p>
            <a:r>
              <a:rPr lang="en-US" sz="2400" dirty="0"/>
              <a:t>Split into separate questions </a:t>
            </a:r>
          </a:p>
        </p:txBody>
      </p:sp>
    </p:spTree>
    <p:extLst>
      <p:ext uri="{BB962C8B-B14F-4D97-AF65-F5344CB8AC3E}">
        <p14:creationId xmlns:p14="http://schemas.microsoft.com/office/powerpoint/2010/main" val="238118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7CFA-289D-4CC4-8338-49F0E533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515D-3269-4C51-997C-63E1EAFB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5B53-A848-47AB-9B24-9DB46CC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A7F5-F0F4-4C64-839C-F099020B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3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E6C6-8BEE-448A-97A9-4183CAB5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C6D3-C1BB-4B94-B22A-CA5A91E3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30725"/>
          </a:xfrm>
        </p:spPr>
        <p:txBody>
          <a:bodyPr/>
          <a:lstStyle/>
          <a:p>
            <a:r>
              <a:rPr lang="en-US" dirty="0"/>
              <a:t>Database of handwritten digits 0 - 9</a:t>
            </a:r>
          </a:p>
          <a:p>
            <a:r>
              <a:rPr lang="en-US" dirty="0"/>
              <a:t>Subset of larger data set available from </a:t>
            </a:r>
            <a:r>
              <a:rPr lang="en-US" dirty="0">
                <a:hlinkClick r:id="rId2"/>
              </a:rPr>
              <a:t>National Institute of Standards and Technology</a:t>
            </a:r>
            <a:endParaRPr lang="en-US" dirty="0"/>
          </a:p>
          <a:p>
            <a:r>
              <a:rPr lang="en-US" dirty="0"/>
              <a:t>Training set : 55000 images</a:t>
            </a:r>
          </a:p>
          <a:p>
            <a:r>
              <a:rPr lang="en-US" dirty="0"/>
              <a:t>Test Set: 10000 images</a:t>
            </a:r>
          </a:p>
          <a:p>
            <a:r>
              <a:rPr lang="en-US" dirty="0"/>
              <a:t>Each image 28 x 28 = 784 pixels</a:t>
            </a:r>
          </a:p>
          <a:p>
            <a:r>
              <a:rPr lang="en-US" dirty="0"/>
              <a:t>Each pixels has a greyscale value of 0 - 255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2BFF-491D-40D6-8696-9070C6C88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01" y="277813"/>
            <a:ext cx="1453798" cy="14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BC9-4262-46C9-B88E-AF468BB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image data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42767-A2A5-4299-A6E6-56C638F30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4" y="1191937"/>
            <a:ext cx="266700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91862-09CF-4537-AA64-23E5AB54C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81" y="1358461"/>
            <a:ext cx="2372056" cy="233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AA207-EA05-429F-9D20-887A078A6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3962400"/>
            <a:ext cx="2353003" cy="2410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BA7A4-7CCB-4E44-B081-4EE10E9E7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82" y="3961333"/>
            <a:ext cx="2591162" cy="2495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8ACF2-9AA1-4C16-A021-397F5494B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3" y="3995161"/>
            <a:ext cx="2333951" cy="250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4BD4D-8C69-430C-94CA-EB4CCB34C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26" y="1272724"/>
            <a:ext cx="237205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98DD-C2E5-44B9-BCE1-56C7565A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detail</a:t>
            </a:r>
            <a:br>
              <a:rPr lang="en-US" dirty="0"/>
            </a:br>
            <a:r>
              <a:rPr lang="en-US" dirty="0"/>
              <a:t>784 features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21473-3E13-42CD-ACEC-35534C65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" y="1676400"/>
            <a:ext cx="7382905" cy="4191585"/>
          </a:xfrm>
        </p:spPr>
      </p:pic>
    </p:spTree>
    <p:extLst>
      <p:ext uri="{BB962C8B-B14F-4D97-AF65-F5344CB8AC3E}">
        <p14:creationId xmlns:p14="http://schemas.microsoft.com/office/powerpoint/2010/main" val="354461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C1E7-9997-4AA3-9C2B-8D0C9265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Detail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E4B1-1745-4118-92AB-7B710A90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530725"/>
          </a:xfrm>
        </p:spPr>
        <p:txBody>
          <a:bodyPr/>
          <a:lstStyle/>
          <a:p>
            <a:r>
              <a:rPr lang="en-US" dirty="0"/>
              <a:t>Gradient  </a:t>
            </a:r>
          </a:p>
          <a:p>
            <a:pPr lvl="1"/>
            <a:r>
              <a:rPr lang="en-US" dirty="0"/>
              <a:t>Increase or decrease when moving from one point to another</a:t>
            </a:r>
          </a:p>
          <a:p>
            <a:pPr lvl="1"/>
            <a:r>
              <a:rPr lang="en-US" dirty="0"/>
              <a:t>Derivative applied to functions of more than variable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BE632-8C72-44EE-AF27-544FF254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124200"/>
            <a:ext cx="5422406" cy="3087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36216-B3EA-4988-840B-96A22602BC5C}"/>
              </a:ext>
            </a:extLst>
          </p:cNvPr>
          <p:cNvSpPr txBox="1"/>
          <p:nvPr/>
        </p:nvSpPr>
        <p:spPr>
          <a:xfrm>
            <a:off x="152400" y="6477000"/>
            <a:ext cx="4206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Udacity Machine Learning Course </a:t>
            </a:r>
            <a:r>
              <a:rPr lang="en-US" dirty="0">
                <a:hlinkClick r:id="rId3"/>
              </a:rPr>
              <a:t>https://www.udacity.com/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30D-DDC1-47E7-89F4-02E098E7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47E9-FA3A-4541-8731-AF781261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06752"/>
            <a:ext cx="8839200" cy="4530725"/>
          </a:xfrm>
        </p:spPr>
        <p:txBody>
          <a:bodyPr/>
          <a:lstStyle/>
          <a:p>
            <a:r>
              <a:rPr lang="en-US" dirty="0"/>
              <a:t>Compute network output </a:t>
            </a:r>
          </a:p>
          <a:p>
            <a:pPr lvl="1"/>
            <a:r>
              <a:rPr lang="en-US" dirty="0"/>
              <a:t>h = </a:t>
            </a:r>
            <a:r>
              <a:rPr lang="en-US" dirty="0">
                <a:latin typeface="Symbol" panose="05050102010706020507" pitchFamily="18" charset="2"/>
              </a:rPr>
              <a:t>S (</a:t>
            </a:r>
            <a:r>
              <a:rPr lang="en-US" dirty="0"/>
              <a:t>w</a:t>
            </a:r>
            <a:r>
              <a:rPr lang="en-US" i="1" baseline="-25000" dirty="0"/>
              <a:t>i</a:t>
            </a:r>
            <a:r>
              <a:rPr lang="en-US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y^ = f(h)	# f is the activation function</a:t>
            </a:r>
          </a:p>
          <a:p>
            <a:r>
              <a:rPr lang="en-US" dirty="0"/>
              <a:t>Compute error </a:t>
            </a:r>
          </a:p>
          <a:p>
            <a:pPr lvl="1"/>
            <a:r>
              <a:rPr lang="en-US" dirty="0"/>
              <a:t>y – y^ 		# expected value – output</a:t>
            </a:r>
          </a:p>
          <a:p>
            <a:r>
              <a:rPr lang="en-US" dirty="0"/>
              <a:t>Compute error term </a:t>
            </a:r>
          </a:p>
          <a:p>
            <a:pPr lvl="1"/>
            <a:r>
              <a:rPr lang="en-US" dirty="0"/>
              <a:t>(y – y^)*f’(h)	# f’ ii derivative of the activation function</a:t>
            </a:r>
          </a:p>
          <a:p>
            <a:r>
              <a:rPr lang="en-US" dirty="0"/>
              <a:t> Compute </a:t>
            </a:r>
            <a:r>
              <a:rPr lang="en-US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Symbol" panose="05050102010706020507" pitchFamily="18" charset="2"/>
              </a:rPr>
              <a:t>h</a:t>
            </a:r>
            <a:r>
              <a:rPr lang="en-US" dirty="0"/>
              <a:t>*(y-y^)*x	#</a:t>
            </a:r>
            <a:r>
              <a:rPr lang="en-US" dirty="0">
                <a:latin typeface="Symbol" panose="05050102010706020507" pitchFamily="18" charset="2"/>
              </a:rPr>
              <a:t> h </a:t>
            </a:r>
            <a:r>
              <a:rPr lang="en-US" dirty="0"/>
              <a:t>is the learning rate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530725"/>
          </a:xfrm>
        </p:spPr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Regression and Gradient Descent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DFF2-9DB5-4187-B986-ECE2AC5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0423-F0E6-42C0-B15E-8076A190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weight step to zero: </a:t>
            </a:r>
            <a:r>
              <a:rPr lang="en-US" dirty="0" err="1"/>
              <a:t>Δ</a:t>
            </a:r>
            <a:r>
              <a:rPr lang="en-US" i="1" dirty="0" err="1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​​=0</a:t>
            </a:r>
          </a:p>
          <a:p>
            <a:r>
              <a:rPr lang="en-US" dirty="0"/>
              <a:t>For each record in the training data:</a:t>
            </a:r>
          </a:p>
          <a:p>
            <a:pPr lvl="1"/>
            <a:r>
              <a:rPr lang="en-US" dirty="0"/>
              <a:t>Make a forward pass through the network, calculating the output ​</a:t>
            </a:r>
            <a:r>
              <a:rPr lang="en-US" i="1" dirty="0"/>
              <a:t>y</a:t>
            </a:r>
            <a:r>
              <a:rPr lang="en-US" dirty="0"/>
              <a:t>​^​​=</a:t>
            </a:r>
            <a:r>
              <a:rPr lang="en-US" i="1" dirty="0"/>
              <a:t>f</a:t>
            </a:r>
            <a:r>
              <a:rPr lang="en-US" dirty="0"/>
              <a:t>(∑​</a:t>
            </a:r>
            <a:r>
              <a:rPr lang="en-US" i="1" dirty="0" err="1"/>
              <a:t>i</a:t>
            </a:r>
            <a:r>
              <a:rPr lang="en-US" dirty="0"/>
              <a:t>​​</a:t>
            </a:r>
            <a:r>
              <a:rPr lang="en-US" i="1" dirty="0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​​)</a:t>
            </a:r>
          </a:p>
          <a:p>
            <a:pPr lvl="1"/>
            <a:r>
              <a:rPr lang="en-US" dirty="0"/>
              <a:t>Calculate the error gradient in the output unit, </a:t>
            </a:r>
            <a:r>
              <a:rPr lang="en-US" i="1" dirty="0"/>
              <a:t>δ</a:t>
            </a:r>
            <a:r>
              <a:rPr lang="en-US" dirty="0"/>
              <a:t>=(</a:t>
            </a:r>
            <a:r>
              <a:rPr lang="en-US" i="1" dirty="0"/>
              <a:t>y</a:t>
            </a:r>
            <a:r>
              <a:rPr lang="en-US" dirty="0"/>
              <a:t>−​</a:t>
            </a:r>
            <a:r>
              <a:rPr lang="en-US" i="1" dirty="0"/>
              <a:t>y</a:t>
            </a:r>
            <a:r>
              <a:rPr lang="en-US" dirty="0"/>
              <a:t>​^​​)∗</a:t>
            </a:r>
            <a:r>
              <a:rPr lang="en-US" i="1" dirty="0"/>
              <a:t>f</a:t>
            </a:r>
            <a:r>
              <a:rPr lang="en-US" dirty="0"/>
              <a:t>​′​​(∑​</a:t>
            </a:r>
            <a:r>
              <a:rPr lang="en-US" i="1" dirty="0" err="1"/>
              <a:t>i</a:t>
            </a:r>
            <a:r>
              <a:rPr lang="en-US" dirty="0"/>
              <a:t>​​</a:t>
            </a:r>
            <a:r>
              <a:rPr lang="en-US" i="1" dirty="0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​​)</a:t>
            </a:r>
          </a:p>
          <a:p>
            <a:pPr lvl="1"/>
            <a:r>
              <a:rPr lang="en-US" dirty="0"/>
              <a:t>Update the weight step </a:t>
            </a:r>
            <a:r>
              <a:rPr lang="en-US" dirty="0" err="1"/>
              <a:t>Δ</a:t>
            </a:r>
            <a:r>
              <a:rPr lang="en-US" i="1" dirty="0" err="1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​​=</a:t>
            </a:r>
            <a:r>
              <a:rPr lang="en-US" dirty="0" err="1"/>
              <a:t>Δ</a:t>
            </a:r>
            <a:r>
              <a:rPr lang="en-US" i="1" dirty="0" err="1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​​+</a:t>
            </a:r>
            <a:r>
              <a:rPr lang="en-US" i="1" dirty="0" err="1"/>
              <a:t>δx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66D7-F13A-4F15-8C62-0B2E5548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141C-7F09-42F0-A804-D024F6C4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weights </a:t>
            </a:r>
            <a:r>
              <a:rPr lang="en-US" i="1" dirty="0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​​=</a:t>
            </a:r>
            <a:r>
              <a:rPr lang="en-US" i="1" dirty="0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​​+</a:t>
            </a:r>
            <a:r>
              <a:rPr lang="en-US" i="1" dirty="0" err="1"/>
              <a:t>η</a:t>
            </a:r>
            <a:r>
              <a:rPr lang="en-US" dirty="0" err="1"/>
              <a:t>Δ</a:t>
            </a:r>
            <a:r>
              <a:rPr lang="en-US" i="1" dirty="0" err="1"/>
              <a:t>w</a:t>
            </a:r>
            <a:r>
              <a:rPr lang="en-US" dirty="0"/>
              <a:t>​</a:t>
            </a:r>
            <a:r>
              <a:rPr lang="en-US" i="1" dirty="0" err="1"/>
              <a:t>i</a:t>
            </a:r>
            <a:r>
              <a:rPr lang="en-US" dirty="0"/>
              <a:t>​​/</a:t>
            </a:r>
            <a:r>
              <a:rPr lang="en-US" i="1" dirty="0"/>
              <a:t>m</a:t>
            </a:r>
            <a:r>
              <a:rPr lang="en-US" dirty="0"/>
              <a:t> where </a:t>
            </a:r>
            <a:r>
              <a:rPr lang="en-US" i="1" dirty="0"/>
              <a:t>η</a:t>
            </a:r>
            <a:r>
              <a:rPr lang="en-US" dirty="0"/>
              <a:t> is the learning rate and </a:t>
            </a:r>
            <a:r>
              <a:rPr lang="en-US" i="1" dirty="0"/>
              <a:t>m</a:t>
            </a:r>
            <a:r>
              <a:rPr lang="en-US" dirty="0"/>
              <a:t> is the number of records. Here we're averaging the weight steps to help reduce any large variations in the training data.</a:t>
            </a:r>
          </a:p>
          <a:p>
            <a:r>
              <a:rPr lang="en-US" dirty="0"/>
              <a:t>Repeat for </a:t>
            </a:r>
            <a:r>
              <a:rPr lang="en-US" i="1" dirty="0"/>
              <a:t>e</a:t>
            </a:r>
            <a:r>
              <a:rPr lang="en-US" dirty="0"/>
              <a:t> epochs.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6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67475"/>
          </a:xfrm>
        </p:spPr>
        <p:txBody>
          <a:bodyPr/>
          <a:lstStyle/>
          <a:p>
            <a:r>
              <a:rPr lang="en-US" dirty="0"/>
              <a:t>Everything is made of waves; also particles !</a:t>
            </a:r>
          </a:p>
          <a:p>
            <a:r>
              <a:rPr lang="en-US" dirty="0"/>
              <a:t>Quantum physics is discrete</a:t>
            </a:r>
          </a:p>
          <a:p>
            <a:r>
              <a:rPr lang="en-US" dirty="0"/>
              <a:t>Quantum physics is probabilistic </a:t>
            </a:r>
          </a:p>
          <a:p>
            <a:r>
              <a:rPr lang="en-US" dirty="0"/>
              <a:t>Quantum physics is non-local</a:t>
            </a:r>
          </a:p>
          <a:p>
            <a:r>
              <a:rPr lang="en-US" dirty="0"/>
              <a:t>Quantum physic is very small</a:t>
            </a:r>
          </a:p>
          <a:p>
            <a:r>
              <a:rPr lang="en-US" dirty="0"/>
              <a:t>Quantum physics is not magic</a:t>
            </a:r>
          </a:p>
          <a:p>
            <a:pPr lvl="1"/>
            <a:r>
              <a:rPr lang="en-US" dirty="0"/>
              <a:t>Matter can exist in multiple states simultaneously!</a:t>
            </a:r>
          </a:p>
          <a:p>
            <a:pPr lvl="1"/>
            <a:r>
              <a:rPr lang="en-US" dirty="0">
                <a:hlinkClick r:id="rId2"/>
              </a:rPr>
              <a:t>Schrodinger's Cat</a:t>
            </a:r>
            <a:endParaRPr lang="en-US" dirty="0"/>
          </a:p>
          <a:p>
            <a:r>
              <a:rPr lang="en-US" dirty="0">
                <a:hlinkClick r:id="rId3"/>
              </a:rPr>
              <a:t>See this article</a:t>
            </a:r>
            <a:r>
              <a:rPr lang="en-US" dirty="0"/>
              <a:t>  for more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258140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Neural Networks and Deep Learning </a:t>
            </a:r>
            <a:r>
              <a:rPr lang="en-US" sz="1600" dirty="0"/>
              <a:t>(by Michael Nielson)</a:t>
            </a:r>
            <a:endParaRPr lang="en-US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Deep Learning Book </a:t>
            </a:r>
            <a:r>
              <a:rPr lang="en-US" sz="1600" dirty="0"/>
              <a:t>(</a:t>
            </a:r>
            <a:r>
              <a:rPr lang="en-US" sz="1600" dirty="0"/>
              <a:t>Ian </a:t>
            </a:r>
            <a:r>
              <a:rPr lang="en-US" sz="1600" dirty="0" err="1"/>
              <a:t>Goodfellow</a:t>
            </a:r>
            <a:r>
              <a:rPr lang="en-US" sz="1600" dirty="0"/>
              <a:t> and </a:t>
            </a:r>
            <a:r>
              <a:rPr lang="en-US" sz="1600" dirty="0" err="1"/>
              <a:t>Yoshua</a:t>
            </a:r>
            <a:r>
              <a:rPr lang="en-US" sz="1600" dirty="0"/>
              <a:t> </a:t>
            </a:r>
            <a:r>
              <a:rPr lang="en-US" sz="1600" dirty="0" err="1"/>
              <a:t>Bengio</a:t>
            </a:r>
            <a:r>
              <a:rPr lang="en-US" sz="1600" dirty="0"/>
              <a:t> and Aaron </a:t>
            </a:r>
            <a:r>
              <a:rPr lang="en-US" sz="1600" dirty="0" err="1"/>
              <a:t>Cour</a:t>
            </a:r>
            <a:r>
              <a:rPr lang="en-US" sz="1600" b="1" dirty="0" err="1"/>
              <a:t>ville</a:t>
            </a:r>
            <a:r>
              <a:rPr lang="en-US" sz="1600" b="1" dirty="0"/>
              <a:t>)</a:t>
            </a:r>
          </a:p>
          <a:p>
            <a:r>
              <a:rPr lang="en-US" sz="1600" dirty="0">
                <a:hlinkClick r:id="rId4"/>
              </a:rPr>
              <a:t>TensorFlow Playground</a:t>
            </a:r>
            <a:endParaRPr lang="en-US" sz="1600" dirty="0"/>
          </a:p>
          <a:p>
            <a:r>
              <a:rPr lang="en-US" sz="1600" dirty="0" err="1"/>
              <a:t>Udacity</a:t>
            </a:r>
            <a:r>
              <a:rPr lang="en-US" sz="1600" dirty="0"/>
              <a:t> Machine Learning Course (free)</a:t>
            </a:r>
          </a:p>
          <a:p>
            <a:r>
              <a:rPr lang="en-US" sz="1600" dirty="0">
                <a:hlinkClick r:id="rId5"/>
              </a:rPr>
              <a:t>Stanford CS231n CIFAR classifier in browser</a:t>
            </a:r>
          </a:p>
          <a:p>
            <a:r>
              <a:rPr lang="en-US" sz="1600" dirty="0">
                <a:hlinkClick r:id="rId6"/>
              </a:rPr>
              <a:t>Wikipedia Machine Learning Portal </a:t>
            </a:r>
            <a:endParaRPr lang="en-US" sz="1600" dirty="0"/>
          </a:p>
          <a:p>
            <a:endParaRPr lang="en-US" sz="16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748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248400" cy="39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8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9EE-606F-47D3-86E1-FD733A14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042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So …what is machine learning?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9ED65-95B1-4D4C-AD4B-CDA6B5C42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63795"/>
            <a:ext cx="285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C841-9D5D-4B8B-87FF-FEF834DE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Write a program to identify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A755A-02B0-4E21-A72B-CF6BBE9AA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85256">
            <a:off x="4661254" y="2492390"/>
            <a:ext cx="3730149" cy="2599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0BFDE-FBBE-4ECF-B0DC-07F71744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5" y="1859907"/>
            <a:ext cx="4812065" cy="3609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553F50-291E-4A92-B693-F349C01193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3276600" cy="327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1A2B00-099E-47DF-800F-81990D13509B}"/>
              </a:ext>
            </a:extLst>
          </p:cNvPr>
          <p:cNvSpPr txBox="1"/>
          <p:nvPr/>
        </p:nvSpPr>
        <p:spPr>
          <a:xfrm>
            <a:off x="1197859" y="5339953"/>
            <a:ext cx="316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Easy right ?</a:t>
            </a:r>
          </a:p>
        </p:txBody>
      </p:sp>
    </p:spTree>
    <p:extLst>
      <p:ext uri="{BB962C8B-B14F-4D97-AF65-F5344CB8AC3E}">
        <p14:creationId xmlns:p14="http://schemas.microsoft.com/office/powerpoint/2010/main" val="21089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9F9B-09D7-4E7C-BA84-65901FB3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objects are very different?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4F4B2-8B54-449E-9CB0-F37C32595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0702"/>
            <a:ext cx="2870895" cy="317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37870-F466-41BB-8274-BBEB9196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2" y="2443329"/>
            <a:ext cx="358917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2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8EE-3C4A-497F-A8D2-F44D0F7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pick ……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54463-9413-4466-A9BB-74480CD0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1512376"/>
            <a:ext cx="7775412" cy="40134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D7E0E-07CC-4944-A1C6-E637E25BB322}"/>
              </a:ext>
            </a:extLst>
          </p:cNvPr>
          <p:cNvSpPr txBox="1"/>
          <p:nvPr/>
        </p:nvSpPr>
        <p:spPr>
          <a:xfrm>
            <a:off x="838200" y="5715000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I/O 2017 Machine Learning APIs by Example</a:t>
            </a:r>
          </a:p>
          <a:p>
            <a:r>
              <a:rPr lang="en-US" i="1" dirty="0">
                <a:hlinkClick r:id="rId3"/>
              </a:rPr>
              <a:t>https://www.youtube.com/watch?v=ETeeSYMGZn0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37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0A94-B6EB-43BE-B6FF-1ACD96B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5CA-29D1-4DAC-A300-E11F4CD3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6274453" cy="4530725"/>
          </a:xfrm>
        </p:spPr>
        <p:txBody>
          <a:bodyPr/>
          <a:lstStyle/>
          <a:p>
            <a:r>
              <a:rPr lang="en-US" dirty="0"/>
              <a:t>Don’t want to write code that contains rules </a:t>
            </a:r>
          </a:p>
          <a:p>
            <a:r>
              <a:rPr lang="en-US" dirty="0"/>
              <a:t>Write code that will find the patterns</a:t>
            </a:r>
          </a:p>
          <a:p>
            <a:r>
              <a:rPr lang="en-US" dirty="0"/>
              <a:t>Write code that will </a:t>
            </a:r>
            <a:r>
              <a:rPr lang="en-US" i="1" dirty="0">
                <a:solidFill>
                  <a:srgbClr val="002060"/>
                </a:solidFill>
              </a:rPr>
              <a:t>learn</a:t>
            </a:r>
            <a:r>
              <a:rPr lang="en-US" dirty="0"/>
              <a:t> from data  </a:t>
            </a:r>
          </a:p>
          <a:p>
            <a:pPr lvl="1"/>
            <a:r>
              <a:rPr lang="en-US" dirty="0"/>
              <a:t>All kinds of data </a:t>
            </a:r>
          </a:p>
          <a:p>
            <a:pPr lvl="2"/>
            <a:r>
              <a:rPr lang="en-US" dirty="0"/>
              <a:t>Video, text, images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F6280C-5A56-4176-815B-32C0D7E29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1653" y="1143000"/>
            <a:ext cx="1955147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65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3822-0207-4595-96EE-DBB4F819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1A43-BEB9-474F-A223-E0FF93C7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3240"/>
            <a:ext cx="8229600" cy="2181151"/>
          </a:xfrm>
        </p:spPr>
        <p:txBody>
          <a:bodyPr/>
          <a:lstStyle/>
          <a:p>
            <a:r>
              <a:rPr lang="en-US" sz="2400" dirty="0"/>
              <a:t>Field of Artificial Intelligence </a:t>
            </a:r>
          </a:p>
          <a:p>
            <a:r>
              <a:rPr lang="en-US" sz="2400" dirty="0"/>
              <a:t>Computers learn environment from data rather that rules in computer programs </a:t>
            </a:r>
          </a:p>
          <a:p>
            <a:r>
              <a:rPr lang="en-US" sz="2400" dirty="0"/>
              <a:t>Supervised Learning </a:t>
            </a:r>
          </a:p>
          <a:p>
            <a:pPr lvl="1"/>
            <a:r>
              <a:rPr lang="en-US" sz="2000" dirty="0"/>
              <a:t>Train with known data </a:t>
            </a:r>
          </a:p>
        </p:txBody>
      </p:sp>
      <p:pic>
        <p:nvPicPr>
          <p:cNvPr id="5" name="Picture 4" descr="A picture containing photo, many, different&#10;&#10;Description generated with high confidence">
            <a:extLst>
              <a:ext uri="{FF2B5EF4-FFF2-40B4-BE49-F238E27FC236}">
                <a16:creationId xmlns:a16="http://schemas.microsoft.com/office/drawing/2014/main" id="{FFA6E5B1-483F-450E-910C-9E80D517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29000"/>
            <a:ext cx="2743200" cy="2743200"/>
          </a:xfrm>
          <a:prstGeom prst="rect">
            <a:avLst/>
          </a:prstGeom>
        </p:spPr>
      </p:pic>
      <p:pic>
        <p:nvPicPr>
          <p:cNvPr id="7" name="Picture 6" descr="A group of people standing in front of a crowd&#10;&#10;Description generated with high confidence">
            <a:extLst>
              <a:ext uri="{FF2B5EF4-FFF2-40B4-BE49-F238E27FC236}">
                <a16:creationId xmlns:a16="http://schemas.microsoft.com/office/drawing/2014/main" id="{24EF4B9F-8DFC-40EB-BF03-D8D2DECF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52" y="3429000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B4700-4E98-444C-80DF-7F062D92E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59480"/>
            <a:ext cx="2788920" cy="2788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E7E6C4-4C7D-4738-A9D2-11C4E2782579}"/>
              </a:ext>
            </a:extLst>
          </p:cNvPr>
          <p:cNvSpPr/>
          <p:nvPr/>
        </p:nvSpPr>
        <p:spPr>
          <a:xfrm>
            <a:off x="655320" y="6248400"/>
            <a:ext cx="5288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https://www2.warwick.ac.uk/fac/cross_fac/complexity/study/msc_and_phd/co902/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07FB-B62F-4FF2-ADA9-250E95B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E92D-7688-495A-96EC-2AA0799E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302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9952</TotalTime>
  <Words>460</Words>
  <Application>Microsoft Office PowerPoint</Application>
  <PresentationFormat>On-screen Show (4:3)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Garamond</vt:lpstr>
      <vt:lpstr>Symbol</vt:lpstr>
      <vt:lpstr>Wingdings</vt:lpstr>
      <vt:lpstr>Edge</vt:lpstr>
      <vt:lpstr> Intro to Neural Networks    </vt:lpstr>
      <vt:lpstr>Agenda </vt:lpstr>
      <vt:lpstr>PowerPoint Presentation</vt:lpstr>
      <vt:lpstr>Write a program to identify</vt:lpstr>
      <vt:lpstr>What if the objects are very different? </vt:lpstr>
      <vt:lpstr>Can you pick ……</vt:lpstr>
      <vt:lpstr>The Big Idea</vt:lpstr>
      <vt:lpstr>Machine Learning </vt:lpstr>
      <vt:lpstr>Block Diagram with Backpropagation</vt:lpstr>
      <vt:lpstr>Learning from Data  What is the best line that fits these points?</vt:lpstr>
      <vt:lpstr>Linear Regression </vt:lpstr>
      <vt:lpstr>Logistic Regression</vt:lpstr>
      <vt:lpstr>Neural Networks </vt:lpstr>
      <vt:lpstr>Perceptron</vt:lpstr>
      <vt:lpstr>MNIST Database</vt:lpstr>
      <vt:lpstr>MNIST image data  </vt:lpstr>
      <vt:lpstr>MNIST detail 784 features  </vt:lpstr>
      <vt:lpstr>Gradient Descent Detail </vt:lpstr>
      <vt:lpstr>Gradient Descent Recipe</vt:lpstr>
      <vt:lpstr>Gradient Descent Recipe</vt:lpstr>
      <vt:lpstr>Gradient Descent Recipe</vt:lpstr>
      <vt:lpstr>Summary  </vt:lpstr>
      <vt:lpstr>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Boeing</dc:creator>
  <cp:lastModifiedBy>Comitz, Paul H.</cp:lastModifiedBy>
  <cp:revision>638</cp:revision>
  <cp:lastPrinted>2016-06-28T21:56:58Z</cp:lastPrinted>
  <dcterms:created xsi:type="dcterms:W3CDTF">2013-11-17T01:13:09Z</dcterms:created>
  <dcterms:modified xsi:type="dcterms:W3CDTF">2017-06-22T19:00:01Z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